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9" r:id="rId9"/>
    <p:sldId id="281" r:id="rId10"/>
    <p:sldId id="287" r:id="rId11"/>
    <p:sldId id="288" r:id="rId12"/>
    <p:sldId id="289" r:id="rId13"/>
    <p:sldId id="282" r:id="rId14"/>
    <p:sldId id="283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34C"/>
    <a:srgbClr val="550B45"/>
    <a:srgbClr val="5B0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52CC-BEAA-4D1A-9271-378833F2F0B2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94F66-235C-459D-8E3E-36B92F863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E4F6-A095-498D-9594-E9E39B067C1B}" type="datetime1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5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CE10-84FA-478C-A3BA-62AD2BA5A522}" type="datetime1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9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D704-930F-44D6-8B93-1A9F7F4C93DC}" type="datetime1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2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128F-2500-4874-AF7E-E759A59863F1}" type="datetime1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3FF3-6359-48DE-8B9A-1AACA9339D82}" type="datetime1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E6D1-2B4F-465B-AD54-FF4B0F4289D1}" type="datetime1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9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E922-92CA-4EA6-89E4-7D4A24E31DDE}" type="datetime1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9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DB31-D110-46B3-9459-534070413D7A}" type="datetime1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8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22B4-21B3-4000-BBD3-A8B8E0A6C839}" type="datetime1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95C5-2B02-4F42-ADFC-AA3193BEA3EF}" type="datetime1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5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7794-4E00-4B8E-8BE1-12FDD4871DA3}" type="datetime1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6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BD61-C709-45B8-9E29-1678101EFEF4}" type="datetime1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CCCE-96B4-46D2-A7BA-A18577CC0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A60549-CDB6-EEDC-C976-A7FB70036575}"/>
              </a:ext>
            </a:extLst>
          </p:cNvPr>
          <p:cNvSpPr txBox="1"/>
          <p:nvPr/>
        </p:nvSpPr>
        <p:spPr>
          <a:xfrm>
            <a:off x="2399638" y="2547190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600" b="1" dirty="0">
                <a:solidFill>
                  <a:srgbClr val="5D034C"/>
                </a:solidFill>
                <a:latin typeface="Montserrat" panose="020B0604020202020204" pitchFamily="2" charset="0"/>
              </a:rPr>
              <a:t>Project 8</a:t>
            </a:r>
            <a:endParaRPr lang="en-GB" sz="4600" dirty="0">
              <a:solidFill>
                <a:srgbClr val="5D034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C26F-DAE4-3476-BB96-8A85DDF9C48C}"/>
              </a:ext>
            </a:extLst>
          </p:cNvPr>
          <p:cNvSpPr txBox="1"/>
          <p:nvPr/>
        </p:nvSpPr>
        <p:spPr>
          <a:xfrm>
            <a:off x="645459" y="4226135"/>
            <a:ext cx="8498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>
                <a:latin typeface="Montserrat" panose="00000500000000000000" pitchFamily="2" charset="0"/>
              </a:rPr>
              <a:t>Déployez un modèle dans le cloud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FECF06-E34F-D3E1-98BF-5BA46B8386BD}"/>
              </a:ext>
            </a:extLst>
          </p:cNvPr>
          <p:cNvSpPr txBox="1">
            <a:spLocks/>
          </p:cNvSpPr>
          <p:nvPr/>
        </p:nvSpPr>
        <p:spPr>
          <a:xfrm>
            <a:off x="1282200" y="5470022"/>
            <a:ext cx="6771154" cy="54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i="1" dirty="0">
                <a:solidFill>
                  <a:srgbClr val="0070C0"/>
                </a:solidFill>
              </a:rPr>
              <a:t>Tetiana Lemishko </a:t>
            </a:r>
          </a:p>
          <a:p>
            <a:pPr marL="0" indent="0" algn="ctr">
              <a:buNone/>
            </a:pPr>
            <a:endParaRPr lang="en-GB" sz="2200" b="1" i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0F169-F7EF-BE4E-D1CD-64AFB1ED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1" y="153582"/>
            <a:ext cx="2234877" cy="4048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B00297-4B16-1667-4A45-1D57E4D8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38C7F-43B5-208B-542C-8314A9311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62" y="16259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86CAC-5351-5FAE-2222-A36F75AC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478BE-0ED0-4511-0E4B-52F035620571}"/>
              </a:ext>
            </a:extLst>
          </p:cNvPr>
          <p:cNvSpPr txBox="1"/>
          <p:nvPr/>
        </p:nvSpPr>
        <p:spPr>
          <a:xfrm>
            <a:off x="357469" y="55839"/>
            <a:ext cx="818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>
                <a:solidFill>
                  <a:srgbClr val="5D034C"/>
                </a:solidFill>
              </a:rPr>
              <a:t>Architecture Big Data. </a:t>
            </a:r>
            <a:r>
              <a:rPr lang="en-US" sz="3000" b="1" dirty="0">
                <a:solidFill>
                  <a:srgbClr val="5D034C"/>
                </a:solidFill>
              </a:rPr>
              <a:t>S3</a:t>
            </a:r>
            <a:endParaRPr lang="en-GB" sz="3000" b="1" dirty="0">
              <a:solidFill>
                <a:srgbClr val="5D034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A860D-EF41-546B-5A03-EA248DC87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9" y="2476312"/>
            <a:ext cx="7991024" cy="3456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122549-1A5E-67CA-2500-F97ED61F845E}"/>
              </a:ext>
            </a:extLst>
          </p:cNvPr>
          <p:cNvSpPr txBox="1"/>
          <p:nvPr/>
        </p:nvSpPr>
        <p:spPr>
          <a:xfrm>
            <a:off x="357469" y="975787"/>
            <a:ext cx="862460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1. Tout </a:t>
            </a:r>
            <a:r>
              <a:rPr lang="en-GB" sz="1600" dirty="0" err="1"/>
              <a:t>d'abord</a:t>
            </a:r>
            <a:r>
              <a:rPr lang="en-GB" sz="1600" dirty="0"/>
              <a:t>, on a </a:t>
            </a:r>
            <a:r>
              <a:rPr lang="en-GB" sz="1600" dirty="0" err="1"/>
              <a:t>créé</a:t>
            </a:r>
            <a:r>
              <a:rPr lang="en-GB" sz="1600" dirty="0"/>
              <a:t> le bucket S3 sur AWS </a:t>
            </a:r>
            <a:r>
              <a:rPr lang="en-GB" sz="1600" dirty="0" err="1"/>
              <a:t>appelé</a:t>
            </a:r>
            <a:r>
              <a:rPr lang="en-GB" sz="1600" dirty="0"/>
              <a:t> "test-bucket-</a:t>
            </a:r>
            <a:r>
              <a:rPr lang="en-GB" sz="1600" dirty="0" err="1"/>
              <a:t>lemishkot</a:t>
            </a:r>
            <a:r>
              <a:rPr lang="en-GB" sz="1600" dirty="0"/>
              <a:t>“, qui </a:t>
            </a:r>
            <a:r>
              <a:rPr lang="en-GB" sz="1600" dirty="0" err="1"/>
              <a:t>contient</a:t>
            </a:r>
            <a:r>
              <a:rPr lang="en-GB" sz="1600" dirty="0"/>
              <a:t> 2 </a:t>
            </a:r>
            <a:r>
              <a:rPr lang="en-GB" sz="1600" dirty="0" err="1"/>
              <a:t>objets</a:t>
            </a:r>
            <a:r>
              <a:rPr lang="en-GB" sz="1600" dirty="0"/>
              <a:t> 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GB" sz="1600" dirty="0"/>
              <a:t>le dossier ‘sample’, </a:t>
            </a:r>
            <a:r>
              <a:rPr lang="fr-FR" sz="1600" dirty="0"/>
              <a:t>qui est utilisé pour stocker les images initiales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le dossier ‘</a:t>
            </a:r>
            <a:r>
              <a:rPr lang="fr-FR" sz="1600" dirty="0" err="1"/>
              <a:t>results_parquet</a:t>
            </a:r>
            <a:r>
              <a:rPr lang="fr-FR" sz="1600" dirty="0"/>
              <a:t>’, qui contient le jeu de données résultant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0822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A8B9-3375-5662-835F-BE8B716B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48B16-E2B2-E0FC-12C0-0709FA9D4F27}"/>
              </a:ext>
            </a:extLst>
          </p:cNvPr>
          <p:cNvSpPr txBox="1"/>
          <p:nvPr/>
        </p:nvSpPr>
        <p:spPr>
          <a:xfrm>
            <a:off x="357469" y="55839"/>
            <a:ext cx="8184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5D034C"/>
                </a:solidFill>
              </a:rPr>
              <a:t>Architecture Big Data. S3 &lt;=&gt; </a:t>
            </a:r>
            <a:r>
              <a:rPr lang="en-US" sz="2800" b="1" dirty="0">
                <a:solidFill>
                  <a:srgbClr val="5D034C"/>
                </a:solidFill>
              </a:rPr>
              <a:t>EC2</a:t>
            </a:r>
            <a:endParaRPr lang="en-GB" sz="2800" b="1" dirty="0">
              <a:solidFill>
                <a:srgbClr val="5D034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7E3A1-A07B-5188-0EE5-B25C8500FD7D}"/>
              </a:ext>
            </a:extLst>
          </p:cNvPr>
          <p:cNvSpPr txBox="1"/>
          <p:nvPr/>
        </p:nvSpPr>
        <p:spPr>
          <a:xfrm>
            <a:off x="109340" y="747566"/>
            <a:ext cx="8925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2. On a </a:t>
            </a:r>
            <a:r>
              <a:rPr lang="en-GB" sz="1600" dirty="0" err="1"/>
              <a:t>créé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instance EC2 sur AWS. </a:t>
            </a:r>
            <a:r>
              <a:rPr lang="fr-FR" sz="1600" dirty="0"/>
              <a:t>Une instance EC2 est un serveur virtuel dans </a:t>
            </a:r>
            <a:r>
              <a:rPr lang="fr-FR" sz="1600" dirty="0" err="1"/>
              <a:t>Elastic</a:t>
            </a:r>
            <a:r>
              <a:rPr lang="fr-FR" sz="1600" dirty="0"/>
              <a:t> </a:t>
            </a:r>
            <a:r>
              <a:rPr lang="fr-FR" sz="1600" dirty="0" err="1"/>
              <a:t>Compute</a:t>
            </a:r>
            <a:r>
              <a:rPr lang="fr-FR" sz="1600" dirty="0"/>
              <a:t> Cloud (EC2) d'Amazon pour exécuter des applications sur l'infrastructure Amazon Web Services (AWS).</a:t>
            </a:r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A777C-BDE9-4688-06C9-2D6DC5949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" y="1500849"/>
            <a:ext cx="8925317" cy="4114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A668C-662D-6F97-A100-363DB066A5F8}"/>
              </a:ext>
            </a:extLst>
          </p:cNvPr>
          <p:cNvSpPr txBox="1"/>
          <p:nvPr/>
        </p:nvSpPr>
        <p:spPr>
          <a:xfrm>
            <a:off x="109340" y="5954138"/>
            <a:ext cx="8777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3. Ensuite, </a:t>
            </a:r>
            <a:r>
              <a:rPr lang="fr-FR" sz="1600" dirty="0"/>
              <a:t>on a créé le rôle IAM et les clés (le fichier contenant les clés a été enregistré sur l’EC2) afin de fournir à EC2 l'accès à S3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7960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F0BB0-0DB5-E613-DF90-90DAA91C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45F3F-AD4E-E7D2-38EB-C55FE25C2FF3}"/>
              </a:ext>
            </a:extLst>
          </p:cNvPr>
          <p:cNvSpPr txBox="1"/>
          <p:nvPr/>
        </p:nvSpPr>
        <p:spPr>
          <a:xfrm>
            <a:off x="357469" y="55839"/>
            <a:ext cx="8184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5D034C"/>
                </a:solidFill>
              </a:rPr>
              <a:t>Architecture Big Data. PowerShell =&gt; </a:t>
            </a:r>
            <a:r>
              <a:rPr lang="en-US" sz="2800" b="1" dirty="0">
                <a:solidFill>
                  <a:srgbClr val="5D034C"/>
                </a:solidFill>
              </a:rPr>
              <a:t>EC2</a:t>
            </a:r>
            <a:endParaRPr lang="en-GB" sz="2800" b="1" dirty="0">
              <a:solidFill>
                <a:srgbClr val="5D03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CD5B4-32DC-E071-81B8-3441DE205E42}"/>
              </a:ext>
            </a:extLst>
          </p:cNvPr>
          <p:cNvSpPr txBox="1"/>
          <p:nvPr/>
        </p:nvSpPr>
        <p:spPr>
          <a:xfrm>
            <a:off x="161927" y="788301"/>
            <a:ext cx="25241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4. On a </a:t>
            </a:r>
            <a:r>
              <a:rPr lang="en-GB" dirty="0" err="1"/>
              <a:t>utilisé</a:t>
            </a:r>
            <a:r>
              <a:rPr lang="en-GB" dirty="0"/>
              <a:t> la console PowerShell </a:t>
            </a:r>
            <a:r>
              <a:rPr lang="en-GB" dirty="0" err="1"/>
              <a:t>afin</a:t>
            </a:r>
            <a:r>
              <a:rPr lang="en-GB" dirty="0"/>
              <a:t> de se connecter à </a:t>
            </a:r>
            <a:r>
              <a:rPr lang="en-GB" dirty="0" err="1"/>
              <a:t>cette</a:t>
            </a:r>
            <a:r>
              <a:rPr lang="en-GB" dirty="0"/>
              <a:t> instance EC2</a:t>
            </a:r>
          </a:p>
          <a:p>
            <a:endParaRPr lang="en-GB" dirty="0"/>
          </a:p>
          <a:p>
            <a:r>
              <a:rPr lang="en-GB" dirty="0"/>
              <a:t>5. </a:t>
            </a:r>
            <a:r>
              <a:rPr lang="fr-FR" dirty="0"/>
              <a:t>Puis, on a installé plusieurs packages pour créer l'environnement de travail</a:t>
            </a:r>
            <a:r>
              <a:rPr lang="en-GB" dirty="0"/>
              <a:t> (</a:t>
            </a:r>
            <a:r>
              <a:rPr lang="en-GB" dirty="0" err="1"/>
              <a:t>Miniconda</a:t>
            </a:r>
            <a:r>
              <a:rPr lang="en-GB" dirty="0"/>
              <a:t> (Anaconda), </a:t>
            </a:r>
            <a:r>
              <a:rPr lang="en-GB" dirty="0" err="1"/>
              <a:t>Jupyter</a:t>
            </a:r>
            <a:r>
              <a:rPr lang="en-GB" dirty="0"/>
              <a:t> notebook, Spark etc.)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6. </a:t>
            </a:r>
            <a:r>
              <a:rPr lang="fr-FR" dirty="0"/>
              <a:t>On a créé le notebook </a:t>
            </a:r>
            <a:r>
              <a:rPr lang="fr-FR" dirty="0" err="1"/>
              <a:t>jupyter</a:t>
            </a:r>
            <a:r>
              <a:rPr lang="fr-FR" dirty="0"/>
              <a:t> sur EC2 pour exécuter le code du traitement des données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E0595-8E2A-B90C-6D0A-39323EAFB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1" y="579059"/>
            <a:ext cx="5654530" cy="2983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83E15B-D6ED-C666-0AE4-48F7E13C8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79" y="3602839"/>
            <a:ext cx="5072464" cy="32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3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8716-065D-1853-AF2C-B28B2D9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83C80-F03C-D02E-7444-526D29E5ADFD}"/>
              </a:ext>
            </a:extLst>
          </p:cNvPr>
          <p:cNvSpPr txBox="1"/>
          <p:nvPr/>
        </p:nvSpPr>
        <p:spPr>
          <a:xfrm>
            <a:off x="357469" y="55839"/>
            <a:ext cx="818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>
                <a:solidFill>
                  <a:srgbClr val="5D034C"/>
                </a:solidFill>
              </a:rPr>
              <a:t>Technologies </a:t>
            </a:r>
            <a:r>
              <a:rPr lang="en-GB" sz="3000" b="1" dirty="0" err="1">
                <a:solidFill>
                  <a:srgbClr val="5D034C"/>
                </a:solidFill>
              </a:rPr>
              <a:t>utilisées</a:t>
            </a:r>
            <a:endParaRPr lang="en-GB" sz="3000" b="1" dirty="0">
              <a:solidFill>
                <a:srgbClr val="5D034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39727-C1E1-843E-B403-DA1EAF2ADC47}"/>
              </a:ext>
            </a:extLst>
          </p:cNvPr>
          <p:cNvSpPr txBox="1"/>
          <p:nvPr/>
        </p:nvSpPr>
        <p:spPr>
          <a:xfrm>
            <a:off x="245630" y="833391"/>
            <a:ext cx="24796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/>
              <a:t>•  SPARK (</a:t>
            </a:r>
            <a:r>
              <a:rPr lang="en-GB" sz="2200" b="1" dirty="0" err="1"/>
              <a:t>Pyspark</a:t>
            </a:r>
            <a:r>
              <a:rPr lang="en-GB" sz="2200" b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BCD233-7324-C68E-8F82-A060CE625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3" y="1340517"/>
            <a:ext cx="1463040" cy="800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61EFEC-D3AC-57B6-2559-4403C1446B9F}"/>
              </a:ext>
            </a:extLst>
          </p:cNvPr>
          <p:cNvSpPr txBox="1"/>
          <p:nvPr/>
        </p:nvSpPr>
        <p:spPr>
          <a:xfrm>
            <a:off x="3004298" y="1417401"/>
            <a:ext cx="5341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Framework open source de calcul distribué (pour la parallélisation des calculs – </a:t>
            </a:r>
            <a:r>
              <a:rPr lang="fr-FR" dirty="0" err="1"/>
              <a:t>Pyspark</a:t>
            </a:r>
            <a:r>
              <a:rPr lang="fr-FR" dirty="0"/>
              <a:t> = API python)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AE254-0974-73E3-232B-BA71CFC59F90}"/>
              </a:ext>
            </a:extLst>
          </p:cNvPr>
          <p:cNvSpPr txBox="1"/>
          <p:nvPr/>
        </p:nvSpPr>
        <p:spPr>
          <a:xfrm>
            <a:off x="357469" y="2514018"/>
            <a:ext cx="24796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/>
              <a:t>•  Boto3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7B7F33-E51D-21BF-0AE6-CA290C40D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9" y="2944905"/>
            <a:ext cx="1328738" cy="1328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F8DB80-B9DB-B468-AA40-F2EC6C7AF111}"/>
              </a:ext>
            </a:extLst>
          </p:cNvPr>
          <p:cNvSpPr txBox="1"/>
          <p:nvPr/>
        </p:nvSpPr>
        <p:spPr>
          <a:xfrm>
            <a:off x="3004298" y="2907198"/>
            <a:ext cx="5916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SDK (software development kit) pour </a:t>
            </a:r>
            <a:r>
              <a:rPr lang="en-GB" dirty="0" err="1"/>
              <a:t>accéder</a:t>
            </a:r>
            <a:r>
              <a:rPr lang="en-GB" dirty="0"/>
              <a:t> au bucket S3 </a:t>
            </a:r>
            <a:r>
              <a:rPr lang="en-GB" dirty="0" err="1"/>
              <a:t>afin</a:t>
            </a:r>
            <a:r>
              <a:rPr lang="en-GB" dirty="0"/>
              <a:t> </a:t>
            </a:r>
            <a:r>
              <a:rPr lang="en-GB" dirty="0" err="1"/>
              <a:t>d'effectuer</a:t>
            </a:r>
            <a:r>
              <a:rPr lang="en-GB" dirty="0"/>
              <a:t> des </a:t>
            </a:r>
            <a:r>
              <a:rPr lang="en-GB" dirty="0" err="1"/>
              <a:t>opérations</a:t>
            </a:r>
            <a:r>
              <a:rPr lang="en-GB" dirty="0"/>
              <a:t> de lecture et </a:t>
            </a:r>
            <a:r>
              <a:rPr lang="en-GB" dirty="0" err="1"/>
              <a:t>écriture</a:t>
            </a:r>
            <a:r>
              <a:rPr lang="en-GB" dirty="0"/>
              <a:t> de </a:t>
            </a:r>
            <a:r>
              <a:rPr lang="en-GB" dirty="0" err="1"/>
              <a:t>fichiers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57A48-44F4-D333-2E47-065DD4E6CF5E}"/>
              </a:ext>
            </a:extLst>
          </p:cNvPr>
          <p:cNvSpPr txBox="1"/>
          <p:nvPr/>
        </p:nvSpPr>
        <p:spPr>
          <a:xfrm>
            <a:off x="245630" y="4633642"/>
            <a:ext cx="24796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/>
              <a:t>•  PARQUET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1664E6-649B-D058-ED80-BE5C85D7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3" y="5153629"/>
            <a:ext cx="1807369" cy="12027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93D4E6-3CDC-E8C7-039A-F8B487220979}"/>
              </a:ext>
            </a:extLst>
          </p:cNvPr>
          <p:cNvSpPr txBox="1"/>
          <p:nvPr/>
        </p:nvSpPr>
        <p:spPr>
          <a:xfrm>
            <a:off x="3004298" y="5143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Format de </a:t>
            </a:r>
            <a:r>
              <a:rPr lang="en-GB" dirty="0" err="1"/>
              <a:t>fichier</a:t>
            </a:r>
            <a:r>
              <a:rPr lang="en-GB" dirty="0"/>
              <a:t> pour les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massives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09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69963-2742-37AC-89D3-3A486737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95D3B-CBFC-7AE4-BF68-10FD7B8F6663}"/>
              </a:ext>
            </a:extLst>
          </p:cNvPr>
          <p:cNvSpPr txBox="1"/>
          <p:nvPr/>
        </p:nvSpPr>
        <p:spPr>
          <a:xfrm>
            <a:off x="359625" y="128420"/>
            <a:ext cx="818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 err="1">
                <a:solidFill>
                  <a:srgbClr val="5D034C"/>
                </a:solidFill>
              </a:rPr>
              <a:t>Chaîne</a:t>
            </a:r>
            <a:r>
              <a:rPr lang="en-GB" sz="3200" b="1" dirty="0">
                <a:solidFill>
                  <a:srgbClr val="5D034C"/>
                </a:solidFill>
              </a:rPr>
              <a:t> de </a:t>
            </a:r>
            <a:r>
              <a:rPr lang="en-GB" sz="3200" b="1" dirty="0" err="1">
                <a:solidFill>
                  <a:srgbClr val="5D034C"/>
                </a:solidFill>
              </a:rPr>
              <a:t>traitement</a:t>
            </a:r>
            <a:endParaRPr lang="en-GB" sz="3200" b="1" dirty="0">
              <a:solidFill>
                <a:srgbClr val="5D034C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BF3566-73CD-0EC0-64EC-35D56072E47D}"/>
              </a:ext>
            </a:extLst>
          </p:cNvPr>
          <p:cNvSpPr/>
          <p:nvPr/>
        </p:nvSpPr>
        <p:spPr>
          <a:xfrm>
            <a:off x="107571" y="2438397"/>
            <a:ext cx="2026027" cy="20618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A45BA-6690-F224-1BBD-1835CC8B1745}"/>
              </a:ext>
            </a:extLst>
          </p:cNvPr>
          <p:cNvSpPr txBox="1"/>
          <p:nvPr/>
        </p:nvSpPr>
        <p:spPr>
          <a:xfrm>
            <a:off x="263161" y="2673147"/>
            <a:ext cx="17148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1. </a:t>
            </a:r>
            <a:r>
              <a:rPr lang="en-GB" sz="1600" dirty="0"/>
              <a:t>Stockage des </a:t>
            </a:r>
          </a:p>
          <a:p>
            <a:pPr algn="ctr"/>
            <a:r>
              <a:rPr lang="en-GB" sz="1600" dirty="0"/>
              <a:t>images </a:t>
            </a:r>
          </a:p>
          <a:p>
            <a:pPr algn="ctr"/>
            <a:r>
              <a:rPr lang="en-GB" sz="1600" dirty="0" err="1"/>
              <a:t>initiales</a:t>
            </a:r>
            <a:r>
              <a:rPr lang="en-GB" sz="1600" dirty="0"/>
              <a:t> (</a:t>
            </a:r>
            <a:r>
              <a:rPr lang="fr-FR" sz="1600" dirty="0"/>
              <a:t>on a utilisé un échantillon des données initiales</a:t>
            </a:r>
            <a:r>
              <a:rPr lang="en-GB" sz="16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8DFB23-EA01-44FA-3BAA-37E093793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6" y="1600360"/>
            <a:ext cx="962120" cy="720662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03D080B2-D36A-BFCB-B5C5-4E2EB073A721}"/>
              </a:ext>
            </a:extLst>
          </p:cNvPr>
          <p:cNvSpPr/>
          <p:nvPr/>
        </p:nvSpPr>
        <p:spPr>
          <a:xfrm>
            <a:off x="2175733" y="3290046"/>
            <a:ext cx="625734" cy="215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D350CE-FA8E-F5BE-7794-2CC042635FFD}"/>
              </a:ext>
            </a:extLst>
          </p:cNvPr>
          <p:cNvSpPr/>
          <p:nvPr/>
        </p:nvSpPr>
        <p:spPr>
          <a:xfrm>
            <a:off x="2839121" y="2156009"/>
            <a:ext cx="3696147" cy="24249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AB373-C04C-8144-2198-D724E66B60BF}"/>
              </a:ext>
            </a:extLst>
          </p:cNvPr>
          <p:cNvSpPr txBox="1"/>
          <p:nvPr/>
        </p:nvSpPr>
        <p:spPr>
          <a:xfrm>
            <a:off x="2098202" y="2700789"/>
            <a:ext cx="751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 err="1">
                <a:solidFill>
                  <a:srgbClr val="FF0000"/>
                </a:solidFill>
              </a:rPr>
              <a:t>rôle</a:t>
            </a:r>
            <a:r>
              <a:rPr lang="en-GB" sz="1600" b="1" dirty="0">
                <a:solidFill>
                  <a:srgbClr val="FF0000"/>
                </a:solidFill>
              </a:rPr>
              <a:t> IAM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87266-1539-2678-5DD5-44F3D2A7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7" y="945080"/>
            <a:ext cx="1033463" cy="1104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0ADD0D-1CF1-556D-2208-980C95C61B80}"/>
              </a:ext>
            </a:extLst>
          </p:cNvPr>
          <p:cNvSpPr txBox="1"/>
          <p:nvPr/>
        </p:nvSpPr>
        <p:spPr>
          <a:xfrm>
            <a:off x="2894617" y="2214325"/>
            <a:ext cx="181019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2.</a:t>
            </a:r>
            <a:r>
              <a:rPr lang="en-GB" sz="1600" dirty="0"/>
              <a:t> </a:t>
            </a:r>
            <a:r>
              <a:rPr lang="en-GB" sz="1600" dirty="0" err="1"/>
              <a:t>Chargement</a:t>
            </a:r>
            <a:r>
              <a:rPr lang="en-GB" sz="1600" dirty="0"/>
              <a:t> des images et </a:t>
            </a:r>
          </a:p>
          <a:p>
            <a:pPr algn="ctr"/>
            <a:r>
              <a:rPr lang="en-GB" sz="1600" dirty="0"/>
              <a:t>extraction des features par </a:t>
            </a:r>
          </a:p>
          <a:p>
            <a:pPr algn="ctr"/>
            <a:r>
              <a:rPr lang="en-GB" sz="1600" dirty="0"/>
              <a:t>Transfer Learning VGG16</a:t>
            </a:r>
          </a:p>
          <a:p>
            <a:pPr algn="ctr"/>
            <a:r>
              <a:rPr lang="en-GB" sz="1600" dirty="0"/>
              <a:t>(</a:t>
            </a:r>
            <a:r>
              <a:rPr lang="en-GB" sz="1600" dirty="0" err="1"/>
              <a:t>Données</a:t>
            </a:r>
            <a:r>
              <a:rPr lang="en-GB" sz="1600" dirty="0"/>
              <a:t> </a:t>
            </a:r>
            <a:r>
              <a:rPr lang="en-GB" sz="1600" dirty="0" err="1"/>
              <a:t>resultantes</a:t>
            </a:r>
            <a:r>
              <a:rPr lang="en-GB" sz="1600" dirty="0"/>
              <a:t> - Spark</a:t>
            </a:r>
          </a:p>
          <a:p>
            <a:pPr algn="ctr"/>
            <a:r>
              <a:rPr lang="en-GB" sz="1600" dirty="0" err="1"/>
              <a:t>Dataframe</a:t>
            </a:r>
            <a:r>
              <a:rPr lang="en-GB" sz="16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DB60B-6202-601C-BBE4-341687E6024A}"/>
              </a:ext>
            </a:extLst>
          </p:cNvPr>
          <p:cNvSpPr txBox="1"/>
          <p:nvPr/>
        </p:nvSpPr>
        <p:spPr>
          <a:xfrm>
            <a:off x="5247844" y="2324939"/>
            <a:ext cx="1224494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3.</a:t>
            </a:r>
            <a:r>
              <a:rPr lang="en-GB" sz="1600" dirty="0"/>
              <a:t> </a:t>
            </a:r>
            <a:r>
              <a:rPr lang="fr-FR" sz="1600" dirty="0"/>
              <a:t>Réduction de</a:t>
            </a:r>
          </a:p>
          <a:p>
            <a:pPr algn="ctr"/>
            <a:r>
              <a:rPr lang="fr-FR" sz="1600" dirty="0"/>
              <a:t>dimension PCA</a:t>
            </a:r>
          </a:p>
          <a:p>
            <a:pPr algn="ctr"/>
            <a:r>
              <a:rPr lang="fr-FR" sz="1600" dirty="0"/>
              <a:t>(Données résultantes – Spark </a:t>
            </a:r>
            <a:r>
              <a:rPr lang="fr-FR" sz="1600" dirty="0" err="1"/>
              <a:t>Dataframe</a:t>
            </a:r>
            <a:r>
              <a:rPr lang="fr-FR" sz="1600" dirty="0"/>
              <a:t>)</a:t>
            </a:r>
            <a:endParaRPr lang="en-GB" sz="1600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C4B9D3E-D3B0-D09E-7888-EFE885339014}"/>
              </a:ext>
            </a:extLst>
          </p:cNvPr>
          <p:cNvSpPr/>
          <p:nvPr/>
        </p:nvSpPr>
        <p:spPr>
          <a:xfrm>
            <a:off x="4718938" y="3290046"/>
            <a:ext cx="458431" cy="215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ADE5D18-0F6B-6789-5570-EA2B5F0D98A6}"/>
              </a:ext>
            </a:extLst>
          </p:cNvPr>
          <p:cNvSpPr/>
          <p:nvPr/>
        </p:nvSpPr>
        <p:spPr>
          <a:xfrm>
            <a:off x="6658814" y="3285564"/>
            <a:ext cx="458431" cy="2151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2BFBE5-0E52-329A-562A-851F1E177805}"/>
              </a:ext>
            </a:extLst>
          </p:cNvPr>
          <p:cNvSpPr txBox="1"/>
          <p:nvPr/>
        </p:nvSpPr>
        <p:spPr>
          <a:xfrm>
            <a:off x="7240791" y="2500734"/>
            <a:ext cx="16961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4.</a:t>
            </a:r>
            <a:r>
              <a:rPr lang="en-GB" sz="1600" dirty="0"/>
              <a:t> </a:t>
            </a:r>
            <a:r>
              <a:rPr lang="fr-FR" sz="1600" dirty="0"/>
              <a:t>Stockage de la </a:t>
            </a:r>
          </a:p>
          <a:p>
            <a:pPr algn="ctr"/>
            <a:r>
              <a:rPr lang="fr-FR" sz="1600" dirty="0"/>
              <a:t>sortie de la </a:t>
            </a:r>
          </a:p>
          <a:p>
            <a:pPr algn="ctr"/>
            <a:r>
              <a:rPr lang="fr-FR" sz="1600" dirty="0"/>
              <a:t>réduction de </a:t>
            </a:r>
          </a:p>
          <a:p>
            <a:pPr algn="ctr"/>
            <a:r>
              <a:rPr lang="fr-FR" sz="1600" dirty="0"/>
              <a:t>dimension </a:t>
            </a:r>
          </a:p>
          <a:p>
            <a:pPr algn="ctr"/>
            <a:r>
              <a:rPr lang="fr-FR" sz="1600" dirty="0"/>
              <a:t>(Fichier au format </a:t>
            </a:r>
          </a:p>
          <a:p>
            <a:pPr algn="ctr"/>
            <a:r>
              <a:rPr lang="fr-FR" sz="1600" dirty="0"/>
              <a:t>Parquet)</a:t>
            </a:r>
            <a:endParaRPr lang="en-GB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F1736F-9E72-72B8-D54B-5904EC6BDCC5}"/>
              </a:ext>
            </a:extLst>
          </p:cNvPr>
          <p:cNvSpPr/>
          <p:nvPr/>
        </p:nvSpPr>
        <p:spPr>
          <a:xfrm>
            <a:off x="7240791" y="2474257"/>
            <a:ext cx="1696133" cy="15961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666070-700D-C6C5-D923-229EDBD3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25" y="1608123"/>
            <a:ext cx="962120" cy="7206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C47A0D-989D-A14C-6DF6-CC54CA3A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79" y="4414292"/>
            <a:ext cx="1021556" cy="6797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A1C7C9-F152-D303-DEBF-57DC02A2B433}"/>
              </a:ext>
            </a:extLst>
          </p:cNvPr>
          <p:cNvSpPr txBox="1"/>
          <p:nvPr/>
        </p:nvSpPr>
        <p:spPr>
          <a:xfrm>
            <a:off x="4535434" y="1578368"/>
            <a:ext cx="127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Instance</a:t>
            </a:r>
            <a:r>
              <a:rPr lang="en-GB" sz="1800" dirty="0"/>
              <a:t> </a:t>
            </a:r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24CF6E-F0E5-821D-86ED-6B3A0531B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0" y="4732214"/>
            <a:ext cx="1132776" cy="376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6312CB7-A5ED-B72C-F13B-BEB9B6B56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57" y="4736707"/>
            <a:ext cx="752475" cy="5429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2BA2E7-8CAC-DED9-92D8-F7FE6A99E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59" y="4734125"/>
            <a:ext cx="1132776" cy="376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650DC3-3573-E521-B0DE-FBD09BCBD1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76" y="4738618"/>
            <a:ext cx="7524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3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92C88-AB59-C2B7-119E-D622E221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B03D1-3AB7-E31B-F504-B3126ABD6AE3}"/>
              </a:ext>
            </a:extLst>
          </p:cNvPr>
          <p:cNvSpPr txBox="1"/>
          <p:nvPr/>
        </p:nvSpPr>
        <p:spPr>
          <a:xfrm>
            <a:off x="359625" y="128420"/>
            <a:ext cx="8184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5D034C"/>
                </a:solidFill>
              </a:rPr>
              <a:t>Les principales étapes du </a:t>
            </a:r>
            <a:r>
              <a:rPr lang="en-GB" sz="2800" b="1" dirty="0" err="1">
                <a:solidFill>
                  <a:srgbClr val="5D034C"/>
                </a:solidFill>
              </a:rPr>
              <a:t>traitement</a:t>
            </a:r>
            <a:r>
              <a:rPr lang="en-GB" sz="2800" b="1" dirty="0">
                <a:solidFill>
                  <a:srgbClr val="5D034C"/>
                </a:solidFill>
              </a:rPr>
              <a:t> des images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93C09-C2D0-23CC-CE9E-E76F744C44C8}"/>
              </a:ext>
            </a:extLst>
          </p:cNvPr>
          <p:cNvSpPr txBox="1"/>
          <p:nvPr/>
        </p:nvSpPr>
        <p:spPr>
          <a:xfrm>
            <a:off x="170329" y="831322"/>
            <a:ext cx="553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</a:t>
            </a:r>
            <a:r>
              <a:rPr lang="en-GB" sz="1800" b="1" dirty="0"/>
              <a:t>xtraction des features par Transfer Learning </a:t>
            </a:r>
            <a:r>
              <a:rPr lang="en-GB" b="1" dirty="0"/>
              <a:t>VGG16</a:t>
            </a:r>
            <a:endParaRPr lang="en-GB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24C8E-E1B4-E983-7471-D6851F1643F5}"/>
              </a:ext>
            </a:extLst>
          </p:cNvPr>
          <p:cNvSpPr txBox="1"/>
          <p:nvPr/>
        </p:nvSpPr>
        <p:spPr>
          <a:xfrm>
            <a:off x="207547" y="1314553"/>
            <a:ext cx="3505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VGG16 </a:t>
            </a:r>
            <a:r>
              <a:rPr lang="en-GB" sz="1600" dirty="0" err="1"/>
              <a:t>est</a:t>
            </a:r>
            <a:r>
              <a:rPr lang="en-GB" sz="1600" dirty="0"/>
              <a:t> un </a:t>
            </a:r>
            <a:r>
              <a:rPr lang="en-GB" sz="1600" dirty="0" err="1"/>
              <a:t>réseau</a:t>
            </a:r>
            <a:r>
              <a:rPr lang="en-GB" sz="1600" dirty="0"/>
              <a:t> neuronal </a:t>
            </a:r>
            <a:r>
              <a:rPr lang="en-GB" sz="1600" dirty="0" err="1"/>
              <a:t>convolutif</a:t>
            </a:r>
            <a:r>
              <a:rPr lang="en-GB" sz="1600" dirty="0"/>
              <a:t>, qui </a:t>
            </a:r>
            <a:r>
              <a:rPr lang="en-GB" sz="1600" dirty="0" err="1"/>
              <a:t>comprend</a:t>
            </a:r>
            <a:r>
              <a:rPr lang="en-GB" sz="1600" dirty="0"/>
              <a:t> 16 couches profondes. On </a:t>
            </a:r>
            <a:r>
              <a:rPr lang="en-GB" sz="1600" dirty="0" err="1"/>
              <a:t>peut</a:t>
            </a:r>
            <a:r>
              <a:rPr lang="en-GB" sz="1600" dirty="0"/>
              <a:t> charger </a:t>
            </a:r>
            <a:r>
              <a:rPr lang="en-GB" sz="1600" dirty="0" err="1"/>
              <a:t>une</a:t>
            </a:r>
            <a:r>
              <a:rPr lang="en-GB" sz="1600" dirty="0"/>
              <a:t> version </a:t>
            </a:r>
            <a:r>
              <a:rPr lang="en-GB" sz="1600" dirty="0" err="1"/>
              <a:t>pré-entraînée</a:t>
            </a:r>
            <a:r>
              <a:rPr lang="en-GB" sz="1600" dirty="0"/>
              <a:t> du </a:t>
            </a:r>
            <a:r>
              <a:rPr lang="en-GB" sz="1600" dirty="0" err="1"/>
              <a:t>réseau</a:t>
            </a:r>
            <a:r>
              <a:rPr lang="en-GB" sz="1600" dirty="0"/>
              <a:t> </a:t>
            </a:r>
            <a:r>
              <a:rPr lang="en-GB" sz="1600" dirty="0" err="1"/>
              <a:t>formée</a:t>
            </a:r>
            <a:r>
              <a:rPr lang="en-GB" sz="1600" dirty="0"/>
              <a:t> sur plus d'un million </a:t>
            </a:r>
            <a:r>
              <a:rPr lang="en-GB" sz="1600" dirty="0" err="1"/>
              <a:t>d'images</a:t>
            </a:r>
            <a:r>
              <a:rPr lang="en-GB" sz="1600" dirty="0"/>
              <a:t> de 1000 </a:t>
            </a:r>
            <a:r>
              <a:rPr lang="en-GB" sz="1600" dirty="0" err="1"/>
              <a:t>catégories</a:t>
            </a:r>
            <a:r>
              <a:rPr lang="en-GB" sz="1600" dirty="0"/>
              <a:t> </a:t>
            </a:r>
            <a:r>
              <a:rPr lang="en-GB" sz="1600" dirty="0" err="1"/>
              <a:t>différentes</a:t>
            </a:r>
            <a:r>
              <a:rPr lang="en-GB" sz="1600" dirty="0"/>
              <a:t> à </a:t>
            </a:r>
            <a:r>
              <a:rPr lang="en-GB" sz="1600" dirty="0" err="1"/>
              <a:t>partir</a:t>
            </a:r>
            <a:r>
              <a:rPr lang="en-GB" sz="1600" dirty="0"/>
              <a:t> de la base de </a:t>
            </a:r>
            <a:r>
              <a:rPr lang="en-GB" sz="1600" dirty="0" err="1"/>
              <a:t>données</a:t>
            </a:r>
            <a:r>
              <a:rPr lang="en-GB" sz="1600" dirty="0"/>
              <a:t> ImageNet.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1F3AB-26AD-43E7-56C3-105DF53093F3}"/>
              </a:ext>
            </a:extLst>
          </p:cNvPr>
          <p:cNvSpPr txBox="1"/>
          <p:nvPr/>
        </p:nvSpPr>
        <p:spPr>
          <a:xfrm>
            <a:off x="170329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Réduction de dimension PCA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9029A-EC5D-9E75-1442-C16711AF8BB8}"/>
              </a:ext>
            </a:extLst>
          </p:cNvPr>
          <p:cNvSpPr txBox="1"/>
          <p:nvPr/>
        </p:nvSpPr>
        <p:spPr>
          <a:xfrm>
            <a:off x="163599" y="3736021"/>
            <a:ext cx="8576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/>
              <a:t>Méthode</a:t>
            </a:r>
            <a:r>
              <a:rPr lang="en-GB" sz="1600" dirty="0"/>
              <a:t> </a:t>
            </a:r>
            <a:r>
              <a:rPr lang="en-GB" sz="1600" dirty="0" err="1"/>
              <a:t>utilisée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réduction</a:t>
            </a:r>
            <a:r>
              <a:rPr lang="en-GB" sz="1600" dirty="0"/>
              <a:t> </a:t>
            </a:r>
            <a:r>
              <a:rPr lang="en-GB" sz="1600"/>
              <a:t>de dimension, </a:t>
            </a:r>
            <a:r>
              <a:rPr lang="en-GB" sz="1600" dirty="0"/>
              <a:t>qui </a:t>
            </a:r>
            <a:r>
              <a:rPr lang="en-GB" sz="1600" dirty="0" err="1"/>
              <a:t>cherche</a:t>
            </a:r>
            <a:r>
              <a:rPr lang="en-GB" sz="1600" dirty="0"/>
              <a:t> à </a:t>
            </a:r>
            <a:r>
              <a:rPr lang="en-GB" sz="1600" dirty="0" err="1"/>
              <a:t>représenter</a:t>
            </a:r>
            <a:r>
              <a:rPr lang="en-GB" sz="1600" dirty="0"/>
              <a:t> les </a:t>
            </a:r>
            <a:r>
              <a:rPr lang="en-GB" sz="1600" dirty="0" err="1"/>
              <a:t>données</a:t>
            </a:r>
            <a:r>
              <a:rPr lang="en-GB" sz="1600" dirty="0"/>
              <a:t> dans un sous-</a:t>
            </a:r>
            <a:r>
              <a:rPr lang="en-GB" sz="1600" dirty="0" err="1"/>
              <a:t>espace</a:t>
            </a:r>
            <a:r>
              <a:rPr lang="en-GB" sz="1600" dirty="0"/>
              <a:t> de plus petite dimension de </a:t>
            </a:r>
            <a:r>
              <a:rPr lang="en-GB" sz="1600" dirty="0" err="1"/>
              <a:t>sorte</a:t>
            </a:r>
            <a:r>
              <a:rPr lang="en-GB" sz="1600" dirty="0"/>
              <a:t> à conserver au maximum la variance du </a:t>
            </a:r>
            <a:r>
              <a:rPr lang="en-GB" sz="1600" dirty="0" err="1"/>
              <a:t>nuage</a:t>
            </a:r>
            <a:r>
              <a:rPr lang="en-GB" sz="1600" dirty="0"/>
              <a:t> de </a:t>
            </a:r>
            <a:r>
              <a:rPr lang="en-GB" sz="1600" dirty="0" err="1"/>
              <a:t>données</a:t>
            </a:r>
            <a:r>
              <a:rPr lang="en-GB" sz="16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EB52C2-F09A-2F27-BECA-09CD92BA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3" y="1318781"/>
            <a:ext cx="5063700" cy="1666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05D7E-582E-0D32-7FC6-A0231D094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1" y="4817101"/>
            <a:ext cx="7968620" cy="12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5796-6394-0406-F88E-F337986A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4331D-F779-E136-5168-0927F598B805}"/>
              </a:ext>
            </a:extLst>
          </p:cNvPr>
          <p:cNvSpPr txBox="1"/>
          <p:nvPr/>
        </p:nvSpPr>
        <p:spPr>
          <a:xfrm>
            <a:off x="2151529" y="20529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5D034C"/>
                </a:solidFill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B69FE-7967-7776-C246-3DB16A7FF067}"/>
              </a:ext>
            </a:extLst>
          </p:cNvPr>
          <p:cNvSpPr txBox="1"/>
          <p:nvPr/>
        </p:nvSpPr>
        <p:spPr>
          <a:xfrm>
            <a:off x="426383" y="2887594"/>
            <a:ext cx="8022291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 </a:t>
            </a:r>
            <a:r>
              <a:rPr lang="en-GB" dirty="0" err="1"/>
              <a:t>Enseignements</a:t>
            </a: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  - Prise </a:t>
            </a:r>
            <a:r>
              <a:rPr lang="en-GB" dirty="0" err="1"/>
              <a:t>en</a:t>
            </a:r>
            <a:r>
              <a:rPr lang="en-GB" dirty="0"/>
              <a:t> main </a:t>
            </a:r>
            <a:r>
              <a:rPr lang="en-GB" dirty="0" err="1"/>
              <a:t>Pyspark</a:t>
            </a: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  - </a:t>
            </a:r>
            <a:r>
              <a:rPr lang="en-GB" dirty="0" err="1"/>
              <a:t>Découverte</a:t>
            </a:r>
            <a:r>
              <a:rPr lang="en-GB" dirty="0"/>
              <a:t> du format </a:t>
            </a:r>
            <a:r>
              <a:rPr lang="en-GB" dirty="0" err="1"/>
              <a:t>distribué</a:t>
            </a:r>
            <a:r>
              <a:rPr lang="en-GB" dirty="0"/>
              <a:t> parquet </a:t>
            </a:r>
          </a:p>
          <a:p>
            <a:pPr>
              <a:spcAft>
                <a:spcPts val="600"/>
              </a:spcAft>
            </a:pPr>
            <a:r>
              <a:rPr lang="en-GB" dirty="0"/>
              <a:t>   - </a:t>
            </a:r>
            <a:r>
              <a:rPr lang="en-GB" dirty="0" err="1"/>
              <a:t>Découverte</a:t>
            </a:r>
            <a:r>
              <a:rPr lang="en-GB" dirty="0"/>
              <a:t> de </a:t>
            </a:r>
            <a:r>
              <a:rPr lang="en-GB" dirty="0" err="1"/>
              <a:t>l’écosystème</a:t>
            </a:r>
            <a:r>
              <a:rPr lang="en-GB" dirty="0"/>
              <a:t> AWS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• </a:t>
            </a:r>
            <a:r>
              <a:rPr lang="en-GB" dirty="0" err="1"/>
              <a:t>Difficultés</a:t>
            </a:r>
            <a:r>
              <a:rPr lang="en-GB" dirty="0"/>
              <a:t> </a:t>
            </a:r>
            <a:r>
              <a:rPr lang="en-GB" dirty="0" err="1"/>
              <a:t>rencontrées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   - </a:t>
            </a:r>
            <a:r>
              <a:rPr lang="en-GB" dirty="0" err="1"/>
              <a:t>Nombreuses</a:t>
            </a:r>
            <a:r>
              <a:rPr lang="en-GB" dirty="0"/>
              <a:t> </a:t>
            </a:r>
            <a:r>
              <a:rPr lang="en-GB" dirty="0" err="1"/>
              <a:t>possibilités</a:t>
            </a:r>
            <a:r>
              <a:rPr lang="en-GB" dirty="0"/>
              <a:t> techniques : </a:t>
            </a:r>
            <a:r>
              <a:rPr lang="en-GB" dirty="0" err="1"/>
              <a:t>choix</a:t>
            </a:r>
            <a:r>
              <a:rPr lang="en-GB" dirty="0"/>
              <a:t> complexes</a:t>
            </a:r>
          </a:p>
          <a:p>
            <a:pPr>
              <a:spcAft>
                <a:spcPts val="600"/>
              </a:spcAft>
            </a:pPr>
            <a:r>
              <a:rPr lang="en-GB" dirty="0"/>
              <a:t>   - </a:t>
            </a:r>
            <a:r>
              <a:rPr lang="en-GB" dirty="0" err="1"/>
              <a:t>Débug</a:t>
            </a:r>
            <a:r>
              <a:rPr lang="en-GB" dirty="0"/>
              <a:t> </a:t>
            </a:r>
            <a:r>
              <a:rPr lang="en-GB" dirty="0" err="1"/>
              <a:t>complexe</a:t>
            </a:r>
            <a:r>
              <a:rPr lang="en-GB" dirty="0"/>
              <a:t> </a:t>
            </a:r>
            <a:r>
              <a:rPr lang="en-GB" dirty="0" err="1"/>
              <a:t>dû</a:t>
            </a:r>
            <a:r>
              <a:rPr lang="en-GB" dirty="0"/>
              <a:t> à des </a:t>
            </a:r>
            <a:r>
              <a:rPr lang="en-GB" dirty="0" err="1"/>
              <a:t>erreurs</a:t>
            </a:r>
            <a:r>
              <a:rPr lang="en-GB" dirty="0"/>
              <a:t>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explicites</a:t>
            </a:r>
            <a:r>
              <a:rPr lang="en-GB" dirty="0"/>
              <a:t> (superposition Spark/Java/S3)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4C75-7B9C-B869-E5E7-F9558907062B}"/>
              </a:ext>
            </a:extLst>
          </p:cNvPr>
          <p:cNvSpPr txBox="1"/>
          <p:nvPr/>
        </p:nvSpPr>
        <p:spPr>
          <a:xfrm>
            <a:off x="426382" y="1238669"/>
            <a:ext cx="8179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On </a:t>
            </a:r>
            <a:r>
              <a:rPr lang="en-GB" dirty="0" err="1"/>
              <a:t>s'est</a:t>
            </a:r>
            <a:r>
              <a:rPr lang="en-GB" dirty="0"/>
              <a:t> </a:t>
            </a:r>
            <a:r>
              <a:rPr lang="en-GB" dirty="0" err="1"/>
              <a:t>familiarisé</a:t>
            </a:r>
            <a:r>
              <a:rPr lang="en-GB" dirty="0"/>
              <a:t> avec </a:t>
            </a:r>
            <a:r>
              <a:rPr lang="en-GB" dirty="0" err="1"/>
              <a:t>l'environnement</a:t>
            </a:r>
            <a:r>
              <a:rPr lang="en-GB" dirty="0"/>
              <a:t> Big Data. </a:t>
            </a:r>
            <a:r>
              <a:rPr lang="fr-FR" dirty="0"/>
              <a:t>On </a:t>
            </a:r>
            <a:r>
              <a:rPr lang="fr-FR"/>
              <a:t>a développé </a:t>
            </a:r>
            <a:r>
              <a:rPr lang="fr-FR" dirty="0"/>
              <a:t>dans un environnement Big Data une première chaîne de traitement des données qui comprend le </a:t>
            </a:r>
            <a:r>
              <a:rPr lang="fr-FR" dirty="0" err="1"/>
              <a:t>preprocessing</a:t>
            </a:r>
            <a:r>
              <a:rPr lang="fr-FR" dirty="0"/>
              <a:t> et une étape de réduction de dimension.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0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C5F36-770D-4CC4-A5CD-1FCB0E0E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C7ECD-872F-CC2E-F9F6-E459730F9D7E}"/>
              </a:ext>
            </a:extLst>
          </p:cNvPr>
          <p:cNvSpPr txBox="1"/>
          <p:nvPr/>
        </p:nvSpPr>
        <p:spPr>
          <a:xfrm>
            <a:off x="1885950" y="136524"/>
            <a:ext cx="45720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800" b="1" dirty="0" err="1">
                <a:solidFill>
                  <a:srgbClr val="5D034C"/>
                </a:solidFill>
              </a:rPr>
              <a:t>Sommaire</a:t>
            </a:r>
            <a:r>
              <a:rPr lang="en-GB" sz="3800" b="1" dirty="0">
                <a:solidFill>
                  <a:srgbClr val="5D034C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683F2-9607-2F82-B95F-44CCEA5427B8}"/>
              </a:ext>
            </a:extLst>
          </p:cNvPr>
          <p:cNvSpPr txBox="1"/>
          <p:nvPr/>
        </p:nvSpPr>
        <p:spPr>
          <a:xfrm>
            <a:off x="770963" y="1990694"/>
            <a:ext cx="562087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/>
              <a:t>• </a:t>
            </a:r>
            <a:r>
              <a:rPr lang="en-GB" sz="2000" dirty="0" err="1"/>
              <a:t>Contexte</a:t>
            </a:r>
            <a:r>
              <a:rPr lang="en-GB" sz="2000" dirty="0"/>
              <a:t>, </a:t>
            </a:r>
            <a:r>
              <a:rPr lang="fr-FR" sz="2000" dirty="0"/>
              <a:t>mission et jeu de données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• Le Big Data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• Architecture </a:t>
            </a:r>
            <a:r>
              <a:rPr lang="en-GB" sz="2000" dirty="0" err="1"/>
              <a:t>retenue</a:t>
            </a:r>
            <a:r>
              <a:rPr lang="en-GB" sz="2000" dirty="0"/>
              <a:t> et </a:t>
            </a:r>
            <a:r>
              <a:rPr lang="en-GB" sz="2000" dirty="0" err="1"/>
              <a:t>chaîne</a:t>
            </a:r>
            <a:r>
              <a:rPr lang="en-GB" sz="2000" dirty="0"/>
              <a:t> de </a:t>
            </a:r>
            <a:r>
              <a:rPr lang="en-GB" sz="2000" dirty="0" err="1"/>
              <a:t>traitement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/>
              <a:t> • Conclusion</a:t>
            </a:r>
          </a:p>
        </p:txBody>
      </p:sp>
    </p:spTree>
    <p:extLst>
      <p:ext uri="{BB962C8B-B14F-4D97-AF65-F5344CB8AC3E}">
        <p14:creationId xmlns:p14="http://schemas.microsoft.com/office/powerpoint/2010/main" val="184773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69D3-B611-66A4-1333-07CAE935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18D5D-411F-B00A-89C8-D01FA68ACACB}"/>
              </a:ext>
            </a:extLst>
          </p:cNvPr>
          <p:cNvSpPr txBox="1"/>
          <p:nvPr/>
        </p:nvSpPr>
        <p:spPr>
          <a:xfrm>
            <a:off x="448234" y="110659"/>
            <a:ext cx="8157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5D034C"/>
                </a:solidFill>
              </a:rPr>
              <a:t>Contexte et mission de projet</a:t>
            </a:r>
            <a:endParaRPr lang="en-GB" sz="3200" b="1" dirty="0">
              <a:solidFill>
                <a:srgbClr val="5D034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9BE24-EFDD-A5E4-AF04-5EA935F8B2E4}"/>
              </a:ext>
            </a:extLst>
          </p:cNvPr>
          <p:cNvSpPr txBox="1"/>
          <p:nvPr/>
        </p:nvSpPr>
        <p:spPr>
          <a:xfrm>
            <a:off x="2661660" y="1062800"/>
            <a:ext cx="6025140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b="1" dirty="0"/>
              <a:t>"Fruits!"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fr-FR" dirty="0"/>
              <a:t>très jeune start-up de l'</a:t>
            </a:r>
            <a:r>
              <a:rPr lang="fr-FR" dirty="0" err="1"/>
              <a:t>AgriTech</a:t>
            </a:r>
            <a:r>
              <a:rPr lang="fr-FR" dirty="0"/>
              <a:t>, qui cherche à proposer des solutions innovantes pour la récolte des fruits.</a:t>
            </a:r>
          </a:p>
          <a:p>
            <a:pPr algn="just">
              <a:spcAft>
                <a:spcPts val="600"/>
              </a:spcAft>
            </a:pPr>
            <a:r>
              <a:rPr lang="fr-FR" dirty="0"/>
              <a:t>La start-up souhaite dans un premier temps se faire connaître en mettant à disposition du grand public une application mobile qui permettrait aux utilisateurs de prendre en photo un fruit et d'obtenir des informations sur ce fruit.</a:t>
            </a:r>
          </a:p>
          <a:p>
            <a:pPr algn="just">
              <a:spcAft>
                <a:spcPts val="600"/>
              </a:spcAft>
            </a:pPr>
            <a:r>
              <a:rPr lang="fr-FR" dirty="0"/>
              <a:t>Pour la start-up, cette application permettrait de sensibiliser le grand public à la biodiversité des fruits et de mettre en place une première version du moteur de classification des images de fruits.</a:t>
            </a:r>
          </a:p>
          <a:p>
            <a:pPr algn="just">
              <a:spcAft>
                <a:spcPts val="600"/>
              </a:spcAft>
            </a:pPr>
            <a:r>
              <a:rPr lang="fr-FR" dirty="0"/>
              <a:t>De plus, le développement de l’application mobile permettra de construire une première version de l'architecture Big Data nécessaire.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71305-4688-2F1C-4826-2A81DA97E810}"/>
              </a:ext>
            </a:extLst>
          </p:cNvPr>
          <p:cNvSpPr txBox="1"/>
          <p:nvPr/>
        </p:nvSpPr>
        <p:spPr>
          <a:xfrm>
            <a:off x="797858" y="5163537"/>
            <a:ext cx="16588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200" b="1" dirty="0">
                <a:solidFill>
                  <a:srgbClr val="00B0F0"/>
                </a:solidFill>
                <a:cs typeface="Times New Roman" panose="02020603050405020304" pitchFamily="18" charset="0"/>
              </a:rPr>
              <a:t>Mission:</a:t>
            </a:r>
            <a:endParaRPr lang="en-GB" sz="22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8176C-E64A-F336-A0BD-6A7CADEB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" y="862242"/>
            <a:ext cx="2536156" cy="2054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EC8201-735F-1AE7-E752-283BFA273E44}"/>
              </a:ext>
            </a:extLst>
          </p:cNvPr>
          <p:cNvSpPr txBox="1"/>
          <p:nvPr/>
        </p:nvSpPr>
        <p:spPr>
          <a:xfrm>
            <a:off x="2580976" y="5196821"/>
            <a:ext cx="6025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Développer</a:t>
            </a:r>
            <a:r>
              <a:rPr lang="en-GB" dirty="0"/>
              <a:t> dans un </a:t>
            </a:r>
            <a:r>
              <a:rPr lang="en-GB" dirty="0" err="1"/>
              <a:t>environnement</a:t>
            </a:r>
            <a:r>
              <a:rPr lang="en-GB" dirty="0"/>
              <a:t> Big Data </a:t>
            </a:r>
            <a:r>
              <a:rPr lang="en-GB" dirty="0" err="1"/>
              <a:t>une</a:t>
            </a:r>
            <a:r>
              <a:rPr lang="en-GB" dirty="0"/>
              <a:t> première </a:t>
            </a:r>
            <a:r>
              <a:rPr lang="en-GB" dirty="0" err="1"/>
              <a:t>chaîne</a:t>
            </a:r>
            <a:r>
              <a:rPr lang="en-GB" dirty="0"/>
              <a:t> de </a:t>
            </a:r>
            <a:r>
              <a:rPr lang="en-GB" dirty="0" err="1"/>
              <a:t>traitement</a:t>
            </a:r>
            <a:r>
              <a:rPr lang="en-GB" dirty="0"/>
              <a:t> des </a:t>
            </a:r>
            <a:r>
              <a:rPr lang="en-GB" dirty="0" err="1"/>
              <a:t>données</a:t>
            </a:r>
            <a:r>
              <a:rPr lang="en-GB" dirty="0"/>
              <a:t> qui </a:t>
            </a:r>
            <a:r>
              <a:rPr lang="en-GB" dirty="0" err="1"/>
              <a:t>comprendra</a:t>
            </a:r>
            <a:r>
              <a:rPr lang="en-GB" dirty="0"/>
              <a:t> le </a:t>
            </a:r>
            <a:r>
              <a:rPr lang="en-GB" dirty="0" err="1"/>
              <a:t>preprocessing</a:t>
            </a:r>
            <a:r>
              <a:rPr lang="en-GB" dirty="0"/>
              <a:t> et </a:t>
            </a:r>
            <a:r>
              <a:rPr lang="en-GB" dirty="0" err="1"/>
              <a:t>une</a:t>
            </a:r>
            <a:r>
              <a:rPr lang="en-GB" dirty="0"/>
              <a:t> étape de </a:t>
            </a:r>
            <a:r>
              <a:rPr lang="en-GB" dirty="0" err="1"/>
              <a:t>réduction</a:t>
            </a:r>
            <a:r>
              <a:rPr lang="en-GB" dirty="0"/>
              <a:t> de dimension.</a:t>
            </a:r>
          </a:p>
        </p:txBody>
      </p:sp>
    </p:spTree>
    <p:extLst>
      <p:ext uri="{BB962C8B-B14F-4D97-AF65-F5344CB8AC3E}">
        <p14:creationId xmlns:p14="http://schemas.microsoft.com/office/powerpoint/2010/main" val="9219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3DBA-6E24-3E33-1F56-57C2FCD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9A47C-ECC3-3F3A-AC62-90D9C309D9D6}"/>
              </a:ext>
            </a:extLst>
          </p:cNvPr>
          <p:cNvSpPr txBox="1"/>
          <p:nvPr/>
        </p:nvSpPr>
        <p:spPr>
          <a:xfrm>
            <a:off x="448234" y="110659"/>
            <a:ext cx="8157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5D034C"/>
                </a:solidFill>
              </a:rPr>
              <a:t>Jeu de données</a:t>
            </a:r>
            <a:endParaRPr lang="en-GB" sz="3200" b="1" dirty="0">
              <a:solidFill>
                <a:srgbClr val="5D034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C6360-6318-849C-CDB9-9CF461C9B55A}"/>
              </a:ext>
            </a:extLst>
          </p:cNvPr>
          <p:cNvSpPr txBox="1"/>
          <p:nvPr/>
        </p:nvSpPr>
        <p:spPr>
          <a:xfrm>
            <a:off x="394447" y="1224157"/>
            <a:ext cx="8435787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 err="1"/>
              <a:t>Origine</a:t>
            </a:r>
            <a:r>
              <a:rPr lang="en-GB" b="1" dirty="0"/>
              <a:t>: </a:t>
            </a:r>
            <a:r>
              <a:rPr lang="en-GB" dirty="0"/>
              <a:t>Kaggle </a:t>
            </a:r>
            <a:r>
              <a:rPr lang="en-GB" dirty="0">
                <a:solidFill>
                  <a:srgbClr val="00B0F0"/>
                </a:solidFill>
              </a:rPr>
              <a:t>https://www.kaggle.com/datasets/moltean/fruits</a:t>
            </a:r>
          </a:p>
          <a:p>
            <a:r>
              <a:rPr lang="en-GB" dirty="0"/>
              <a:t>• Images de 131 </a:t>
            </a:r>
            <a:r>
              <a:rPr lang="en-GB" dirty="0" err="1"/>
              <a:t>variétés</a:t>
            </a:r>
            <a:r>
              <a:rPr lang="en-GB" dirty="0"/>
              <a:t> de fruits et </a:t>
            </a:r>
            <a:r>
              <a:rPr lang="en-GB" dirty="0" err="1"/>
              <a:t>légumes</a:t>
            </a:r>
            <a:r>
              <a:rPr lang="en-GB" dirty="0"/>
              <a:t> </a:t>
            </a:r>
            <a:r>
              <a:rPr lang="en-GB" dirty="0" err="1"/>
              <a:t>labélisés</a:t>
            </a:r>
            <a:r>
              <a:rPr lang="en-GB" dirty="0"/>
              <a:t> </a:t>
            </a:r>
          </a:p>
          <a:p>
            <a:r>
              <a:rPr lang="en-GB" dirty="0"/>
              <a:t>• </a:t>
            </a:r>
            <a:r>
              <a:rPr lang="en-GB" dirty="0" err="1"/>
              <a:t>Plusieurs</a:t>
            </a:r>
            <a:r>
              <a:rPr lang="en-GB" dirty="0"/>
              <a:t> </a:t>
            </a:r>
            <a:r>
              <a:rPr lang="en-GB" dirty="0" err="1"/>
              <a:t>variétés</a:t>
            </a:r>
            <a:r>
              <a:rPr lang="en-GB" dirty="0"/>
              <a:t> du </a:t>
            </a:r>
            <a:r>
              <a:rPr lang="en-GB" dirty="0" err="1"/>
              <a:t>même</a:t>
            </a:r>
            <a:r>
              <a:rPr lang="en-GB" dirty="0"/>
              <a:t> fruit (</a:t>
            </a:r>
            <a:r>
              <a:rPr lang="en-GB" dirty="0" err="1"/>
              <a:t>exemple</a:t>
            </a:r>
            <a:r>
              <a:rPr lang="en-GB" dirty="0"/>
              <a:t> : Strawberry Wedge)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CAFB1-1770-8331-4BC0-2ED0672B6B30}"/>
              </a:ext>
            </a:extLst>
          </p:cNvPr>
          <p:cNvSpPr txBox="1"/>
          <p:nvPr/>
        </p:nvSpPr>
        <p:spPr>
          <a:xfrm>
            <a:off x="394447" y="2627586"/>
            <a:ext cx="834502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 err="1"/>
              <a:t>Caractéristiques</a:t>
            </a:r>
            <a:r>
              <a:rPr lang="en-GB" b="1" dirty="0"/>
              <a:t> :</a:t>
            </a:r>
          </a:p>
          <a:p>
            <a:r>
              <a:rPr lang="en-GB" dirty="0"/>
              <a:t>• Images 100x100 JPEG RGB</a:t>
            </a:r>
          </a:p>
          <a:p>
            <a:r>
              <a:rPr lang="en-GB" dirty="0"/>
              <a:t>• Photos sur fond </a:t>
            </a:r>
            <a:r>
              <a:rPr lang="en-GB" dirty="0" err="1"/>
              <a:t>blanc</a:t>
            </a:r>
            <a:r>
              <a:rPr lang="en-GB" dirty="0"/>
              <a:t> </a:t>
            </a:r>
            <a:r>
              <a:rPr lang="en-GB" dirty="0" err="1"/>
              <a:t>centrée</a:t>
            </a:r>
            <a:r>
              <a:rPr lang="en-GB" dirty="0"/>
              <a:t> sur le fruit</a:t>
            </a:r>
          </a:p>
          <a:p>
            <a:r>
              <a:rPr lang="en-GB" dirty="0"/>
              <a:t>• Photos sous </a:t>
            </a:r>
            <a:r>
              <a:rPr lang="en-GB" dirty="0" err="1"/>
              <a:t>tous</a:t>
            </a:r>
            <a:r>
              <a:rPr lang="en-GB" dirty="0"/>
              <a:t> les angles (rotation tri-</a:t>
            </a:r>
            <a:r>
              <a:rPr lang="en-GB" dirty="0" err="1"/>
              <a:t>axiales</a:t>
            </a:r>
            <a:r>
              <a:rPr lang="en-GB" dirty="0"/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A44E7-9D63-9231-158A-09E002734C5F}"/>
              </a:ext>
            </a:extLst>
          </p:cNvPr>
          <p:cNvSpPr txBox="1"/>
          <p:nvPr/>
        </p:nvSpPr>
        <p:spPr>
          <a:xfrm>
            <a:off x="394447" y="430801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 Total : 90 483 images</a:t>
            </a:r>
          </a:p>
          <a:p>
            <a:r>
              <a:rPr lang="en-GB" dirty="0"/>
              <a:t>• Jeu </a:t>
            </a:r>
            <a:r>
              <a:rPr lang="en-GB" dirty="0" err="1"/>
              <a:t>d’entraînement</a:t>
            </a:r>
            <a:r>
              <a:rPr lang="en-GB" dirty="0"/>
              <a:t> : 67 692 images</a:t>
            </a:r>
          </a:p>
          <a:p>
            <a:r>
              <a:rPr lang="en-GB" dirty="0"/>
              <a:t>• Jeu de Test : 22 688 images</a:t>
            </a:r>
          </a:p>
          <a:p>
            <a:r>
              <a:rPr lang="en-GB" dirty="0"/>
              <a:t>• Jeu multi fruits non </a:t>
            </a:r>
            <a:r>
              <a:rPr lang="en-GB" dirty="0" err="1"/>
              <a:t>labellisé</a:t>
            </a:r>
            <a:r>
              <a:rPr lang="en-GB" dirty="0"/>
              <a:t> : 103 images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98EB75-CB37-97A3-B0F7-B6C04AF9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62" y="2623184"/>
            <a:ext cx="952500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D330E1-EE9D-2564-4B17-4F13D69F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73" y="2623184"/>
            <a:ext cx="952500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53BA21-C473-8C29-647D-1B2CEBCB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03" y="3911944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79DFEA-E99A-1B41-FD5A-D482DA014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91" y="3911944"/>
            <a:ext cx="95250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F87877-021E-126A-F275-280041882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29" y="391194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6FB63-4523-D130-B61A-0985884B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26A96-00C5-25EF-6886-74123AE47A52}"/>
              </a:ext>
            </a:extLst>
          </p:cNvPr>
          <p:cNvSpPr txBox="1"/>
          <p:nvPr/>
        </p:nvSpPr>
        <p:spPr>
          <a:xfrm>
            <a:off x="3119718" y="227201"/>
            <a:ext cx="236668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400" b="1" dirty="0">
                <a:solidFill>
                  <a:srgbClr val="5D034C"/>
                </a:solidFill>
              </a:rPr>
              <a:t>Le Big Data</a:t>
            </a:r>
            <a:endParaRPr lang="en-GB" sz="3400" b="1" dirty="0">
              <a:solidFill>
                <a:srgbClr val="5D034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04B9A-5FE6-9169-7A9F-CFAC5064467D}"/>
              </a:ext>
            </a:extLst>
          </p:cNvPr>
          <p:cNvSpPr txBox="1"/>
          <p:nvPr/>
        </p:nvSpPr>
        <p:spPr>
          <a:xfrm>
            <a:off x="376518" y="1087023"/>
            <a:ext cx="34603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 err="1"/>
              <a:t>Qu’est-ce</a:t>
            </a:r>
            <a:r>
              <a:rPr lang="en-GB" sz="2200" b="1" dirty="0"/>
              <a:t> que le Big Data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C0A37-FD48-FF9F-96CD-589D84CEB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31" y="1127305"/>
            <a:ext cx="2633472" cy="16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4FD2F-3613-8EC6-A00B-6EA6BA250990}"/>
              </a:ext>
            </a:extLst>
          </p:cNvPr>
          <p:cNvSpPr txBox="1"/>
          <p:nvPr/>
        </p:nvSpPr>
        <p:spPr>
          <a:xfrm>
            <a:off x="376518" y="18716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Français</a:t>
            </a:r>
            <a:r>
              <a:rPr lang="en-GB" dirty="0"/>
              <a:t> : ‘les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massives</a:t>
            </a:r>
            <a:r>
              <a:rPr lang="en-GB" dirty="0"/>
              <a:t>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3A0C7-BA28-16AE-03ED-DFCEBB484A29}"/>
              </a:ext>
            </a:extLst>
          </p:cNvPr>
          <p:cNvSpPr txBox="1"/>
          <p:nvPr/>
        </p:nvSpPr>
        <p:spPr>
          <a:xfrm>
            <a:off x="376518" y="2330015"/>
            <a:ext cx="7117977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 </a:t>
            </a:r>
            <a:r>
              <a:rPr lang="fr-FR" dirty="0"/>
              <a:t>La définition du Big Data est la suivante :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des données plus </a:t>
            </a:r>
            <a:r>
              <a:rPr lang="fr-FR" b="1" dirty="0"/>
              <a:t>variées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arrivant dans des </a:t>
            </a:r>
            <a:r>
              <a:rPr lang="fr-FR" b="1" dirty="0"/>
              <a:t>volumes croissants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fr-FR" dirty="0"/>
              <a:t>à une </a:t>
            </a:r>
            <a:r>
              <a:rPr lang="fr-FR" b="1" dirty="0"/>
              <a:t>vitesse plus élevée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A9B3B-1C1B-567D-3D21-A79C12CB86DF}"/>
              </a:ext>
            </a:extLst>
          </p:cNvPr>
          <p:cNvSpPr txBox="1"/>
          <p:nvPr/>
        </p:nvSpPr>
        <p:spPr>
          <a:xfrm>
            <a:off x="376518" y="38413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(C’est ce que l’on appelle les trois « V »)</a:t>
            </a:r>
            <a:endParaRPr lang="en-GB" i="1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05BA326-283B-D644-D759-8E01C2BD6BC5}"/>
              </a:ext>
            </a:extLst>
          </p:cNvPr>
          <p:cNvSpPr/>
          <p:nvPr/>
        </p:nvSpPr>
        <p:spPr>
          <a:xfrm>
            <a:off x="2043954" y="4516515"/>
            <a:ext cx="349623" cy="282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06E63-AEE7-A027-6953-ECE62C1DFC82}"/>
              </a:ext>
            </a:extLst>
          </p:cNvPr>
          <p:cNvSpPr txBox="1"/>
          <p:nvPr/>
        </p:nvSpPr>
        <p:spPr>
          <a:xfrm>
            <a:off x="1044389" y="4952638"/>
            <a:ext cx="269837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Comment </a:t>
            </a:r>
            <a:r>
              <a:rPr lang="en-GB" dirty="0" err="1"/>
              <a:t>traiter</a:t>
            </a:r>
            <a:r>
              <a:rPr lang="en-GB" dirty="0"/>
              <a:t> et à analyser les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volumineuses</a:t>
            </a:r>
            <a:r>
              <a:rPr lang="en-GB" dirty="0"/>
              <a:t>  (Big Data) plus </a:t>
            </a:r>
            <a:r>
              <a:rPr lang="en-GB" dirty="0" err="1"/>
              <a:t>rapidement</a:t>
            </a:r>
            <a:r>
              <a:rPr lang="en-GB" dirty="0"/>
              <a:t>?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7998223-FD10-1561-20CC-E7B66EB05328}"/>
              </a:ext>
            </a:extLst>
          </p:cNvPr>
          <p:cNvSpPr/>
          <p:nvPr/>
        </p:nvSpPr>
        <p:spPr>
          <a:xfrm>
            <a:off x="4114801" y="5162475"/>
            <a:ext cx="376518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7F454D-BF5D-E68F-C39C-E9DF106DD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42" y="397593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7E91-2D9D-168F-93D4-C79666C5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BC7ED-FD66-F9F5-FE4B-55BEF782394F}"/>
              </a:ext>
            </a:extLst>
          </p:cNvPr>
          <p:cNvSpPr txBox="1"/>
          <p:nvPr/>
        </p:nvSpPr>
        <p:spPr>
          <a:xfrm>
            <a:off x="309282" y="105536"/>
            <a:ext cx="852543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400" b="1" dirty="0">
                <a:solidFill>
                  <a:srgbClr val="5D034C"/>
                </a:solidFill>
              </a:rPr>
              <a:t>Le Big Data. Les principaux fournisseurs de cloud</a:t>
            </a:r>
            <a:endParaRPr lang="en-GB" sz="3400" b="1" dirty="0">
              <a:solidFill>
                <a:srgbClr val="5D034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5407E-F2D6-5C1A-C289-8F9F2804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8" y="1484410"/>
            <a:ext cx="2236776" cy="4529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036098-F24C-34F7-5AE2-CE0D9B19F136}"/>
              </a:ext>
            </a:extLst>
          </p:cNvPr>
          <p:cNvSpPr txBox="1"/>
          <p:nvPr/>
        </p:nvSpPr>
        <p:spPr>
          <a:xfrm>
            <a:off x="2877671" y="2476966"/>
            <a:ext cx="493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 err="1"/>
              <a:t>Quels</a:t>
            </a:r>
            <a:r>
              <a:rPr lang="en-GB" b="1" dirty="0"/>
              <a:t> </a:t>
            </a:r>
            <a:r>
              <a:rPr lang="en-GB" b="1" dirty="0" err="1"/>
              <a:t>sont</a:t>
            </a:r>
            <a:r>
              <a:rPr lang="en-GB" b="1" dirty="0"/>
              <a:t> les </a:t>
            </a:r>
            <a:r>
              <a:rPr lang="en-GB" b="1" dirty="0" err="1"/>
              <a:t>principaux</a:t>
            </a:r>
            <a:r>
              <a:rPr lang="en-GB" b="1" dirty="0"/>
              <a:t> </a:t>
            </a:r>
            <a:r>
              <a:rPr lang="en-GB" b="1" dirty="0" err="1"/>
              <a:t>avantages</a:t>
            </a:r>
            <a:r>
              <a:rPr lang="en-GB" b="1" dirty="0"/>
              <a:t> de </a:t>
            </a:r>
            <a:r>
              <a:rPr lang="en-GB" b="1" dirty="0" err="1"/>
              <a:t>l'utilisation</a:t>
            </a:r>
            <a:r>
              <a:rPr lang="en-GB" b="1" dirty="0"/>
              <a:t> du cloud AWS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8FEEF-4D80-808D-9C20-BEFF8E0DDCF4}"/>
              </a:ext>
            </a:extLst>
          </p:cNvPr>
          <p:cNvSpPr txBox="1"/>
          <p:nvPr/>
        </p:nvSpPr>
        <p:spPr>
          <a:xfrm>
            <a:off x="3388659" y="3477089"/>
            <a:ext cx="47244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 </a:t>
            </a:r>
            <a:r>
              <a:rPr lang="en-GB" dirty="0" err="1"/>
              <a:t>Simplicité</a:t>
            </a:r>
            <a:r>
              <a:rPr lang="en-GB" dirty="0"/>
              <a:t> </a:t>
            </a:r>
            <a:r>
              <a:rPr lang="en-GB" dirty="0" err="1"/>
              <a:t>d'utilisation</a:t>
            </a:r>
            <a:r>
              <a:rPr lang="en-GB" dirty="0"/>
              <a:t> (</a:t>
            </a:r>
            <a:r>
              <a:rPr lang="en-GB" dirty="0" err="1"/>
              <a:t>convenant</a:t>
            </a:r>
            <a:r>
              <a:rPr lang="fr-FR" dirty="0"/>
              <a:t> pour les débutants</a:t>
            </a:r>
            <a:r>
              <a:rPr lang="en-GB" dirty="0"/>
              <a:t>)</a:t>
            </a:r>
          </a:p>
          <a:p>
            <a:r>
              <a:rPr lang="en-GB" dirty="0"/>
              <a:t>• </a:t>
            </a:r>
            <a:r>
              <a:rPr lang="en-GB" dirty="0" err="1"/>
              <a:t>Coût</a:t>
            </a:r>
            <a:r>
              <a:rPr lang="en-GB" dirty="0"/>
              <a:t> </a:t>
            </a:r>
            <a:r>
              <a:rPr lang="en-GB" dirty="0" err="1"/>
              <a:t>abordable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20078-0683-D9F9-E16A-E3C1126C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5" y="1414932"/>
            <a:ext cx="682085" cy="6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6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24A43-6912-DFC7-A273-23410E89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DE979-9DF4-A1F0-4677-D94D00C2ED4B}"/>
              </a:ext>
            </a:extLst>
          </p:cNvPr>
          <p:cNvSpPr txBox="1"/>
          <p:nvPr/>
        </p:nvSpPr>
        <p:spPr>
          <a:xfrm>
            <a:off x="309282" y="105536"/>
            <a:ext cx="85254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400" b="1" dirty="0">
                <a:solidFill>
                  <a:srgbClr val="5D034C"/>
                </a:solidFill>
              </a:rPr>
              <a:t>Le Big Data. Architecture de Spark</a:t>
            </a:r>
            <a:endParaRPr lang="en-GB" sz="3400" b="1" dirty="0">
              <a:solidFill>
                <a:srgbClr val="5D034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582B4-B89C-17B3-08AC-DB5C0A9F5E8E}"/>
              </a:ext>
            </a:extLst>
          </p:cNvPr>
          <p:cNvSpPr txBox="1"/>
          <p:nvPr/>
        </p:nvSpPr>
        <p:spPr>
          <a:xfrm>
            <a:off x="197222" y="843814"/>
            <a:ext cx="8749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Spark </a:t>
            </a:r>
            <a:r>
              <a:rPr lang="en-GB" i="1" dirty="0" err="1">
                <a:solidFill>
                  <a:srgbClr val="00B0F0"/>
                </a:solidFill>
              </a:rPr>
              <a:t>est</a:t>
            </a:r>
            <a:r>
              <a:rPr lang="en-GB" i="1" dirty="0">
                <a:solidFill>
                  <a:srgbClr val="00B0F0"/>
                </a:solidFill>
              </a:rPr>
              <a:t> un </a:t>
            </a:r>
            <a:r>
              <a:rPr lang="en-GB" i="1" dirty="0" err="1">
                <a:solidFill>
                  <a:srgbClr val="00B0F0"/>
                </a:solidFill>
              </a:rPr>
              <a:t>moteur</a:t>
            </a:r>
            <a:r>
              <a:rPr lang="en-GB" i="1" dirty="0">
                <a:solidFill>
                  <a:srgbClr val="00B0F0"/>
                </a:solidFill>
              </a:rPr>
              <a:t> de </a:t>
            </a:r>
            <a:r>
              <a:rPr lang="en-GB" i="1" dirty="0" err="1">
                <a:solidFill>
                  <a:srgbClr val="00B0F0"/>
                </a:solidFill>
              </a:rPr>
              <a:t>traitement</a:t>
            </a:r>
            <a:r>
              <a:rPr lang="en-GB" i="1" dirty="0">
                <a:solidFill>
                  <a:srgbClr val="00B0F0"/>
                </a:solidFill>
              </a:rPr>
              <a:t> </a:t>
            </a:r>
            <a:r>
              <a:rPr lang="en-GB" i="1" dirty="0" err="1">
                <a:solidFill>
                  <a:srgbClr val="00B0F0"/>
                </a:solidFill>
              </a:rPr>
              <a:t>distribué</a:t>
            </a:r>
            <a:r>
              <a:rPr lang="en-GB" i="1" dirty="0">
                <a:solidFill>
                  <a:srgbClr val="00B0F0"/>
                </a:solidFill>
              </a:rPr>
              <a:t> à usage </a:t>
            </a:r>
            <a:r>
              <a:rPr lang="en-GB" i="1" dirty="0" err="1">
                <a:solidFill>
                  <a:srgbClr val="00B0F0"/>
                </a:solidFill>
              </a:rPr>
              <a:t>général</a:t>
            </a:r>
            <a:r>
              <a:rPr lang="en-GB" i="1" dirty="0">
                <a:solidFill>
                  <a:srgbClr val="00B0F0"/>
                </a:solidFill>
              </a:rPr>
              <a:t> qui </a:t>
            </a:r>
            <a:r>
              <a:rPr lang="en-GB" i="1" dirty="0" err="1">
                <a:solidFill>
                  <a:srgbClr val="00B0F0"/>
                </a:solidFill>
              </a:rPr>
              <a:t>peut</a:t>
            </a:r>
            <a:r>
              <a:rPr lang="en-GB" i="1" dirty="0">
                <a:solidFill>
                  <a:srgbClr val="00B0F0"/>
                </a:solidFill>
              </a:rPr>
              <a:t> </a:t>
            </a:r>
            <a:r>
              <a:rPr lang="en-GB" i="1" dirty="0" err="1">
                <a:solidFill>
                  <a:srgbClr val="00B0F0"/>
                </a:solidFill>
              </a:rPr>
              <a:t>être</a:t>
            </a:r>
            <a:r>
              <a:rPr lang="en-GB" i="1" dirty="0">
                <a:solidFill>
                  <a:srgbClr val="00B0F0"/>
                </a:solidFill>
              </a:rPr>
              <a:t> </a:t>
            </a:r>
            <a:r>
              <a:rPr lang="en-GB" i="1" dirty="0" err="1">
                <a:solidFill>
                  <a:srgbClr val="00B0F0"/>
                </a:solidFill>
              </a:rPr>
              <a:t>utilisé</a:t>
            </a:r>
            <a:r>
              <a:rPr lang="en-GB" i="1" dirty="0">
                <a:solidFill>
                  <a:srgbClr val="00B0F0"/>
                </a:solidFill>
              </a:rPr>
              <a:t> pour </a:t>
            </a:r>
            <a:r>
              <a:rPr lang="en-GB" i="1" dirty="0" err="1">
                <a:solidFill>
                  <a:srgbClr val="00B0F0"/>
                </a:solidFill>
              </a:rPr>
              <a:t>plusieurs</a:t>
            </a:r>
            <a:r>
              <a:rPr lang="en-GB" i="1" dirty="0">
                <a:solidFill>
                  <a:srgbClr val="00B0F0"/>
                </a:solidFill>
              </a:rPr>
              <a:t> </a:t>
            </a:r>
            <a:r>
              <a:rPr lang="en-GB" i="1" dirty="0" err="1">
                <a:solidFill>
                  <a:srgbClr val="00B0F0"/>
                </a:solidFill>
              </a:rPr>
              <a:t>scénarios</a:t>
            </a:r>
            <a:r>
              <a:rPr lang="en-GB" i="1" dirty="0">
                <a:solidFill>
                  <a:srgbClr val="00B0F0"/>
                </a:solidFill>
              </a:rPr>
              <a:t> big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A0589-78F8-317C-1F7E-08BDC7B9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9" y="2111575"/>
            <a:ext cx="6925809" cy="2845630"/>
          </a:xfrm>
          <a:prstGeom prst="rect">
            <a:avLst/>
          </a:prstGeo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B7DFF73-1F9B-EEFB-C0F9-37ECC1FAB2A0}"/>
              </a:ext>
            </a:extLst>
          </p:cNvPr>
          <p:cNvSpPr>
            <a:spLocks noChangeAspect="1"/>
          </p:cNvSpPr>
          <p:nvPr/>
        </p:nvSpPr>
        <p:spPr>
          <a:xfrm>
            <a:off x="3801018" y="3558979"/>
            <a:ext cx="68579" cy="6857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10D646B-595D-039C-DC4F-0468CDA24410}"/>
              </a:ext>
            </a:extLst>
          </p:cNvPr>
          <p:cNvSpPr>
            <a:spLocks noChangeAspect="1"/>
          </p:cNvSpPr>
          <p:nvPr/>
        </p:nvSpPr>
        <p:spPr>
          <a:xfrm>
            <a:off x="1586733" y="3083848"/>
            <a:ext cx="68579" cy="685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2733B57-30CE-A871-6FCF-D5A32F862566}"/>
              </a:ext>
            </a:extLst>
          </p:cNvPr>
          <p:cNvSpPr>
            <a:spLocks noChangeAspect="1"/>
          </p:cNvSpPr>
          <p:nvPr/>
        </p:nvSpPr>
        <p:spPr>
          <a:xfrm>
            <a:off x="6006336" y="3747239"/>
            <a:ext cx="68579" cy="68579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1684FC3-5E74-CAE8-AC34-C0DD2B6C8590}"/>
              </a:ext>
            </a:extLst>
          </p:cNvPr>
          <p:cNvSpPr>
            <a:spLocks noChangeAspect="1"/>
          </p:cNvSpPr>
          <p:nvPr/>
        </p:nvSpPr>
        <p:spPr>
          <a:xfrm>
            <a:off x="6006337" y="2268062"/>
            <a:ext cx="68579" cy="68579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615AB3-277E-C2A9-29BF-7A6AF0FF74A7}"/>
              </a:ext>
            </a:extLst>
          </p:cNvPr>
          <p:cNvCxnSpPr>
            <a:cxnSpLocks/>
          </p:cNvCxnSpPr>
          <p:nvPr/>
        </p:nvCxnSpPr>
        <p:spPr>
          <a:xfrm>
            <a:off x="2106706" y="2537012"/>
            <a:ext cx="0" cy="400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8FC397-67BE-5E41-4E83-C29F492DF2C8}"/>
              </a:ext>
            </a:extLst>
          </p:cNvPr>
          <p:cNvSpPr txBox="1"/>
          <p:nvPr/>
        </p:nvSpPr>
        <p:spPr>
          <a:xfrm>
            <a:off x="1147483" y="2186866"/>
            <a:ext cx="2095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Notre programme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945F4-D1E3-981D-8BDD-548815ED03B0}"/>
              </a:ext>
            </a:extLst>
          </p:cNvPr>
          <p:cNvSpPr txBox="1"/>
          <p:nvPr/>
        </p:nvSpPr>
        <p:spPr>
          <a:xfrm>
            <a:off x="7513542" y="1342519"/>
            <a:ext cx="14466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machine physique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DB9A11-5533-B8B6-18EA-0A7259C9158D}"/>
              </a:ext>
            </a:extLst>
          </p:cNvPr>
          <p:cNvCxnSpPr>
            <a:cxnSpLocks/>
          </p:cNvCxnSpPr>
          <p:nvPr/>
        </p:nvCxnSpPr>
        <p:spPr>
          <a:xfrm flipH="1">
            <a:off x="7046259" y="1775012"/>
            <a:ext cx="663388" cy="313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AB2AFD-01DB-F2A9-943B-B68B6323AB08}"/>
              </a:ext>
            </a:extLst>
          </p:cNvPr>
          <p:cNvSpPr txBox="1"/>
          <p:nvPr/>
        </p:nvSpPr>
        <p:spPr>
          <a:xfrm>
            <a:off x="824753" y="5263222"/>
            <a:ext cx="79068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Driver program: </a:t>
            </a:r>
            <a:r>
              <a:rPr lang="fr-FR" dirty="0"/>
              <a:t>répartit les taches sur les différentes </a:t>
            </a:r>
            <a:r>
              <a:rPr lang="fr-FR" dirty="0" err="1"/>
              <a:t>executors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Cluster manager: </a:t>
            </a:r>
            <a:r>
              <a:rPr lang="fr-FR" dirty="0"/>
              <a:t>instancie et supervise différents </a:t>
            </a:r>
            <a:r>
              <a:rPr lang="fr-FR" dirty="0" err="1"/>
              <a:t>workers</a:t>
            </a:r>
            <a:endParaRPr lang="fr-FR" dirty="0"/>
          </a:p>
          <a:p>
            <a:pPr>
              <a:spcAft>
                <a:spcPts val="600"/>
              </a:spcAft>
            </a:pPr>
            <a:r>
              <a:rPr lang="en-GB" dirty="0"/>
              <a:t>Worker nodes: un worker </a:t>
            </a:r>
            <a:r>
              <a:rPr lang="fr-FR"/>
              <a:t>instancie </a:t>
            </a:r>
            <a:r>
              <a:rPr lang="fr-FR" dirty="0"/>
              <a:t>un </a:t>
            </a:r>
            <a:r>
              <a:rPr lang="fr-FR" dirty="0" err="1"/>
              <a:t>executor</a:t>
            </a:r>
            <a:r>
              <a:rPr lang="fr-FR" dirty="0"/>
              <a:t> qui exécute des tâches</a:t>
            </a:r>
            <a:endParaRPr lang="en-GB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4341CB1-100B-76E7-A717-1D78B95D7DC1}"/>
              </a:ext>
            </a:extLst>
          </p:cNvPr>
          <p:cNvSpPr>
            <a:spLocks noChangeAspect="1"/>
          </p:cNvSpPr>
          <p:nvPr/>
        </p:nvSpPr>
        <p:spPr>
          <a:xfrm>
            <a:off x="761978" y="5414671"/>
            <a:ext cx="68579" cy="685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AFDACED-272F-E60C-F556-07FC65BB7202}"/>
              </a:ext>
            </a:extLst>
          </p:cNvPr>
          <p:cNvSpPr>
            <a:spLocks noChangeAspect="1"/>
          </p:cNvSpPr>
          <p:nvPr/>
        </p:nvSpPr>
        <p:spPr>
          <a:xfrm>
            <a:off x="770939" y="5764300"/>
            <a:ext cx="68579" cy="6857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BF07A4F-96C4-0555-77B1-442D5110A092}"/>
              </a:ext>
            </a:extLst>
          </p:cNvPr>
          <p:cNvSpPr>
            <a:spLocks noChangeAspect="1"/>
          </p:cNvSpPr>
          <p:nvPr/>
        </p:nvSpPr>
        <p:spPr>
          <a:xfrm>
            <a:off x="761975" y="6113927"/>
            <a:ext cx="68579" cy="68579"/>
          </a:xfrm>
          <a:prstGeom prst="flowChartConnec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32A2-FDAF-EBD4-2F55-6E79829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6B06-592C-DD51-18C7-D1DC2BB5ADCF}"/>
              </a:ext>
            </a:extLst>
          </p:cNvPr>
          <p:cNvSpPr txBox="1"/>
          <p:nvPr/>
        </p:nvSpPr>
        <p:spPr>
          <a:xfrm>
            <a:off x="309282" y="105536"/>
            <a:ext cx="85254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000" b="1" dirty="0">
                <a:solidFill>
                  <a:srgbClr val="5D034C"/>
                </a:solidFill>
              </a:rPr>
              <a:t>Le Big Data. La structure de données essentiel de Spark (le RDD)</a:t>
            </a:r>
            <a:endParaRPr lang="en-GB" sz="3000" b="1" dirty="0">
              <a:solidFill>
                <a:srgbClr val="5D034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0DD54-1D0B-B37E-3112-B37D4BEE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2516369"/>
            <a:ext cx="8532092" cy="3038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FF56EC-D209-8A5D-9B5A-7FD39154FE91}"/>
              </a:ext>
            </a:extLst>
          </p:cNvPr>
          <p:cNvSpPr txBox="1"/>
          <p:nvPr/>
        </p:nvSpPr>
        <p:spPr>
          <a:xfrm>
            <a:off x="309282" y="1229897"/>
            <a:ext cx="8693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RDD (Resilient Distributed Datasets): </a:t>
            </a:r>
            <a:r>
              <a:rPr lang="en-GB" b="1" dirty="0" err="1"/>
              <a:t>principale</a:t>
            </a:r>
            <a:r>
              <a:rPr lang="en-GB" b="1" dirty="0"/>
              <a:t> innovation de Spark</a:t>
            </a:r>
          </a:p>
          <a:p>
            <a:endParaRPr lang="en-GB" dirty="0"/>
          </a:p>
          <a:p>
            <a:r>
              <a:rPr lang="en-GB" dirty="0"/>
              <a:t>RDD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structure de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essentiel</a:t>
            </a:r>
            <a:r>
              <a:rPr lang="en-GB" dirty="0"/>
              <a:t> </a:t>
            </a:r>
            <a:r>
              <a:rPr lang="en-GB" dirty="0" err="1"/>
              <a:t>utilisée</a:t>
            </a:r>
            <a:r>
              <a:rPr lang="en-GB" dirty="0"/>
              <a:t> dans Spark pour </a:t>
            </a:r>
            <a:r>
              <a:rPr lang="en-GB" dirty="0" err="1"/>
              <a:t>exécuter</a:t>
            </a:r>
            <a:r>
              <a:rPr lang="en-GB" dirty="0"/>
              <a:t> les </a:t>
            </a:r>
            <a:r>
              <a:rPr lang="en-GB" dirty="0" err="1"/>
              <a:t>opérations</a:t>
            </a:r>
            <a:r>
              <a:rPr lang="en-GB" dirty="0"/>
              <a:t>  plus </a:t>
            </a:r>
            <a:r>
              <a:rPr lang="en-GB" dirty="0" err="1"/>
              <a:t>rapidement</a:t>
            </a:r>
            <a:r>
              <a:rPr lang="en-GB" dirty="0"/>
              <a:t> et </a:t>
            </a:r>
            <a:r>
              <a:rPr lang="en-GB" dirty="0" err="1"/>
              <a:t>efficacement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E0D6E-9A39-37CB-70B4-09FAEAEAB341}"/>
              </a:ext>
            </a:extLst>
          </p:cNvPr>
          <p:cNvSpPr txBox="1"/>
          <p:nvPr/>
        </p:nvSpPr>
        <p:spPr>
          <a:xfrm>
            <a:off x="309281" y="5798146"/>
            <a:ext cx="8619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Chaque</a:t>
            </a:r>
            <a:r>
              <a:rPr lang="en-GB" dirty="0"/>
              <a:t> jeu de </a:t>
            </a:r>
            <a:r>
              <a:rPr lang="en-GB" dirty="0" err="1"/>
              <a:t>données</a:t>
            </a:r>
            <a:r>
              <a:rPr lang="en-GB" dirty="0"/>
              <a:t> dans RDD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divisé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partitions </a:t>
            </a:r>
            <a:r>
              <a:rPr lang="en-GB" dirty="0" err="1"/>
              <a:t>logiques</a:t>
            </a:r>
            <a:r>
              <a:rPr lang="en-GB" dirty="0"/>
              <a:t>, qui </a:t>
            </a:r>
            <a:r>
              <a:rPr lang="en-GB" dirty="0" err="1"/>
              <a:t>peuvent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calculées</a:t>
            </a:r>
            <a:r>
              <a:rPr lang="en-GB" dirty="0"/>
              <a:t> sur </a:t>
            </a:r>
            <a:r>
              <a:rPr lang="en-GB" dirty="0" err="1"/>
              <a:t>différents</a:t>
            </a:r>
            <a:r>
              <a:rPr lang="en-GB" dirty="0"/>
              <a:t> </a:t>
            </a:r>
            <a:r>
              <a:rPr lang="en-GB" dirty="0" err="1"/>
              <a:t>nœuds</a:t>
            </a:r>
            <a:r>
              <a:rPr lang="en-GB" dirty="0"/>
              <a:t> du cluster.</a:t>
            </a:r>
          </a:p>
        </p:txBody>
      </p:sp>
    </p:spTree>
    <p:extLst>
      <p:ext uri="{BB962C8B-B14F-4D97-AF65-F5344CB8AC3E}">
        <p14:creationId xmlns:p14="http://schemas.microsoft.com/office/powerpoint/2010/main" val="198425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7719-A210-F8C1-1C9D-A4F5359A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CCCE-96B4-46D2-A7BA-A18577CC0FE0}" type="slidenum">
              <a:rPr lang="en-GB" smtClean="0"/>
              <a:t>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D0E7E-CBC1-782B-F393-9284C033AFC7}"/>
              </a:ext>
            </a:extLst>
          </p:cNvPr>
          <p:cNvSpPr txBox="1"/>
          <p:nvPr/>
        </p:nvSpPr>
        <p:spPr>
          <a:xfrm>
            <a:off x="357469" y="55839"/>
            <a:ext cx="818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b="1" dirty="0">
                <a:solidFill>
                  <a:srgbClr val="5D034C"/>
                </a:solidFill>
              </a:rPr>
              <a:t>Architecture Big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B40A8-5052-6E15-C0D2-D09D2A6E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54" y="877243"/>
            <a:ext cx="1783080" cy="1083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45AF9-0299-4BE5-A6B6-3E230D0E9A9A}"/>
              </a:ext>
            </a:extLst>
          </p:cNvPr>
          <p:cNvSpPr txBox="1"/>
          <p:nvPr/>
        </p:nvSpPr>
        <p:spPr>
          <a:xfrm>
            <a:off x="1497106" y="1245205"/>
            <a:ext cx="17830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solidFill>
                  <a:srgbClr val="00B0F0"/>
                </a:solidFill>
              </a:rPr>
              <a:t>Cloud</a:t>
            </a:r>
            <a:endParaRPr lang="en-GB" sz="2200" dirty="0">
              <a:solidFill>
                <a:srgbClr val="00B0F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9117D3-9532-EAAD-3A04-E03D229BACC4}"/>
              </a:ext>
            </a:extLst>
          </p:cNvPr>
          <p:cNvSpPr/>
          <p:nvPr/>
        </p:nvSpPr>
        <p:spPr>
          <a:xfrm>
            <a:off x="3599442" y="1372277"/>
            <a:ext cx="681317" cy="176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C566E1-F234-ED32-C569-5CC8E100F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3" y="3046650"/>
            <a:ext cx="1480185" cy="1108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ED67A5-60E5-CA3C-17AD-BE1E0D30E389}"/>
              </a:ext>
            </a:extLst>
          </p:cNvPr>
          <p:cNvSpPr txBox="1"/>
          <p:nvPr/>
        </p:nvSpPr>
        <p:spPr>
          <a:xfrm>
            <a:off x="390176" y="2528940"/>
            <a:ext cx="13805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S</a:t>
            </a:r>
            <a:r>
              <a:rPr lang="en-GB" sz="2200" b="1" dirty="0" err="1"/>
              <a:t>tockage</a:t>
            </a:r>
            <a:endParaRPr lang="en-GB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E2DA0-E129-07ED-80D0-4F27E70D47F3}"/>
              </a:ext>
            </a:extLst>
          </p:cNvPr>
          <p:cNvSpPr txBox="1"/>
          <p:nvPr/>
        </p:nvSpPr>
        <p:spPr>
          <a:xfrm>
            <a:off x="77491" y="4242183"/>
            <a:ext cx="18825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/>
              <a:t>Stockage des images </a:t>
            </a:r>
          </a:p>
          <a:p>
            <a:pPr algn="ctr"/>
            <a:r>
              <a:rPr lang="en-GB" sz="1600" i="1" dirty="0" err="1"/>
              <a:t>initiales</a:t>
            </a:r>
            <a:r>
              <a:rPr lang="en-GB" sz="1600" i="1" dirty="0"/>
              <a:t> et du </a:t>
            </a:r>
            <a:r>
              <a:rPr lang="en-GB" sz="1600" i="1" dirty="0" err="1"/>
              <a:t>resultat</a:t>
            </a:r>
            <a:r>
              <a:rPr lang="en-GB" sz="1600" i="1" dirty="0"/>
              <a:t> de </a:t>
            </a:r>
          </a:p>
          <a:p>
            <a:pPr algn="ctr"/>
            <a:r>
              <a:rPr lang="en-GB" sz="1600" i="1" dirty="0"/>
              <a:t>la </a:t>
            </a:r>
            <a:r>
              <a:rPr lang="en-GB" sz="1600" i="1" dirty="0" err="1"/>
              <a:t>réduction</a:t>
            </a:r>
            <a:r>
              <a:rPr lang="en-GB" sz="1600" i="1" dirty="0"/>
              <a:t> de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6CC26-3C37-62D4-2E98-29D4B1C428F8}"/>
              </a:ext>
            </a:extLst>
          </p:cNvPr>
          <p:cNvSpPr txBox="1"/>
          <p:nvPr/>
        </p:nvSpPr>
        <p:spPr>
          <a:xfrm>
            <a:off x="2572867" y="2528940"/>
            <a:ext cx="13805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 err="1"/>
              <a:t>Sécurité</a:t>
            </a:r>
            <a:endParaRPr lang="en-GB" sz="2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EBAB90-722D-D045-C03A-25A828383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56" y="2959827"/>
            <a:ext cx="1851184" cy="10401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157EE-0A1C-9423-46CD-81A2313F27B5}"/>
              </a:ext>
            </a:extLst>
          </p:cNvPr>
          <p:cNvSpPr txBox="1"/>
          <p:nvPr/>
        </p:nvSpPr>
        <p:spPr>
          <a:xfrm>
            <a:off x="2237956" y="4155360"/>
            <a:ext cx="18511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Clés</a:t>
            </a:r>
            <a:r>
              <a:rPr lang="en-GB" sz="1600" i="1" dirty="0"/>
              <a:t> </a:t>
            </a:r>
            <a:r>
              <a:rPr lang="en-GB" sz="1600" i="1" dirty="0" err="1"/>
              <a:t>d’accès</a:t>
            </a:r>
            <a:r>
              <a:rPr lang="en-GB" sz="1600" i="1" dirty="0"/>
              <a:t> + </a:t>
            </a:r>
            <a:r>
              <a:rPr lang="en-GB" sz="1600" i="1" dirty="0" err="1"/>
              <a:t>rôle</a:t>
            </a:r>
            <a:r>
              <a:rPr lang="en-GB" sz="1600" i="1" dirty="0"/>
              <a:t> IAM </a:t>
            </a:r>
          </a:p>
          <a:p>
            <a:pPr algn="ctr"/>
            <a:r>
              <a:rPr lang="en-GB" sz="1600" i="1" dirty="0"/>
              <a:t>(Identity and Access Management)</a:t>
            </a:r>
          </a:p>
          <a:p>
            <a:pPr algn="ctr"/>
            <a:r>
              <a:rPr lang="en-GB" sz="1600" i="1" dirty="0"/>
              <a:t>Politique IAM qui </a:t>
            </a:r>
            <a:r>
              <a:rPr lang="en-GB" sz="1600" i="1" dirty="0" err="1"/>
              <a:t>autorise</a:t>
            </a:r>
            <a:r>
              <a:rPr lang="en-GB" sz="1600" i="1" dirty="0"/>
              <a:t> </a:t>
            </a:r>
          </a:p>
          <a:p>
            <a:pPr algn="ctr"/>
            <a:r>
              <a:rPr lang="en-GB" sz="1600" i="1" dirty="0" err="1"/>
              <a:t>l'accès</a:t>
            </a:r>
            <a:r>
              <a:rPr lang="en-GB" sz="1600" i="1" dirty="0"/>
              <a:t> aux </a:t>
            </a:r>
            <a:r>
              <a:rPr lang="en-GB" sz="1600" i="1" dirty="0" err="1"/>
              <a:t>objets</a:t>
            </a:r>
            <a:r>
              <a:rPr lang="en-GB" sz="1600" i="1" dirty="0"/>
              <a:t> dans S3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BF0F74-0FD6-34D7-871E-891BC859DEA0}"/>
              </a:ext>
            </a:extLst>
          </p:cNvPr>
          <p:cNvSpPr txBox="1"/>
          <p:nvPr/>
        </p:nvSpPr>
        <p:spPr>
          <a:xfrm>
            <a:off x="4778757" y="2528939"/>
            <a:ext cx="16791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T</a:t>
            </a:r>
            <a:r>
              <a:rPr lang="en-GB" sz="2200" b="1" dirty="0" err="1"/>
              <a:t>raitements</a:t>
            </a:r>
            <a:endParaRPr lang="en-GB" sz="2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E8445B-48D6-E66E-813A-7067AF7F4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95" y="2882820"/>
            <a:ext cx="1343501" cy="14363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2267617-9850-3676-2401-F043B814629A}"/>
              </a:ext>
            </a:extLst>
          </p:cNvPr>
          <p:cNvSpPr txBox="1"/>
          <p:nvPr/>
        </p:nvSpPr>
        <p:spPr>
          <a:xfrm>
            <a:off x="4568218" y="4393748"/>
            <a:ext cx="18529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/>
              <a:t>(</a:t>
            </a:r>
            <a:r>
              <a:rPr lang="fr-FR" sz="1600" i="1" dirty="0" err="1"/>
              <a:t>Elastic</a:t>
            </a:r>
            <a:r>
              <a:rPr lang="fr-FR" sz="1600" i="1" dirty="0"/>
              <a:t> </a:t>
            </a:r>
            <a:r>
              <a:rPr lang="fr-FR" sz="1600" i="1" dirty="0" err="1"/>
              <a:t>Compute</a:t>
            </a:r>
            <a:r>
              <a:rPr lang="fr-FR" sz="1600" i="1" dirty="0"/>
              <a:t> Cloud)</a:t>
            </a:r>
          </a:p>
          <a:p>
            <a:pPr algn="ctr"/>
            <a:r>
              <a:rPr lang="en-GB" sz="1600" i="1" dirty="0" err="1"/>
              <a:t>Exécution</a:t>
            </a:r>
            <a:r>
              <a:rPr lang="en-GB" sz="1600" i="1" dirty="0"/>
              <a:t> des scripts </a:t>
            </a:r>
          </a:p>
          <a:p>
            <a:pPr algn="ctr"/>
            <a:r>
              <a:rPr lang="en-GB" sz="1600" i="1" dirty="0"/>
              <a:t>dans un notebook </a:t>
            </a:r>
          </a:p>
          <a:p>
            <a:pPr algn="ctr"/>
            <a:r>
              <a:rPr lang="en-GB" sz="1600" i="1" dirty="0" err="1"/>
              <a:t>Jupyter</a:t>
            </a:r>
            <a:endParaRPr lang="en-GB" sz="16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14345F-1E71-4C32-91F7-2144619C5059}"/>
              </a:ext>
            </a:extLst>
          </p:cNvPr>
          <p:cNvSpPr txBox="1"/>
          <p:nvPr/>
        </p:nvSpPr>
        <p:spPr>
          <a:xfrm>
            <a:off x="7074631" y="2520667"/>
            <a:ext cx="16791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 err="1"/>
              <a:t>Accès</a:t>
            </a:r>
            <a:r>
              <a:rPr lang="en-GB" sz="2200" b="1" dirty="0"/>
              <a:t> SHH</a:t>
            </a:r>
            <a:endParaRPr lang="en-GB" sz="2200" dirty="0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3F61FCE5-1D56-4D68-BA23-A84D0E9A816E}"/>
              </a:ext>
            </a:extLst>
          </p:cNvPr>
          <p:cNvSpPr/>
          <p:nvPr/>
        </p:nvSpPr>
        <p:spPr>
          <a:xfrm>
            <a:off x="1758878" y="3397761"/>
            <a:ext cx="476766" cy="203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23FF4DEE-85E2-5AF3-69A3-25370397DB89}"/>
              </a:ext>
            </a:extLst>
          </p:cNvPr>
          <p:cNvSpPr/>
          <p:nvPr/>
        </p:nvSpPr>
        <p:spPr>
          <a:xfrm>
            <a:off x="3973091" y="3397761"/>
            <a:ext cx="476766" cy="203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73B7EF0-6D1B-D514-A531-9D61F882DE20}"/>
              </a:ext>
            </a:extLst>
          </p:cNvPr>
          <p:cNvSpPr/>
          <p:nvPr/>
        </p:nvSpPr>
        <p:spPr>
          <a:xfrm>
            <a:off x="6332074" y="3378270"/>
            <a:ext cx="476766" cy="203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F000E6A-7224-4072-69DC-D0E802C69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010" y="2976222"/>
            <a:ext cx="1851184" cy="104632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C765894-2A23-4E3A-44D6-5897A80DE154}"/>
              </a:ext>
            </a:extLst>
          </p:cNvPr>
          <p:cNvSpPr txBox="1"/>
          <p:nvPr/>
        </p:nvSpPr>
        <p:spPr>
          <a:xfrm>
            <a:off x="7073949" y="4162160"/>
            <a:ext cx="16791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Accès</a:t>
            </a:r>
            <a:r>
              <a:rPr lang="en-GB" sz="1600" i="1" dirty="0"/>
              <a:t> </a:t>
            </a:r>
            <a:r>
              <a:rPr lang="en-GB" sz="1600" i="1" dirty="0" err="1"/>
              <a:t>sécurisé</a:t>
            </a:r>
            <a:r>
              <a:rPr lang="en-GB" sz="1600" i="1" dirty="0"/>
              <a:t> SSH à la </a:t>
            </a:r>
          </a:p>
          <a:p>
            <a:pPr algn="ctr"/>
            <a:r>
              <a:rPr lang="en-GB" sz="1600" i="1" dirty="0"/>
              <a:t>console du </a:t>
            </a:r>
            <a:r>
              <a:rPr lang="en-GB" sz="1600" i="1" dirty="0" err="1"/>
              <a:t>serveur</a:t>
            </a:r>
            <a:r>
              <a:rPr lang="en-GB" sz="1600" i="1" dirty="0"/>
              <a:t> EC2 </a:t>
            </a:r>
          </a:p>
          <a:p>
            <a:pPr algn="ctr"/>
            <a:r>
              <a:rPr lang="en-GB" sz="1600" i="1" dirty="0"/>
              <a:t>(des </a:t>
            </a:r>
            <a:r>
              <a:rPr lang="en-GB" sz="1600" i="1" dirty="0" err="1"/>
              <a:t>commandes</a:t>
            </a:r>
            <a:r>
              <a:rPr lang="en-GB" sz="1600" i="1" dirty="0"/>
              <a:t> pour les </a:t>
            </a:r>
          </a:p>
          <a:p>
            <a:pPr algn="ctr"/>
            <a:r>
              <a:rPr lang="en-GB" sz="1600" i="1" dirty="0"/>
              <a:t>installations)</a:t>
            </a:r>
          </a:p>
        </p:txBody>
      </p:sp>
    </p:spTree>
    <p:extLst>
      <p:ext uri="{BB962C8B-B14F-4D97-AF65-F5344CB8AC3E}">
        <p14:creationId xmlns:p14="http://schemas.microsoft.com/office/powerpoint/2010/main" val="325876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3678</TotalTime>
  <Words>1098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Tetiana Lemishko</dc:creator>
  <cp:lastModifiedBy>Tetiana Lemishko</cp:lastModifiedBy>
  <cp:revision>316</cp:revision>
  <dcterms:created xsi:type="dcterms:W3CDTF">2022-10-25T20:07:18Z</dcterms:created>
  <dcterms:modified xsi:type="dcterms:W3CDTF">2022-12-11T13:54:18Z</dcterms:modified>
</cp:coreProperties>
</file>