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2" r:id="rId19"/>
    <p:sldId id="276" r:id="rId20"/>
    <p:sldId id="277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52CC-BEAA-4D1A-9271-378833F2F0B2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94F66-235C-459D-8E3E-36B92F86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20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E4F6-A095-498D-9594-E9E39B067C1B}" type="datetime1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5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10-84FA-478C-A3BA-62AD2BA5A522}" type="datetime1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9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704-930F-44D6-8B93-1A9F7F4C93DC}" type="datetime1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28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128F-2500-4874-AF7E-E759A59863F1}" type="datetime1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0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3FF3-6359-48DE-8B9A-1AACA9339D82}" type="datetime1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8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E6D1-2B4F-465B-AD54-FF4B0F4289D1}" type="datetime1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9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922-92CA-4EA6-89E4-7D4A24E31DDE}" type="datetime1">
              <a:rPr lang="en-GB" smtClean="0"/>
              <a:t>13/11/2022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9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DB31-D110-46B3-9459-534070413D7A}" type="datetime1">
              <a:rPr lang="en-GB" smtClean="0"/>
              <a:t>13/11/2022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8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22B4-21B3-4000-BBD3-A8B8E0A6C839}" type="datetime1">
              <a:rPr lang="en-GB" smtClean="0"/>
              <a:t>13/11/2022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5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95C5-2B02-4F42-ADFC-AA3193BEA3EF}" type="datetime1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5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7794-4E00-4B8E-8BE1-12FDD4871DA3}" type="datetime1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6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BD61-C709-45B8-9E29-1678101EFEF4}" type="datetime1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A60549-CDB6-EEDC-C976-A7FB70036575}"/>
              </a:ext>
            </a:extLst>
          </p:cNvPr>
          <p:cNvSpPr txBox="1"/>
          <p:nvPr/>
        </p:nvSpPr>
        <p:spPr>
          <a:xfrm>
            <a:off x="2357159" y="1570037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600" b="1" dirty="0">
                <a:solidFill>
                  <a:srgbClr val="002060"/>
                </a:solidFill>
                <a:latin typeface="Montserrat" panose="020B0604020202020204" pitchFamily="2" charset="0"/>
              </a:rPr>
              <a:t>Project 7</a:t>
            </a:r>
            <a:endParaRPr lang="en-GB" sz="4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CC26F-DAE4-3476-BB96-8A85DDF9C48C}"/>
              </a:ext>
            </a:extLst>
          </p:cNvPr>
          <p:cNvSpPr txBox="1"/>
          <p:nvPr/>
        </p:nvSpPr>
        <p:spPr>
          <a:xfrm>
            <a:off x="573744" y="3504329"/>
            <a:ext cx="849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>
                <a:latin typeface="Montserrat" panose="00000500000000000000" pitchFamily="2" charset="0"/>
              </a:rPr>
              <a:t>Implémentez un modèle de </a:t>
            </a:r>
            <a:r>
              <a:rPr lang="fr-FR" sz="2800" b="1" i="1" dirty="0" err="1">
                <a:latin typeface="Montserrat" panose="00000500000000000000" pitchFamily="2" charset="0"/>
              </a:rPr>
              <a:t>scoring</a:t>
            </a:r>
            <a:endParaRPr lang="fr-FR" sz="2800" b="1" i="1" dirty="0">
              <a:latin typeface="Montserrat" panose="00000500000000000000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FECF06-E34F-D3E1-98BF-5BA46B8386BD}"/>
              </a:ext>
            </a:extLst>
          </p:cNvPr>
          <p:cNvSpPr txBox="1">
            <a:spLocks/>
          </p:cNvSpPr>
          <p:nvPr/>
        </p:nvSpPr>
        <p:spPr>
          <a:xfrm>
            <a:off x="1282200" y="5470022"/>
            <a:ext cx="6771154" cy="54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i="1" dirty="0">
                <a:solidFill>
                  <a:srgbClr val="0070C0"/>
                </a:solidFill>
              </a:rPr>
              <a:t>Tetiana Lemishko </a:t>
            </a:r>
          </a:p>
          <a:p>
            <a:pPr marL="0" indent="0" algn="ctr">
              <a:buNone/>
            </a:pPr>
            <a:endParaRPr lang="en-GB" sz="2200" b="1" i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0F169-F7EF-BE4E-D1CD-64AFB1ED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1" y="153582"/>
            <a:ext cx="2234877" cy="40486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B00297-4B16-1667-4A45-1D57E4D8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5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F4D0-FFA1-C2E5-197D-6F53900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A12A9-9E5C-D0A5-E412-0DD27E8AD252}"/>
              </a:ext>
            </a:extLst>
          </p:cNvPr>
          <p:cNvSpPr txBox="1"/>
          <p:nvPr/>
        </p:nvSpPr>
        <p:spPr>
          <a:xfrm>
            <a:off x="1649506" y="136524"/>
            <a:ext cx="5325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 err="1">
                <a:solidFill>
                  <a:srgbClr val="00B050"/>
                </a:solidFill>
              </a:rPr>
              <a:t>Modélisation</a:t>
            </a:r>
            <a:r>
              <a:rPr lang="en-GB" sz="2800" b="1" dirty="0">
                <a:solidFill>
                  <a:srgbClr val="00B050"/>
                </a:solidFill>
              </a:rPr>
              <a:t>. 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CEFB2-654B-0FAB-A139-FF66DD353A70}"/>
              </a:ext>
            </a:extLst>
          </p:cNvPr>
          <p:cNvSpPr txBox="1"/>
          <p:nvPr/>
        </p:nvSpPr>
        <p:spPr>
          <a:xfrm>
            <a:off x="484093" y="659744"/>
            <a:ext cx="8310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 err="1"/>
              <a:t>Cette</a:t>
            </a:r>
            <a:r>
              <a:rPr lang="en-GB" sz="1600" i="1" dirty="0"/>
              <a:t> </a:t>
            </a:r>
            <a:r>
              <a:rPr lang="en-GB" sz="1600" i="1" dirty="0" err="1"/>
              <a:t>partie</a:t>
            </a:r>
            <a:r>
              <a:rPr lang="en-GB" sz="1600" i="1" dirty="0"/>
              <a:t> a </a:t>
            </a:r>
            <a:r>
              <a:rPr lang="en-GB" sz="1600" i="1" dirty="0" err="1"/>
              <a:t>été</a:t>
            </a:r>
            <a:r>
              <a:rPr lang="en-GB" sz="1600" i="1" dirty="0"/>
              <a:t> </a:t>
            </a:r>
            <a:r>
              <a:rPr lang="en-GB" sz="1600" i="1" dirty="0" err="1"/>
              <a:t>entièrement</a:t>
            </a:r>
            <a:r>
              <a:rPr lang="en-GB" sz="1600" i="1" dirty="0"/>
              <a:t> </a:t>
            </a:r>
            <a:r>
              <a:rPr lang="en-GB" sz="1600" i="1" dirty="0" err="1"/>
              <a:t>inspirée</a:t>
            </a:r>
            <a:r>
              <a:rPr lang="en-GB" sz="1600" i="1" dirty="0"/>
              <a:t> du notebook Kaggle </a:t>
            </a:r>
            <a:r>
              <a:rPr lang="en-GB" sz="1600" i="1" dirty="0" err="1"/>
              <a:t>suivant</a:t>
            </a:r>
            <a:r>
              <a:rPr lang="en-GB" sz="1600" i="1" dirty="0"/>
              <a:t>: </a:t>
            </a:r>
            <a:r>
              <a:rPr lang="en-GB" sz="1600" i="1" dirty="0">
                <a:solidFill>
                  <a:srgbClr val="0070C0"/>
                </a:solidFill>
              </a:rPr>
              <a:t>https://www.kaggle.com/code/willkoehrsen/start-here-a-gentle-introduction/notebook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DF5EE-1D7F-3BD3-395C-2367D5744E20}"/>
              </a:ext>
            </a:extLst>
          </p:cNvPr>
          <p:cNvSpPr txBox="1"/>
          <p:nvPr/>
        </p:nvSpPr>
        <p:spPr>
          <a:xfrm>
            <a:off x="125505" y="1751782"/>
            <a:ext cx="3048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Label Encoding and One-Hot Encoding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E3884-B184-EECC-B615-3A8FC53D256D}"/>
              </a:ext>
            </a:extLst>
          </p:cNvPr>
          <p:cNvSpPr txBox="1"/>
          <p:nvPr/>
        </p:nvSpPr>
        <p:spPr>
          <a:xfrm>
            <a:off x="259976" y="2659723"/>
            <a:ext cx="30480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Pour </a:t>
            </a:r>
            <a:r>
              <a:rPr lang="en-GB" sz="1600" dirty="0" err="1"/>
              <a:t>toute</a:t>
            </a:r>
            <a:r>
              <a:rPr lang="en-GB" sz="1600" dirty="0"/>
              <a:t> variable </a:t>
            </a:r>
            <a:r>
              <a:rPr lang="en-GB" sz="1600" dirty="0" err="1"/>
              <a:t>catégorielle</a:t>
            </a:r>
            <a:r>
              <a:rPr lang="en-GB" sz="1600" dirty="0"/>
              <a:t> (</a:t>
            </a:r>
            <a:r>
              <a:rPr lang="en-GB" sz="1600" dirty="0" err="1"/>
              <a:t>dtype</a:t>
            </a:r>
            <a:r>
              <a:rPr lang="en-GB" sz="1600" dirty="0"/>
              <a:t> == </a:t>
            </a:r>
            <a:r>
              <a:rPr lang="en-GB" sz="1600" dirty="0" err="1"/>
              <a:t>objet</a:t>
            </a:r>
            <a:r>
              <a:rPr lang="en-GB" sz="1600" dirty="0"/>
              <a:t>) avec 2 </a:t>
            </a:r>
            <a:r>
              <a:rPr lang="en-GB" sz="1600" dirty="0" err="1"/>
              <a:t>catégories</a:t>
            </a:r>
            <a:r>
              <a:rPr lang="en-GB" sz="1600" dirty="0"/>
              <a:t> </a:t>
            </a:r>
            <a:r>
              <a:rPr lang="en-GB" sz="1600" dirty="0" err="1"/>
              <a:t>uniques</a:t>
            </a:r>
            <a:r>
              <a:rPr lang="en-GB" sz="1600" dirty="0"/>
              <a:t>, </a:t>
            </a:r>
            <a:r>
              <a:rPr lang="fr-FR" sz="1600" dirty="0"/>
              <a:t>nous utiliserons </a:t>
            </a:r>
            <a:r>
              <a:rPr lang="en-GB" sz="1600" b="1" dirty="0"/>
              <a:t>Label Encoding</a:t>
            </a:r>
            <a:r>
              <a:rPr lang="fr-FR" sz="1600" dirty="0"/>
              <a:t>, et pour toute variable catégorielle avec plus de 2 catégories uniques, nous utiliserons </a:t>
            </a:r>
            <a:r>
              <a:rPr lang="en-GB" sz="1600" b="1" dirty="0"/>
              <a:t>One-Hot Encoding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r>
              <a:rPr lang="fr-FR" sz="1600" dirty="0"/>
              <a:t>Pour </a:t>
            </a:r>
            <a:r>
              <a:rPr lang="en-GB" sz="1600" b="1" dirty="0"/>
              <a:t>Label </a:t>
            </a:r>
            <a:r>
              <a:rPr lang="en-GB" sz="1600" b="1" dirty="0" err="1"/>
              <a:t>Encodin</a:t>
            </a:r>
            <a:r>
              <a:rPr lang="fr-FR" sz="1600" dirty="0"/>
              <a:t>, nous utilisons </a:t>
            </a:r>
            <a:r>
              <a:rPr lang="fr-FR" sz="1600" dirty="0" err="1"/>
              <a:t>Scikit-Learn</a:t>
            </a:r>
            <a:r>
              <a:rPr lang="fr-FR" sz="1600" dirty="0"/>
              <a:t> </a:t>
            </a:r>
            <a:r>
              <a:rPr lang="fr-FR" sz="1600" dirty="0" err="1"/>
              <a:t>LabelEncoder</a:t>
            </a:r>
            <a:r>
              <a:rPr lang="fr-FR" sz="1600" dirty="0"/>
              <a:t> et pour </a:t>
            </a:r>
            <a:r>
              <a:rPr lang="en-GB" sz="1600" b="1" dirty="0"/>
              <a:t>One-Hot Encoding</a:t>
            </a:r>
            <a:r>
              <a:rPr lang="fr-FR" sz="1600" dirty="0"/>
              <a:t>, la fonction pandas </a:t>
            </a:r>
            <a:r>
              <a:rPr lang="fr-FR" sz="1600" dirty="0" err="1"/>
              <a:t>get_dummies</a:t>
            </a:r>
            <a:r>
              <a:rPr lang="fr-FR" sz="1600" dirty="0"/>
              <a:t>(</a:t>
            </a:r>
            <a:r>
              <a:rPr lang="fr-FR" sz="1600" dirty="0" err="1"/>
              <a:t>df</a:t>
            </a:r>
            <a:r>
              <a:rPr lang="fr-FR" sz="1600" dirty="0"/>
              <a:t>).</a:t>
            </a:r>
            <a:endParaRPr lang="en-GB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AF9487-57AD-26EE-0EB2-F43C34278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14" y="1433850"/>
            <a:ext cx="5227773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FA082-95C2-9C8A-B3DE-9623E242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A12C1-5C95-8F38-591F-770AFC3CCCCB}"/>
              </a:ext>
            </a:extLst>
          </p:cNvPr>
          <p:cNvSpPr txBox="1"/>
          <p:nvPr/>
        </p:nvSpPr>
        <p:spPr>
          <a:xfrm>
            <a:off x="1066800" y="217207"/>
            <a:ext cx="7010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 err="1">
                <a:solidFill>
                  <a:srgbClr val="00B050"/>
                </a:solidFill>
              </a:rPr>
              <a:t>Modélisation</a:t>
            </a:r>
            <a:r>
              <a:rPr lang="en-GB" sz="2800" b="1" dirty="0">
                <a:solidFill>
                  <a:srgbClr val="00B050"/>
                </a:solidFill>
              </a:rPr>
              <a:t>. </a:t>
            </a:r>
            <a:r>
              <a:rPr lang="fr-FR" sz="2800" b="1" dirty="0">
                <a:solidFill>
                  <a:srgbClr val="00B050"/>
                </a:solidFill>
              </a:rPr>
              <a:t>Séparation et Prétraitement des données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CD68-C385-2978-FC1D-20DADD8AD47F}"/>
              </a:ext>
            </a:extLst>
          </p:cNvPr>
          <p:cNvSpPr txBox="1"/>
          <p:nvPr/>
        </p:nvSpPr>
        <p:spPr>
          <a:xfrm>
            <a:off x="569255" y="2505670"/>
            <a:ext cx="2026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200" dirty="0"/>
              <a:t>Train set (75%)</a:t>
            </a:r>
          </a:p>
          <a:p>
            <a:pPr algn="ctr">
              <a:spcAft>
                <a:spcPts val="1200"/>
              </a:spcAft>
            </a:pPr>
            <a:r>
              <a:rPr lang="en-GB" sz="2200" dirty="0"/>
              <a:t>Test set (25%)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9A81F-3D0E-6132-8A57-559C44484240}"/>
              </a:ext>
            </a:extLst>
          </p:cNvPr>
          <p:cNvSpPr txBox="1"/>
          <p:nvPr/>
        </p:nvSpPr>
        <p:spPr>
          <a:xfrm>
            <a:off x="4347888" y="2505670"/>
            <a:ext cx="45809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200" dirty="0"/>
              <a:t>- Imputation des </a:t>
            </a:r>
            <a:r>
              <a:rPr lang="en-GB" sz="2200" dirty="0" err="1"/>
              <a:t>valeurs</a:t>
            </a:r>
            <a:r>
              <a:rPr lang="en-GB" sz="2200" dirty="0"/>
              <a:t> </a:t>
            </a:r>
            <a:r>
              <a:rPr lang="en-GB" sz="2200" dirty="0" err="1"/>
              <a:t>manquantes</a:t>
            </a:r>
            <a:r>
              <a:rPr lang="en-GB" sz="2200" dirty="0"/>
              <a:t> (</a:t>
            </a:r>
            <a:r>
              <a:rPr lang="en-GB" sz="2200" dirty="0" err="1"/>
              <a:t>Stratégie</a:t>
            </a:r>
            <a:r>
              <a:rPr lang="en-GB" sz="2200" dirty="0"/>
              <a:t>: </a:t>
            </a:r>
            <a:r>
              <a:rPr lang="en-GB" sz="2200" dirty="0" err="1"/>
              <a:t>médiane</a:t>
            </a:r>
            <a:r>
              <a:rPr lang="en-GB" sz="2200" dirty="0"/>
              <a:t>)</a:t>
            </a:r>
          </a:p>
          <a:p>
            <a:pPr>
              <a:spcAft>
                <a:spcPts val="1200"/>
              </a:spcAft>
            </a:pPr>
            <a:r>
              <a:rPr lang="en-GB" sz="2200" dirty="0"/>
              <a:t>- Normalisation des features(</a:t>
            </a:r>
            <a:r>
              <a:rPr lang="en-GB" sz="2200" dirty="0" err="1"/>
              <a:t>MinMaxScaler</a:t>
            </a:r>
            <a:r>
              <a:rPr lang="en-GB" sz="22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35ABB-49E9-A6CF-10B4-D8265224542A}"/>
              </a:ext>
            </a:extLst>
          </p:cNvPr>
          <p:cNvSpPr txBox="1"/>
          <p:nvPr/>
        </p:nvSpPr>
        <p:spPr>
          <a:xfrm>
            <a:off x="761997" y="2029105"/>
            <a:ext cx="16405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200" b="1" dirty="0"/>
              <a:t>Séparation:</a:t>
            </a:r>
            <a:endParaRPr lang="en-GB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FD5E8-DD17-4FB4-FF00-6E4331DD6C91}"/>
              </a:ext>
            </a:extLst>
          </p:cNvPr>
          <p:cNvSpPr txBox="1"/>
          <p:nvPr/>
        </p:nvSpPr>
        <p:spPr>
          <a:xfrm>
            <a:off x="4921625" y="1951672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Prétraitement </a:t>
            </a:r>
            <a:r>
              <a:rPr lang="fr-FR" sz="2200" b="1" dirty="0"/>
              <a:t>: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2932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2A81-ECCE-FD99-8782-18B972AD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46E44-3077-D278-6771-7AA757CF8C4C}"/>
              </a:ext>
            </a:extLst>
          </p:cNvPr>
          <p:cNvSpPr txBox="1"/>
          <p:nvPr/>
        </p:nvSpPr>
        <p:spPr>
          <a:xfrm>
            <a:off x="1066800" y="21720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 err="1">
                <a:solidFill>
                  <a:srgbClr val="00B050"/>
                </a:solidFill>
              </a:rPr>
              <a:t>Modélisation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FD76F-840B-A0BE-3500-E9571AADB9CF}"/>
              </a:ext>
            </a:extLst>
          </p:cNvPr>
          <p:cNvSpPr txBox="1"/>
          <p:nvPr/>
        </p:nvSpPr>
        <p:spPr>
          <a:xfrm>
            <a:off x="179293" y="949369"/>
            <a:ext cx="3756214" cy="14311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 err="1"/>
              <a:t>Modeles</a:t>
            </a:r>
            <a:r>
              <a:rPr lang="en-GB" b="1" dirty="0"/>
              <a:t> </a:t>
            </a:r>
            <a:r>
              <a:rPr lang="en-GB" b="1" dirty="0" err="1"/>
              <a:t>testés</a:t>
            </a:r>
            <a:r>
              <a:rPr lang="en-GB" b="1" dirty="0"/>
              <a:t>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 err="1"/>
              <a:t>Régression</a:t>
            </a:r>
            <a:r>
              <a:rPr lang="en-GB" dirty="0"/>
              <a:t> </a:t>
            </a:r>
            <a:r>
              <a:rPr lang="en-GB" dirty="0" err="1"/>
              <a:t>Logistique</a:t>
            </a:r>
            <a:endParaRPr lang="en-GB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 err="1"/>
              <a:t>RandomForestClassifier</a:t>
            </a:r>
            <a:endParaRPr lang="en-GB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/>
              <a:t>Light Gradient Boosting Machine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BBAF7-4CF9-A806-1195-4ED1D1180DB9}"/>
              </a:ext>
            </a:extLst>
          </p:cNvPr>
          <p:cNvSpPr txBox="1"/>
          <p:nvPr/>
        </p:nvSpPr>
        <p:spPr>
          <a:xfrm>
            <a:off x="4759136" y="973810"/>
            <a:ext cx="3756214" cy="36471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Gestion des </a:t>
            </a:r>
            <a:r>
              <a:rPr lang="en-GB" b="1" dirty="0" err="1"/>
              <a:t>données</a:t>
            </a:r>
            <a:r>
              <a:rPr lang="en-GB" b="1" dirty="0"/>
              <a:t> </a:t>
            </a:r>
            <a:r>
              <a:rPr lang="en-GB" b="1" dirty="0" err="1"/>
              <a:t>déséquilibrées</a:t>
            </a:r>
            <a:r>
              <a:rPr lang="en-GB" b="1" dirty="0"/>
              <a:t>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/>
              <a:t>Unbalanced data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 err="1"/>
              <a:t>Undersampling</a:t>
            </a:r>
            <a:r>
              <a:rPr lang="en-GB" dirty="0"/>
              <a:t>  (</a:t>
            </a:r>
            <a:r>
              <a:rPr lang="fr-FR" dirty="0"/>
              <a:t>supprimer des observations de la classe majoritaire afin de rééquilibrer le jeu de données (</a:t>
            </a:r>
            <a:r>
              <a:rPr lang="fr-FR" dirty="0" err="1"/>
              <a:t>RandomUnderSampler</a:t>
            </a:r>
            <a:r>
              <a:rPr lang="fr-FR" dirty="0"/>
              <a:t>)</a:t>
            </a:r>
            <a:r>
              <a:rPr lang="en-GB" dirty="0"/>
              <a:t>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 err="1"/>
              <a:t>Oversampling</a:t>
            </a:r>
            <a:r>
              <a:rPr lang="fr-FR" dirty="0"/>
              <a:t>( répéter des observations de la classe minoritaire afin de rééquilibrer le jeu de données (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Minority</a:t>
            </a:r>
            <a:r>
              <a:rPr lang="fr-FR" dirty="0"/>
              <a:t> </a:t>
            </a:r>
            <a:r>
              <a:rPr lang="fr-FR" dirty="0" err="1"/>
              <a:t>Oversampling</a:t>
            </a:r>
            <a:r>
              <a:rPr lang="fr-FR" dirty="0"/>
              <a:t> Technique))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FE3E2-93B0-CECB-D9BB-D058045E732D}"/>
              </a:ext>
            </a:extLst>
          </p:cNvPr>
          <p:cNvSpPr txBox="1"/>
          <p:nvPr/>
        </p:nvSpPr>
        <p:spPr>
          <a:xfrm>
            <a:off x="179293" y="2905217"/>
            <a:ext cx="3756214" cy="7232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Optimisation des </a:t>
            </a:r>
            <a:r>
              <a:rPr lang="en-GB" b="1" dirty="0" err="1"/>
              <a:t>hyperparamètres</a:t>
            </a:r>
            <a:r>
              <a:rPr lang="en-GB" b="1" dirty="0"/>
              <a:t>: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GridSearch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5A2F6-20E8-8FDD-2BD7-750CC0FFFA24}"/>
              </a:ext>
            </a:extLst>
          </p:cNvPr>
          <p:cNvSpPr txBox="1"/>
          <p:nvPr/>
        </p:nvSpPr>
        <p:spPr>
          <a:xfrm>
            <a:off x="179293" y="4115833"/>
            <a:ext cx="375621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 err="1"/>
              <a:t>Évaluation</a:t>
            </a:r>
            <a:r>
              <a:rPr lang="en-GB" b="1" dirty="0"/>
              <a:t>: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roc_auc_score</a:t>
            </a:r>
            <a:r>
              <a:rPr lang="en-GB" dirty="0"/>
              <a:t> (0÷1 =&gt; </a:t>
            </a:r>
            <a:r>
              <a:rPr lang="fr-FR" dirty="0"/>
              <a:t>plus </a:t>
            </a:r>
            <a:r>
              <a:rPr lang="en-GB" dirty="0" err="1"/>
              <a:t>roc_auc_score</a:t>
            </a:r>
            <a:r>
              <a:rPr lang="fr-FR" dirty="0"/>
              <a:t> est élevée, meilleures sont les performances du modèle</a:t>
            </a:r>
            <a:r>
              <a:rPr lang="en-GB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484539-CE0E-CD52-CEFE-71EB2AB1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9" y="5049500"/>
            <a:ext cx="3611428" cy="1584762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64B8496-FAFA-2048-7E34-81D0BD373646}"/>
              </a:ext>
            </a:extLst>
          </p:cNvPr>
          <p:cNvSpPr/>
          <p:nvPr/>
        </p:nvSpPr>
        <p:spPr>
          <a:xfrm>
            <a:off x="6355976" y="4726833"/>
            <a:ext cx="331695" cy="2151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54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A1E08-A744-C002-FB0B-03B56142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0A13D-BBB7-6BCC-33E3-53CA944D1BBA}"/>
              </a:ext>
            </a:extLst>
          </p:cNvPr>
          <p:cNvSpPr txBox="1"/>
          <p:nvPr/>
        </p:nvSpPr>
        <p:spPr>
          <a:xfrm>
            <a:off x="1066800" y="21720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 err="1">
                <a:solidFill>
                  <a:srgbClr val="00B050"/>
                </a:solidFill>
              </a:rPr>
              <a:t>Modélisation</a:t>
            </a:r>
            <a:r>
              <a:rPr lang="en-GB" sz="2800" b="1" dirty="0">
                <a:solidFill>
                  <a:srgbClr val="00B050"/>
                </a:solidFill>
              </a:rPr>
              <a:t>. </a:t>
            </a:r>
            <a:r>
              <a:rPr lang="fr-FR" sz="2800" b="1" dirty="0">
                <a:solidFill>
                  <a:srgbClr val="00B050"/>
                </a:solidFill>
              </a:rPr>
              <a:t>Choix du meilleur modèle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8788F8-24B7-905D-FD6E-D1AFDA5E1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34213"/>
              </p:ext>
            </p:extLst>
          </p:nvPr>
        </p:nvGraphicFramePr>
        <p:xfrm>
          <a:off x="1389529" y="1109009"/>
          <a:ext cx="5973856" cy="2753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1268">
                  <a:extLst>
                    <a:ext uri="{9D8B030D-6E8A-4147-A177-3AD203B41FA5}">
                      <a16:colId xmlns:a16="http://schemas.microsoft.com/office/drawing/2014/main" val="4121857943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410165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 err="1">
                          <a:solidFill>
                            <a:schemeClr val="bg1"/>
                          </a:solidFill>
                          <a:effectLst/>
                        </a:rPr>
                        <a:t>Modele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</a:rPr>
                        <a:t>/Stratégie de gestion des données déséquilibrées</a:t>
                      </a:r>
                      <a:endParaRPr lang="en-GB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roc_auc_score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58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Régression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Logistique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/ Imbalanced data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0.6881 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7238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Régression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Logistique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Undersampling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0.7221 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1312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Régression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Logistique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/ Oversampling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0.7352 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467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RandomForestClassifier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/ Imbalanced data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0.7150 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656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RandomForestClassifier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Undersampling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0.7437 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02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RandomForestClassifier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/ Oversampling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 0.7121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48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LGBM/ Imbalanced data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0.7581 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76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LGBM/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</a:rPr>
                        <a:t>Undersampling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0.7560 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188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LGBM/ Oversampling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0.7534 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3345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2BBD9D-CA39-A64F-E914-122514699485}"/>
              </a:ext>
            </a:extLst>
          </p:cNvPr>
          <p:cNvSpPr txBox="1"/>
          <p:nvPr/>
        </p:nvSpPr>
        <p:spPr>
          <a:xfrm>
            <a:off x="1450041" y="4786480"/>
            <a:ext cx="6090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Le </a:t>
            </a:r>
            <a:r>
              <a:rPr lang="en-GB" dirty="0" err="1"/>
              <a:t>modèle</a:t>
            </a:r>
            <a:r>
              <a:rPr lang="en-GB" dirty="0"/>
              <a:t> LGBM appliqué aux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déséquilibrées</a:t>
            </a:r>
            <a:r>
              <a:rPr lang="en-GB" dirty="0"/>
              <a:t> </a:t>
            </a:r>
            <a:r>
              <a:rPr lang="en-GB" dirty="0" err="1"/>
              <a:t>donne</a:t>
            </a:r>
            <a:endParaRPr lang="en-GB" dirty="0"/>
          </a:p>
          <a:p>
            <a:pPr algn="ctr"/>
            <a:r>
              <a:rPr lang="en-GB" dirty="0"/>
              <a:t>les </a:t>
            </a:r>
            <a:r>
              <a:rPr lang="en-GB" dirty="0" err="1"/>
              <a:t>meilleurs</a:t>
            </a:r>
            <a:r>
              <a:rPr lang="en-GB" dirty="0"/>
              <a:t> </a:t>
            </a:r>
            <a:r>
              <a:rPr lang="en-GB" dirty="0" err="1"/>
              <a:t>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6497B-9F2F-CD36-C409-B81D4311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4057E-9361-4233-E16A-4858C3B45FA2}"/>
              </a:ext>
            </a:extLst>
          </p:cNvPr>
          <p:cNvSpPr txBox="1"/>
          <p:nvPr/>
        </p:nvSpPr>
        <p:spPr>
          <a:xfrm>
            <a:off x="1066800" y="84789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solidFill>
                  <a:srgbClr val="00B050"/>
                </a:solidFill>
              </a:rPr>
              <a:t>Modélisation</a:t>
            </a:r>
            <a:r>
              <a:rPr lang="en-GB" sz="2400" b="1" dirty="0">
                <a:solidFill>
                  <a:srgbClr val="00B050"/>
                </a:solidFill>
              </a:rPr>
              <a:t>. </a:t>
            </a:r>
            <a:r>
              <a:rPr lang="fr-FR" sz="2400" b="1" dirty="0">
                <a:solidFill>
                  <a:srgbClr val="00B050"/>
                </a:solidFill>
              </a:rPr>
              <a:t>Optimisation du modèle sélectionné d’un point de vue métier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720F8-0A70-F670-E49C-66682F38BAFF}"/>
              </a:ext>
            </a:extLst>
          </p:cNvPr>
          <p:cNvSpPr txBox="1"/>
          <p:nvPr/>
        </p:nvSpPr>
        <p:spPr>
          <a:xfrm>
            <a:off x="224118" y="915786"/>
            <a:ext cx="8695764" cy="256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y a les abréviations suivantes qu'on a utilisées dans cette étude que l'on va définir ci-dessous.</a:t>
            </a:r>
            <a:endParaRPr lang="en-GB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Positive (TP):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Targets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sont réellement vrais et que nous avons prédits vrais (Le prêt est (correctement) refusé : la banque ne gagne ni perd d'argent).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(TN)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Les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Targets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sont en réalité faux et que nous avons prédits faux (Le prêt est remboursé : la banque gagne de l'argent).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 (FP)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Les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Targets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sont en fait faux mais que nous avons prédits vrais (Le prêt est refusé par erreur : la banque perd de l'argent qu'elle aurait pu gagner, mais ne perd en fait pas d'argent).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</a:t>
            </a:r>
            <a:r>
              <a:rPr lang="fr-FR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(FN)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Les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Targets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sont réellement vrais mais que nous avons prédit faux (Le prêt est accordé mais le client fait défaut : la banque perd de l'argent).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BCE78-1D5B-44DE-A630-6B5FF45F71FF}"/>
              </a:ext>
            </a:extLst>
          </p:cNvPr>
          <p:cNvSpPr txBox="1"/>
          <p:nvPr/>
        </p:nvSpPr>
        <p:spPr>
          <a:xfrm>
            <a:off x="1954306" y="3738121"/>
            <a:ext cx="4831976" cy="407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quoi consiste la problématique 'métier' ?</a:t>
            </a:r>
            <a:endParaRPr lang="en-GB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72B1F-65F4-53E4-277E-F56F8915F85E}"/>
              </a:ext>
            </a:extLst>
          </p:cNvPr>
          <p:cNvSpPr txBox="1"/>
          <p:nvPr/>
        </p:nvSpPr>
        <p:spPr>
          <a:xfrm>
            <a:off x="918883" y="4327725"/>
            <a:ext cx="7059706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doit prendre en compte qu'un 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n'a pas le même coût qu'un 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Un faux négatif est en effet 10 fois plus coûteux qu'un faux positif.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FDD785A-F42C-935B-C1DD-9A4AF6225386}"/>
              </a:ext>
            </a:extLst>
          </p:cNvPr>
          <p:cNvSpPr/>
          <p:nvPr/>
        </p:nvSpPr>
        <p:spPr>
          <a:xfrm>
            <a:off x="4134972" y="4974690"/>
            <a:ext cx="430306" cy="3055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521C1-0024-CDE3-F494-5E1FF3723FE8}"/>
              </a:ext>
            </a:extLst>
          </p:cNvPr>
          <p:cNvSpPr txBox="1"/>
          <p:nvPr/>
        </p:nvSpPr>
        <p:spPr>
          <a:xfrm>
            <a:off x="2569509" y="5461343"/>
            <a:ext cx="4136091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doit adapter le modèle afin de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minimiser 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</a:t>
            </a:r>
            <a:endParaRPr lang="en-GB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08488-660A-22E9-4A38-BC84419E94F4}"/>
              </a:ext>
            </a:extLst>
          </p:cNvPr>
          <p:cNvSpPr txBox="1"/>
          <p:nvPr/>
        </p:nvSpPr>
        <p:spPr>
          <a:xfrm>
            <a:off x="2351554" y="5921799"/>
            <a:ext cx="457200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y parvenir on peut appliquer 2 stratégies.</a:t>
            </a:r>
            <a:endParaRPr lang="en-GB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4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3D4D7-779F-0C8F-8CB3-702CD837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150CF-D4FA-897C-C204-01622513504D}"/>
              </a:ext>
            </a:extLst>
          </p:cNvPr>
          <p:cNvSpPr txBox="1"/>
          <p:nvPr/>
        </p:nvSpPr>
        <p:spPr>
          <a:xfrm>
            <a:off x="1066800" y="84789"/>
            <a:ext cx="7010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b="1" dirty="0" err="1">
                <a:solidFill>
                  <a:srgbClr val="00B050"/>
                </a:solidFill>
              </a:rPr>
              <a:t>Modélisation</a:t>
            </a:r>
            <a:r>
              <a:rPr lang="en-GB" sz="2200" b="1" dirty="0">
                <a:solidFill>
                  <a:srgbClr val="00B050"/>
                </a:solidFill>
              </a:rPr>
              <a:t>. </a:t>
            </a:r>
            <a:r>
              <a:rPr lang="fr-FR" sz="2200" b="1" dirty="0">
                <a:solidFill>
                  <a:srgbClr val="00B050"/>
                </a:solidFill>
              </a:rPr>
              <a:t>Optimisation du modèle sélectionné d’un point de vue métier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9065D-EA8A-43D2-60A2-0EAA89B68397}"/>
              </a:ext>
            </a:extLst>
          </p:cNvPr>
          <p:cNvSpPr txBox="1"/>
          <p:nvPr/>
        </p:nvSpPr>
        <p:spPr>
          <a:xfrm>
            <a:off x="71719" y="1661221"/>
            <a:ext cx="4858869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Optimisation des hyperparamètres via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HyperOpt</a:t>
            </a:r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fr-FR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fonction métier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adaptée au projet qui permet d'attribuer plus de poids à la minimisation des FN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ffectuer une nouvelle optimisation d'hyperparamètres via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HyperOpt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basée sur </a:t>
            </a:r>
            <a:r>
              <a:rPr lang="fr-FR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fonction métier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proposée (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Hyperopt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une bibliothèque Python pour l'optimisation série et parallèle sur des espaces de recherche qui peuvent inclure des dimensions réelles, discrètes et conditionnelles). Les hyperparamètres seront choisis de manière à minimiser la perte d'argent pour la banque.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26218-BEC9-9952-445A-1044D32E9B7F}"/>
              </a:ext>
            </a:extLst>
          </p:cNvPr>
          <p:cNvSpPr txBox="1"/>
          <p:nvPr/>
        </p:nvSpPr>
        <p:spPr>
          <a:xfrm>
            <a:off x="2151529" y="8059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trategies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</a:t>
            </a:r>
            <a:r>
              <a:rPr lang="fr-F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minimization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perts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7D3DD7-5C2C-78CB-BCF4-E234E8EBDC03}"/>
              </a:ext>
            </a:extLst>
          </p:cNvPr>
          <p:cNvCxnSpPr>
            <a:cxnSpLocks/>
          </p:cNvCxnSpPr>
          <p:nvPr/>
        </p:nvCxnSpPr>
        <p:spPr>
          <a:xfrm flipH="1">
            <a:off x="2644588" y="1232542"/>
            <a:ext cx="304800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015D81-DE55-3759-38AA-7988B3295FFD}"/>
              </a:ext>
            </a:extLst>
          </p:cNvPr>
          <p:cNvSpPr txBox="1"/>
          <p:nvPr/>
        </p:nvSpPr>
        <p:spPr>
          <a:xfrm>
            <a:off x="5082988" y="1661221"/>
            <a:ext cx="3916357" cy="3299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Adaptation de seuil (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meilleur f1_score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métrique ROC AUC donne une probabilité qu’un échantillon appartienne à une classe. Par défaut le seuil de décision est fixé à 0.5.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/>
              <a:t>On doit adapter le seuil afin de minimiser la perte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fonctions spéciales pour trouver le meilleur seuil compte tenu de la règle selon laquelle un faux négatif est en effet 10 fois plus coûteux qu'un faux positif.</a:t>
            </a:r>
          </a:p>
          <a:p>
            <a:endParaRPr lang="fr-FR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E3988A-754F-0A45-A678-C3EEF9AF31C6}"/>
              </a:ext>
            </a:extLst>
          </p:cNvPr>
          <p:cNvCxnSpPr>
            <a:cxnSpLocks/>
          </p:cNvCxnSpPr>
          <p:nvPr/>
        </p:nvCxnSpPr>
        <p:spPr>
          <a:xfrm>
            <a:off x="5504330" y="1205647"/>
            <a:ext cx="286870" cy="3697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EABFA2B-9228-271C-8647-5039F84A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4" y="2507946"/>
            <a:ext cx="4712998" cy="2245732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DA57BC1E-0174-2347-3991-7EF6DDF133C8}"/>
              </a:ext>
            </a:extLst>
          </p:cNvPr>
          <p:cNvSpPr/>
          <p:nvPr/>
        </p:nvSpPr>
        <p:spPr>
          <a:xfrm>
            <a:off x="6723529" y="2859741"/>
            <a:ext cx="268942" cy="206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BA03FFD-F343-5C23-E728-D63274CE51C9}"/>
              </a:ext>
            </a:extLst>
          </p:cNvPr>
          <p:cNvSpPr/>
          <p:nvPr/>
        </p:nvSpPr>
        <p:spPr>
          <a:xfrm>
            <a:off x="6741458" y="3519989"/>
            <a:ext cx="268942" cy="206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6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B9F-A38E-888E-967B-F5201C6A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2F8C6-71FF-3F0A-3376-D11BD0E9E2FB}"/>
              </a:ext>
            </a:extLst>
          </p:cNvPr>
          <p:cNvSpPr txBox="1"/>
          <p:nvPr/>
        </p:nvSpPr>
        <p:spPr>
          <a:xfrm>
            <a:off x="1066800" y="84789"/>
            <a:ext cx="7010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b="1" dirty="0" err="1">
                <a:solidFill>
                  <a:srgbClr val="00B050"/>
                </a:solidFill>
              </a:rPr>
              <a:t>Modélisation</a:t>
            </a:r>
            <a:r>
              <a:rPr lang="en-GB" sz="2200" b="1" dirty="0">
                <a:solidFill>
                  <a:srgbClr val="00B050"/>
                </a:solidFill>
              </a:rPr>
              <a:t>. </a:t>
            </a:r>
            <a:r>
              <a:rPr lang="fr-FR" sz="2200" b="1" dirty="0">
                <a:solidFill>
                  <a:srgbClr val="00B050"/>
                </a:solidFill>
              </a:rPr>
              <a:t>Optimisation du modèle sélectionné d’un point de vue métier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F2B11-6E54-0ABE-34B2-BD3820326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8" y="1263485"/>
            <a:ext cx="3714286" cy="2994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E4EFF0-BA7D-51EF-ECF2-F3EB8FF55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63485"/>
            <a:ext cx="3714286" cy="299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BF71DD-A02C-E935-A7F5-B18EC4729E60}"/>
              </a:ext>
            </a:extLst>
          </p:cNvPr>
          <p:cNvSpPr txBox="1"/>
          <p:nvPr/>
        </p:nvSpPr>
        <p:spPr>
          <a:xfrm>
            <a:off x="2334501" y="5323084"/>
            <a:ext cx="36143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gain = TP*0 + TN*1 + FP*(-1) + FN*(-10)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FD412-84E4-E4F3-0617-3C8B352E8F5B}"/>
              </a:ext>
            </a:extLst>
          </p:cNvPr>
          <p:cNvSpPr txBox="1"/>
          <p:nvPr/>
        </p:nvSpPr>
        <p:spPr>
          <a:xfrm>
            <a:off x="80683" y="889580"/>
            <a:ext cx="4061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atrice de confusion avant l’optimisation </a:t>
            </a:r>
            <a:endParaRPr lang="en-GB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97F9B-0684-2796-E09F-CB23486F2AE8}"/>
              </a:ext>
            </a:extLst>
          </p:cNvPr>
          <p:cNvSpPr txBox="1"/>
          <p:nvPr/>
        </p:nvSpPr>
        <p:spPr>
          <a:xfrm>
            <a:off x="4572000" y="889580"/>
            <a:ext cx="4061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atrice de confusion après l’optimisation </a:t>
            </a:r>
            <a:endParaRPr lang="en-GB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A7FF6-E9E7-C627-88E5-BC07EF55DFFE}"/>
              </a:ext>
            </a:extLst>
          </p:cNvPr>
          <p:cNvSpPr txBox="1"/>
          <p:nvPr/>
        </p:nvSpPr>
        <p:spPr>
          <a:xfrm>
            <a:off x="222507" y="5783754"/>
            <a:ext cx="36143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gain_before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/>
              <a:t>= 257*0 + 76621*1 + 0*(-1) + 0*(-10) = 76621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08DAF2-41CA-0CCF-E6E8-02ABD6C1164A}"/>
              </a:ext>
            </a:extLst>
          </p:cNvPr>
          <p:cNvSpPr txBox="1"/>
          <p:nvPr/>
        </p:nvSpPr>
        <p:spPr>
          <a:xfrm>
            <a:off x="4349491" y="5783753"/>
            <a:ext cx="4126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gain_after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/>
              <a:t>= 179*0 + 76699*1 + 0*(-1) + 0*(-10) = 76699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AF99F-F239-6B79-1F81-669E848CAC04}"/>
              </a:ext>
            </a:extLst>
          </p:cNvPr>
          <p:cNvSpPr txBox="1"/>
          <p:nvPr/>
        </p:nvSpPr>
        <p:spPr>
          <a:xfrm>
            <a:off x="222507" y="4444179"/>
            <a:ext cx="60185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1. Le </a:t>
            </a:r>
            <a:r>
              <a:rPr lang="en-GB" sz="1600" dirty="0" err="1"/>
              <a:t>roc_auc_score</a:t>
            </a:r>
            <a:r>
              <a:rPr lang="en-GB" sz="1600" dirty="0"/>
              <a:t> a </a:t>
            </a:r>
            <a:r>
              <a:rPr lang="en-GB" sz="1600" dirty="0" err="1"/>
              <a:t>été</a:t>
            </a:r>
            <a:r>
              <a:rPr lang="en-GB" sz="1600" dirty="0"/>
              <a:t> </a:t>
            </a:r>
            <a:r>
              <a:rPr lang="en-GB" sz="1600" dirty="0" err="1"/>
              <a:t>légèrement</a:t>
            </a:r>
            <a:r>
              <a:rPr lang="en-GB" sz="1600" dirty="0"/>
              <a:t> </a:t>
            </a:r>
            <a:r>
              <a:rPr lang="en-GB" sz="1600" dirty="0" err="1"/>
              <a:t>amélioré</a:t>
            </a:r>
            <a:r>
              <a:rPr lang="en-GB" sz="1600" dirty="0"/>
              <a:t> (de 0.7581 à 0.7594)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280BC-4CD7-A276-4608-A60F4AFE36B4}"/>
              </a:ext>
            </a:extLst>
          </p:cNvPr>
          <p:cNvSpPr txBox="1"/>
          <p:nvPr/>
        </p:nvSpPr>
        <p:spPr>
          <a:xfrm>
            <a:off x="222507" y="481808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2. On a </a:t>
            </a:r>
            <a:r>
              <a:rPr lang="en-GB" sz="1600" dirty="0" err="1"/>
              <a:t>augmenté</a:t>
            </a:r>
            <a:r>
              <a:rPr lang="en-GB" sz="1600" dirty="0"/>
              <a:t> le gain de </a:t>
            </a:r>
            <a:r>
              <a:rPr lang="en-GB" sz="1600" dirty="0" err="1"/>
              <a:t>l'argent</a:t>
            </a:r>
            <a:r>
              <a:rPr lang="fr-FR" sz="1600" dirty="0"/>
              <a:t>: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0814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DBF80-69A9-F726-2ED3-F30905B5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F92E4-0BFB-62A1-06B4-CECA3567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0" y="613192"/>
            <a:ext cx="5023238" cy="4892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7CDB5E-B3AE-4712-95D8-D7A13A808515}"/>
              </a:ext>
            </a:extLst>
          </p:cNvPr>
          <p:cNvSpPr txBox="1"/>
          <p:nvPr/>
        </p:nvSpPr>
        <p:spPr>
          <a:xfrm>
            <a:off x="261097" y="5736055"/>
            <a:ext cx="8353985" cy="7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 expliqué les prédictions (les importances des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globales et locales (exemple - Client ID 100001)) du modèle choisi à l'aide de la bibliothèque SHAP. 3 variables EXT_SOURCE sont les plus importantes car elles prédisent la Target dans les deux cas.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8944C-E6F7-4D4F-A7BE-D9AB22258558}"/>
              </a:ext>
            </a:extLst>
          </p:cNvPr>
          <p:cNvSpPr txBox="1"/>
          <p:nvPr/>
        </p:nvSpPr>
        <p:spPr>
          <a:xfrm>
            <a:off x="1066800" y="84789"/>
            <a:ext cx="701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b="1" dirty="0" err="1">
                <a:solidFill>
                  <a:srgbClr val="00B050"/>
                </a:solidFill>
              </a:rPr>
              <a:t>Modélisation</a:t>
            </a:r>
            <a:r>
              <a:rPr lang="en-GB" sz="2200" b="1" dirty="0">
                <a:solidFill>
                  <a:srgbClr val="00B050"/>
                </a:solidFill>
              </a:rPr>
              <a:t>. </a:t>
            </a:r>
            <a:r>
              <a:rPr lang="en-GB" sz="2200" b="1" dirty="0" err="1">
                <a:solidFill>
                  <a:srgbClr val="00B050"/>
                </a:solidFill>
              </a:rPr>
              <a:t>Explicabilité</a:t>
            </a:r>
            <a:r>
              <a:rPr lang="en-GB" sz="2200" b="1" dirty="0">
                <a:solidFill>
                  <a:srgbClr val="00B050"/>
                </a:solidFill>
              </a:rPr>
              <a:t> (Feature importance)</a:t>
            </a:r>
            <a:endParaRPr lang="fr-FR" sz="2200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0A896-3E86-CCFE-48A9-4D284AD78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71" y="1293209"/>
            <a:ext cx="4032885" cy="353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2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54986-8EC4-A4C1-C629-EF81F0AD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8A449-FD63-0096-BE63-29CCEC4E33C7}"/>
              </a:ext>
            </a:extLst>
          </p:cNvPr>
          <p:cNvSpPr txBox="1"/>
          <p:nvPr/>
        </p:nvSpPr>
        <p:spPr>
          <a:xfrm>
            <a:off x="2110068" y="13652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solidFill>
                  <a:srgbClr val="00B050"/>
                </a:solidFill>
              </a:rPr>
              <a:t>Présentation</a:t>
            </a:r>
            <a:r>
              <a:rPr lang="en-GB" sz="2400" b="1" dirty="0">
                <a:solidFill>
                  <a:srgbClr val="00B050"/>
                </a:solidFill>
              </a:rPr>
              <a:t> du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3BB49-A876-DCA9-0A34-5C9FD180B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3" y="713036"/>
            <a:ext cx="8684505" cy="36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E00EAC-7AC8-6077-5DA6-C46238964147}"/>
              </a:ext>
            </a:extLst>
          </p:cNvPr>
          <p:cNvSpPr txBox="1"/>
          <p:nvPr/>
        </p:nvSpPr>
        <p:spPr>
          <a:xfrm>
            <a:off x="394447" y="4692190"/>
            <a:ext cx="812090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 err="1"/>
              <a:t>Fonctionnalités</a:t>
            </a:r>
            <a:r>
              <a:rPr lang="en-GB" sz="1600" b="1" dirty="0"/>
              <a:t> du dashboard :</a:t>
            </a:r>
          </a:p>
          <a:p>
            <a:r>
              <a:rPr lang="en-GB" sz="1600" dirty="0"/>
              <a:t>▪ Visualiser le score et </a:t>
            </a:r>
            <a:r>
              <a:rPr lang="en-GB" sz="1600" dirty="0" err="1"/>
              <a:t>l’interprétation</a:t>
            </a:r>
            <a:r>
              <a:rPr lang="en-GB" sz="1600" dirty="0"/>
              <a:t> de </a:t>
            </a:r>
            <a:r>
              <a:rPr lang="en-GB" sz="1600" dirty="0" err="1"/>
              <a:t>ce</a:t>
            </a:r>
            <a:r>
              <a:rPr lang="en-GB" sz="1600" dirty="0"/>
              <a:t>  score pour </a:t>
            </a:r>
            <a:r>
              <a:rPr lang="en-GB" sz="1600" dirty="0" err="1"/>
              <a:t>chaque</a:t>
            </a:r>
            <a:r>
              <a:rPr lang="en-GB" sz="1600" dirty="0"/>
              <a:t> client de </a:t>
            </a:r>
            <a:r>
              <a:rPr lang="en-GB" sz="1600" dirty="0" err="1"/>
              <a:t>façon</a:t>
            </a:r>
            <a:r>
              <a:rPr lang="en-GB" sz="1600" dirty="0"/>
              <a:t> 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intelligible pour </a:t>
            </a:r>
            <a:r>
              <a:rPr lang="en-GB" sz="1600" dirty="0" err="1"/>
              <a:t>une</a:t>
            </a:r>
            <a:r>
              <a:rPr lang="en-GB" sz="1600" dirty="0"/>
              <a:t> </a:t>
            </a:r>
            <a:r>
              <a:rPr lang="en-GB" sz="1600" dirty="0" err="1"/>
              <a:t>personne</a:t>
            </a:r>
            <a:r>
              <a:rPr lang="en-GB" sz="1600" dirty="0"/>
              <a:t> non  </a:t>
            </a:r>
            <a:r>
              <a:rPr lang="en-GB" sz="1600" dirty="0" err="1"/>
              <a:t>experte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data science. 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▪ Visualiser des </a:t>
            </a:r>
            <a:r>
              <a:rPr lang="en-GB" sz="1600" dirty="0" err="1"/>
              <a:t>informations</a:t>
            </a:r>
            <a:r>
              <a:rPr lang="en-GB" sz="1600" dirty="0"/>
              <a:t> </a:t>
            </a:r>
            <a:r>
              <a:rPr lang="en-GB" sz="1600" dirty="0" err="1"/>
              <a:t>descriptives</a:t>
            </a:r>
            <a:r>
              <a:rPr lang="en-GB" sz="1600" dirty="0"/>
              <a:t>  relatives à un client.</a:t>
            </a:r>
          </a:p>
          <a:p>
            <a:r>
              <a:rPr lang="en-GB" sz="1600" dirty="0"/>
              <a:t>▪ Comparer les </a:t>
            </a:r>
            <a:r>
              <a:rPr lang="en-GB" sz="1600" dirty="0" err="1"/>
              <a:t>informations</a:t>
            </a:r>
            <a:r>
              <a:rPr lang="en-GB" sz="1600" dirty="0"/>
              <a:t> </a:t>
            </a:r>
            <a:r>
              <a:rPr lang="en-GB" sz="1600" dirty="0" err="1"/>
              <a:t>descriptives</a:t>
            </a:r>
            <a:r>
              <a:rPr lang="en-GB" sz="1600" dirty="0"/>
              <a:t> relatives à un client à </a:t>
            </a:r>
            <a:r>
              <a:rPr lang="en-GB" sz="1600" dirty="0" err="1"/>
              <a:t>l’ensemble</a:t>
            </a:r>
            <a:r>
              <a:rPr lang="en-GB" sz="1600" dirty="0"/>
              <a:t> des  clients </a:t>
            </a:r>
            <a:r>
              <a:rPr lang="en-GB" sz="1600" dirty="0" err="1"/>
              <a:t>ou</a:t>
            </a:r>
            <a:r>
              <a:rPr lang="en-GB" sz="1600" dirty="0"/>
              <a:t> à un </a:t>
            </a:r>
            <a:r>
              <a:rPr lang="en-GB" sz="1600" dirty="0" err="1"/>
              <a:t>groupe</a:t>
            </a:r>
            <a:r>
              <a:rPr lang="en-GB" sz="1600" dirty="0"/>
              <a:t> de clients  </a:t>
            </a:r>
            <a:r>
              <a:rPr lang="en-GB" sz="1600" dirty="0" err="1"/>
              <a:t>similaires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79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8506-BAB0-92EB-6EF6-749ABF29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003CF-EE3F-BF03-7AF9-672B7776BD39}"/>
              </a:ext>
            </a:extLst>
          </p:cNvPr>
          <p:cNvSpPr txBox="1"/>
          <p:nvPr/>
        </p:nvSpPr>
        <p:spPr>
          <a:xfrm>
            <a:off x="300317" y="136524"/>
            <a:ext cx="854336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600" b="1" dirty="0" err="1">
                <a:solidFill>
                  <a:srgbClr val="00B050"/>
                </a:solidFill>
              </a:rPr>
              <a:t>Présentation</a:t>
            </a:r>
            <a:r>
              <a:rPr lang="en-GB" sz="2600" b="1" dirty="0">
                <a:solidFill>
                  <a:srgbClr val="00B050"/>
                </a:solidFill>
              </a:rPr>
              <a:t> du dashboard. Technologies </a:t>
            </a:r>
            <a:r>
              <a:rPr lang="en-GB" sz="2600" b="1" dirty="0" err="1">
                <a:solidFill>
                  <a:srgbClr val="00B050"/>
                </a:solidFill>
              </a:rPr>
              <a:t>utilisées</a:t>
            </a:r>
            <a:r>
              <a:rPr lang="en-GB" sz="2600" b="1" dirty="0">
                <a:solidFill>
                  <a:srgbClr val="00B050"/>
                </a:solidFill>
              </a:rPr>
              <a:t> (</a:t>
            </a:r>
            <a:r>
              <a:rPr lang="en-GB" sz="2600" b="1" dirty="0" err="1">
                <a:solidFill>
                  <a:srgbClr val="00B050"/>
                </a:solidFill>
              </a:rPr>
              <a:t>déploiement</a:t>
            </a:r>
            <a:r>
              <a:rPr lang="en-GB" sz="2600" b="1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7F8CF-FBFD-81E0-B58B-676902FA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" y="1773070"/>
            <a:ext cx="1923669" cy="69437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F643B23-A8EC-B654-6014-37678800A585}"/>
              </a:ext>
            </a:extLst>
          </p:cNvPr>
          <p:cNvSpPr>
            <a:spLocks noChangeAspect="1"/>
          </p:cNvSpPr>
          <p:nvPr/>
        </p:nvSpPr>
        <p:spPr>
          <a:xfrm>
            <a:off x="1977601" y="2032626"/>
            <a:ext cx="434648" cy="175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\\\\\\\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E75768-7D77-CBDF-D452-9FA8A8708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70" y="1653017"/>
            <a:ext cx="1657350" cy="928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4C8DD1-AE3C-B92D-B90C-9056ED64B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55" y="1462151"/>
            <a:ext cx="1680210" cy="98298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C0432A7-F15C-4730-C317-14CC3FA43D91}"/>
              </a:ext>
            </a:extLst>
          </p:cNvPr>
          <p:cNvSpPr>
            <a:spLocks noChangeAspect="1"/>
          </p:cNvSpPr>
          <p:nvPr/>
        </p:nvSpPr>
        <p:spPr>
          <a:xfrm>
            <a:off x="4191532" y="2032626"/>
            <a:ext cx="434648" cy="175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15C69EE-2D57-21C8-143C-74C4AE2DEC6A}"/>
              </a:ext>
            </a:extLst>
          </p:cNvPr>
          <p:cNvSpPr>
            <a:spLocks noChangeAspect="1"/>
          </p:cNvSpPr>
          <p:nvPr/>
        </p:nvSpPr>
        <p:spPr>
          <a:xfrm>
            <a:off x="6318607" y="2032626"/>
            <a:ext cx="434648" cy="175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A932FB-DF86-09BD-D929-C26D83044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58" y="1806919"/>
            <a:ext cx="2024063" cy="5619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68D1F-4254-A0FB-EDB2-274ACF8D8BCE}"/>
              </a:ext>
            </a:extLst>
          </p:cNvPr>
          <p:cNvCxnSpPr/>
          <p:nvPr/>
        </p:nvCxnSpPr>
        <p:spPr>
          <a:xfrm>
            <a:off x="1093693" y="2368894"/>
            <a:ext cx="0" cy="816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F7FFF-51D2-38F9-FA8A-3CBA05B3792E}"/>
              </a:ext>
            </a:extLst>
          </p:cNvPr>
          <p:cNvCxnSpPr/>
          <p:nvPr/>
        </p:nvCxnSpPr>
        <p:spPr>
          <a:xfrm>
            <a:off x="3341860" y="2368894"/>
            <a:ext cx="0" cy="816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8B3FCC-BFE5-BC63-1E54-0C2F2CA681F5}"/>
              </a:ext>
            </a:extLst>
          </p:cNvPr>
          <p:cNvCxnSpPr/>
          <p:nvPr/>
        </p:nvCxnSpPr>
        <p:spPr>
          <a:xfrm>
            <a:off x="5719481" y="2368894"/>
            <a:ext cx="0" cy="816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F8C352-9DF2-5624-4DD1-7A606ECF05BF}"/>
              </a:ext>
            </a:extLst>
          </p:cNvPr>
          <p:cNvCxnSpPr/>
          <p:nvPr/>
        </p:nvCxnSpPr>
        <p:spPr>
          <a:xfrm>
            <a:off x="7969623" y="2368894"/>
            <a:ext cx="0" cy="816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2AA365-4417-A6A2-AB47-9990D9C96BD2}"/>
              </a:ext>
            </a:extLst>
          </p:cNvPr>
          <p:cNvSpPr txBox="1"/>
          <p:nvPr/>
        </p:nvSpPr>
        <p:spPr>
          <a:xfrm>
            <a:off x="145606" y="3319590"/>
            <a:ext cx="18961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Pour </a:t>
            </a:r>
            <a:r>
              <a:rPr lang="en-GB" sz="1600" dirty="0" err="1"/>
              <a:t>créer</a:t>
            </a:r>
            <a:r>
              <a:rPr lang="en-GB" sz="1600" dirty="0"/>
              <a:t> </a:t>
            </a:r>
            <a:r>
              <a:rPr lang="en-GB" sz="1600" dirty="0" err="1"/>
              <a:t>une</a:t>
            </a:r>
            <a:r>
              <a:rPr lang="en-GB" sz="1600" dirty="0"/>
              <a:t> API qui </a:t>
            </a:r>
            <a:r>
              <a:rPr lang="en-GB" sz="1600" dirty="0" err="1"/>
              <a:t>prédit</a:t>
            </a:r>
            <a:r>
              <a:rPr lang="en-GB" sz="1600" dirty="0"/>
              <a:t> le score (</a:t>
            </a:r>
            <a:r>
              <a:rPr lang="en-GB" sz="1600" dirty="0" err="1"/>
              <a:t>pourcentage</a:t>
            </a:r>
            <a:r>
              <a:rPr lang="en-GB" sz="1600" dirty="0"/>
              <a:t> de </a:t>
            </a:r>
            <a:r>
              <a:rPr lang="en-GB" sz="1600" dirty="0" err="1"/>
              <a:t>risque</a:t>
            </a:r>
            <a:r>
              <a:rPr lang="en-GB" sz="1600" dirty="0"/>
              <a:t> de </a:t>
            </a:r>
            <a:r>
              <a:rPr lang="en-GB" sz="1600" dirty="0" err="1"/>
              <a:t>défaut</a:t>
            </a:r>
            <a:r>
              <a:rPr lang="en-GB" sz="1600" dirty="0"/>
              <a:t>) d’un client à </a:t>
            </a:r>
            <a:r>
              <a:rPr lang="en-GB" sz="1600" dirty="0" err="1"/>
              <a:t>partir</a:t>
            </a:r>
            <a:r>
              <a:rPr lang="en-GB" sz="1600" dirty="0"/>
              <a:t> de son  </a:t>
            </a:r>
            <a:r>
              <a:rPr lang="en-GB" sz="1600" dirty="0" err="1"/>
              <a:t>identifiant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8BDF50-ABAF-88DA-8E9B-0D51E1DFD3F5}"/>
              </a:ext>
            </a:extLst>
          </p:cNvPr>
          <p:cNvSpPr txBox="1"/>
          <p:nvPr/>
        </p:nvSpPr>
        <p:spPr>
          <a:xfrm>
            <a:off x="2412249" y="3264447"/>
            <a:ext cx="18959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Pour </a:t>
            </a:r>
            <a:r>
              <a:rPr lang="en-GB" sz="1600" dirty="0" err="1"/>
              <a:t>élaborer</a:t>
            </a:r>
            <a:r>
              <a:rPr lang="en-GB" sz="1600" dirty="0"/>
              <a:t> et </a:t>
            </a:r>
            <a:r>
              <a:rPr lang="en-GB" sz="1600" dirty="0" err="1"/>
              <a:t>héberger</a:t>
            </a:r>
            <a:r>
              <a:rPr lang="en-GB" sz="1600" dirty="0"/>
              <a:t> le dashboard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430632-A82A-B4B6-77C3-0919123676D3}"/>
              </a:ext>
            </a:extLst>
          </p:cNvPr>
          <p:cNvSpPr txBox="1"/>
          <p:nvPr/>
        </p:nvSpPr>
        <p:spPr>
          <a:xfrm>
            <a:off x="4710952" y="3260456"/>
            <a:ext cx="20170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Un service </a:t>
            </a:r>
            <a:r>
              <a:rPr lang="en-GB" sz="1600" dirty="0" err="1"/>
              <a:t>d'hébergement</a:t>
            </a:r>
            <a:r>
              <a:rPr lang="en-GB" sz="1600" dirty="0"/>
              <a:t> Internet pour le </a:t>
            </a:r>
            <a:r>
              <a:rPr lang="en-GB" sz="1600" dirty="0" err="1"/>
              <a:t>développement</a:t>
            </a:r>
            <a:r>
              <a:rPr lang="en-GB" sz="1600" dirty="0"/>
              <a:t> de </a:t>
            </a:r>
            <a:r>
              <a:rPr lang="en-GB" sz="1600" dirty="0" err="1"/>
              <a:t>logiciels</a:t>
            </a:r>
            <a:r>
              <a:rPr lang="en-GB" sz="1600" dirty="0"/>
              <a:t> </a:t>
            </a:r>
            <a:r>
              <a:rPr lang="fr-FR" sz="1600" dirty="0"/>
              <a:t>(dans ce cas création d’un  dossier contenant les  codes de modélisation,  </a:t>
            </a:r>
            <a:r>
              <a:rPr lang="fr-FR" sz="1600" dirty="0" err="1"/>
              <a:t>dashbord</a:t>
            </a:r>
            <a:r>
              <a:rPr lang="fr-FR" sz="1600" dirty="0"/>
              <a:t> et API)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2641E-D84C-2C6D-CE1E-A4F5842F81D7}"/>
              </a:ext>
            </a:extLst>
          </p:cNvPr>
          <p:cNvSpPr txBox="1"/>
          <p:nvPr/>
        </p:nvSpPr>
        <p:spPr>
          <a:xfrm>
            <a:off x="7231451" y="3188204"/>
            <a:ext cx="14763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 err="1"/>
              <a:t>Serveur</a:t>
            </a:r>
            <a:r>
              <a:rPr lang="en-GB" sz="1600" dirty="0"/>
              <a:t> </a:t>
            </a:r>
            <a:r>
              <a:rPr lang="en-GB" sz="1600" dirty="0" err="1"/>
              <a:t>utilisé</a:t>
            </a:r>
            <a:r>
              <a:rPr lang="en-GB" sz="1600" dirty="0"/>
              <a:t> pour </a:t>
            </a:r>
            <a:r>
              <a:rPr lang="en-GB" sz="1600" dirty="0" err="1"/>
              <a:t>héberger</a:t>
            </a:r>
            <a:endParaRPr lang="en-GB" sz="1600" dirty="0"/>
          </a:p>
          <a:p>
            <a:pPr algn="ctr"/>
            <a:r>
              <a:rPr lang="en-GB" sz="1600" dirty="0" err="1"/>
              <a:t>l'API</a:t>
            </a:r>
            <a:r>
              <a:rPr lang="en-GB" sz="1600" dirty="0"/>
              <a:t> sur le cloud</a:t>
            </a:r>
          </a:p>
        </p:txBody>
      </p:sp>
    </p:spTree>
    <p:extLst>
      <p:ext uri="{BB962C8B-B14F-4D97-AF65-F5344CB8AC3E}">
        <p14:creationId xmlns:p14="http://schemas.microsoft.com/office/powerpoint/2010/main" val="20297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5F36-770D-4CC4-A5CD-1FCB0E0E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C7ECD-872F-CC2E-F9F6-E459730F9D7E}"/>
              </a:ext>
            </a:extLst>
          </p:cNvPr>
          <p:cNvSpPr txBox="1"/>
          <p:nvPr/>
        </p:nvSpPr>
        <p:spPr>
          <a:xfrm>
            <a:off x="2043952" y="136524"/>
            <a:ext cx="4572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800" b="1" dirty="0" err="1">
                <a:solidFill>
                  <a:srgbClr val="00B050"/>
                </a:solidFill>
              </a:rPr>
              <a:t>Sommaire</a:t>
            </a:r>
            <a:r>
              <a:rPr lang="en-GB" sz="3800" b="1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683F2-9607-2F82-B95F-44CCEA5427B8}"/>
              </a:ext>
            </a:extLst>
          </p:cNvPr>
          <p:cNvSpPr txBox="1"/>
          <p:nvPr/>
        </p:nvSpPr>
        <p:spPr>
          <a:xfrm>
            <a:off x="1685363" y="1963799"/>
            <a:ext cx="406101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/>
              <a:t>• </a:t>
            </a:r>
            <a:r>
              <a:rPr lang="fr-FR" sz="2000" dirty="0"/>
              <a:t>Mission et objectifs principaux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/>
              <a:t>• </a:t>
            </a:r>
            <a:r>
              <a:rPr lang="fr-FR" sz="2000" dirty="0"/>
              <a:t>Présentation des données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• </a:t>
            </a:r>
            <a:r>
              <a:rPr lang="en-GB" sz="2000" dirty="0"/>
              <a:t>Analyse </a:t>
            </a:r>
            <a:r>
              <a:rPr lang="en-GB" sz="2000" dirty="0" err="1"/>
              <a:t>exploratoire</a:t>
            </a:r>
            <a:r>
              <a:rPr lang="en-GB" sz="2000" dirty="0"/>
              <a:t> des </a:t>
            </a:r>
            <a:r>
              <a:rPr lang="en-GB" sz="2000" dirty="0" err="1"/>
              <a:t>données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/>
              <a:t>• </a:t>
            </a:r>
            <a:r>
              <a:rPr lang="en-GB" sz="2000" dirty="0" err="1"/>
              <a:t>Modélisation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/>
              <a:t>• </a:t>
            </a:r>
            <a:r>
              <a:rPr lang="en-GB" sz="2000" dirty="0" err="1"/>
              <a:t>Présentation</a:t>
            </a:r>
            <a:r>
              <a:rPr lang="en-GB" sz="2000" dirty="0"/>
              <a:t> du dashboard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• </a:t>
            </a:r>
            <a:r>
              <a:rPr lang="en-GB" sz="2000" dirty="0" err="1"/>
              <a:t>Limites</a:t>
            </a:r>
            <a:r>
              <a:rPr lang="en-GB" sz="2000" dirty="0"/>
              <a:t> et </a:t>
            </a:r>
            <a:r>
              <a:rPr lang="en-GB" sz="2000" dirty="0" err="1"/>
              <a:t>améliorations</a:t>
            </a:r>
            <a:r>
              <a:rPr lang="en-GB" sz="2000" dirty="0"/>
              <a:t> </a:t>
            </a:r>
            <a:r>
              <a:rPr lang="en-GB" sz="2000" dirty="0" err="1"/>
              <a:t>possibles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4773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5BB26-F5A0-95A0-7438-12326FF4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20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D4A6-24D0-D1C6-499F-672D224162AD}"/>
              </a:ext>
            </a:extLst>
          </p:cNvPr>
          <p:cNvSpPr txBox="1"/>
          <p:nvPr/>
        </p:nvSpPr>
        <p:spPr>
          <a:xfrm>
            <a:off x="300317" y="136524"/>
            <a:ext cx="85433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b="1" dirty="0" err="1">
                <a:solidFill>
                  <a:srgbClr val="00B050"/>
                </a:solidFill>
              </a:rPr>
              <a:t>Présentation</a:t>
            </a:r>
            <a:r>
              <a:rPr lang="en-GB" sz="3000" b="1" dirty="0">
                <a:solidFill>
                  <a:srgbClr val="00B050"/>
                </a:solidFill>
              </a:rPr>
              <a:t> du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7E7E1-8694-65D8-A1DA-C457D306993F}"/>
              </a:ext>
            </a:extLst>
          </p:cNvPr>
          <p:cNvSpPr txBox="1"/>
          <p:nvPr/>
        </p:nvSpPr>
        <p:spPr>
          <a:xfrm>
            <a:off x="3092822" y="1066039"/>
            <a:ext cx="2958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u="sng" dirty="0"/>
              <a:t>Le lien pour </a:t>
            </a:r>
            <a:r>
              <a:rPr lang="en-GB" sz="2400" b="1" u="sng" dirty="0" err="1"/>
              <a:t>l’API</a:t>
            </a:r>
            <a:r>
              <a:rPr lang="en-GB" sz="2400" b="1" u="sng" dirty="0"/>
              <a:t> </a:t>
            </a:r>
            <a:r>
              <a:rPr lang="fr-FR" sz="2400" b="1" u="sng" dirty="0"/>
              <a:t>:</a:t>
            </a:r>
            <a:endParaRPr lang="en-GB" sz="24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CC8EF-0033-CF87-56E7-E0466488E4BA}"/>
              </a:ext>
            </a:extLst>
          </p:cNvPr>
          <p:cNvSpPr txBox="1"/>
          <p:nvPr/>
        </p:nvSpPr>
        <p:spPr>
          <a:xfrm>
            <a:off x="2931456" y="3239668"/>
            <a:ext cx="328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u="sng" dirty="0"/>
              <a:t>Le lien pour dashboard </a:t>
            </a:r>
            <a:r>
              <a:rPr lang="fr-FR" sz="2400" b="1" u="sng" dirty="0"/>
              <a:t>:</a:t>
            </a:r>
            <a:endParaRPr lang="en-GB" sz="24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AB9E7-4871-A312-3F8E-1CF1A837E93F}"/>
              </a:ext>
            </a:extLst>
          </p:cNvPr>
          <p:cNvSpPr txBox="1"/>
          <p:nvPr/>
        </p:nvSpPr>
        <p:spPr>
          <a:xfrm>
            <a:off x="528917" y="4129786"/>
            <a:ext cx="5369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https://lemkot-1-app-j8ggqo.streamlit.app/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76C1C-982C-4482-4547-1D8F967C8204}"/>
              </a:ext>
            </a:extLst>
          </p:cNvPr>
          <p:cNvSpPr txBox="1"/>
          <p:nvPr/>
        </p:nvSpPr>
        <p:spPr>
          <a:xfrm>
            <a:off x="528917" y="1903221"/>
            <a:ext cx="7983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https://fastapilemishko.herokuapp.com/docs#/default/credit_predict_get</a:t>
            </a:r>
          </a:p>
        </p:txBody>
      </p:sp>
    </p:spTree>
    <p:extLst>
      <p:ext uri="{BB962C8B-B14F-4D97-AF65-F5344CB8AC3E}">
        <p14:creationId xmlns:p14="http://schemas.microsoft.com/office/powerpoint/2010/main" val="35690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17AF3-16B4-0740-E891-DA37B628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14D2-DA7F-522E-B9A4-08BEDC4DFBF2}"/>
              </a:ext>
            </a:extLst>
          </p:cNvPr>
          <p:cNvSpPr txBox="1"/>
          <p:nvPr/>
        </p:nvSpPr>
        <p:spPr>
          <a:xfrm>
            <a:off x="2047314" y="13652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Limites et améliorations possibles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69E38-CEE8-BAC7-1AA9-6345189A0C7F}"/>
              </a:ext>
            </a:extLst>
          </p:cNvPr>
          <p:cNvSpPr txBox="1"/>
          <p:nvPr/>
        </p:nvSpPr>
        <p:spPr>
          <a:xfrm>
            <a:off x="331694" y="1179330"/>
            <a:ext cx="818365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dirty="0"/>
              <a:t>• Améliorer la modélisation en affinant le travail de </a:t>
            </a:r>
            <a:r>
              <a:rPr lang="fr-FR" dirty="0" err="1"/>
              <a:t>features</a:t>
            </a:r>
            <a:r>
              <a:rPr lang="fr-FR" dirty="0"/>
              <a:t> engineering en collaboration avec les équipes métier.</a:t>
            </a:r>
            <a:endParaRPr lang="en-GB" dirty="0"/>
          </a:p>
          <a:p>
            <a:pPr>
              <a:spcAft>
                <a:spcPts val="1200"/>
              </a:spcAft>
            </a:pPr>
            <a:r>
              <a:rPr lang="en-GB" dirty="0"/>
              <a:t>• Utiliser la recherche </a:t>
            </a:r>
            <a:r>
              <a:rPr lang="en-GB" dirty="0" err="1"/>
              <a:t>d'expérience</a:t>
            </a:r>
            <a:r>
              <a:rPr lang="en-GB" dirty="0"/>
              <a:t> </a:t>
            </a:r>
            <a:r>
              <a:rPr lang="en-GB" dirty="0" err="1"/>
              <a:t>utilisateur</a:t>
            </a:r>
            <a:r>
              <a:rPr lang="en-GB" dirty="0"/>
              <a:t> pour adapter le dashboard aux </a:t>
            </a:r>
            <a:r>
              <a:rPr lang="en-GB" dirty="0" err="1"/>
              <a:t>besoins</a:t>
            </a:r>
            <a:r>
              <a:rPr lang="en-GB" dirty="0"/>
              <a:t> des </a:t>
            </a:r>
            <a:r>
              <a:rPr lang="en-GB" dirty="0" err="1"/>
              <a:t>utilisateurs</a:t>
            </a:r>
            <a:r>
              <a:rPr lang="en-GB" dirty="0"/>
              <a:t>.</a:t>
            </a:r>
          </a:p>
          <a:p>
            <a:pPr>
              <a:spcAft>
                <a:spcPts val="12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Chacun des modèles entrainés a été optimisé en testant plusieurs valeurs des 2-4 principaux hyperparamètres (car l’exécution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prend beaucoup de temps). Elargir le nombre d’hyperparamètres pourrait peut-être permettre une amélioration des performances des différents modèles.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3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C69D3-B611-66A4-1333-07CAE935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18D5D-411F-B00A-89C8-D01FA68ACACB}"/>
              </a:ext>
            </a:extLst>
          </p:cNvPr>
          <p:cNvSpPr txBox="1"/>
          <p:nvPr/>
        </p:nvSpPr>
        <p:spPr>
          <a:xfrm>
            <a:off x="1810870" y="144465"/>
            <a:ext cx="5360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B050"/>
                </a:solidFill>
              </a:rPr>
              <a:t>Mission et objectifs principaux</a:t>
            </a:r>
            <a:endParaRPr lang="en-GB" sz="2800" b="1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A430A3-58EE-E3A5-0DB1-C44017E4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0" y="922375"/>
            <a:ext cx="2390898" cy="2390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F9BE24-EFDD-A5E4-AF04-5EA935F8B2E4}"/>
              </a:ext>
            </a:extLst>
          </p:cNvPr>
          <p:cNvSpPr txBox="1"/>
          <p:nvPr/>
        </p:nvSpPr>
        <p:spPr>
          <a:xfrm>
            <a:off x="3030069" y="1129271"/>
            <a:ext cx="5576047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b="1" dirty="0"/>
              <a:t>"Prêt à </a:t>
            </a:r>
            <a:r>
              <a:rPr lang="en-GB" b="1" dirty="0" err="1"/>
              <a:t>dépenser</a:t>
            </a:r>
            <a:r>
              <a:rPr lang="en-GB" b="1" dirty="0"/>
              <a:t>"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société</a:t>
            </a:r>
            <a:r>
              <a:rPr lang="en-GB" dirty="0"/>
              <a:t> financière, </a:t>
            </a:r>
            <a:r>
              <a:rPr lang="fr-FR" dirty="0"/>
              <a:t>qui propose des crédits à la consommation pour des personnes ayant peu ou pas du tout d'historique de prêt.</a:t>
            </a:r>
            <a:r>
              <a:rPr lang="en-GB" dirty="0"/>
              <a:t> </a:t>
            </a:r>
          </a:p>
          <a:p>
            <a:pPr algn="just">
              <a:spcAft>
                <a:spcPts val="600"/>
              </a:spcAft>
            </a:pPr>
            <a:r>
              <a:rPr lang="fr-FR" dirty="0"/>
              <a:t>L’entreprise souhaite mettre en œuvre un outil de “</a:t>
            </a:r>
            <a:r>
              <a:rPr lang="fr-FR" dirty="0" err="1"/>
              <a:t>scoring</a:t>
            </a:r>
            <a:r>
              <a:rPr lang="fr-FR" dirty="0"/>
              <a:t> crédit” pour calculer la probabilité qu’un client rembourse son crédit, puis classifie la demande en crédit accordé ou refusé.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71305-4688-2F1C-4826-2A81DA97E810}"/>
              </a:ext>
            </a:extLst>
          </p:cNvPr>
          <p:cNvSpPr txBox="1"/>
          <p:nvPr/>
        </p:nvSpPr>
        <p:spPr>
          <a:xfrm>
            <a:off x="215153" y="3699127"/>
            <a:ext cx="30211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Objectifs principaux:</a:t>
            </a:r>
            <a:endParaRPr lang="en-GB" sz="22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CE63B-8897-4151-A42B-7A062CB94BE7}"/>
              </a:ext>
            </a:extLst>
          </p:cNvPr>
          <p:cNvSpPr txBox="1"/>
          <p:nvPr/>
        </p:nvSpPr>
        <p:spPr>
          <a:xfrm>
            <a:off x="215153" y="4289075"/>
            <a:ext cx="87136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dirty="0"/>
              <a:t>Construire un modèle de </a:t>
            </a:r>
            <a:r>
              <a:rPr lang="fr-FR" dirty="0" err="1"/>
              <a:t>scoring</a:t>
            </a:r>
            <a:r>
              <a:rPr lang="fr-FR" dirty="0"/>
              <a:t> qui donnera une prédiction sur la probabilité de faillite d'un client de façon automatique.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 algn="just">
              <a:buFontTx/>
              <a:buChar char="-"/>
            </a:pPr>
            <a:r>
              <a:rPr lang="fr-FR" dirty="0"/>
              <a:t>Construire un </a:t>
            </a:r>
            <a:r>
              <a:rPr lang="fr-FR" dirty="0" err="1"/>
              <a:t>dashboard</a:t>
            </a:r>
            <a:r>
              <a:rPr lang="fr-FR" dirty="0"/>
              <a:t> interactif à destination des gestionnaires de la relation client permettant d'interpréter les prédictions faites par le modèle, et d’améliorer la connaissance client des chargés de relation client.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9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428E3-17EA-E37F-6E63-9DDD5D0F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94EEC-5543-4568-27F0-AE159CD580A9}"/>
              </a:ext>
            </a:extLst>
          </p:cNvPr>
          <p:cNvSpPr txBox="1"/>
          <p:nvPr/>
        </p:nvSpPr>
        <p:spPr>
          <a:xfrm>
            <a:off x="2133600" y="7082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B050"/>
                </a:solidFill>
              </a:rPr>
              <a:t>Présentation des données</a:t>
            </a:r>
            <a:endParaRPr lang="en-GB" sz="28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24505-2E7F-0FBC-B66F-6747C8C6713D}"/>
              </a:ext>
            </a:extLst>
          </p:cNvPr>
          <p:cNvSpPr txBox="1"/>
          <p:nvPr/>
        </p:nvSpPr>
        <p:spPr>
          <a:xfrm>
            <a:off x="143436" y="594048"/>
            <a:ext cx="8713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/>
              <a:t>On a à </a:t>
            </a:r>
            <a:r>
              <a:rPr lang="en-GB" sz="1600" i="1" dirty="0" err="1"/>
              <a:t>notre</a:t>
            </a:r>
            <a:r>
              <a:rPr lang="en-GB" sz="1600" i="1" dirty="0"/>
              <a:t> disposition </a:t>
            </a:r>
            <a:r>
              <a:rPr lang="en-GB" sz="1600" i="1" dirty="0" err="1"/>
              <a:t>une</a:t>
            </a:r>
            <a:r>
              <a:rPr lang="en-GB" sz="1600" i="1" dirty="0"/>
              <a:t> base de </a:t>
            </a:r>
            <a:r>
              <a:rPr lang="en-GB" sz="1600" i="1" dirty="0" err="1"/>
              <a:t>données</a:t>
            </a:r>
            <a:r>
              <a:rPr lang="en-GB" sz="1600" i="1" dirty="0"/>
              <a:t> </a:t>
            </a:r>
            <a:r>
              <a:rPr lang="en-GB" sz="1600" i="1" dirty="0" err="1"/>
              <a:t>bancaires</a:t>
            </a:r>
            <a:r>
              <a:rPr lang="en-GB" sz="1600" i="1" dirty="0"/>
              <a:t>  </a:t>
            </a:r>
            <a:r>
              <a:rPr lang="en-GB" sz="1600" i="1" dirty="0" err="1"/>
              <a:t>anonymisées</a:t>
            </a:r>
            <a:r>
              <a:rPr lang="en-GB" sz="1600" i="1" dirty="0"/>
              <a:t> </a:t>
            </a:r>
            <a:r>
              <a:rPr lang="en-GB" sz="1600" i="1" dirty="0" err="1"/>
              <a:t>présentée</a:t>
            </a:r>
            <a:r>
              <a:rPr lang="en-GB" sz="1600" i="1" dirty="0"/>
              <a:t> par 8 </a:t>
            </a:r>
            <a:r>
              <a:rPr lang="en-GB" sz="1600" i="1" dirty="0" err="1"/>
              <a:t>fichiers</a:t>
            </a:r>
            <a:r>
              <a:rPr lang="en-GB" sz="1600" i="1" dirty="0"/>
              <a:t> (</a:t>
            </a:r>
            <a:r>
              <a:rPr lang="en-GB" sz="1600" b="1" i="1" dirty="0">
                <a:solidFill>
                  <a:srgbClr val="FF0000"/>
                </a:solidFill>
                <a:effectLst/>
              </a:rPr>
              <a:t>application_{</a:t>
            </a:r>
            <a:r>
              <a:rPr lang="en-GB" sz="1600" b="1" i="1" dirty="0" err="1">
                <a:solidFill>
                  <a:srgbClr val="FF0000"/>
                </a:solidFill>
                <a:effectLst/>
              </a:rPr>
              <a:t>train|test</a:t>
            </a:r>
            <a:r>
              <a:rPr lang="en-GB" sz="1600" b="1" i="1" dirty="0">
                <a:solidFill>
                  <a:srgbClr val="FF0000"/>
                </a:solidFill>
                <a:effectLst/>
              </a:rPr>
              <a:t>}.csv</a:t>
            </a:r>
            <a:r>
              <a:rPr lang="en-GB" sz="1600" b="0" i="1" dirty="0">
                <a:solidFill>
                  <a:srgbClr val="FF0000"/>
                </a:solidFill>
                <a:effectLst/>
              </a:rPr>
              <a:t> </a:t>
            </a:r>
            <a:r>
              <a:rPr lang="en-GB" sz="1600" b="0" i="1" dirty="0">
                <a:effectLst/>
              </a:rPr>
              <a:t>son</a:t>
            </a:r>
            <a:r>
              <a:rPr lang="en-GB" sz="1600" i="1" dirty="0"/>
              <a:t> les </a:t>
            </a:r>
            <a:r>
              <a:rPr lang="en-GB" sz="1600" i="1" dirty="0" err="1"/>
              <a:t>fichiers</a:t>
            </a:r>
            <a:r>
              <a:rPr lang="en-GB" sz="1600" i="1" dirty="0"/>
              <a:t> </a:t>
            </a:r>
            <a:r>
              <a:rPr lang="en-GB" sz="1600" i="1" dirty="0" err="1"/>
              <a:t>principaux</a:t>
            </a:r>
            <a:r>
              <a:rPr lang="en-GB" sz="1600" i="1" dirty="0"/>
              <a:t>) =&gt; plus de 300000 clients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D51251-C847-D11C-CB60-CB5A07746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" y="1207749"/>
            <a:ext cx="6864310" cy="4406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6D42F-8652-E42D-200C-F3FA524FB3F5}"/>
              </a:ext>
            </a:extLst>
          </p:cNvPr>
          <p:cNvSpPr txBox="1"/>
          <p:nvPr/>
        </p:nvSpPr>
        <p:spPr>
          <a:xfrm>
            <a:off x="6918100" y="2357989"/>
            <a:ext cx="20574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/>
              <a:t>Types </a:t>
            </a:r>
            <a:r>
              <a:rPr lang="en-GB" sz="1600" b="1" dirty="0" err="1"/>
              <a:t>d’informations</a:t>
            </a:r>
            <a:r>
              <a:rPr lang="en-GB" sz="1600" b="1" dirty="0"/>
              <a:t>: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- </a:t>
            </a:r>
            <a:r>
              <a:rPr lang="en-GB" sz="1600" dirty="0" err="1"/>
              <a:t>Informations</a:t>
            </a:r>
            <a:r>
              <a:rPr lang="en-GB" sz="1600" dirty="0"/>
              <a:t> clients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- </a:t>
            </a:r>
            <a:r>
              <a:rPr lang="en-GB" sz="1600" dirty="0" err="1"/>
              <a:t>Historique</a:t>
            </a:r>
            <a:r>
              <a:rPr lang="en-GB" sz="1600" dirty="0"/>
              <a:t> de </a:t>
            </a:r>
            <a:r>
              <a:rPr lang="en-GB" sz="1600" dirty="0" err="1"/>
              <a:t>prêts</a:t>
            </a:r>
            <a:endParaRPr lang="en-GB" sz="1600" dirty="0"/>
          </a:p>
          <a:p>
            <a:pPr>
              <a:spcAft>
                <a:spcPts val="600"/>
              </a:spcAft>
            </a:pPr>
            <a:r>
              <a:rPr lang="en-GB" sz="1600" dirty="0"/>
              <a:t>- </a:t>
            </a:r>
            <a:r>
              <a:rPr lang="en-GB" sz="1600" dirty="0" err="1"/>
              <a:t>Données</a:t>
            </a:r>
            <a:r>
              <a:rPr lang="en-GB" sz="1600" dirty="0"/>
              <a:t> </a:t>
            </a:r>
            <a:r>
              <a:rPr lang="en-GB" sz="1600" dirty="0" err="1"/>
              <a:t>cartes</a:t>
            </a:r>
            <a:r>
              <a:rPr lang="en-GB" sz="1600" dirty="0"/>
              <a:t> de </a:t>
            </a:r>
            <a:r>
              <a:rPr lang="en-GB" sz="1600" dirty="0" err="1"/>
              <a:t>crédit</a:t>
            </a:r>
            <a:endParaRPr lang="en-GB" sz="1600" dirty="0"/>
          </a:p>
          <a:p>
            <a:pPr>
              <a:spcAft>
                <a:spcPts val="600"/>
              </a:spcAft>
            </a:pPr>
            <a:r>
              <a:rPr lang="en-GB" sz="1600" dirty="0"/>
              <a:t>- </a:t>
            </a:r>
            <a:r>
              <a:rPr lang="en-GB" sz="1600" dirty="0" err="1"/>
              <a:t>Données</a:t>
            </a:r>
            <a:r>
              <a:rPr lang="en-GB" sz="1600" dirty="0"/>
              <a:t> </a:t>
            </a:r>
            <a:r>
              <a:rPr lang="en-GB" sz="1600" dirty="0" err="1"/>
              <a:t>liquidités</a:t>
            </a:r>
            <a:endParaRPr lang="en-GB" sz="1600" dirty="0"/>
          </a:p>
          <a:p>
            <a:pPr>
              <a:spcAft>
                <a:spcPts val="600"/>
              </a:spcAft>
            </a:pPr>
            <a:r>
              <a:rPr lang="en-GB" sz="1600" dirty="0"/>
              <a:t>- </a:t>
            </a:r>
            <a:r>
              <a:rPr lang="en-GB" sz="1600" dirty="0" err="1"/>
              <a:t>Autres</a:t>
            </a:r>
            <a:r>
              <a:rPr lang="en-GB" sz="1600" dirty="0"/>
              <a:t> </a:t>
            </a:r>
            <a:r>
              <a:rPr lang="en-GB" sz="1600" dirty="0" err="1"/>
              <a:t>informations</a:t>
            </a:r>
            <a:r>
              <a:rPr lang="en-GB" sz="16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E7F9C-8331-616D-E20F-E572CB4AA771}"/>
              </a:ext>
            </a:extLst>
          </p:cNvPr>
          <p:cNvSpPr txBox="1"/>
          <p:nvPr/>
        </p:nvSpPr>
        <p:spPr>
          <a:xfrm>
            <a:off x="331693" y="5695079"/>
            <a:ext cx="8005483" cy="984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/>
              <a:t>Target</a:t>
            </a:r>
            <a:r>
              <a:rPr lang="en-GB" sz="1600" dirty="0"/>
              <a:t> (variable </a:t>
            </a:r>
            <a:r>
              <a:rPr lang="en-GB" sz="1600" dirty="0" err="1"/>
              <a:t>binaire</a:t>
            </a:r>
            <a:r>
              <a:rPr lang="en-GB" sz="1600" dirty="0"/>
              <a:t>) - </a:t>
            </a:r>
            <a:r>
              <a:rPr lang="fr-FR" sz="1600" dirty="0"/>
              <a:t>statut de remboursement du prêt :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1 - </a:t>
            </a:r>
            <a:r>
              <a:rPr lang="fr-FR" sz="1600" dirty="0"/>
              <a:t>le prêt n'a pas été remboursé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0 - le prêt a été remboursé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0901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F4B47-229C-9DD7-F5EC-00758990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64B91-91A8-F7B8-0983-2EC77A9A6705}"/>
              </a:ext>
            </a:extLst>
          </p:cNvPr>
          <p:cNvSpPr txBox="1"/>
          <p:nvPr/>
        </p:nvSpPr>
        <p:spPr>
          <a:xfrm>
            <a:off x="1425388" y="136524"/>
            <a:ext cx="5360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00B050"/>
                </a:solidFill>
              </a:rPr>
              <a:t>Analyse </a:t>
            </a:r>
            <a:r>
              <a:rPr lang="en-GB" sz="2800" b="1" dirty="0" err="1">
                <a:solidFill>
                  <a:srgbClr val="00B050"/>
                </a:solidFill>
              </a:rPr>
              <a:t>exploratoire</a:t>
            </a:r>
            <a:r>
              <a:rPr lang="en-GB" sz="2800" b="1" dirty="0">
                <a:solidFill>
                  <a:srgbClr val="00B050"/>
                </a:solidFill>
              </a:rPr>
              <a:t> des </a:t>
            </a:r>
            <a:r>
              <a:rPr lang="en-GB" sz="2800" b="1" dirty="0" err="1">
                <a:solidFill>
                  <a:srgbClr val="00B050"/>
                </a:solidFill>
              </a:rPr>
              <a:t>données</a:t>
            </a:r>
            <a:endParaRPr lang="en-GB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FF870-0193-BBC7-23F3-DF8BDCE87E57}"/>
              </a:ext>
            </a:extLst>
          </p:cNvPr>
          <p:cNvSpPr txBox="1"/>
          <p:nvPr/>
        </p:nvSpPr>
        <p:spPr>
          <a:xfrm>
            <a:off x="681320" y="1675514"/>
            <a:ext cx="2528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RÉPARTITION DE TARGET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F416C-CE61-6D14-CD02-84C859F8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2" y="2287264"/>
            <a:ext cx="2412698" cy="2247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81720B-8DEB-EBFD-878D-FA737EDBFC31}"/>
              </a:ext>
            </a:extLst>
          </p:cNvPr>
          <p:cNvSpPr txBox="1"/>
          <p:nvPr/>
        </p:nvSpPr>
        <p:spPr>
          <a:xfrm>
            <a:off x="4105835" y="2291603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On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voir</a:t>
            </a:r>
            <a:r>
              <a:rPr lang="en-GB" dirty="0"/>
              <a:t> que la variable </a:t>
            </a:r>
            <a:r>
              <a:rPr lang="en-GB" b="1" dirty="0"/>
              <a:t>Target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fortement</a:t>
            </a:r>
            <a:r>
              <a:rPr lang="en-GB" dirty="0"/>
              <a:t> </a:t>
            </a:r>
            <a:r>
              <a:rPr lang="en-GB" dirty="0" err="1"/>
              <a:t>déséquilibrée</a:t>
            </a:r>
            <a:r>
              <a:rPr lang="en-GB" dirty="0"/>
              <a:t>: </a:t>
            </a:r>
          </a:p>
          <a:p>
            <a:endParaRPr lang="en-GB" dirty="0"/>
          </a:p>
          <a:p>
            <a:r>
              <a:rPr lang="en-GB" dirty="0"/>
              <a:t>∼ 92 % des </a:t>
            </a:r>
            <a:r>
              <a:rPr lang="en-GB" dirty="0" err="1"/>
              <a:t>prêts</a:t>
            </a:r>
            <a:r>
              <a:rPr lang="en-GB" dirty="0"/>
              <a:t> </a:t>
            </a:r>
            <a:r>
              <a:rPr lang="en-GB" dirty="0" err="1"/>
              <a:t>ont</a:t>
            </a:r>
            <a:r>
              <a:rPr lang="en-GB" dirty="0"/>
              <a:t> </a:t>
            </a:r>
            <a:r>
              <a:rPr lang="en-GB" dirty="0" err="1"/>
              <a:t>été</a:t>
            </a:r>
            <a:r>
              <a:rPr lang="en-GB" dirty="0"/>
              <a:t> </a:t>
            </a:r>
            <a:r>
              <a:rPr lang="en-GB" dirty="0" err="1"/>
              <a:t>remboursés</a:t>
            </a:r>
            <a:endParaRPr lang="en-GB" dirty="0"/>
          </a:p>
          <a:p>
            <a:endParaRPr lang="en-GB" dirty="0"/>
          </a:p>
          <a:p>
            <a:r>
              <a:rPr lang="en-GB" dirty="0"/>
              <a:t>∼ 8 % de </a:t>
            </a:r>
            <a:r>
              <a:rPr lang="en-GB" dirty="0" err="1"/>
              <a:t>prêts</a:t>
            </a:r>
            <a:r>
              <a:rPr lang="en-GB" dirty="0"/>
              <a:t> non </a:t>
            </a:r>
            <a:r>
              <a:rPr lang="en-GB" dirty="0" err="1"/>
              <a:t>remboursés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89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7CFD-029F-8F5E-2D81-E3FA6CA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68990-2429-33A0-42EE-0FBC29108AC3}"/>
              </a:ext>
            </a:extLst>
          </p:cNvPr>
          <p:cNvSpPr txBox="1"/>
          <p:nvPr/>
        </p:nvSpPr>
        <p:spPr>
          <a:xfrm>
            <a:off x="1990165" y="12461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00B050"/>
                </a:solidFill>
              </a:rPr>
              <a:t>Target </a:t>
            </a:r>
            <a:r>
              <a:rPr lang="en-GB" sz="2800" b="1" dirty="0" err="1">
                <a:solidFill>
                  <a:srgbClr val="00B050"/>
                </a:solidFill>
              </a:rPr>
              <a:t>en</a:t>
            </a:r>
            <a:r>
              <a:rPr lang="en-GB" sz="2800" b="1" dirty="0">
                <a:solidFill>
                  <a:srgbClr val="00B050"/>
                </a:solidFill>
              </a:rPr>
              <a:t> </a:t>
            </a:r>
            <a:r>
              <a:rPr lang="en-GB" sz="2800" b="1" dirty="0" err="1">
                <a:solidFill>
                  <a:srgbClr val="00B050"/>
                </a:solidFill>
              </a:rPr>
              <a:t>fonction</a:t>
            </a:r>
            <a:r>
              <a:rPr lang="en-GB" sz="2800" b="1" dirty="0">
                <a:solidFill>
                  <a:srgbClr val="00B050"/>
                </a:solidFill>
              </a:rPr>
              <a:t> de </a:t>
            </a:r>
            <a:r>
              <a:rPr lang="en-GB" sz="2800" b="1" dirty="0" err="1">
                <a:solidFill>
                  <a:srgbClr val="00B050"/>
                </a:solidFill>
              </a:rPr>
              <a:t>l’âge</a:t>
            </a:r>
            <a:endParaRPr lang="en-GB" sz="2800" b="1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8B87FE-A9E1-56A5-327D-9FCCAB70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" y="1484688"/>
            <a:ext cx="4088889" cy="2737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E01E4-0111-25A1-31BF-91946CF15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51" y="1539820"/>
            <a:ext cx="3968000" cy="4337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C9DE8-A3F7-75FE-1CDE-54A8ACD543FE}"/>
              </a:ext>
            </a:extLst>
          </p:cNvPr>
          <p:cNvSpPr txBox="1"/>
          <p:nvPr/>
        </p:nvSpPr>
        <p:spPr>
          <a:xfrm>
            <a:off x="249061" y="4632802"/>
            <a:ext cx="4224897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/>
              <a:t>Il y a </a:t>
            </a:r>
            <a:r>
              <a:rPr lang="en-GB" sz="1600" b="1" dirty="0" err="1"/>
              <a:t>une</a:t>
            </a:r>
            <a:r>
              <a:rPr lang="en-GB" sz="1600" b="1" dirty="0"/>
              <a:t> tendance </a:t>
            </a:r>
            <a:r>
              <a:rPr lang="en-GB" sz="1600" b="1" dirty="0" err="1"/>
              <a:t>claire</a:t>
            </a:r>
            <a:r>
              <a:rPr lang="en-GB" sz="1600" b="1" dirty="0"/>
              <a:t> : 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les </a:t>
            </a:r>
            <a:r>
              <a:rPr lang="en-GB" sz="1600" dirty="0" err="1"/>
              <a:t>jeunes</a:t>
            </a:r>
            <a:r>
              <a:rPr lang="en-GB" sz="1600" dirty="0"/>
              <a:t> </a:t>
            </a:r>
            <a:r>
              <a:rPr lang="en-GB" sz="1600" dirty="0" err="1"/>
              <a:t>demandeurs</a:t>
            </a:r>
            <a:r>
              <a:rPr lang="en-GB" sz="1600" dirty="0"/>
              <a:t> </a:t>
            </a:r>
            <a:r>
              <a:rPr lang="en-GB" sz="1600" dirty="0" err="1"/>
              <a:t>sont</a:t>
            </a:r>
            <a:r>
              <a:rPr lang="en-GB" sz="1600" dirty="0"/>
              <a:t> plus </a:t>
            </a:r>
            <a:r>
              <a:rPr lang="en-GB" sz="1600" dirty="0" err="1"/>
              <a:t>susceptibles</a:t>
            </a:r>
            <a:r>
              <a:rPr lang="en-GB" sz="1600" dirty="0"/>
              <a:t> de ne pas </a:t>
            </a:r>
            <a:r>
              <a:rPr lang="en-GB" sz="1600" dirty="0" err="1"/>
              <a:t>rembourser</a:t>
            </a:r>
            <a:r>
              <a:rPr lang="en-GB" sz="1600" dirty="0"/>
              <a:t> le prêt.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Le </a:t>
            </a:r>
            <a:r>
              <a:rPr lang="en-GB" sz="1600" dirty="0" err="1"/>
              <a:t>taux</a:t>
            </a:r>
            <a:r>
              <a:rPr lang="en-GB" sz="1600" dirty="0"/>
              <a:t> </a:t>
            </a:r>
            <a:r>
              <a:rPr lang="en-GB" sz="1600" dirty="0" err="1"/>
              <a:t>d'impayés</a:t>
            </a:r>
            <a:r>
              <a:rPr lang="en-GB" sz="1600" dirty="0"/>
              <a:t> </a:t>
            </a:r>
            <a:r>
              <a:rPr lang="en-GB" sz="1600" dirty="0" err="1"/>
              <a:t>est</a:t>
            </a:r>
            <a:r>
              <a:rPr lang="en-GB" sz="1600" dirty="0"/>
              <a:t> </a:t>
            </a:r>
            <a:r>
              <a:rPr lang="en-GB" sz="1600" dirty="0" err="1"/>
              <a:t>supérieur</a:t>
            </a:r>
            <a:r>
              <a:rPr lang="en-GB" sz="1600" dirty="0"/>
              <a:t> à 10 % pour les trois tranches </a:t>
            </a:r>
            <a:r>
              <a:rPr lang="en-GB" sz="1600" dirty="0" err="1"/>
              <a:t>d'âge</a:t>
            </a:r>
            <a:r>
              <a:rPr lang="en-GB" sz="1600" dirty="0"/>
              <a:t> les plus </a:t>
            </a:r>
            <a:r>
              <a:rPr lang="en-GB" sz="1600" dirty="0" err="1"/>
              <a:t>jeunes</a:t>
            </a:r>
            <a:r>
              <a:rPr lang="en-GB" sz="1600" dirty="0"/>
              <a:t> et </a:t>
            </a:r>
            <a:r>
              <a:rPr lang="en-GB" sz="1600" dirty="0" err="1"/>
              <a:t>inférieur</a:t>
            </a:r>
            <a:r>
              <a:rPr lang="en-GB" sz="1600" dirty="0"/>
              <a:t> à 5 % pour la tranche </a:t>
            </a:r>
            <a:r>
              <a:rPr lang="en-GB" sz="1600" dirty="0" err="1"/>
              <a:t>d'âge</a:t>
            </a:r>
            <a:r>
              <a:rPr lang="en-GB" sz="1600" dirty="0"/>
              <a:t> la plus </a:t>
            </a:r>
            <a:r>
              <a:rPr lang="en-GB" sz="1600" dirty="0" err="1"/>
              <a:t>élevée</a:t>
            </a:r>
            <a:r>
              <a:rPr lang="en-GB" sz="1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FA24C-80CD-3B73-CC64-6AD6E72FDAC3}"/>
              </a:ext>
            </a:extLst>
          </p:cNvPr>
          <p:cNvSpPr txBox="1"/>
          <p:nvPr/>
        </p:nvSpPr>
        <p:spPr>
          <a:xfrm>
            <a:off x="5200650" y="1073625"/>
            <a:ext cx="331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 err="1"/>
              <a:t>Défaut</a:t>
            </a:r>
            <a:r>
              <a:rPr lang="en-GB" b="1" dirty="0"/>
              <a:t> de prêt par </a:t>
            </a:r>
            <a:r>
              <a:rPr lang="en-GB" b="1" dirty="0" err="1"/>
              <a:t>groupe</a:t>
            </a:r>
            <a:r>
              <a:rPr lang="en-GB" b="1" dirty="0"/>
              <a:t> </a:t>
            </a:r>
            <a:r>
              <a:rPr lang="en-GB" b="1" dirty="0" err="1"/>
              <a:t>d'âge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2728D-DC74-25CF-A45C-2A57DEA466FA}"/>
              </a:ext>
            </a:extLst>
          </p:cNvPr>
          <p:cNvSpPr txBox="1"/>
          <p:nvPr/>
        </p:nvSpPr>
        <p:spPr>
          <a:xfrm>
            <a:off x="95122" y="1073625"/>
            <a:ext cx="439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Distribution de la variable </a:t>
            </a:r>
            <a:r>
              <a:rPr lang="en-GB" b="1" dirty="0" err="1"/>
              <a:t>d'âge</a:t>
            </a:r>
            <a:r>
              <a:rPr lang="en-GB" b="1" dirty="0"/>
              <a:t> des clients</a:t>
            </a:r>
          </a:p>
        </p:txBody>
      </p:sp>
    </p:spTree>
    <p:extLst>
      <p:ext uri="{BB962C8B-B14F-4D97-AF65-F5344CB8AC3E}">
        <p14:creationId xmlns:p14="http://schemas.microsoft.com/office/powerpoint/2010/main" val="282530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ACF88-DC27-6BB3-7114-FFEDFACA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1B91A-49F7-5A70-826A-BE8BB3A52659}"/>
              </a:ext>
            </a:extLst>
          </p:cNvPr>
          <p:cNvSpPr txBox="1"/>
          <p:nvPr/>
        </p:nvSpPr>
        <p:spPr>
          <a:xfrm>
            <a:off x="2106706" y="1365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00B050"/>
                </a:solidFill>
              </a:rPr>
              <a:t>Target </a:t>
            </a:r>
            <a:r>
              <a:rPr lang="en-GB" sz="2800" b="1" dirty="0" err="1">
                <a:solidFill>
                  <a:srgbClr val="00B050"/>
                </a:solidFill>
              </a:rPr>
              <a:t>en</a:t>
            </a:r>
            <a:r>
              <a:rPr lang="en-GB" sz="2800" b="1" dirty="0">
                <a:solidFill>
                  <a:srgbClr val="00B050"/>
                </a:solidFill>
              </a:rPr>
              <a:t> </a:t>
            </a:r>
            <a:r>
              <a:rPr lang="en-GB" sz="2800" b="1" dirty="0" err="1">
                <a:solidFill>
                  <a:srgbClr val="00B050"/>
                </a:solidFill>
              </a:rPr>
              <a:t>fonction</a:t>
            </a:r>
            <a:r>
              <a:rPr lang="en-GB" sz="2800" b="1" dirty="0">
                <a:solidFill>
                  <a:srgbClr val="00B050"/>
                </a:solidFill>
              </a:rPr>
              <a:t> du genre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07EB1-02A9-29D3-5E5E-C223F9CAB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" y="868394"/>
            <a:ext cx="7076190" cy="32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BC145-1440-E35B-DBC7-9BFAFCC34E71}"/>
              </a:ext>
            </a:extLst>
          </p:cNvPr>
          <p:cNvSpPr txBox="1"/>
          <p:nvPr/>
        </p:nvSpPr>
        <p:spPr>
          <a:xfrm>
            <a:off x="988920" y="4758500"/>
            <a:ext cx="738411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600" dirty="0"/>
              <a:t>Le </a:t>
            </a:r>
            <a:r>
              <a:rPr lang="en-GB" sz="1600" dirty="0" err="1"/>
              <a:t>nombre</a:t>
            </a:r>
            <a:r>
              <a:rPr lang="en-GB" sz="1600" dirty="0"/>
              <a:t> total de clients </a:t>
            </a:r>
            <a:r>
              <a:rPr lang="en-GB" sz="1600" dirty="0" err="1"/>
              <a:t>féminins</a:t>
            </a:r>
            <a:r>
              <a:rPr lang="en-GB" sz="1600" dirty="0"/>
              <a:t> </a:t>
            </a:r>
            <a:r>
              <a:rPr lang="en-GB" sz="1600" dirty="0" err="1"/>
              <a:t>est</a:t>
            </a:r>
            <a:r>
              <a:rPr lang="en-GB" sz="1600" dirty="0"/>
              <a:t> </a:t>
            </a:r>
            <a:r>
              <a:rPr lang="en-GB" sz="1600" dirty="0" err="1"/>
              <a:t>presque</a:t>
            </a:r>
            <a:r>
              <a:rPr lang="en-GB" sz="1600" dirty="0"/>
              <a:t> le double du </a:t>
            </a:r>
            <a:r>
              <a:rPr lang="en-GB" sz="1600" dirty="0" err="1"/>
              <a:t>nombre</a:t>
            </a:r>
            <a:r>
              <a:rPr lang="en-GB" sz="1600" dirty="0"/>
              <a:t> de clients </a:t>
            </a:r>
            <a:r>
              <a:rPr lang="en-GB" sz="1600" dirty="0" err="1"/>
              <a:t>masculins</a:t>
            </a:r>
            <a:r>
              <a:rPr lang="en-GB" sz="1600" dirty="0"/>
              <a:t>. </a:t>
            </a:r>
          </a:p>
          <a:p>
            <a:pPr>
              <a:spcAft>
                <a:spcPts val="1200"/>
              </a:spcAft>
            </a:pPr>
            <a:r>
              <a:rPr lang="en-GB" sz="1600" dirty="0"/>
              <a:t>Les hommes </a:t>
            </a:r>
            <a:r>
              <a:rPr lang="en-GB" sz="1600" dirty="0" err="1"/>
              <a:t>ont</a:t>
            </a:r>
            <a:r>
              <a:rPr lang="en-GB" sz="1600" dirty="0"/>
              <a:t> plus de </a:t>
            </a:r>
            <a:r>
              <a:rPr lang="en-GB" sz="1600" dirty="0" err="1"/>
              <a:t>risque</a:t>
            </a:r>
            <a:r>
              <a:rPr lang="en-GB" sz="1600" dirty="0"/>
              <a:t> de ne pas </a:t>
            </a:r>
            <a:r>
              <a:rPr lang="en-GB" sz="1600" dirty="0" err="1"/>
              <a:t>rembourser</a:t>
            </a:r>
            <a:r>
              <a:rPr lang="en-GB" sz="1600" dirty="0"/>
              <a:t> </a:t>
            </a:r>
            <a:r>
              <a:rPr lang="en-GB" sz="1600" dirty="0" err="1"/>
              <a:t>leurs</a:t>
            </a:r>
            <a:r>
              <a:rPr lang="en-GB" sz="1600" dirty="0"/>
              <a:t> </a:t>
            </a:r>
            <a:r>
              <a:rPr lang="en-GB" sz="1600" dirty="0" err="1"/>
              <a:t>prêts</a:t>
            </a:r>
            <a:r>
              <a:rPr lang="en-GB" sz="1600" dirty="0"/>
              <a:t> (~ 10 %), par rapport aux femmes (~ 7 %)</a:t>
            </a:r>
          </a:p>
        </p:txBody>
      </p:sp>
    </p:spTree>
    <p:extLst>
      <p:ext uri="{BB962C8B-B14F-4D97-AF65-F5344CB8AC3E}">
        <p14:creationId xmlns:p14="http://schemas.microsoft.com/office/powerpoint/2010/main" val="425672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584E0-3737-EDCA-8946-A16C8571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C8318-B0B8-7D10-FED5-E97A9F5F3BF2}"/>
              </a:ext>
            </a:extLst>
          </p:cNvPr>
          <p:cNvSpPr txBox="1"/>
          <p:nvPr/>
        </p:nvSpPr>
        <p:spPr>
          <a:xfrm>
            <a:off x="510989" y="136524"/>
            <a:ext cx="8265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solidFill>
                  <a:srgbClr val="00B050"/>
                </a:solidFill>
              </a:rPr>
              <a:t>Corrélation</a:t>
            </a:r>
            <a:r>
              <a:rPr lang="en-GB" sz="2400" b="1" dirty="0">
                <a:solidFill>
                  <a:srgbClr val="00B050"/>
                </a:solidFill>
              </a:rPr>
              <a:t> ( </a:t>
            </a:r>
            <a:r>
              <a:rPr lang="en-GB" sz="2400" b="1">
                <a:solidFill>
                  <a:srgbClr val="00B050"/>
                </a:solidFill>
              </a:rPr>
              <a:t>3 variables EXT</a:t>
            </a:r>
            <a:r>
              <a:rPr lang="en-GB" sz="2400" b="1" dirty="0" err="1">
                <a:solidFill>
                  <a:srgbClr val="00B050"/>
                </a:solidFill>
              </a:rPr>
              <a:t>_SOURCE</a:t>
            </a:r>
            <a:r>
              <a:rPr lang="en-GB" sz="2400" b="1" dirty="0">
                <a:solidFill>
                  <a:srgbClr val="00B050"/>
                </a:solidFill>
              </a:rPr>
              <a:t>, </a:t>
            </a:r>
            <a:r>
              <a:rPr lang="en-GB" sz="2400" b="1" dirty="0" err="1">
                <a:solidFill>
                  <a:srgbClr val="00B050"/>
                </a:solidFill>
              </a:rPr>
              <a:t>Days_BIRTH</a:t>
            </a:r>
            <a:r>
              <a:rPr lang="en-GB" sz="2400" b="1" dirty="0">
                <a:solidFill>
                  <a:srgbClr val="00B050"/>
                </a:solidFill>
              </a:rPr>
              <a:t> vs. TARGET)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729FFA-3C57-A3AA-0878-ABF1382B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1" y="1000405"/>
            <a:ext cx="4225396" cy="34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3D3768-FDC9-78D5-7392-CD6E44341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1" y="4679715"/>
            <a:ext cx="4916825" cy="19765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8017E8-7E08-9386-EB17-CE7F5409B8B2}"/>
              </a:ext>
            </a:extLst>
          </p:cNvPr>
          <p:cNvSpPr txBox="1"/>
          <p:nvPr/>
        </p:nvSpPr>
        <p:spPr>
          <a:xfrm>
            <a:off x="5334000" y="1491919"/>
            <a:ext cx="325418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/>
              <a:t>• Les trois variables </a:t>
            </a:r>
            <a:r>
              <a:rPr lang="en-GB" sz="1600" b="1" dirty="0"/>
              <a:t>EXT_SOURCE </a:t>
            </a:r>
            <a:r>
              <a:rPr lang="en-GB" sz="1600" dirty="0" err="1"/>
              <a:t>ont</a:t>
            </a:r>
            <a:r>
              <a:rPr lang="en-GB" sz="1600" dirty="0"/>
              <a:t> des </a:t>
            </a:r>
            <a:r>
              <a:rPr lang="en-GB" sz="1600" dirty="0" err="1"/>
              <a:t>corrélations</a:t>
            </a:r>
            <a:r>
              <a:rPr lang="en-GB" sz="1600" dirty="0"/>
              <a:t> </a:t>
            </a:r>
            <a:r>
              <a:rPr lang="en-GB" sz="1600" dirty="0" err="1"/>
              <a:t>négatives</a:t>
            </a:r>
            <a:r>
              <a:rPr lang="en-GB" sz="1600" dirty="0"/>
              <a:t> avec la variable </a:t>
            </a:r>
            <a:r>
              <a:rPr lang="en-GB" sz="1600" b="1" dirty="0"/>
              <a:t>TARGET</a:t>
            </a:r>
            <a:r>
              <a:rPr lang="en-GB" sz="1600" dirty="0"/>
              <a:t>, </a:t>
            </a:r>
            <a:r>
              <a:rPr lang="en-GB" sz="1600" dirty="0" err="1"/>
              <a:t>ce</a:t>
            </a:r>
            <a:r>
              <a:rPr lang="en-GB" sz="1600" dirty="0"/>
              <a:t> qui </a:t>
            </a:r>
            <a:r>
              <a:rPr lang="en-GB" sz="1600" dirty="0" err="1"/>
              <a:t>indique</a:t>
            </a:r>
            <a:r>
              <a:rPr lang="en-GB" sz="1600" dirty="0"/>
              <a:t> que plus la </a:t>
            </a:r>
            <a:r>
              <a:rPr lang="en-GB" sz="1600" dirty="0" err="1"/>
              <a:t>valeur</a:t>
            </a:r>
            <a:r>
              <a:rPr lang="en-GB" sz="1600" dirty="0"/>
              <a:t> de la </a:t>
            </a:r>
            <a:r>
              <a:rPr lang="en-GB" sz="1600" b="1" dirty="0"/>
              <a:t>EXT_SOURCE </a:t>
            </a:r>
            <a:r>
              <a:rPr lang="en-GB" sz="1600" dirty="0" err="1"/>
              <a:t>augmente</a:t>
            </a:r>
            <a:r>
              <a:rPr lang="en-GB" sz="1600" dirty="0"/>
              <a:t>, plus le client </a:t>
            </a:r>
            <a:r>
              <a:rPr lang="en-GB" sz="1600" dirty="0" err="1"/>
              <a:t>est</a:t>
            </a:r>
            <a:r>
              <a:rPr lang="en-GB" sz="1600" dirty="0"/>
              <a:t> susceptible de </a:t>
            </a:r>
            <a:r>
              <a:rPr lang="en-GB" sz="1600" dirty="0" err="1"/>
              <a:t>rembourser</a:t>
            </a:r>
            <a:r>
              <a:rPr lang="en-GB" sz="1600" dirty="0"/>
              <a:t> le prêt.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▪ </a:t>
            </a:r>
            <a:r>
              <a:rPr lang="en-GB" sz="1600" dirty="0" err="1"/>
              <a:t>Selon</a:t>
            </a:r>
            <a:r>
              <a:rPr lang="en-GB" sz="1600" dirty="0"/>
              <a:t> la documentation, les variables </a:t>
            </a:r>
            <a:r>
              <a:rPr lang="en-GB" sz="1600" b="1" dirty="0"/>
              <a:t>EXT_SOURCE </a:t>
            </a:r>
            <a:r>
              <a:rPr lang="en-GB" sz="1600" dirty="0" err="1"/>
              <a:t>représentent</a:t>
            </a:r>
            <a:r>
              <a:rPr lang="en-GB" sz="1600" dirty="0"/>
              <a:t> un ‘score </a:t>
            </a:r>
            <a:r>
              <a:rPr lang="en-GB" sz="1600" dirty="0" err="1"/>
              <a:t>normalisé</a:t>
            </a:r>
            <a:r>
              <a:rPr lang="en-GB" sz="1600" dirty="0"/>
              <a:t> </a:t>
            </a:r>
            <a:r>
              <a:rPr lang="en-GB" sz="1600" dirty="0" err="1"/>
              <a:t>provenant</a:t>
            </a:r>
            <a:r>
              <a:rPr lang="en-GB" sz="1600" dirty="0"/>
              <a:t> </a:t>
            </a:r>
            <a:r>
              <a:rPr lang="en-GB" sz="1600" dirty="0" err="1"/>
              <a:t>d'une</a:t>
            </a:r>
            <a:r>
              <a:rPr lang="en-GB" sz="1600" dirty="0"/>
              <a:t> source de </a:t>
            </a:r>
            <a:r>
              <a:rPr lang="en-GB" sz="1600" dirty="0" err="1"/>
              <a:t>données</a:t>
            </a:r>
            <a:r>
              <a:rPr lang="en-GB" sz="1600" dirty="0"/>
              <a:t> </a:t>
            </a:r>
            <a:r>
              <a:rPr lang="en-GB" sz="1600" dirty="0" err="1"/>
              <a:t>externe</a:t>
            </a:r>
            <a:r>
              <a:rPr lang="en-GB" sz="1600" dirty="0"/>
              <a:t>’.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▪ </a:t>
            </a:r>
            <a:r>
              <a:rPr lang="en-GB" sz="1600" b="1" dirty="0"/>
              <a:t>EXT_SOURCE_3 </a:t>
            </a:r>
            <a:r>
              <a:rPr lang="en-GB" sz="1600" dirty="0" err="1"/>
              <a:t>présente</a:t>
            </a:r>
            <a:r>
              <a:rPr lang="en-GB" sz="1600" dirty="0"/>
              <a:t> la </a:t>
            </a:r>
            <a:r>
              <a:rPr lang="en-GB" sz="1600" dirty="0" err="1"/>
              <a:t>corrélation</a:t>
            </a:r>
            <a:r>
              <a:rPr lang="en-GB" sz="1600" dirty="0"/>
              <a:t> la plus forte avec le </a:t>
            </a:r>
            <a:r>
              <a:rPr lang="en-GB" sz="1600" dirty="0" err="1"/>
              <a:t>remboursement</a:t>
            </a:r>
            <a:r>
              <a:rPr lang="en-GB" sz="1600" dirty="0"/>
              <a:t> du prêt.</a:t>
            </a:r>
          </a:p>
        </p:txBody>
      </p:sp>
    </p:spTree>
    <p:extLst>
      <p:ext uri="{BB962C8B-B14F-4D97-AF65-F5344CB8AC3E}">
        <p14:creationId xmlns:p14="http://schemas.microsoft.com/office/powerpoint/2010/main" val="23839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778EE-32CB-C8E0-5A82-CA007B1E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8AFD2-C403-4E49-EF64-177D87B52EEC}"/>
              </a:ext>
            </a:extLst>
          </p:cNvPr>
          <p:cNvSpPr txBox="1"/>
          <p:nvPr/>
        </p:nvSpPr>
        <p:spPr>
          <a:xfrm>
            <a:off x="1999129" y="24115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 err="1">
                <a:solidFill>
                  <a:srgbClr val="00B050"/>
                </a:solidFill>
              </a:rPr>
              <a:t>Modélisation</a:t>
            </a:r>
            <a:r>
              <a:rPr lang="en-GB" sz="2800" b="1" dirty="0">
                <a:solidFill>
                  <a:srgbClr val="00B050"/>
                </a:solidFill>
              </a:rPr>
              <a:t>. Étapes à </a:t>
            </a:r>
            <a:r>
              <a:rPr lang="en-GB" sz="2800" b="1" dirty="0" err="1">
                <a:solidFill>
                  <a:srgbClr val="00B050"/>
                </a:solidFill>
              </a:rPr>
              <a:t>suivre</a:t>
            </a:r>
            <a:endParaRPr lang="en-GB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8AD9B-03F1-3277-0823-A73E5A74C827}"/>
              </a:ext>
            </a:extLst>
          </p:cNvPr>
          <p:cNvSpPr txBox="1"/>
          <p:nvPr/>
        </p:nvSpPr>
        <p:spPr>
          <a:xfrm>
            <a:off x="389965" y="1321859"/>
            <a:ext cx="753483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AutoNum type="arabicParenR"/>
            </a:pPr>
            <a:r>
              <a:rPr lang="en-GB" sz="2000" dirty="0"/>
              <a:t>Feature engineering</a:t>
            </a:r>
          </a:p>
          <a:p>
            <a:pPr marL="342900" indent="-342900">
              <a:spcAft>
                <a:spcPts val="1200"/>
              </a:spcAft>
              <a:buAutoNum type="arabicParenR"/>
            </a:pPr>
            <a:r>
              <a:rPr lang="fr-FR" sz="2000" dirty="0"/>
              <a:t>Séparation des données</a:t>
            </a:r>
          </a:p>
          <a:p>
            <a:pPr marL="342900" indent="-342900">
              <a:spcAft>
                <a:spcPts val="1200"/>
              </a:spcAft>
              <a:buAutoNum type="arabicParenR"/>
            </a:pPr>
            <a:r>
              <a:rPr lang="fr-FR" sz="2000" dirty="0"/>
              <a:t>Prétraitement des données (imputation des valeurs NaN et normalisation (</a:t>
            </a:r>
            <a:r>
              <a:rPr lang="fr-FR" sz="2000" dirty="0" err="1"/>
              <a:t>scaling</a:t>
            </a:r>
            <a:r>
              <a:rPr lang="fr-FR" sz="2000" dirty="0"/>
              <a:t>))</a:t>
            </a:r>
          </a:p>
          <a:p>
            <a:pPr marL="342900" indent="-342900">
              <a:spcAft>
                <a:spcPts val="1200"/>
              </a:spcAft>
              <a:buAutoNum type="arabicParenR"/>
            </a:pPr>
            <a:r>
              <a:rPr lang="fr-FR" sz="2000" dirty="0"/>
              <a:t>Entrainement des modèles et choix du meilleur modèle</a:t>
            </a:r>
          </a:p>
          <a:p>
            <a:pPr marL="342900" indent="-342900">
              <a:spcAft>
                <a:spcPts val="1200"/>
              </a:spcAft>
              <a:buAutoNum type="arabicParenR"/>
            </a:pPr>
            <a:r>
              <a:rPr lang="fr-FR" sz="2000" dirty="0"/>
              <a:t>Optimisation du modèle sélectionné d’un point de vue métier</a:t>
            </a:r>
          </a:p>
          <a:p>
            <a:pPr marL="342900" indent="-342900">
              <a:spcAft>
                <a:spcPts val="1200"/>
              </a:spcAft>
              <a:buAutoNum type="arabicParenR"/>
            </a:pPr>
            <a:r>
              <a:rPr lang="en-GB" sz="2000" dirty="0"/>
              <a:t>Feature importance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11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1646</Words>
  <Application>Microsoft Office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Tetiana Lemishko</dc:creator>
  <cp:lastModifiedBy>Tetiana Lemishko</cp:lastModifiedBy>
  <cp:revision>116</cp:revision>
  <dcterms:created xsi:type="dcterms:W3CDTF">2022-10-25T20:07:18Z</dcterms:created>
  <dcterms:modified xsi:type="dcterms:W3CDTF">2022-11-13T17:18:25Z</dcterms:modified>
</cp:coreProperties>
</file>