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6CDD85-53CA-A33A-A930-6B18AB6182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EFC8E-089F-FBC6-DE08-583C4EA16A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8AC21-16C4-406A-8FD7-0E14773B76D6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18537-BA93-771B-00C8-FB48FBFAA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BAA23-E720-FFF7-B2D4-8501C7D798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51A6D-F6AD-4A94-AEAA-31F0DEB7A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22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5792-80DC-423A-9183-3A11E9DC070A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5157-7476-4B7B-82DC-BF065F9FA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5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EEA9-B792-46A3-BC31-17337D677933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1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5351-0751-44E8-84FF-E857364C23BF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373-DF05-40FB-BCD7-0BA08303ACC9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0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1F18-3D00-47C5-9972-6A749F674D04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0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7D9D-4EC2-4DF0-8477-2249CC05480D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04A5-CBF4-4ADD-AEC3-007CAC7D8EDE}" type="datetime1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AADB-59EE-4851-BE08-B4E79378D51B}" type="datetime1">
              <a:rPr lang="en-GB" smtClean="0"/>
              <a:t>18/08/2022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D324-58AD-445C-8FB1-1593DF57D945}" type="datetime1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D841-9AF3-4423-B051-90588CCEC330}" type="datetime1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0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1DC2-6176-4055-AC1A-E6D67C0D197A}" type="datetime1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2BC1-EEA7-4C58-9E87-8713B18CABDD}" type="datetime1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72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EC8A-BDD8-4F73-AF2E-72F86C0515B2}" type="datetime1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66B8-E08F-45A6-A88A-E62EAE350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7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2160BD-1C7E-1055-79AF-9C50D64140D1}"/>
              </a:ext>
            </a:extLst>
          </p:cNvPr>
          <p:cNvSpPr txBox="1"/>
          <p:nvPr/>
        </p:nvSpPr>
        <p:spPr>
          <a:xfrm>
            <a:off x="2034429" y="1570036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600" b="1" dirty="0">
                <a:solidFill>
                  <a:srgbClr val="00B050"/>
                </a:solidFill>
                <a:latin typeface="Montserrat" panose="020B0604020202020204" pitchFamily="2" charset="0"/>
              </a:rPr>
              <a:t>Project 5</a:t>
            </a:r>
            <a:endParaRPr lang="en-GB" sz="4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9E6BD-A5C5-81F1-D8FF-773566B1038D}"/>
              </a:ext>
            </a:extLst>
          </p:cNvPr>
          <p:cNvSpPr txBox="1"/>
          <p:nvPr/>
        </p:nvSpPr>
        <p:spPr>
          <a:xfrm>
            <a:off x="251013" y="3504328"/>
            <a:ext cx="84985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>
                <a:latin typeface="Montserrat" panose="00000500000000000000" pitchFamily="2" charset="0"/>
              </a:rPr>
              <a:t>Segmentez des clients d'un site e-commerce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7201BC-7554-7438-B456-09C1B588F99D}"/>
              </a:ext>
            </a:extLst>
          </p:cNvPr>
          <p:cNvSpPr txBox="1">
            <a:spLocks/>
          </p:cNvSpPr>
          <p:nvPr/>
        </p:nvSpPr>
        <p:spPr>
          <a:xfrm>
            <a:off x="959470" y="5470022"/>
            <a:ext cx="6771154" cy="54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1" dirty="0">
                <a:solidFill>
                  <a:srgbClr val="0070C0"/>
                </a:solidFill>
              </a:rPr>
              <a:t>Tetiana Lemishko </a:t>
            </a:r>
          </a:p>
          <a:p>
            <a:pPr marL="0" indent="0" algn="ctr">
              <a:buNone/>
            </a:pPr>
            <a:endParaRPr lang="en-GB" sz="2200" b="1" i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255FD-6B6E-7EDE-CC52-F28C67FE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" y="153580"/>
            <a:ext cx="2234877" cy="40486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5BC43-F68A-BEAF-3848-0C4FA909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10083-7BB8-3849-65F2-8EF3B493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29" y="3132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9FD69-48CD-A67E-B8DF-9505861D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62B3-C906-F62E-2FCB-838B1570E3BD}"/>
              </a:ext>
            </a:extLst>
          </p:cNvPr>
          <p:cNvSpPr txBox="1"/>
          <p:nvPr/>
        </p:nvSpPr>
        <p:spPr>
          <a:xfrm>
            <a:off x="133815" y="37180"/>
            <a:ext cx="87170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rgbClr val="00B050"/>
                </a:solidFill>
              </a:rPr>
              <a:t>K-Means clustering (3 variables)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E4228-716B-C6FB-658E-998D2B29FBCB}"/>
              </a:ext>
            </a:extLst>
          </p:cNvPr>
          <p:cNvSpPr txBox="1"/>
          <p:nvPr/>
        </p:nvSpPr>
        <p:spPr>
          <a:xfrm>
            <a:off x="133815" y="523774"/>
            <a:ext cx="632413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400" dirty="0" err="1"/>
              <a:t>Montant</a:t>
            </a:r>
            <a:r>
              <a:rPr lang="en-GB" sz="1400" dirty="0"/>
              <a:t> total des </a:t>
            </a:r>
            <a:r>
              <a:rPr lang="en-GB" sz="1400" dirty="0" err="1"/>
              <a:t>achats</a:t>
            </a:r>
            <a:r>
              <a:rPr lang="en-GB" sz="1400" dirty="0"/>
              <a:t>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sz="1400" dirty="0"/>
              <a:t>Le nombre de jours depuis la dernière commande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sz="1400" dirty="0"/>
              <a:t>Nombre de commandes par client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7CBE2-FCFF-6912-6711-5124FA46AED5}"/>
              </a:ext>
            </a:extLst>
          </p:cNvPr>
          <p:cNvSpPr txBox="1"/>
          <p:nvPr/>
        </p:nvSpPr>
        <p:spPr>
          <a:xfrm>
            <a:off x="5790175" y="594616"/>
            <a:ext cx="3220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rgbClr val="0070C0"/>
                </a:solidFill>
              </a:rPr>
              <a:t>Pour </a:t>
            </a:r>
            <a:r>
              <a:rPr lang="en-GB" sz="1600" i="1" dirty="0" err="1">
                <a:solidFill>
                  <a:srgbClr val="0070C0"/>
                </a:solidFill>
              </a:rPr>
              <a:t>déterminer</a:t>
            </a:r>
            <a:r>
              <a:rPr lang="en-GB" sz="1600" i="1" dirty="0">
                <a:solidFill>
                  <a:srgbClr val="0070C0"/>
                </a:solidFill>
              </a:rPr>
              <a:t> le </a:t>
            </a:r>
            <a:r>
              <a:rPr lang="en-GB" sz="1600" i="1" dirty="0" err="1">
                <a:solidFill>
                  <a:srgbClr val="0070C0"/>
                </a:solidFill>
              </a:rPr>
              <a:t>nombre</a:t>
            </a:r>
            <a:r>
              <a:rPr lang="en-GB" sz="1600" i="1" dirty="0">
                <a:solidFill>
                  <a:srgbClr val="0070C0"/>
                </a:solidFill>
              </a:rPr>
              <a:t> de clusters (la </a:t>
            </a:r>
            <a:r>
              <a:rPr lang="en-GB" sz="1600" i="1" dirty="0" err="1">
                <a:solidFill>
                  <a:srgbClr val="0070C0"/>
                </a:solidFill>
              </a:rPr>
              <a:t>valeur</a:t>
            </a:r>
            <a:r>
              <a:rPr lang="en-GB" sz="1600" i="1" dirty="0">
                <a:solidFill>
                  <a:srgbClr val="0070C0"/>
                </a:solidFill>
              </a:rPr>
              <a:t> </a:t>
            </a:r>
            <a:r>
              <a:rPr lang="en-GB" sz="1600" i="1" dirty="0" err="1">
                <a:solidFill>
                  <a:srgbClr val="0070C0"/>
                </a:solidFill>
              </a:rPr>
              <a:t>optimale</a:t>
            </a:r>
            <a:r>
              <a:rPr lang="en-GB" sz="1600" i="1" dirty="0">
                <a:solidFill>
                  <a:srgbClr val="0070C0"/>
                </a:solidFill>
              </a:rPr>
              <a:t> de k), on </a:t>
            </a:r>
            <a:r>
              <a:rPr lang="en-GB" sz="1600" i="1" dirty="0" err="1">
                <a:solidFill>
                  <a:srgbClr val="0070C0"/>
                </a:solidFill>
              </a:rPr>
              <a:t>va</a:t>
            </a:r>
            <a:r>
              <a:rPr lang="en-GB" sz="1600" i="1" dirty="0">
                <a:solidFill>
                  <a:srgbClr val="0070C0"/>
                </a:solidFill>
              </a:rPr>
              <a:t> utiliser la </a:t>
            </a:r>
            <a:r>
              <a:rPr lang="en-GB" sz="1600" i="1" dirty="0" err="1">
                <a:solidFill>
                  <a:srgbClr val="0070C0"/>
                </a:solidFill>
              </a:rPr>
              <a:t>méthode</a:t>
            </a:r>
            <a:r>
              <a:rPr lang="en-GB" sz="1600" i="1" dirty="0">
                <a:solidFill>
                  <a:srgbClr val="0070C0"/>
                </a:solidFill>
              </a:rPr>
              <a:t> du </a:t>
            </a:r>
            <a:r>
              <a:rPr lang="en-GB" sz="1600" i="1" dirty="0" err="1">
                <a:solidFill>
                  <a:srgbClr val="0070C0"/>
                </a:solidFill>
              </a:rPr>
              <a:t>coude</a:t>
            </a:r>
            <a:r>
              <a:rPr lang="en-GB" sz="1600" i="1" dirty="0">
                <a:solidFill>
                  <a:srgbClr val="0070C0"/>
                </a:solidFill>
              </a:rPr>
              <a:t> et le silhouette score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6CE52-F5CF-6D7A-E80E-F38B717B962F}"/>
              </a:ext>
            </a:extLst>
          </p:cNvPr>
          <p:cNvSpPr txBox="1"/>
          <p:nvPr/>
        </p:nvSpPr>
        <p:spPr>
          <a:xfrm>
            <a:off x="4981037" y="1863265"/>
            <a:ext cx="39741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2060"/>
                </a:solidFill>
              </a:rPr>
              <a:t>Méthode</a:t>
            </a:r>
            <a:r>
              <a:rPr lang="en-GB" sz="1600" b="1" dirty="0">
                <a:solidFill>
                  <a:srgbClr val="002060"/>
                </a:solidFill>
              </a:rPr>
              <a:t> du </a:t>
            </a:r>
            <a:r>
              <a:rPr lang="en-GB" sz="1600" b="1" dirty="0" err="1">
                <a:solidFill>
                  <a:srgbClr val="002060"/>
                </a:solidFill>
              </a:rPr>
              <a:t>coude</a:t>
            </a:r>
            <a:r>
              <a:rPr lang="en-GB" sz="1600" b="1" dirty="0">
                <a:solidFill>
                  <a:srgbClr val="002060"/>
                </a:solidFill>
              </a:rPr>
              <a:t>:</a:t>
            </a:r>
          </a:p>
          <a:p>
            <a:endParaRPr lang="en-GB" sz="1600" dirty="0"/>
          </a:p>
          <a:p>
            <a:r>
              <a:rPr lang="en-GB" sz="1600" dirty="0"/>
              <a:t>La </a:t>
            </a:r>
            <a:r>
              <a:rPr lang="en-GB" sz="1600" dirty="0" err="1"/>
              <a:t>valeur</a:t>
            </a:r>
            <a:r>
              <a:rPr lang="en-GB" sz="1600" dirty="0"/>
              <a:t> </a:t>
            </a:r>
            <a:r>
              <a:rPr lang="en-GB" sz="1600" dirty="0" err="1"/>
              <a:t>retenue</a:t>
            </a:r>
            <a:r>
              <a:rPr lang="en-GB" sz="1600" dirty="0"/>
              <a:t> pour k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celle</a:t>
            </a:r>
            <a:r>
              <a:rPr lang="en-GB" sz="1600" dirty="0"/>
              <a:t> qui marque le début d’un pallier : pour des </a:t>
            </a:r>
            <a:r>
              <a:rPr lang="en-GB" sz="1600" dirty="0" err="1"/>
              <a:t>valeurs</a:t>
            </a:r>
            <a:r>
              <a:rPr lang="en-GB" sz="1600" dirty="0"/>
              <a:t> </a:t>
            </a:r>
            <a:r>
              <a:rPr lang="en-GB" sz="1600" dirty="0" err="1"/>
              <a:t>inférieures</a:t>
            </a:r>
            <a:r>
              <a:rPr lang="en-GB" sz="1600" dirty="0"/>
              <a:t> la </a:t>
            </a:r>
            <a:r>
              <a:rPr lang="en-GB" sz="1600" dirty="0" err="1"/>
              <a:t>qualité</a:t>
            </a:r>
            <a:r>
              <a:rPr lang="en-GB" sz="1600" dirty="0"/>
              <a:t> de </a:t>
            </a:r>
            <a:r>
              <a:rPr lang="en-GB" sz="1600" dirty="0" err="1"/>
              <a:t>regroupement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nettement</a:t>
            </a:r>
            <a:r>
              <a:rPr lang="en-GB" sz="1600" dirty="0"/>
              <a:t> </a:t>
            </a:r>
            <a:r>
              <a:rPr lang="en-GB" sz="1600" dirty="0" err="1"/>
              <a:t>moins</a:t>
            </a:r>
            <a:r>
              <a:rPr lang="en-GB" sz="1600" dirty="0"/>
              <a:t> bonne, </a:t>
            </a:r>
            <a:r>
              <a:rPr lang="en-GB" sz="1600" dirty="0" err="1"/>
              <a:t>alors</a:t>
            </a:r>
            <a:r>
              <a:rPr lang="en-GB" sz="1600" dirty="0"/>
              <a:t> que pour des </a:t>
            </a:r>
            <a:r>
              <a:rPr lang="en-GB" sz="1600" dirty="0" err="1"/>
              <a:t>valeurs</a:t>
            </a:r>
            <a:r>
              <a:rPr lang="en-GB" sz="1600" dirty="0"/>
              <a:t> </a:t>
            </a:r>
            <a:r>
              <a:rPr lang="en-GB" sz="1600" dirty="0" err="1"/>
              <a:t>supérieures</a:t>
            </a:r>
            <a:r>
              <a:rPr lang="en-GB" sz="1600" dirty="0"/>
              <a:t> la </a:t>
            </a:r>
            <a:r>
              <a:rPr lang="en-GB" sz="1600" dirty="0" err="1"/>
              <a:t>qualité</a:t>
            </a:r>
            <a:r>
              <a:rPr lang="en-GB" sz="1600" dirty="0"/>
              <a:t> ne </a:t>
            </a:r>
            <a:r>
              <a:rPr lang="en-GB" sz="1600" dirty="0" err="1"/>
              <a:t>s’améliore</a:t>
            </a:r>
            <a:r>
              <a:rPr lang="en-GB" sz="1600" dirty="0"/>
              <a:t> pas </a:t>
            </a:r>
            <a:r>
              <a:rPr lang="en-GB" sz="1600" dirty="0" err="1"/>
              <a:t>sensiblement</a:t>
            </a:r>
            <a:r>
              <a:rPr lang="en-GB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AA738-0D31-2B32-25A6-2D0F6A96F6A9}"/>
              </a:ext>
            </a:extLst>
          </p:cNvPr>
          <p:cNvSpPr txBox="1"/>
          <p:nvPr/>
        </p:nvSpPr>
        <p:spPr>
          <a:xfrm>
            <a:off x="5017550" y="4437688"/>
            <a:ext cx="39926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Silhouette Score : </a:t>
            </a:r>
          </a:p>
          <a:p>
            <a:endParaRPr lang="en-GB" sz="1600" dirty="0"/>
          </a:p>
          <a:p>
            <a:r>
              <a:rPr lang="en-GB" sz="1600" dirty="0"/>
              <a:t>Pour </a:t>
            </a:r>
            <a:r>
              <a:rPr lang="en-GB" sz="1600" dirty="0" err="1"/>
              <a:t>chaque</a:t>
            </a:r>
            <a:r>
              <a:rPr lang="en-GB" sz="1600" dirty="0"/>
              <a:t> point, son coefficient de silhouette </a:t>
            </a:r>
            <a:r>
              <a:rPr lang="en-GB" sz="1600" dirty="0" err="1"/>
              <a:t>est</a:t>
            </a:r>
            <a:r>
              <a:rPr lang="en-GB" sz="1600" dirty="0"/>
              <a:t> la </a:t>
            </a:r>
            <a:r>
              <a:rPr lang="en-GB" sz="1600" dirty="0" err="1"/>
              <a:t>différence</a:t>
            </a:r>
            <a:r>
              <a:rPr lang="en-GB" sz="1600" dirty="0"/>
              <a:t> entre la distance </a:t>
            </a:r>
            <a:r>
              <a:rPr lang="en-GB" sz="1600" dirty="0" err="1"/>
              <a:t>moyenne</a:t>
            </a:r>
            <a:r>
              <a:rPr lang="en-GB" sz="1600" dirty="0"/>
              <a:t> avec les points du </a:t>
            </a:r>
            <a:r>
              <a:rPr lang="en-GB" sz="1600" dirty="0" err="1"/>
              <a:t>même</a:t>
            </a:r>
            <a:r>
              <a:rPr lang="en-GB" sz="1600" dirty="0"/>
              <a:t> </a:t>
            </a:r>
            <a:r>
              <a:rPr lang="en-GB" sz="1600" dirty="0" err="1"/>
              <a:t>groupe</a:t>
            </a:r>
            <a:r>
              <a:rPr lang="en-GB" sz="1600" dirty="0"/>
              <a:t> que </a:t>
            </a:r>
            <a:r>
              <a:rPr lang="en-GB" sz="1600" dirty="0" err="1"/>
              <a:t>lui</a:t>
            </a:r>
            <a:r>
              <a:rPr lang="en-GB" sz="1600" dirty="0"/>
              <a:t> et la distance </a:t>
            </a:r>
            <a:r>
              <a:rPr lang="en-GB" sz="1600" dirty="0" err="1"/>
              <a:t>moyenne</a:t>
            </a:r>
            <a:r>
              <a:rPr lang="en-GB" sz="1600" dirty="0"/>
              <a:t> avec les points des </a:t>
            </a:r>
            <a:r>
              <a:rPr lang="en-GB" sz="1600" dirty="0" err="1"/>
              <a:t>autres</a:t>
            </a:r>
            <a:r>
              <a:rPr lang="en-GB" sz="1600" dirty="0"/>
              <a:t> </a:t>
            </a:r>
            <a:r>
              <a:rPr lang="en-GB" sz="1600" dirty="0" err="1"/>
              <a:t>groupes</a:t>
            </a:r>
            <a:r>
              <a:rPr lang="en-GB" sz="1600" dirty="0"/>
              <a:t> </a:t>
            </a:r>
            <a:r>
              <a:rPr lang="en-GB" sz="1600" dirty="0" err="1"/>
              <a:t>voisins</a:t>
            </a:r>
            <a:r>
              <a:rPr lang="en-GB" sz="16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CC3A37-342C-B5E5-BD3E-3756A510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" y="1491336"/>
            <a:ext cx="4282667" cy="2688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79A0D-1873-4961-6DA1-9BA0F0A4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9" y="4095343"/>
            <a:ext cx="3733334" cy="2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E52FE-C7F1-08A8-EB25-4B00E93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F351-038B-13A3-8943-72CA94D8170B}"/>
              </a:ext>
            </a:extLst>
          </p:cNvPr>
          <p:cNvSpPr txBox="1"/>
          <p:nvPr/>
        </p:nvSpPr>
        <p:spPr>
          <a:xfrm>
            <a:off x="213471" y="107576"/>
            <a:ext cx="8717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K-Means clustering (3 variables)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79E80-3849-B83C-3DD4-FB4E9285FA20}"/>
              </a:ext>
            </a:extLst>
          </p:cNvPr>
          <p:cNvSpPr txBox="1"/>
          <p:nvPr/>
        </p:nvSpPr>
        <p:spPr>
          <a:xfrm>
            <a:off x="5898776" y="853716"/>
            <a:ext cx="31555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/>
              <a:t>Caractérisation</a:t>
            </a:r>
            <a:r>
              <a:rPr lang="en-GB" sz="1600" b="1" dirty="0"/>
              <a:t> des clusters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0070C0"/>
                </a:solidFill>
              </a:rPr>
              <a:t>Cluster 0:</a:t>
            </a:r>
            <a:r>
              <a:rPr lang="en-GB" sz="1600" dirty="0"/>
              <a:t> Les clients qui </a:t>
            </a:r>
            <a:r>
              <a:rPr lang="en-GB" sz="1600" dirty="0" err="1"/>
              <a:t>ont</a:t>
            </a:r>
            <a:r>
              <a:rPr lang="en-GB" sz="1600" dirty="0"/>
              <a:t> </a:t>
            </a:r>
            <a:r>
              <a:rPr lang="en-GB" sz="1600" dirty="0" err="1"/>
              <a:t>commandé</a:t>
            </a:r>
            <a:r>
              <a:rPr lang="en-GB" sz="1600" dirty="0"/>
              <a:t> </a:t>
            </a:r>
            <a:r>
              <a:rPr lang="en-GB" sz="1600" dirty="0" err="1"/>
              <a:t>récemment</a:t>
            </a:r>
            <a:r>
              <a:rPr lang="en-GB" sz="1600" dirty="0"/>
              <a:t> et qui ne </a:t>
            </a:r>
            <a:r>
              <a:rPr lang="en-GB" sz="1600" dirty="0" err="1"/>
              <a:t>commandent</a:t>
            </a:r>
            <a:r>
              <a:rPr lang="en-GB" sz="1600" dirty="0"/>
              <a:t> pas et ne </a:t>
            </a:r>
            <a:r>
              <a:rPr lang="en-GB" sz="1600" dirty="0" err="1"/>
              <a:t>dépensent</a:t>
            </a:r>
            <a:r>
              <a:rPr lang="en-GB" sz="1600" dirty="0"/>
              <a:t> pas beaucoup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accent2"/>
                </a:solidFill>
              </a:rPr>
              <a:t>Cluster 1: </a:t>
            </a:r>
            <a:r>
              <a:rPr lang="en-GB" sz="1600" dirty="0"/>
              <a:t>Les clients qui </a:t>
            </a:r>
            <a:r>
              <a:rPr lang="en-GB" sz="1600" dirty="0" err="1"/>
              <a:t>ont</a:t>
            </a:r>
            <a:r>
              <a:rPr lang="en-GB" sz="1600" dirty="0"/>
              <a:t> </a:t>
            </a:r>
            <a:r>
              <a:rPr lang="en-GB" sz="1600" dirty="0" err="1"/>
              <a:t>commandé</a:t>
            </a:r>
            <a:r>
              <a:rPr lang="en-GB" sz="1600" dirty="0"/>
              <a:t> </a:t>
            </a:r>
            <a:r>
              <a:rPr lang="en-GB" sz="1600" dirty="0" err="1"/>
              <a:t>récemment</a:t>
            </a:r>
            <a:r>
              <a:rPr lang="en-GB" sz="1600" dirty="0"/>
              <a:t> et il y a </a:t>
            </a:r>
            <a:r>
              <a:rPr lang="en-GB" sz="1600" dirty="0" err="1"/>
              <a:t>longtemps</a:t>
            </a:r>
            <a:r>
              <a:rPr lang="en-GB" sz="1600" dirty="0"/>
              <a:t> et qui </a:t>
            </a:r>
            <a:r>
              <a:rPr lang="en-GB" sz="1600" dirty="0" err="1"/>
              <a:t>dépensent</a:t>
            </a:r>
            <a:r>
              <a:rPr lang="en-GB" sz="1600" dirty="0"/>
              <a:t> beaucoup </a:t>
            </a:r>
            <a:r>
              <a:rPr lang="en-GB" sz="1600" dirty="0" err="1"/>
              <a:t>mais</a:t>
            </a:r>
            <a:r>
              <a:rPr lang="en-GB" sz="1600" dirty="0"/>
              <a:t> avec le </a:t>
            </a:r>
            <a:r>
              <a:rPr lang="en-GB" sz="1600" dirty="0" err="1"/>
              <a:t>nombre</a:t>
            </a:r>
            <a:r>
              <a:rPr lang="en-GB" sz="1600" dirty="0"/>
              <a:t> des </a:t>
            </a:r>
            <a:r>
              <a:rPr lang="en-GB" sz="1600" dirty="0" err="1"/>
              <a:t>commandes</a:t>
            </a:r>
            <a:r>
              <a:rPr lang="en-GB" sz="1600" dirty="0"/>
              <a:t> bas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00B050"/>
                </a:solidFill>
              </a:rPr>
              <a:t>Cluster 2: </a:t>
            </a:r>
            <a:r>
              <a:rPr lang="en-GB" sz="1600" dirty="0"/>
              <a:t>Les clients qui </a:t>
            </a:r>
            <a:r>
              <a:rPr lang="en-GB" sz="1600" dirty="0" err="1"/>
              <a:t>ont</a:t>
            </a:r>
            <a:r>
              <a:rPr lang="en-GB" sz="1600" dirty="0"/>
              <a:t> </a:t>
            </a:r>
            <a:r>
              <a:rPr lang="en-GB" sz="1600" dirty="0" err="1"/>
              <a:t>commandé</a:t>
            </a:r>
            <a:r>
              <a:rPr lang="en-GB" sz="1600" dirty="0"/>
              <a:t> </a:t>
            </a:r>
            <a:r>
              <a:rPr lang="en-GB" sz="1600" dirty="0" err="1"/>
              <a:t>récemment</a:t>
            </a:r>
            <a:r>
              <a:rPr lang="en-GB" sz="1600" dirty="0"/>
              <a:t> et qui </a:t>
            </a:r>
            <a:r>
              <a:rPr lang="en-GB" sz="1600" dirty="0" err="1"/>
              <a:t>dépensent</a:t>
            </a:r>
            <a:r>
              <a:rPr lang="en-GB" sz="1600" dirty="0"/>
              <a:t> un </a:t>
            </a:r>
            <a:r>
              <a:rPr lang="en-GB" sz="1600" dirty="0" err="1"/>
              <a:t>montant</a:t>
            </a:r>
            <a:r>
              <a:rPr lang="en-GB" sz="1600" dirty="0"/>
              <a:t> </a:t>
            </a:r>
            <a:r>
              <a:rPr lang="en-GB" sz="1600" dirty="0" err="1"/>
              <a:t>moyen</a:t>
            </a:r>
            <a:r>
              <a:rPr lang="en-GB" sz="1600" dirty="0"/>
              <a:t> avec beaucoup de </a:t>
            </a:r>
            <a:r>
              <a:rPr lang="en-GB" sz="1600" dirty="0" err="1"/>
              <a:t>commandes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Cluster 3:</a:t>
            </a:r>
            <a:r>
              <a:rPr lang="en-GB" sz="1600" dirty="0"/>
              <a:t> Les clients qui </a:t>
            </a:r>
            <a:r>
              <a:rPr lang="en-GB" sz="1600" dirty="0" err="1"/>
              <a:t>n'ont</a:t>
            </a:r>
            <a:r>
              <a:rPr lang="en-GB" sz="1600" dirty="0"/>
              <a:t> pas </a:t>
            </a:r>
            <a:r>
              <a:rPr lang="en-GB" sz="1600" dirty="0" err="1"/>
              <a:t>commandé</a:t>
            </a:r>
            <a:r>
              <a:rPr lang="en-GB" sz="1600" dirty="0"/>
              <a:t> </a:t>
            </a:r>
            <a:r>
              <a:rPr lang="en-GB" sz="1600" dirty="0" err="1"/>
              <a:t>depuis</a:t>
            </a:r>
            <a:r>
              <a:rPr lang="en-GB" sz="1600" dirty="0"/>
              <a:t> </a:t>
            </a:r>
            <a:r>
              <a:rPr lang="en-GB" sz="1600" dirty="0" err="1"/>
              <a:t>longtemps</a:t>
            </a:r>
            <a:r>
              <a:rPr lang="en-GB" sz="1600" dirty="0"/>
              <a:t> et qui ne </a:t>
            </a:r>
            <a:r>
              <a:rPr lang="en-GB" sz="1600" dirty="0" err="1"/>
              <a:t>dépensent</a:t>
            </a:r>
            <a:r>
              <a:rPr lang="en-GB" sz="1600" dirty="0"/>
              <a:t> pas et ne </a:t>
            </a:r>
            <a:r>
              <a:rPr lang="en-GB" sz="1600" dirty="0" err="1"/>
              <a:t>commandent</a:t>
            </a:r>
            <a:r>
              <a:rPr lang="en-GB" sz="1600" dirty="0"/>
              <a:t> pas beaucoup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AACE0-A00F-8857-AA45-C08A09620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176348"/>
            <a:ext cx="5247238" cy="47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DFB78-2F47-D57E-F606-D756A873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04243-8BAB-A873-6709-26C4559C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95" y="1110120"/>
            <a:ext cx="4448889" cy="2757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5764D-78C8-DF0F-40ED-CD8FDA918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98" y="3871331"/>
            <a:ext cx="3992635" cy="2828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BF88B4-3651-7B5B-CEAC-9B13AF28644C}"/>
              </a:ext>
            </a:extLst>
          </p:cNvPr>
          <p:cNvSpPr txBox="1"/>
          <p:nvPr/>
        </p:nvSpPr>
        <p:spPr>
          <a:xfrm>
            <a:off x="213471" y="218659"/>
            <a:ext cx="8717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K-Means clustering (4 variables)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D55EB-FBF2-810B-6387-89612C619309}"/>
              </a:ext>
            </a:extLst>
          </p:cNvPr>
          <p:cNvSpPr txBox="1"/>
          <p:nvPr/>
        </p:nvSpPr>
        <p:spPr>
          <a:xfrm>
            <a:off x="115885" y="1791354"/>
            <a:ext cx="3344491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Montant</a:t>
            </a:r>
            <a:r>
              <a:rPr lang="en-GB" dirty="0"/>
              <a:t> total des </a:t>
            </a:r>
            <a:r>
              <a:rPr lang="en-GB" dirty="0" err="1"/>
              <a:t>achats</a:t>
            </a:r>
            <a:r>
              <a:rPr lang="en-GB" dirty="0"/>
              <a:t>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>
                <a:solidFill>
                  <a:srgbClr val="0070C0"/>
                </a:solidFill>
              </a:rPr>
              <a:t>Note moyenne des commentaires par client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Le nombre de jours depuis la dernière commande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Nombre de commandes par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52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15D-4A95-CC9B-0BAB-0A55647B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A6536-CA5C-C555-67F2-ABB935A8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" y="877667"/>
            <a:ext cx="6080000" cy="566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B39D24-AD8E-0FDB-2687-EDD59DBB7AA5}"/>
              </a:ext>
            </a:extLst>
          </p:cNvPr>
          <p:cNvSpPr txBox="1"/>
          <p:nvPr/>
        </p:nvSpPr>
        <p:spPr>
          <a:xfrm>
            <a:off x="6168990" y="679792"/>
            <a:ext cx="2903949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300" b="1" dirty="0" err="1"/>
              <a:t>Caractérisation</a:t>
            </a:r>
            <a:r>
              <a:rPr lang="en-GB" sz="1300" b="1" dirty="0"/>
              <a:t> des clusters</a:t>
            </a:r>
            <a:r>
              <a:rPr lang="en-GB" sz="1300" dirty="0"/>
              <a:t> 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0070C0"/>
                </a:solidFill>
              </a:rPr>
              <a:t>Cluster 0:</a:t>
            </a:r>
            <a:r>
              <a:rPr lang="en-GB" sz="1300" dirty="0"/>
              <a:t> </a:t>
            </a:r>
            <a:r>
              <a:rPr lang="fr-FR" sz="1300" dirty="0"/>
              <a:t>Les clients qui ont commandé récemment, qui ne dépensent pas beaucoup, qui ne commandent pas beaucoup et donnent des notes de révision plutôt positives</a:t>
            </a:r>
            <a:endParaRPr lang="en-GB" sz="1300" dirty="0"/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chemeClr val="accent2"/>
                </a:solidFill>
              </a:rPr>
              <a:t>Cluster 1:</a:t>
            </a:r>
            <a:r>
              <a:rPr lang="en-GB" sz="1300" dirty="0"/>
              <a:t> </a:t>
            </a:r>
            <a:r>
              <a:rPr lang="fr-FR" sz="1300" dirty="0"/>
              <a:t>Les clients qui n'ont pas commandé depuis longtemps, qui ne dépensent pas beaucoup, qui ne commandent pas beaucoup et donnent des notes de révision plutôt </a:t>
            </a:r>
            <a:r>
              <a:rPr lang="fr-FR" sz="1300" dirty="0" err="1"/>
              <a:t>negatives</a:t>
            </a:r>
            <a:endParaRPr lang="en-GB" sz="1300" dirty="0"/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00B050"/>
                </a:solidFill>
              </a:rPr>
              <a:t>Cluster 2:</a:t>
            </a:r>
            <a:r>
              <a:rPr lang="en-GB" sz="1300" dirty="0"/>
              <a:t> </a:t>
            </a:r>
            <a:r>
              <a:rPr lang="fr-FR" sz="1300" dirty="0"/>
              <a:t>Les clients qui ont commandé récemment, qui dépensent la montant moyenne avec beaucoup de commandes et donnent des notes de révision plutôt positives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FF0000"/>
                </a:solidFill>
              </a:rPr>
              <a:t>Cluster 3:</a:t>
            </a:r>
            <a:r>
              <a:rPr lang="en-GB" sz="1300" dirty="0"/>
              <a:t> </a:t>
            </a:r>
            <a:r>
              <a:rPr lang="fr-FR" sz="1300" dirty="0"/>
              <a:t>Les clients qui ont commandé récemment et il y a longtemps, qui dépensent et commandent beaucoup et donnent des notes de révision plutôt positives</a:t>
            </a:r>
            <a:endParaRPr lang="en-GB" sz="1300" dirty="0"/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7030A0"/>
                </a:solidFill>
              </a:rPr>
              <a:t>Cluster 4: </a:t>
            </a:r>
            <a:r>
              <a:rPr lang="fr-FR" sz="1300" dirty="0"/>
              <a:t>Les clients qui n'ont pas commandé depuis longtemps, qui ne dépensent pas beaucoup, qui ne commandent pas beaucoup et donnent des notes de révision plutôt positives</a:t>
            </a:r>
            <a:endParaRPr lang="en-GB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20C9D-0C35-CB95-B470-D6D60F5B4E19}"/>
              </a:ext>
            </a:extLst>
          </p:cNvPr>
          <p:cNvSpPr txBox="1"/>
          <p:nvPr/>
        </p:nvSpPr>
        <p:spPr>
          <a:xfrm>
            <a:off x="213471" y="78947"/>
            <a:ext cx="8717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K-Means clustering (4 variables)</a:t>
            </a:r>
          </a:p>
        </p:txBody>
      </p:sp>
    </p:spTree>
    <p:extLst>
      <p:ext uri="{BB962C8B-B14F-4D97-AF65-F5344CB8AC3E}">
        <p14:creationId xmlns:p14="http://schemas.microsoft.com/office/powerpoint/2010/main" val="8202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36C2-59C4-A316-D477-D53DEC90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3016-9844-73A1-A6C2-79BE9B93CC06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H</a:t>
            </a:r>
            <a:r>
              <a:rPr lang="en-GB" sz="3600" b="1" dirty="0" err="1">
                <a:solidFill>
                  <a:srgbClr val="00B050"/>
                </a:solidFill>
              </a:rPr>
              <a:t>ierarchical</a:t>
            </a:r>
            <a:r>
              <a:rPr lang="en-GB" sz="3600" b="1" dirty="0">
                <a:solidFill>
                  <a:srgbClr val="00B050"/>
                </a:solidFill>
              </a:rPr>
              <a:t> clustering (4 variables)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3BA33-1949-CC65-F402-AD867974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1" y="1752445"/>
            <a:ext cx="5041270" cy="3593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CC901E-CBF6-13B3-2D37-983A49F0B7BE}"/>
              </a:ext>
            </a:extLst>
          </p:cNvPr>
          <p:cNvSpPr txBox="1"/>
          <p:nvPr/>
        </p:nvSpPr>
        <p:spPr>
          <a:xfrm>
            <a:off x="1833715" y="60497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 </a:t>
            </a:r>
            <a:r>
              <a:rPr lang="en-GB" dirty="0" err="1"/>
              <a:t>nombre</a:t>
            </a:r>
            <a:r>
              <a:rPr lang="en-GB" dirty="0"/>
              <a:t> optimal de clusters </a:t>
            </a:r>
            <a:r>
              <a:rPr lang="en-GB" dirty="0" err="1"/>
              <a:t>est</a:t>
            </a:r>
            <a:r>
              <a:rPr lang="en-GB" dirty="0"/>
              <a:t>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4D173-2B36-BF79-0E70-5A0C03778B5D}"/>
              </a:ext>
            </a:extLst>
          </p:cNvPr>
          <p:cNvSpPr txBox="1"/>
          <p:nvPr/>
        </p:nvSpPr>
        <p:spPr>
          <a:xfrm>
            <a:off x="293128" y="709017"/>
            <a:ext cx="8644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Le volume de </a:t>
            </a:r>
            <a:r>
              <a:rPr lang="en-GB" i="1" dirty="0" err="1"/>
              <a:t>données</a:t>
            </a:r>
            <a:r>
              <a:rPr lang="en-GB" i="1" dirty="0"/>
              <a:t> </a:t>
            </a:r>
            <a:r>
              <a:rPr lang="en-GB" i="1" dirty="0" err="1"/>
              <a:t>est</a:t>
            </a:r>
            <a:r>
              <a:rPr lang="en-GB" i="1" dirty="0"/>
              <a:t> trop </a:t>
            </a:r>
            <a:r>
              <a:rPr lang="en-GB" i="1" dirty="0" err="1"/>
              <a:t>grande</a:t>
            </a:r>
            <a:r>
              <a:rPr lang="en-GB" i="1" dirty="0"/>
              <a:t> pour </a:t>
            </a:r>
            <a:r>
              <a:rPr lang="en-GB" i="1" dirty="0" err="1"/>
              <a:t>cet</a:t>
            </a:r>
            <a:r>
              <a:rPr lang="en-GB" i="1" dirty="0"/>
              <a:t> </a:t>
            </a:r>
            <a:r>
              <a:rPr lang="en-GB" i="1" dirty="0" err="1"/>
              <a:t>algorithme</a:t>
            </a:r>
            <a:r>
              <a:rPr lang="en-GB" i="1" dirty="0"/>
              <a:t>.</a:t>
            </a:r>
          </a:p>
          <a:p>
            <a:r>
              <a:rPr lang="en-GB" i="1" dirty="0"/>
              <a:t>La solution </a:t>
            </a:r>
            <a:r>
              <a:rPr lang="en-GB" i="1" dirty="0" err="1"/>
              <a:t>est</a:t>
            </a:r>
            <a:r>
              <a:rPr lang="en-GB" i="1" dirty="0"/>
              <a:t> de </a:t>
            </a:r>
            <a:r>
              <a:rPr lang="en-GB" i="1" dirty="0" err="1"/>
              <a:t>considérer</a:t>
            </a:r>
            <a:r>
              <a:rPr lang="en-GB" i="1" dirty="0"/>
              <a:t> un </a:t>
            </a:r>
            <a:r>
              <a:rPr lang="en-GB" i="1" dirty="0" err="1"/>
              <a:t>échantillon</a:t>
            </a:r>
            <a:r>
              <a:rPr lang="en-GB" i="1" dirty="0"/>
              <a:t> de </a:t>
            </a:r>
            <a:r>
              <a:rPr lang="en-GB" i="1" dirty="0" err="1"/>
              <a:t>données</a:t>
            </a:r>
            <a:r>
              <a:rPr lang="en-GB" i="1" dirty="0"/>
              <a:t> (10%)</a:t>
            </a:r>
          </a:p>
        </p:txBody>
      </p:sp>
    </p:spTree>
    <p:extLst>
      <p:ext uri="{BB962C8B-B14F-4D97-AF65-F5344CB8AC3E}">
        <p14:creationId xmlns:p14="http://schemas.microsoft.com/office/powerpoint/2010/main" val="6356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6B3-A453-4678-732F-00B1316E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E55C-148F-B748-84EF-DD9B5085ECC6}"/>
              </a:ext>
            </a:extLst>
          </p:cNvPr>
          <p:cNvSpPr txBox="1"/>
          <p:nvPr/>
        </p:nvSpPr>
        <p:spPr>
          <a:xfrm>
            <a:off x="133815" y="62686"/>
            <a:ext cx="8717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H</a:t>
            </a:r>
            <a:r>
              <a:rPr lang="en-GB" sz="3200" b="1" dirty="0" err="1">
                <a:solidFill>
                  <a:srgbClr val="00B050"/>
                </a:solidFill>
              </a:rPr>
              <a:t>ierarchical</a:t>
            </a:r>
            <a:r>
              <a:rPr lang="en-GB" sz="3200" b="1" dirty="0">
                <a:solidFill>
                  <a:srgbClr val="00B050"/>
                </a:solidFill>
              </a:rPr>
              <a:t> clustering (4 variables)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9F6DB-A8AF-0740-5260-F78BB5BD4499}"/>
              </a:ext>
            </a:extLst>
          </p:cNvPr>
          <p:cNvSpPr txBox="1"/>
          <p:nvPr/>
        </p:nvSpPr>
        <p:spPr>
          <a:xfrm>
            <a:off x="6194611" y="689421"/>
            <a:ext cx="2884627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300" b="1" dirty="0" err="1"/>
              <a:t>Caractérisation</a:t>
            </a:r>
            <a:r>
              <a:rPr lang="en-GB" sz="1300" b="1" dirty="0"/>
              <a:t> des clusters</a:t>
            </a:r>
            <a:endParaRPr lang="en-GB" sz="1300" dirty="0"/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0070C0"/>
                </a:solidFill>
              </a:rPr>
              <a:t>Cluster 0:</a:t>
            </a:r>
            <a:r>
              <a:rPr lang="en-GB" sz="1300" dirty="0"/>
              <a:t> Les clients qui </a:t>
            </a:r>
            <a:r>
              <a:rPr lang="en-GB" sz="1300" dirty="0" err="1"/>
              <a:t>ont</a:t>
            </a:r>
            <a:r>
              <a:rPr lang="en-GB" sz="1300" dirty="0"/>
              <a:t> </a:t>
            </a:r>
            <a:r>
              <a:rPr lang="en-GB" sz="1300" dirty="0" err="1"/>
              <a:t>commandé</a:t>
            </a:r>
            <a:r>
              <a:rPr lang="en-GB" sz="1300" dirty="0"/>
              <a:t> </a:t>
            </a:r>
            <a:r>
              <a:rPr lang="en-GB" sz="1300" dirty="0" err="1"/>
              <a:t>récemment</a:t>
            </a:r>
            <a:r>
              <a:rPr lang="en-GB" sz="1300" dirty="0"/>
              <a:t> et il y a </a:t>
            </a:r>
            <a:r>
              <a:rPr lang="en-GB" sz="1300" dirty="0" err="1"/>
              <a:t>longtemps</a:t>
            </a:r>
            <a:r>
              <a:rPr lang="en-GB" sz="1300" dirty="0"/>
              <a:t>, qui ne </a:t>
            </a:r>
            <a:r>
              <a:rPr lang="en-GB" sz="1300" dirty="0" err="1"/>
              <a:t>dépensent</a:t>
            </a:r>
            <a:r>
              <a:rPr lang="en-GB" sz="1300" dirty="0"/>
              <a:t> pas et </a:t>
            </a:r>
            <a:r>
              <a:rPr lang="en-GB" sz="1300" dirty="0" err="1"/>
              <a:t>et</a:t>
            </a:r>
            <a:r>
              <a:rPr lang="en-GB" sz="1300" dirty="0"/>
              <a:t> ne </a:t>
            </a:r>
            <a:r>
              <a:rPr lang="en-GB" sz="1300" dirty="0" err="1"/>
              <a:t>commandent</a:t>
            </a:r>
            <a:r>
              <a:rPr lang="en-GB" sz="1300" dirty="0"/>
              <a:t> pas beaucoup et </a:t>
            </a:r>
            <a:r>
              <a:rPr lang="en-GB" sz="1300" dirty="0" err="1"/>
              <a:t>donnent</a:t>
            </a:r>
            <a:r>
              <a:rPr lang="en-GB" sz="1300" dirty="0"/>
              <a:t> des notes de </a:t>
            </a:r>
            <a:r>
              <a:rPr lang="en-GB" sz="1300" dirty="0" err="1"/>
              <a:t>révision</a:t>
            </a:r>
            <a:r>
              <a:rPr lang="en-GB" sz="1300" dirty="0"/>
              <a:t> </a:t>
            </a:r>
            <a:r>
              <a:rPr lang="fr-FR" sz="1300" dirty="0"/>
              <a:t>plutôt</a:t>
            </a:r>
            <a:r>
              <a:rPr lang="en-GB" sz="1300" dirty="0"/>
              <a:t> positives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chemeClr val="accent2"/>
                </a:solidFill>
              </a:rPr>
              <a:t>Cluster 1:</a:t>
            </a:r>
            <a:r>
              <a:rPr lang="en-GB" sz="1300" dirty="0"/>
              <a:t> Les clients qui </a:t>
            </a:r>
            <a:r>
              <a:rPr lang="en-GB" sz="1300" dirty="0" err="1"/>
              <a:t>ont</a:t>
            </a:r>
            <a:r>
              <a:rPr lang="en-GB" sz="1300" dirty="0"/>
              <a:t> </a:t>
            </a:r>
            <a:r>
              <a:rPr lang="en-GB" sz="1300" dirty="0" err="1"/>
              <a:t>commandé</a:t>
            </a:r>
            <a:r>
              <a:rPr lang="en-GB" sz="1300" dirty="0"/>
              <a:t> </a:t>
            </a:r>
            <a:r>
              <a:rPr lang="en-GB" sz="1300" dirty="0" err="1"/>
              <a:t>récemment</a:t>
            </a:r>
            <a:r>
              <a:rPr lang="en-GB" sz="1300" dirty="0"/>
              <a:t>, qui </a:t>
            </a:r>
            <a:r>
              <a:rPr lang="en-GB" sz="1300" dirty="0" err="1"/>
              <a:t>dépensent</a:t>
            </a:r>
            <a:r>
              <a:rPr lang="en-GB" sz="1300" dirty="0"/>
              <a:t> la </a:t>
            </a:r>
            <a:r>
              <a:rPr lang="en-GB" sz="1300" dirty="0" err="1"/>
              <a:t>montant</a:t>
            </a:r>
            <a:r>
              <a:rPr lang="en-GB" sz="1300" dirty="0"/>
              <a:t> </a:t>
            </a:r>
            <a:r>
              <a:rPr lang="en-GB" sz="1300" dirty="0" err="1"/>
              <a:t>moyenne</a:t>
            </a:r>
            <a:r>
              <a:rPr lang="en-GB" sz="1300" dirty="0"/>
              <a:t> avec beaucoup de </a:t>
            </a:r>
            <a:r>
              <a:rPr lang="en-GB" sz="1300" dirty="0" err="1"/>
              <a:t>commandes</a:t>
            </a:r>
            <a:r>
              <a:rPr lang="en-GB" sz="1300" dirty="0"/>
              <a:t> et </a:t>
            </a:r>
            <a:r>
              <a:rPr lang="en-GB" sz="1300" dirty="0" err="1"/>
              <a:t>donnent</a:t>
            </a:r>
            <a:r>
              <a:rPr lang="en-GB" sz="1300" dirty="0"/>
              <a:t> des notes de </a:t>
            </a:r>
            <a:r>
              <a:rPr lang="en-GB" sz="1300" dirty="0" err="1"/>
              <a:t>révision</a:t>
            </a:r>
            <a:r>
              <a:rPr lang="en-GB" sz="1300" dirty="0"/>
              <a:t> </a:t>
            </a:r>
            <a:r>
              <a:rPr lang="fr-FR" sz="1300" dirty="0"/>
              <a:t>plutôt</a:t>
            </a:r>
            <a:r>
              <a:rPr lang="en-GB" sz="1300" dirty="0"/>
              <a:t> positives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00B050"/>
                </a:solidFill>
              </a:rPr>
              <a:t>Cluster 2:</a:t>
            </a:r>
            <a:r>
              <a:rPr lang="en-GB" sz="1300" dirty="0"/>
              <a:t> Les clients qui </a:t>
            </a:r>
            <a:r>
              <a:rPr lang="en-GB" sz="1300" dirty="0" err="1"/>
              <a:t>ont</a:t>
            </a:r>
            <a:r>
              <a:rPr lang="en-GB" sz="1300" dirty="0"/>
              <a:t> </a:t>
            </a:r>
            <a:r>
              <a:rPr lang="en-GB" sz="1300" dirty="0" err="1"/>
              <a:t>commandé</a:t>
            </a:r>
            <a:r>
              <a:rPr lang="en-GB" sz="1300" dirty="0"/>
              <a:t> </a:t>
            </a:r>
            <a:r>
              <a:rPr lang="en-GB" sz="1300" dirty="0" err="1"/>
              <a:t>récemment</a:t>
            </a:r>
            <a:r>
              <a:rPr lang="en-GB" sz="1300" dirty="0"/>
              <a:t> et il y a </a:t>
            </a:r>
            <a:r>
              <a:rPr lang="en-GB" sz="1300" dirty="0" err="1"/>
              <a:t>longtemps</a:t>
            </a:r>
            <a:r>
              <a:rPr lang="en-GB" sz="1300" dirty="0"/>
              <a:t>, qui ne </a:t>
            </a:r>
            <a:r>
              <a:rPr lang="en-GB" sz="1300" dirty="0" err="1"/>
              <a:t>dépensent</a:t>
            </a:r>
            <a:r>
              <a:rPr lang="en-GB" sz="1300" dirty="0"/>
              <a:t> pas beaucoup, qui ne </a:t>
            </a:r>
            <a:r>
              <a:rPr lang="en-GB" sz="1300" dirty="0" err="1"/>
              <a:t>commandent</a:t>
            </a:r>
            <a:r>
              <a:rPr lang="en-GB" sz="1300" dirty="0"/>
              <a:t> pas beaucoup et </a:t>
            </a:r>
            <a:r>
              <a:rPr lang="en-GB" sz="1300" dirty="0" err="1"/>
              <a:t>donnent</a:t>
            </a:r>
            <a:r>
              <a:rPr lang="en-GB" sz="1300" dirty="0"/>
              <a:t> des notes de </a:t>
            </a:r>
            <a:r>
              <a:rPr lang="en-GB" sz="1300" dirty="0" err="1"/>
              <a:t>révision</a:t>
            </a:r>
            <a:r>
              <a:rPr lang="en-GB" sz="1300" dirty="0"/>
              <a:t> </a:t>
            </a:r>
            <a:r>
              <a:rPr lang="fr-FR" sz="1300" dirty="0"/>
              <a:t>plutôt</a:t>
            </a:r>
            <a:r>
              <a:rPr lang="en-GB" sz="1300" dirty="0"/>
              <a:t> negatives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FF0000"/>
                </a:solidFill>
              </a:rPr>
              <a:t>Cluster 3: </a:t>
            </a:r>
            <a:r>
              <a:rPr lang="en-GB" sz="1300" dirty="0"/>
              <a:t>Les clients qui </a:t>
            </a:r>
            <a:r>
              <a:rPr lang="en-GB" sz="1300" dirty="0" err="1"/>
              <a:t>n'ont</a:t>
            </a:r>
            <a:r>
              <a:rPr lang="en-GB" sz="1300" dirty="0"/>
              <a:t> pas </a:t>
            </a:r>
            <a:r>
              <a:rPr lang="en-GB" sz="1300" dirty="0" err="1"/>
              <a:t>commandé</a:t>
            </a:r>
            <a:r>
              <a:rPr lang="en-GB" sz="1300" dirty="0"/>
              <a:t> </a:t>
            </a:r>
            <a:r>
              <a:rPr lang="en-GB" sz="1300" dirty="0" err="1"/>
              <a:t>depuis</a:t>
            </a:r>
            <a:r>
              <a:rPr lang="en-GB" sz="1300" dirty="0"/>
              <a:t> </a:t>
            </a:r>
            <a:r>
              <a:rPr lang="en-GB" sz="1300" dirty="0" err="1"/>
              <a:t>longtemps</a:t>
            </a:r>
            <a:r>
              <a:rPr lang="en-GB" sz="1300" dirty="0"/>
              <a:t>, qui ne </a:t>
            </a:r>
            <a:r>
              <a:rPr lang="en-GB" sz="1300" dirty="0" err="1"/>
              <a:t>dépensent</a:t>
            </a:r>
            <a:r>
              <a:rPr lang="en-GB" sz="1300" dirty="0"/>
              <a:t> pas beaucoup, qui ne </a:t>
            </a:r>
            <a:r>
              <a:rPr lang="en-GB" sz="1300" dirty="0" err="1"/>
              <a:t>commandent</a:t>
            </a:r>
            <a:r>
              <a:rPr lang="en-GB" sz="1300" dirty="0"/>
              <a:t> pas beaucoup et </a:t>
            </a:r>
            <a:r>
              <a:rPr lang="en-GB" sz="1300" dirty="0" err="1"/>
              <a:t>donnent</a:t>
            </a:r>
            <a:r>
              <a:rPr lang="en-GB" sz="1300" dirty="0"/>
              <a:t> des notes de </a:t>
            </a:r>
            <a:r>
              <a:rPr lang="en-GB" sz="1300" dirty="0" err="1"/>
              <a:t>révision</a:t>
            </a:r>
            <a:r>
              <a:rPr lang="en-GB" sz="1300" dirty="0"/>
              <a:t> </a:t>
            </a:r>
            <a:r>
              <a:rPr lang="fr-FR" sz="1300" dirty="0"/>
              <a:t>plutôt</a:t>
            </a:r>
            <a:r>
              <a:rPr lang="en-GB" sz="1300" dirty="0"/>
              <a:t> positives</a:t>
            </a:r>
          </a:p>
          <a:p>
            <a:pPr>
              <a:spcAft>
                <a:spcPts val="600"/>
              </a:spcAft>
            </a:pPr>
            <a:r>
              <a:rPr lang="en-GB" sz="1300" dirty="0">
                <a:solidFill>
                  <a:srgbClr val="7030A0"/>
                </a:solidFill>
              </a:rPr>
              <a:t>Cluster 4: </a:t>
            </a:r>
            <a:r>
              <a:rPr lang="en-GB" sz="1300" dirty="0"/>
              <a:t>Les clients qui </a:t>
            </a:r>
            <a:r>
              <a:rPr lang="en-GB" sz="1300" dirty="0" err="1"/>
              <a:t>ont</a:t>
            </a:r>
            <a:r>
              <a:rPr lang="en-GB" sz="1300" dirty="0"/>
              <a:t> </a:t>
            </a:r>
            <a:r>
              <a:rPr lang="en-GB" sz="1300" dirty="0" err="1"/>
              <a:t>commandé</a:t>
            </a:r>
            <a:r>
              <a:rPr lang="en-GB" sz="1300" dirty="0"/>
              <a:t> </a:t>
            </a:r>
            <a:r>
              <a:rPr lang="en-GB" sz="1300" dirty="0" err="1"/>
              <a:t>récemment</a:t>
            </a:r>
            <a:r>
              <a:rPr lang="en-GB" sz="1300" dirty="0"/>
              <a:t> et il y a </a:t>
            </a:r>
            <a:r>
              <a:rPr lang="en-GB" sz="1300" dirty="0" err="1"/>
              <a:t>longtemps</a:t>
            </a:r>
            <a:r>
              <a:rPr lang="en-GB" sz="1300" dirty="0"/>
              <a:t>, qui </a:t>
            </a:r>
            <a:r>
              <a:rPr lang="en-GB" sz="1300" dirty="0" err="1"/>
              <a:t>dépensent</a:t>
            </a:r>
            <a:r>
              <a:rPr lang="en-GB" sz="1300" dirty="0"/>
              <a:t> et </a:t>
            </a:r>
            <a:r>
              <a:rPr lang="en-GB" sz="1300" dirty="0" err="1"/>
              <a:t>commandent</a:t>
            </a:r>
            <a:r>
              <a:rPr lang="en-GB" sz="1300" dirty="0"/>
              <a:t> beaucoup et </a:t>
            </a:r>
            <a:r>
              <a:rPr lang="en-GB" sz="1300" dirty="0" err="1"/>
              <a:t>donnent</a:t>
            </a:r>
            <a:r>
              <a:rPr lang="en-GB" sz="1300" dirty="0"/>
              <a:t> des notes de </a:t>
            </a:r>
            <a:r>
              <a:rPr lang="en-GB" sz="1300" dirty="0" err="1"/>
              <a:t>révision</a:t>
            </a:r>
            <a:r>
              <a:rPr lang="en-GB" sz="1300" dirty="0"/>
              <a:t> </a:t>
            </a:r>
            <a:r>
              <a:rPr lang="fr-FR" sz="1300" dirty="0"/>
              <a:t>plutôt</a:t>
            </a:r>
            <a:r>
              <a:rPr lang="en-GB" sz="1300" dirty="0"/>
              <a:t> positives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DDB75-1419-1D50-7E96-065E5BD9A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" y="709316"/>
            <a:ext cx="6080000" cy="5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2582-077E-FF30-FFD8-2369F04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778BE-10F2-BA36-418E-3E709CF850AD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DBSCAN</a:t>
            </a:r>
            <a:endParaRPr lang="en-GB" sz="3600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04883-E964-C6BD-BEF4-230AA813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6" y="915655"/>
            <a:ext cx="5184000" cy="5098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374ECB-A471-B140-783F-C6CC1FE1E249}"/>
              </a:ext>
            </a:extLst>
          </p:cNvPr>
          <p:cNvSpPr txBox="1"/>
          <p:nvPr/>
        </p:nvSpPr>
        <p:spPr>
          <a:xfrm>
            <a:off x="414074" y="3312458"/>
            <a:ext cx="22719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L'utilisation de DBSCAN dans notre cas est inexploitable pour une utilisation métier car le nombre de clusters est élevé et les clusters ne sont pas équilibrés.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C26C-A8F4-A1DD-A6AC-8FF5BC21F045}"/>
              </a:ext>
            </a:extLst>
          </p:cNvPr>
          <p:cNvSpPr txBox="1"/>
          <p:nvPr/>
        </p:nvSpPr>
        <p:spPr>
          <a:xfrm>
            <a:off x="197223" y="843678"/>
            <a:ext cx="323625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2 </a:t>
            </a:r>
            <a:r>
              <a:rPr lang="en-GB" b="1" dirty="0" err="1"/>
              <a:t>paramètres</a:t>
            </a:r>
            <a:r>
              <a:rPr lang="en-GB" b="1" dirty="0"/>
              <a:t> :</a:t>
            </a:r>
          </a:p>
          <a:p>
            <a:pPr>
              <a:spcAft>
                <a:spcPts val="600"/>
              </a:spcAft>
            </a:pPr>
            <a:r>
              <a:rPr lang="en-GB" dirty="0"/>
              <a:t>- La distance epsilon</a:t>
            </a:r>
          </a:p>
          <a:p>
            <a:pPr>
              <a:spcAft>
                <a:spcPts val="600"/>
              </a:spcAft>
            </a:pPr>
            <a:r>
              <a:rPr lang="en-GB" dirty="0"/>
              <a:t>- Le </a:t>
            </a:r>
            <a:r>
              <a:rPr lang="en-GB" dirty="0" err="1"/>
              <a:t>nombre</a:t>
            </a:r>
            <a:r>
              <a:rPr lang="en-GB" dirty="0"/>
              <a:t> minimum de points </a:t>
            </a:r>
            <a:r>
              <a:rPr lang="en-GB" dirty="0" err="1"/>
              <a:t>MinPts</a:t>
            </a:r>
            <a:r>
              <a:rPr lang="en-GB" dirty="0"/>
              <a:t> </a:t>
            </a:r>
            <a:r>
              <a:rPr lang="en-GB" dirty="0" err="1"/>
              <a:t>devant</a:t>
            </a:r>
            <a:r>
              <a:rPr lang="en-GB" dirty="0"/>
              <a:t> se </a:t>
            </a:r>
            <a:r>
              <a:rPr lang="en-GB" dirty="0" err="1"/>
              <a:t>trouver</a:t>
            </a:r>
            <a:r>
              <a:rPr lang="en-GB" dirty="0"/>
              <a:t> dans un rayon epsilon pour que </a:t>
            </a:r>
            <a:r>
              <a:rPr lang="en-GB" dirty="0" err="1"/>
              <a:t>ces</a:t>
            </a:r>
            <a:r>
              <a:rPr lang="en-GB" dirty="0"/>
              <a:t> points </a:t>
            </a:r>
            <a:r>
              <a:rPr lang="en-GB" dirty="0" err="1"/>
              <a:t>soient</a:t>
            </a:r>
            <a:r>
              <a:rPr lang="en-GB" dirty="0"/>
              <a:t> </a:t>
            </a:r>
            <a:r>
              <a:rPr lang="en-GB" dirty="0" err="1"/>
              <a:t>considérés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un cluster</a:t>
            </a:r>
          </a:p>
        </p:txBody>
      </p:sp>
    </p:spTree>
    <p:extLst>
      <p:ext uri="{BB962C8B-B14F-4D97-AF65-F5344CB8AC3E}">
        <p14:creationId xmlns:p14="http://schemas.microsoft.com/office/powerpoint/2010/main" val="137293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80541-60F5-3AE1-290F-E8AD02F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029B1-D74D-0887-442E-6828EFAFF445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 err="1">
                <a:solidFill>
                  <a:srgbClr val="00B050"/>
                </a:solidFill>
              </a:rPr>
              <a:t>Clusterisation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39D08-F22E-8582-1A21-ADADAA82D463}"/>
              </a:ext>
            </a:extLst>
          </p:cNvPr>
          <p:cNvSpPr txBox="1"/>
          <p:nvPr/>
        </p:nvSpPr>
        <p:spPr>
          <a:xfrm>
            <a:off x="292468" y="1310636"/>
            <a:ext cx="5155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Choix de l’algorithme de </a:t>
            </a:r>
            <a:r>
              <a:rPr lang="fr-FR" sz="2000" b="1" dirty="0" err="1"/>
              <a:t>Clusterisation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9E936-C3FC-8339-A8FB-C1C1A5CCD1A3}"/>
              </a:ext>
            </a:extLst>
          </p:cNvPr>
          <p:cNvSpPr txBox="1"/>
          <p:nvPr/>
        </p:nvSpPr>
        <p:spPr>
          <a:xfrm>
            <a:off x="292468" y="1870620"/>
            <a:ext cx="87170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K-Means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 err="1"/>
              <a:t>AgglomerativeClustering</a:t>
            </a:r>
            <a:r>
              <a:rPr lang="fr-FR" dirty="0"/>
              <a:t> (</a:t>
            </a:r>
            <a:r>
              <a:rPr lang="fr-FR" dirty="0" err="1"/>
              <a:t>hierarchical</a:t>
            </a:r>
            <a:r>
              <a:rPr lang="fr-FR" dirty="0"/>
              <a:t> clustering)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DBSCAN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AE7FBF01-DF81-DC00-251F-01BF00277B60}"/>
              </a:ext>
            </a:extLst>
          </p:cNvPr>
          <p:cNvSpPr/>
          <p:nvPr/>
        </p:nvSpPr>
        <p:spPr>
          <a:xfrm>
            <a:off x="1541925" y="1916159"/>
            <a:ext cx="367553" cy="295835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BB2A675C-575A-C6F1-B8D9-D81F3ED9D4AB}"/>
              </a:ext>
            </a:extLst>
          </p:cNvPr>
          <p:cNvSpPr/>
          <p:nvPr/>
        </p:nvSpPr>
        <p:spPr>
          <a:xfrm>
            <a:off x="5264053" y="2261311"/>
            <a:ext cx="367553" cy="295835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FDB663F0-9A18-6445-B694-95BC5D538ECD}"/>
              </a:ext>
            </a:extLst>
          </p:cNvPr>
          <p:cNvSpPr/>
          <p:nvPr/>
        </p:nvSpPr>
        <p:spPr>
          <a:xfrm>
            <a:off x="5631606" y="2261311"/>
            <a:ext cx="421341" cy="27790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6EE7011A-E486-212B-AB8D-367F525A3F1E}"/>
              </a:ext>
            </a:extLst>
          </p:cNvPr>
          <p:cNvSpPr/>
          <p:nvPr/>
        </p:nvSpPr>
        <p:spPr>
          <a:xfrm>
            <a:off x="1515030" y="2639555"/>
            <a:ext cx="421341" cy="277906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79681-7A3A-FD7E-BF0F-932B8FB88164}"/>
              </a:ext>
            </a:extLst>
          </p:cNvPr>
          <p:cNvSpPr txBox="1"/>
          <p:nvPr/>
        </p:nvSpPr>
        <p:spPr>
          <a:xfrm>
            <a:off x="292468" y="3708476"/>
            <a:ext cx="8851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 </a:t>
            </a:r>
            <a:r>
              <a:rPr lang="en-GB" dirty="0" err="1"/>
              <a:t>préférerait</a:t>
            </a:r>
            <a:r>
              <a:rPr lang="en-GB" dirty="0"/>
              <a:t> le </a:t>
            </a:r>
            <a:r>
              <a:rPr lang="en-GB" dirty="0" err="1"/>
              <a:t>modèle</a:t>
            </a:r>
            <a:r>
              <a:rPr lang="en-GB" dirty="0"/>
              <a:t> k-means au clustering </a:t>
            </a:r>
            <a:r>
              <a:rPr lang="en-GB" dirty="0" err="1"/>
              <a:t>hiérarchique</a:t>
            </a:r>
            <a:r>
              <a:rPr lang="en-GB" dirty="0"/>
              <a:t> </a:t>
            </a:r>
            <a:r>
              <a:rPr lang="fr-FR" dirty="0"/>
              <a:t>car en cas de clustering hiérarchique, seule une fraction des données est utilisée. Cela signifie que cet algorithme pourrait perdre la précision par rapport à k-</a:t>
            </a:r>
            <a:r>
              <a:rPr lang="fr-FR" dirty="0" err="1"/>
              <a:t>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66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897B-4A58-C5FB-2254-951732E8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0E1DB-FF91-4A97-2E55-C2E8AA060767}"/>
              </a:ext>
            </a:extLst>
          </p:cNvPr>
          <p:cNvSpPr txBox="1"/>
          <p:nvPr/>
        </p:nvSpPr>
        <p:spPr>
          <a:xfrm>
            <a:off x="133815" y="62686"/>
            <a:ext cx="8717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00B050"/>
                </a:solidFill>
              </a:rPr>
              <a:t>Performance du modèle au cours du temps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9F92A-193F-1B22-D390-4097168F8698}"/>
              </a:ext>
            </a:extLst>
          </p:cNvPr>
          <p:cNvSpPr txBox="1"/>
          <p:nvPr/>
        </p:nvSpPr>
        <p:spPr>
          <a:xfrm>
            <a:off x="133815" y="915166"/>
            <a:ext cx="23935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On </a:t>
            </a:r>
            <a:r>
              <a:rPr lang="en-GB" sz="1600" dirty="0" err="1"/>
              <a:t>va</a:t>
            </a:r>
            <a:r>
              <a:rPr lang="en-GB" sz="1600" dirty="0"/>
              <a:t> </a:t>
            </a:r>
            <a:r>
              <a:rPr lang="en-GB" sz="1600" dirty="0" err="1"/>
              <a:t>évaluer</a:t>
            </a:r>
            <a:r>
              <a:rPr lang="en-GB" sz="1600" dirty="0"/>
              <a:t> la performance de </a:t>
            </a:r>
            <a:r>
              <a:rPr lang="en-GB" sz="1600" dirty="0" err="1"/>
              <a:t>notre</a:t>
            </a:r>
            <a:r>
              <a:rPr lang="en-GB" sz="1600" dirty="0"/>
              <a:t> </a:t>
            </a:r>
            <a:r>
              <a:rPr lang="en-GB" sz="1600" dirty="0" err="1"/>
              <a:t>modèle</a:t>
            </a:r>
            <a:r>
              <a:rPr lang="en-GB" sz="1600" dirty="0"/>
              <a:t> (k-means) au </a:t>
            </a:r>
            <a:r>
              <a:rPr lang="en-GB" sz="1600" dirty="0" err="1"/>
              <a:t>cours</a:t>
            </a:r>
            <a:r>
              <a:rPr lang="en-GB" sz="1600" dirty="0"/>
              <a:t> du temps.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 err="1"/>
              <a:t>L'objectif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de </a:t>
            </a:r>
            <a:r>
              <a:rPr lang="en-GB" sz="1600" dirty="0" err="1"/>
              <a:t>trouver</a:t>
            </a:r>
            <a:r>
              <a:rPr lang="en-GB" sz="1600" dirty="0"/>
              <a:t> à </a:t>
            </a:r>
            <a:r>
              <a:rPr lang="en-GB" sz="1600" dirty="0" err="1"/>
              <a:t>partir</a:t>
            </a:r>
            <a:r>
              <a:rPr lang="en-GB" sz="1600" dirty="0"/>
              <a:t> de </a:t>
            </a:r>
            <a:r>
              <a:rPr lang="en-GB" sz="1600" dirty="0" err="1"/>
              <a:t>qu'elle</a:t>
            </a:r>
            <a:r>
              <a:rPr lang="en-GB" sz="1600" dirty="0"/>
              <a:t> </a:t>
            </a:r>
            <a:r>
              <a:rPr lang="en-GB" sz="1600" dirty="0" err="1"/>
              <a:t>fréquence</a:t>
            </a:r>
            <a:r>
              <a:rPr lang="en-GB" sz="1600" dirty="0"/>
              <a:t> le </a:t>
            </a:r>
            <a:r>
              <a:rPr lang="en-GB" sz="1600" dirty="0" err="1"/>
              <a:t>modèle</a:t>
            </a:r>
            <a:r>
              <a:rPr lang="en-GB" sz="1600" dirty="0"/>
              <a:t> se </a:t>
            </a:r>
            <a:r>
              <a:rPr lang="en-GB" sz="1600" dirty="0" err="1"/>
              <a:t>dégrade</a:t>
            </a:r>
            <a:r>
              <a:rPr lang="en-GB" sz="1600" dirty="0"/>
              <a:t>, </a:t>
            </a:r>
            <a:r>
              <a:rPr lang="en-GB" sz="1600" dirty="0" err="1"/>
              <a:t>c'est</a:t>
            </a:r>
            <a:r>
              <a:rPr lang="en-GB" sz="1600" dirty="0"/>
              <a:t> à dire un </a:t>
            </a:r>
            <a:r>
              <a:rPr lang="en-GB" sz="1600" dirty="0" err="1"/>
              <a:t>seuil</a:t>
            </a:r>
            <a:r>
              <a:rPr lang="en-GB" sz="1600" dirty="0"/>
              <a:t> à </a:t>
            </a:r>
            <a:r>
              <a:rPr lang="en-GB" sz="1600" dirty="0" err="1"/>
              <a:t>partir</a:t>
            </a:r>
            <a:r>
              <a:rPr lang="en-GB" sz="1600" dirty="0"/>
              <a:t> </a:t>
            </a:r>
            <a:r>
              <a:rPr lang="en-GB" sz="1600" dirty="0" err="1"/>
              <a:t>duquel</a:t>
            </a:r>
            <a:r>
              <a:rPr lang="en-GB" sz="1600" dirty="0"/>
              <a:t> les </a:t>
            </a:r>
            <a:r>
              <a:rPr lang="en-GB" sz="1600" dirty="0" err="1"/>
              <a:t>prédictions</a:t>
            </a:r>
            <a:r>
              <a:rPr lang="en-GB" sz="1600" dirty="0"/>
              <a:t> entre le </a:t>
            </a:r>
            <a:r>
              <a:rPr lang="en-GB" sz="1600" dirty="0" err="1"/>
              <a:t>modèle</a:t>
            </a:r>
            <a:r>
              <a:rPr lang="en-GB" sz="1600" dirty="0"/>
              <a:t> </a:t>
            </a:r>
            <a:r>
              <a:rPr lang="en-GB" sz="1600" dirty="0" err="1"/>
              <a:t>d'origine</a:t>
            </a:r>
            <a:r>
              <a:rPr lang="en-GB" sz="1600" dirty="0"/>
              <a:t> et un nouveau </a:t>
            </a:r>
            <a:r>
              <a:rPr lang="en-GB" sz="1600" dirty="0" err="1"/>
              <a:t>modèle</a:t>
            </a:r>
            <a:r>
              <a:rPr lang="en-GB" sz="1600" dirty="0"/>
              <a:t> </a:t>
            </a:r>
            <a:r>
              <a:rPr lang="en-GB" sz="1600" dirty="0" err="1"/>
              <a:t>entraîné</a:t>
            </a:r>
            <a:r>
              <a:rPr lang="en-GB" sz="1600" dirty="0"/>
              <a:t> </a:t>
            </a:r>
            <a:r>
              <a:rPr lang="en-GB" sz="1600" dirty="0" err="1"/>
              <a:t>sont</a:t>
            </a:r>
            <a:r>
              <a:rPr lang="en-GB" sz="1600" dirty="0"/>
              <a:t> trop </a:t>
            </a:r>
            <a:r>
              <a:rPr lang="en-GB" sz="1600" dirty="0" err="1"/>
              <a:t>différentes</a:t>
            </a:r>
            <a:r>
              <a:rPr lang="en-GB" sz="1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4D4FB-ED71-8F98-B792-5B4A96C6F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28" y="691087"/>
            <a:ext cx="5716655" cy="196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BB3F9-0EC6-5D6A-9D3C-2CCCD25C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59" y="2663379"/>
            <a:ext cx="5740375" cy="189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A242D-3EE6-995A-B82E-6FEF5520C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90" y="4594674"/>
            <a:ext cx="5740375" cy="18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6664-4F5F-0315-C400-2FA8B559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ED5CD-3F3B-46EB-9E25-3802CC312AD5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00B050"/>
                </a:solidFill>
              </a:rPr>
              <a:t>Performance du modèle au cours du temps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BFF0F-8B7B-5F1A-BE84-ED9BB5F3A4E2}"/>
              </a:ext>
            </a:extLst>
          </p:cNvPr>
          <p:cNvSpPr txBox="1"/>
          <p:nvPr/>
        </p:nvSpPr>
        <p:spPr>
          <a:xfrm>
            <a:off x="268286" y="2906932"/>
            <a:ext cx="25744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Si </a:t>
            </a:r>
            <a:r>
              <a:rPr lang="en-GB" sz="1600" dirty="0" err="1"/>
              <a:t>l'on</a:t>
            </a:r>
            <a:r>
              <a:rPr lang="en-GB" sz="1600" dirty="0"/>
              <a:t> fixe le </a:t>
            </a:r>
            <a:r>
              <a:rPr lang="en-GB" sz="1600" dirty="0" err="1"/>
              <a:t>seuil</a:t>
            </a:r>
            <a:r>
              <a:rPr lang="en-GB" sz="1600" dirty="0"/>
              <a:t> du score </a:t>
            </a:r>
            <a:r>
              <a:rPr lang="en-GB" sz="1600" b="1" dirty="0"/>
              <a:t>ARI à 0.8, </a:t>
            </a:r>
            <a:r>
              <a:rPr lang="en-GB" sz="1600" dirty="0"/>
              <a:t>il </a:t>
            </a:r>
            <a:r>
              <a:rPr lang="en-GB" sz="1600" dirty="0" err="1"/>
              <a:t>faudrait</a:t>
            </a:r>
            <a:r>
              <a:rPr lang="en-GB" sz="1600" dirty="0"/>
              <a:t> </a:t>
            </a:r>
            <a:r>
              <a:rPr lang="en-GB" sz="1600" dirty="0" err="1"/>
              <a:t>donc</a:t>
            </a:r>
            <a:r>
              <a:rPr lang="en-GB" sz="1600" dirty="0"/>
              <a:t> </a:t>
            </a:r>
            <a:r>
              <a:rPr lang="en-GB" sz="1600" dirty="0" err="1"/>
              <a:t>ré</a:t>
            </a:r>
            <a:r>
              <a:rPr lang="en-GB" sz="1600" dirty="0"/>
              <a:t> </a:t>
            </a:r>
            <a:r>
              <a:rPr lang="en-GB" sz="1600" dirty="0" err="1"/>
              <a:t>entraîner</a:t>
            </a:r>
            <a:r>
              <a:rPr lang="en-GB" sz="1600" dirty="0"/>
              <a:t> le </a:t>
            </a:r>
            <a:r>
              <a:rPr lang="en-GB" sz="1600" dirty="0" err="1"/>
              <a:t>modèle</a:t>
            </a:r>
            <a:r>
              <a:rPr lang="en-GB" sz="1600" dirty="0"/>
              <a:t> </a:t>
            </a:r>
            <a:r>
              <a:rPr lang="en-GB" sz="1600" dirty="0" err="1"/>
              <a:t>tous</a:t>
            </a:r>
            <a:r>
              <a:rPr lang="en-GB" sz="1600" dirty="0"/>
              <a:t> les </a:t>
            </a:r>
            <a:r>
              <a:rPr lang="en-GB" sz="1600" b="1" dirty="0">
                <a:solidFill>
                  <a:srgbClr val="FF0000"/>
                </a:solidFill>
              </a:rPr>
              <a:t>45 </a:t>
            </a:r>
            <a:r>
              <a:rPr lang="en-GB" sz="1600" b="1" dirty="0" err="1">
                <a:solidFill>
                  <a:srgbClr val="FF0000"/>
                </a:solidFill>
              </a:rPr>
              <a:t>jours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dirty="0"/>
              <a:t>environ </a:t>
            </a:r>
            <a:r>
              <a:rPr lang="en-GB" sz="1600" dirty="0" err="1"/>
              <a:t>en</a:t>
            </a:r>
            <a:r>
              <a:rPr lang="en-GB" sz="1600" dirty="0"/>
              <a:t> y </a:t>
            </a:r>
            <a:r>
              <a:rPr lang="en-GB" sz="1600" dirty="0" err="1"/>
              <a:t>ajoutant</a:t>
            </a:r>
            <a:r>
              <a:rPr lang="en-GB" sz="1600" dirty="0"/>
              <a:t> les </a:t>
            </a:r>
            <a:r>
              <a:rPr lang="en-GB" sz="1600" dirty="0" err="1"/>
              <a:t>nouvelles</a:t>
            </a:r>
            <a:r>
              <a:rPr lang="en-GB" sz="1600" dirty="0"/>
              <a:t> </a:t>
            </a:r>
            <a:r>
              <a:rPr lang="en-GB" sz="1600" dirty="0" err="1"/>
              <a:t>données</a:t>
            </a:r>
            <a:r>
              <a:rPr lang="en-GB" sz="16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80C3F-88DA-4C21-C479-6FC7002C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71" y="4588635"/>
            <a:ext cx="5732469" cy="1866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F154D-41EE-76B5-3792-09138FD84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77" y="709017"/>
            <a:ext cx="5740375" cy="1858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A5BAB3-B28D-99FE-F0B5-A161EFA19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77" y="2562256"/>
            <a:ext cx="5716655" cy="18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355F6-A53E-0C34-9F1D-F2B0F5DC0C85}"/>
              </a:ext>
            </a:extLst>
          </p:cNvPr>
          <p:cNvSpPr txBox="1"/>
          <p:nvPr/>
        </p:nvSpPr>
        <p:spPr>
          <a:xfrm>
            <a:off x="2034988" y="25012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 err="1">
                <a:solidFill>
                  <a:srgbClr val="00B050"/>
                </a:solidFill>
              </a:rPr>
              <a:t>Sommaire</a:t>
            </a:r>
            <a:r>
              <a:rPr lang="en-GB" sz="4400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C1424-C174-F63A-1C9D-1359397988B6}"/>
              </a:ext>
            </a:extLst>
          </p:cNvPr>
          <p:cNvSpPr txBox="1"/>
          <p:nvPr/>
        </p:nvSpPr>
        <p:spPr>
          <a:xfrm>
            <a:off x="215153" y="1194967"/>
            <a:ext cx="87136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/>
              <a:t>• </a:t>
            </a:r>
            <a:r>
              <a:rPr lang="fr-FR" sz="2600" dirty="0"/>
              <a:t>Mission et objectifs principaux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• </a:t>
            </a:r>
            <a:r>
              <a:rPr lang="fr-FR" sz="2600" dirty="0"/>
              <a:t>Nettoyage et préparation du jeu de données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• Analyse </a:t>
            </a:r>
            <a:r>
              <a:rPr lang="en-GB" sz="2600" dirty="0" err="1"/>
              <a:t>exploratoire</a:t>
            </a:r>
            <a:r>
              <a:rPr lang="fr-FR" sz="2800" b="0" i="0" dirty="0">
                <a:effectLst/>
                <a:latin typeface="Montserrat" panose="00000500000000000000" pitchFamily="2" charset="0"/>
              </a:rPr>
              <a:t> </a:t>
            </a:r>
          </a:p>
          <a:p>
            <a:endParaRPr lang="fr-FR" sz="2800" dirty="0">
              <a:latin typeface="Montserrat" panose="00000500000000000000" pitchFamily="2" charset="0"/>
            </a:endParaRPr>
          </a:p>
          <a:p>
            <a:r>
              <a:rPr lang="en-GB" sz="2800" dirty="0"/>
              <a:t>• </a:t>
            </a:r>
            <a:r>
              <a:rPr lang="fr-FR" sz="2600" dirty="0"/>
              <a:t>Segmentation des client</a:t>
            </a:r>
          </a:p>
          <a:p>
            <a:endParaRPr lang="fr-FR" sz="2600" dirty="0"/>
          </a:p>
          <a:p>
            <a:r>
              <a:rPr lang="en-GB" sz="2600" dirty="0"/>
              <a:t>• </a:t>
            </a:r>
            <a:r>
              <a:rPr lang="fr-FR" sz="2600" dirty="0"/>
              <a:t>Simulation pour déterminer la fréquence nécessaire de mise à jour </a:t>
            </a:r>
            <a:endParaRPr lang="en-GB" sz="2600" dirty="0"/>
          </a:p>
          <a:p>
            <a:endParaRPr lang="en-GB" sz="2600" dirty="0"/>
          </a:p>
          <a:p>
            <a:r>
              <a:rPr lang="en-GB" sz="2600" dirty="0"/>
              <a:t>•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C995-8C97-D871-22EE-663FD2D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4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01380-82A5-0647-33AE-93B9EAA3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EACA0-7878-0BB6-450D-56B56A2798BF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Conclusions: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AE6B3-1D6C-72B6-649F-59D2012282D1}"/>
              </a:ext>
            </a:extLst>
          </p:cNvPr>
          <p:cNvSpPr txBox="1"/>
          <p:nvPr/>
        </p:nvSpPr>
        <p:spPr>
          <a:xfrm>
            <a:off x="289999" y="1686024"/>
            <a:ext cx="85640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 On a </a:t>
            </a:r>
            <a:r>
              <a:rPr lang="en-GB" dirty="0" err="1"/>
              <a:t>choisi</a:t>
            </a:r>
            <a:r>
              <a:rPr lang="en-GB" dirty="0"/>
              <a:t> 4 </a:t>
            </a:r>
            <a:r>
              <a:rPr lang="en-GB" dirty="0" err="1"/>
              <a:t>caractéristiques</a:t>
            </a:r>
            <a:r>
              <a:rPr lang="en-GB" dirty="0"/>
              <a:t> pour le </a:t>
            </a:r>
            <a:r>
              <a:rPr lang="en-GB" dirty="0" err="1"/>
              <a:t>custering</a:t>
            </a:r>
            <a:r>
              <a:rPr lang="en-GB" dirty="0"/>
              <a:t> : </a:t>
            </a:r>
            <a:r>
              <a:rPr lang="en-GB" dirty="0" err="1"/>
              <a:t>montant</a:t>
            </a:r>
            <a:r>
              <a:rPr lang="en-GB" dirty="0"/>
              <a:t> total </a:t>
            </a:r>
            <a:r>
              <a:rPr lang="en-GB" dirty="0" err="1"/>
              <a:t>dépensé</a:t>
            </a:r>
            <a:r>
              <a:rPr lang="en-GB" dirty="0"/>
              <a:t> par client, </a:t>
            </a:r>
            <a:r>
              <a:rPr lang="en-GB" dirty="0" err="1"/>
              <a:t>nombre</a:t>
            </a:r>
            <a:r>
              <a:rPr lang="en-GB" dirty="0"/>
              <a:t> de </a:t>
            </a:r>
            <a:r>
              <a:rPr lang="en-GB" dirty="0" err="1"/>
              <a:t>jours</a:t>
            </a:r>
            <a:r>
              <a:rPr lang="en-GB" dirty="0"/>
              <a:t> </a:t>
            </a:r>
            <a:r>
              <a:rPr lang="en-GB" dirty="0" err="1"/>
              <a:t>depuis</a:t>
            </a:r>
            <a:r>
              <a:rPr lang="en-GB" dirty="0"/>
              <a:t> la </a:t>
            </a:r>
            <a:r>
              <a:rPr lang="en-GB" dirty="0" err="1"/>
              <a:t>dernière</a:t>
            </a:r>
            <a:r>
              <a:rPr lang="en-GB" dirty="0"/>
              <a:t> </a:t>
            </a:r>
            <a:r>
              <a:rPr lang="en-GB" dirty="0" err="1"/>
              <a:t>commande</a:t>
            </a:r>
            <a:r>
              <a:rPr lang="en-GB" dirty="0"/>
              <a:t> de </a:t>
            </a:r>
            <a:r>
              <a:rPr lang="en-GB" dirty="0" err="1"/>
              <a:t>chaque</a:t>
            </a:r>
            <a:r>
              <a:rPr lang="en-GB" dirty="0"/>
              <a:t> client, satisfaction de client et </a:t>
            </a:r>
            <a:r>
              <a:rPr lang="en-GB" dirty="0" err="1"/>
              <a:t>nombre</a:t>
            </a:r>
            <a:r>
              <a:rPr lang="en-GB" dirty="0"/>
              <a:t> de </a:t>
            </a:r>
            <a:r>
              <a:rPr lang="en-GB" dirty="0" err="1"/>
              <a:t>commandes</a:t>
            </a:r>
            <a:r>
              <a:rPr lang="en-GB" dirty="0"/>
              <a:t> par client.</a:t>
            </a:r>
          </a:p>
          <a:p>
            <a:endParaRPr lang="en-GB" dirty="0"/>
          </a:p>
          <a:p>
            <a:r>
              <a:rPr lang="en-GB" dirty="0"/>
              <a:t>• </a:t>
            </a: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avec 5 clusters a été choisi comme l’algorithme optimal pour le clustering. On a défini certaines caractéristiques du client pour chaque cluster.</a:t>
            </a:r>
          </a:p>
          <a:p>
            <a:endParaRPr lang="fr-FR" dirty="0"/>
          </a:p>
          <a:p>
            <a:r>
              <a:rPr lang="fr-FR" dirty="0"/>
              <a:t>• On a trouvé qu'il faut donc ré entraîner le modèle tous les 45 jours environ en y ajoutant les nouvelles données.</a:t>
            </a:r>
          </a:p>
          <a:p>
            <a:endParaRPr lang="fr-FR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68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84A6E-96AD-B160-13F2-45B59423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4" y="1366402"/>
            <a:ext cx="1562235" cy="1059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9AA5E-3729-7E0F-6CCD-C2D5105A6E72}"/>
              </a:ext>
            </a:extLst>
          </p:cNvPr>
          <p:cNvSpPr txBox="1"/>
          <p:nvPr/>
        </p:nvSpPr>
        <p:spPr>
          <a:xfrm>
            <a:off x="779928" y="268959"/>
            <a:ext cx="69117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400" b="1" dirty="0">
                <a:solidFill>
                  <a:srgbClr val="00B050"/>
                </a:solidFill>
              </a:rPr>
              <a:t>Mission et objectifs principaux</a:t>
            </a:r>
            <a:endParaRPr lang="en-GB" sz="34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FB38B-9A86-99FE-BC08-69D17C8EABFC}"/>
              </a:ext>
            </a:extLst>
          </p:cNvPr>
          <p:cNvSpPr txBox="1"/>
          <p:nvPr/>
        </p:nvSpPr>
        <p:spPr>
          <a:xfrm>
            <a:off x="1949820" y="1273008"/>
            <a:ext cx="6911787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Olist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entreprise</a:t>
            </a:r>
            <a:r>
              <a:rPr lang="en-GB" dirty="0"/>
              <a:t> </a:t>
            </a:r>
            <a:r>
              <a:rPr lang="en-GB" dirty="0" err="1"/>
              <a:t>brésilienne</a:t>
            </a:r>
            <a:r>
              <a:rPr lang="en-GB" dirty="0"/>
              <a:t> qui propose </a:t>
            </a:r>
            <a:r>
              <a:rPr lang="en-GB" dirty="0" err="1"/>
              <a:t>une</a:t>
            </a:r>
            <a:r>
              <a:rPr lang="en-GB" dirty="0"/>
              <a:t> solution de vente sur les Marketplaces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ligne</a:t>
            </a:r>
            <a:r>
              <a:rPr lang="en-GB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Olist</a:t>
            </a:r>
            <a:r>
              <a:rPr lang="fr-FR" dirty="0"/>
              <a:t> souhaite fournir à ses équipes d'e-commerce une segmentation des clients qu’elles pourront utiliser au quotidien pour leurs campagnes de communication.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99A69-465C-BB96-A33E-DFC9AC1E2E02}"/>
              </a:ext>
            </a:extLst>
          </p:cNvPr>
          <p:cNvSpPr txBox="1"/>
          <p:nvPr/>
        </p:nvSpPr>
        <p:spPr>
          <a:xfrm>
            <a:off x="277907" y="3491755"/>
            <a:ext cx="228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principaux:</a:t>
            </a:r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18C38-4006-8345-4DF6-A8EEFEC652CF}"/>
              </a:ext>
            </a:extLst>
          </p:cNvPr>
          <p:cNvSpPr txBox="1"/>
          <p:nvPr/>
        </p:nvSpPr>
        <p:spPr>
          <a:xfrm>
            <a:off x="3119718" y="3491755"/>
            <a:ext cx="5741889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Comprendre</a:t>
            </a:r>
            <a:r>
              <a:rPr lang="en-GB" dirty="0"/>
              <a:t> les </a:t>
            </a:r>
            <a:r>
              <a:rPr lang="en-GB" dirty="0" err="1"/>
              <a:t>différents</a:t>
            </a:r>
            <a:r>
              <a:rPr lang="en-GB" dirty="0"/>
              <a:t> types </a:t>
            </a:r>
            <a:r>
              <a:rPr lang="en-GB" dirty="0" err="1"/>
              <a:t>d’utilisateurs</a:t>
            </a:r>
            <a:r>
              <a:rPr lang="en-GB" dirty="0"/>
              <a:t>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Réaliser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segmentation </a:t>
            </a:r>
            <a:r>
              <a:rPr lang="fr-FR" sz="1800" dirty="0"/>
              <a:t>des</a:t>
            </a:r>
            <a:r>
              <a:rPr lang="en-GB" dirty="0"/>
              <a:t> clients, </a:t>
            </a:r>
            <a:r>
              <a:rPr lang="en-GB" dirty="0" err="1"/>
              <a:t>facilement</a:t>
            </a:r>
            <a:r>
              <a:rPr lang="en-GB" dirty="0"/>
              <a:t> exploitable pour </a:t>
            </a:r>
            <a:r>
              <a:rPr lang="en-GB" dirty="0" err="1"/>
              <a:t>l’équipe</a:t>
            </a:r>
            <a:r>
              <a:rPr lang="en-GB" dirty="0"/>
              <a:t> marketing.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Evaluer</a:t>
            </a:r>
            <a:r>
              <a:rPr lang="en-GB" dirty="0"/>
              <a:t> la </a:t>
            </a:r>
            <a:r>
              <a:rPr lang="en-GB" dirty="0" err="1"/>
              <a:t>fréquence</a:t>
            </a:r>
            <a:r>
              <a:rPr lang="en-GB" dirty="0"/>
              <a:t> à </a:t>
            </a:r>
            <a:r>
              <a:rPr lang="en-GB" dirty="0" err="1"/>
              <a:t>laquelle</a:t>
            </a:r>
            <a:r>
              <a:rPr lang="en-GB" dirty="0"/>
              <a:t> la segmentation doit </a:t>
            </a:r>
            <a:r>
              <a:rPr lang="en-GB" dirty="0" err="1"/>
              <a:t>être</a:t>
            </a:r>
            <a:r>
              <a:rPr lang="en-GB" dirty="0"/>
              <a:t> mise à jour.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B11E122-E171-1CCB-480B-94C346A8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DD5B-440A-D858-E6D2-FC2888C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D40AC-2732-1023-FC78-5ADB982C8CFF}"/>
              </a:ext>
            </a:extLst>
          </p:cNvPr>
          <p:cNvSpPr txBox="1"/>
          <p:nvPr/>
        </p:nvSpPr>
        <p:spPr>
          <a:xfrm>
            <a:off x="2079811" y="1365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00B050"/>
                </a:solidFill>
              </a:rPr>
              <a:t>Jeu de </a:t>
            </a:r>
            <a:r>
              <a:rPr lang="en-GB" sz="3600" b="1" dirty="0" err="1">
                <a:solidFill>
                  <a:srgbClr val="00B050"/>
                </a:solidFill>
              </a:rPr>
              <a:t>données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71D33-9DF5-EAF3-8C95-E5A8BC2331E3}"/>
              </a:ext>
            </a:extLst>
          </p:cNvPr>
          <p:cNvSpPr txBox="1"/>
          <p:nvPr/>
        </p:nvSpPr>
        <p:spPr>
          <a:xfrm>
            <a:off x="143434" y="6444477"/>
            <a:ext cx="6920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 dirty="0"/>
              <a:t>Source</a:t>
            </a:r>
            <a:r>
              <a:rPr lang="fr-FR" sz="1200" i="1" dirty="0"/>
              <a:t>: https://www.kaggle.com/datasets/olistbr/brazilian-ecommerce</a:t>
            </a:r>
            <a:endParaRPr lang="en-GB" sz="1200" i="1" dirty="0"/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554225AA-D168-6B33-FB6E-DEFD298A9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30" y="2845862"/>
            <a:ext cx="5682996" cy="3419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BEC47-52A8-237D-F652-7D7CA155682E}"/>
              </a:ext>
            </a:extLst>
          </p:cNvPr>
          <p:cNvSpPr txBox="1"/>
          <p:nvPr/>
        </p:nvSpPr>
        <p:spPr>
          <a:xfrm>
            <a:off x="107575" y="1082531"/>
            <a:ext cx="382793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/>
              <a:t>Nous </a:t>
            </a:r>
            <a:r>
              <a:rPr lang="en-GB" sz="1600" b="1" dirty="0" err="1"/>
              <a:t>avons</a:t>
            </a:r>
            <a:r>
              <a:rPr lang="en-GB" sz="1600" b="1" dirty="0"/>
              <a:t> à </a:t>
            </a:r>
            <a:r>
              <a:rPr lang="en-GB" sz="1600" b="1" dirty="0" err="1"/>
              <a:t>notre</a:t>
            </a:r>
            <a:r>
              <a:rPr lang="en-GB" sz="1600" b="1" dirty="0"/>
              <a:t> disposition un jeu de </a:t>
            </a:r>
            <a:r>
              <a:rPr lang="en-GB" sz="1600" b="1" dirty="0" err="1"/>
              <a:t>données</a:t>
            </a:r>
            <a:r>
              <a:rPr lang="en-GB" sz="1600" b="1" dirty="0"/>
              <a:t> qui </a:t>
            </a:r>
            <a:r>
              <a:rPr lang="en-GB" sz="1600" b="1" dirty="0" err="1"/>
              <a:t>contient</a:t>
            </a:r>
            <a:r>
              <a:rPr lang="en-GB" sz="1600" b="1" dirty="0"/>
              <a:t> des </a:t>
            </a:r>
            <a:r>
              <a:rPr lang="en-GB" sz="1600" b="1" dirty="0" err="1"/>
              <a:t>informations</a:t>
            </a:r>
            <a:r>
              <a:rPr lang="en-GB" sz="1600" b="1" dirty="0"/>
              <a:t> sur</a:t>
            </a:r>
            <a:r>
              <a:rPr lang="fr-FR" sz="1600" b="1" dirty="0"/>
              <a:t>:</a:t>
            </a:r>
            <a:endParaRPr lang="en-GB" sz="1600" b="1" dirty="0"/>
          </a:p>
          <a:p>
            <a:pPr>
              <a:spcAft>
                <a:spcPts val="600"/>
              </a:spcAft>
            </a:pPr>
            <a:r>
              <a:rPr lang="en-US" sz="1600" dirty="0"/>
              <a:t>- </a:t>
            </a:r>
            <a:r>
              <a:rPr lang="en-GB" sz="1600" dirty="0"/>
              <a:t>Les clients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Les </a:t>
            </a:r>
            <a:r>
              <a:rPr lang="en-GB" sz="1600" dirty="0" err="1"/>
              <a:t>commandes</a:t>
            </a:r>
            <a:r>
              <a:rPr lang="en-GB" sz="1600" dirty="0"/>
              <a:t> par clients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- Les reviews par </a:t>
            </a:r>
            <a:r>
              <a:rPr lang="en-GB" sz="1600" dirty="0" err="1"/>
              <a:t>commandes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Les </a:t>
            </a:r>
            <a:r>
              <a:rPr lang="en-GB" sz="1600" dirty="0" err="1"/>
              <a:t>produits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Les </a:t>
            </a:r>
            <a:r>
              <a:rPr lang="en-GB" sz="1600" dirty="0" err="1"/>
              <a:t>vendeurs</a:t>
            </a:r>
            <a:endParaRPr lang="en-GB" sz="1600" dirty="0"/>
          </a:p>
          <a:p>
            <a:pPr>
              <a:spcAft>
                <a:spcPts val="600"/>
              </a:spcAft>
            </a:pPr>
            <a:r>
              <a:rPr lang="en-GB" sz="1600" dirty="0"/>
              <a:t>- La </a:t>
            </a:r>
            <a:r>
              <a:rPr lang="en-GB" sz="1600" dirty="0" err="1"/>
              <a:t>géolocalisation</a:t>
            </a:r>
            <a:r>
              <a:rPr lang="en-GB" sz="1600" dirty="0"/>
              <a:t> des clients et des </a:t>
            </a:r>
            <a:r>
              <a:rPr lang="en-GB" sz="1600" dirty="0" err="1"/>
              <a:t>vendeurs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E5BAB-8E81-40A8-0B08-858EEA898BFA}"/>
              </a:ext>
            </a:extLst>
          </p:cNvPr>
          <p:cNvSpPr txBox="1"/>
          <p:nvPr/>
        </p:nvSpPr>
        <p:spPr>
          <a:xfrm>
            <a:off x="3290046" y="2261087"/>
            <a:ext cx="574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Il y a </a:t>
            </a:r>
            <a:r>
              <a:rPr lang="en-GB" sz="1600" b="1" dirty="0" err="1"/>
              <a:t>plusieurs</a:t>
            </a:r>
            <a:r>
              <a:rPr lang="en-GB" sz="1600" b="1" dirty="0"/>
              <a:t> </a:t>
            </a:r>
            <a:r>
              <a:rPr lang="en-GB" sz="1600" b="1" dirty="0" err="1"/>
              <a:t>fichiers</a:t>
            </a:r>
            <a:r>
              <a:rPr lang="en-GB" sz="1600" b="1" dirty="0"/>
              <a:t> CSV, et </a:t>
            </a:r>
            <a:r>
              <a:rPr lang="en-GB" sz="1600" b="1" dirty="0" err="1"/>
              <a:t>voici</a:t>
            </a:r>
            <a:r>
              <a:rPr lang="en-GB" sz="1600" b="1" dirty="0"/>
              <a:t> un </a:t>
            </a:r>
            <a:r>
              <a:rPr lang="en-GB" sz="1600" b="1" dirty="0" err="1"/>
              <a:t>schéma</a:t>
            </a:r>
            <a:r>
              <a:rPr lang="en-GB" sz="1600" b="1" dirty="0"/>
              <a:t> </a:t>
            </a:r>
            <a:r>
              <a:rPr lang="en-GB" sz="1600" b="1" dirty="0" err="1"/>
              <a:t>expliquant</a:t>
            </a:r>
            <a:r>
              <a:rPr lang="en-GB" sz="1600" b="1" dirty="0"/>
              <a:t> comment </a:t>
            </a:r>
            <a:r>
              <a:rPr lang="en-GB" sz="1600" b="1" dirty="0" err="1"/>
              <a:t>ils</a:t>
            </a:r>
            <a:r>
              <a:rPr lang="en-GB" sz="1600" b="1" dirty="0"/>
              <a:t> </a:t>
            </a:r>
            <a:r>
              <a:rPr lang="en-GB" sz="1600" b="1" dirty="0" err="1"/>
              <a:t>sont</a:t>
            </a:r>
            <a:r>
              <a:rPr lang="en-GB" sz="1600" b="1" dirty="0"/>
              <a:t> </a:t>
            </a:r>
            <a:r>
              <a:rPr lang="en-GB" sz="1600" b="1" dirty="0" err="1"/>
              <a:t>liés</a:t>
            </a:r>
            <a:r>
              <a:rPr lang="en-GB" sz="1600" b="1" dirty="0"/>
              <a:t> entre </a:t>
            </a:r>
            <a:r>
              <a:rPr lang="en-GB" sz="1600" b="1" dirty="0" err="1"/>
              <a:t>eux</a:t>
            </a:r>
            <a:r>
              <a:rPr lang="en-GB" sz="1600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12838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3E54-665D-D8C0-A99C-A06E8377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DB374-4D65-D62A-51F1-A2EC318052F9}"/>
              </a:ext>
            </a:extLst>
          </p:cNvPr>
          <p:cNvSpPr txBox="1"/>
          <p:nvPr/>
        </p:nvSpPr>
        <p:spPr>
          <a:xfrm>
            <a:off x="2097742" y="801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00B050"/>
                </a:solidFill>
              </a:rPr>
              <a:t>Merge des </a:t>
            </a:r>
            <a:r>
              <a:rPr lang="en-GB" sz="3600" b="1" dirty="0" err="1">
                <a:solidFill>
                  <a:srgbClr val="00B050"/>
                </a:solidFill>
              </a:rPr>
              <a:t>données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B9787-B821-F085-B50D-B92FCE155539}"/>
              </a:ext>
            </a:extLst>
          </p:cNvPr>
          <p:cNvSpPr txBox="1"/>
          <p:nvPr/>
        </p:nvSpPr>
        <p:spPr>
          <a:xfrm>
            <a:off x="71719" y="798707"/>
            <a:ext cx="895574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</a:rPr>
              <a:t># 1) Merge </a:t>
            </a:r>
            <a:r>
              <a:rPr lang="en-GB" sz="1600" dirty="0" err="1">
                <a:solidFill>
                  <a:srgbClr val="7030A0"/>
                </a:solidFill>
              </a:rPr>
              <a:t>data_customers</a:t>
            </a:r>
            <a:r>
              <a:rPr lang="en-GB" sz="1600" dirty="0">
                <a:solidFill>
                  <a:srgbClr val="7030A0"/>
                </a:solidFill>
              </a:rPr>
              <a:t> &amp; </a:t>
            </a:r>
            <a:r>
              <a:rPr lang="en-GB" sz="1600" dirty="0" err="1">
                <a:solidFill>
                  <a:srgbClr val="7030A0"/>
                </a:solidFill>
              </a:rPr>
              <a:t>data_orders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customer_id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</a:t>
            </a:r>
            <a:r>
              <a:rPr lang="en-GB" sz="1600" dirty="0" err="1"/>
              <a:t>data_customers,data_orders</a:t>
            </a:r>
            <a:r>
              <a:rPr lang="en-GB" sz="1600" dirty="0"/>
              <a:t>, on='</a:t>
            </a:r>
            <a:r>
              <a:rPr lang="en-GB" sz="1600" dirty="0" err="1"/>
              <a:t>customer_id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2) Merge data &amp; </a:t>
            </a:r>
            <a:r>
              <a:rPr lang="en-GB" sz="1600" dirty="0" err="1">
                <a:solidFill>
                  <a:srgbClr val="7030A0"/>
                </a:solidFill>
              </a:rPr>
              <a:t>data_order_reviews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"</a:t>
            </a:r>
            <a:r>
              <a:rPr lang="en-GB" sz="1600" dirty="0" err="1">
                <a:solidFill>
                  <a:srgbClr val="7030A0"/>
                </a:solidFill>
              </a:rPr>
              <a:t>order_id</a:t>
            </a:r>
            <a:r>
              <a:rPr lang="en-GB" sz="1600" dirty="0">
                <a:solidFill>
                  <a:srgbClr val="7030A0"/>
                </a:solidFill>
              </a:rPr>
              <a:t>"</a:t>
            </a: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data_order_reviews</a:t>
            </a:r>
            <a:r>
              <a:rPr lang="en-GB" sz="1600" dirty="0"/>
              <a:t>, on='</a:t>
            </a:r>
            <a:r>
              <a:rPr lang="en-GB" sz="1600" dirty="0" err="1"/>
              <a:t>order_id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3) Merge data &amp; </a:t>
            </a:r>
            <a:r>
              <a:rPr lang="en-GB" sz="1600" dirty="0" err="1">
                <a:solidFill>
                  <a:srgbClr val="7030A0"/>
                </a:solidFill>
              </a:rPr>
              <a:t>data_order_payments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order_id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data_order_payments</a:t>
            </a:r>
            <a:r>
              <a:rPr lang="en-GB" sz="1600" dirty="0"/>
              <a:t>, on='</a:t>
            </a:r>
            <a:r>
              <a:rPr lang="en-GB" sz="1600" dirty="0" err="1"/>
              <a:t>order_id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4) Merge data &amp; de </a:t>
            </a:r>
            <a:r>
              <a:rPr lang="en-GB" sz="1600" dirty="0" err="1">
                <a:solidFill>
                  <a:srgbClr val="7030A0"/>
                </a:solidFill>
              </a:rPr>
              <a:t>data_order_items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order_id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data_order_items</a:t>
            </a:r>
            <a:r>
              <a:rPr lang="en-GB" sz="1600" dirty="0"/>
              <a:t>, on='</a:t>
            </a:r>
            <a:r>
              <a:rPr lang="en-GB" sz="1600" dirty="0" err="1"/>
              <a:t>order_id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5) Merge data &amp; </a:t>
            </a:r>
            <a:r>
              <a:rPr lang="en-GB" sz="1600" dirty="0" err="1">
                <a:solidFill>
                  <a:srgbClr val="7030A0"/>
                </a:solidFill>
              </a:rPr>
              <a:t>data_products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product_id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data_products</a:t>
            </a:r>
            <a:r>
              <a:rPr lang="en-GB" sz="1600" dirty="0"/>
              <a:t>, on='</a:t>
            </a:r>
            <a:r>
              <a:rPr lang="en-GB" sz="1600" dirty="0" err="1"/>
              <a:t>product_id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6) Merge data &amp; </a:t>
            </a:r>
            <a:r>
              <a:rPr lang="en-GB" sz="1600" dirty="0" err="1">
                <a:solidFill>
                  <a:srgbClr val="7030A0"/>
                </a:solidFill>
              </a:rPr>
              <a:t>data_sellers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seller_id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data_sellers</a:t>
            </a:r>
            <a:r>
              <a:rPr lang="en-GB" sz="1600" dirty="0"/>
              <a:t>, on='</a:t>
            </a:r>
            <a:r>
              <a:rPr lang="en-GB" sz="1600" dirty="0" err="1"/>
              <a:t>seller_id</a:t>
            </a:r>
            <a:r>
              <a:rPr lang="en-GB" sz="1600" dirty="0"/>
              <a:t>', how='inner')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7030A0"/>
                </a:solidFill>
              </a:rPr>
              <a:t># 7) Merge data &amp; </a:t>
            </a:r>
            <a:r>
              <a:rPr lang="en-GB" sz="1600" dirty="0" err="1">
                <a:solidFill>
                  <a:srgbClr val="7030A0"/>
                </a:solidFill>
              </a:rPr>
              <a:t>data_product_category</a:t>
            </a:r>
            <a:r>
              <a:rPr lang="en-GB" sz="1600" dirty="0">
                <a:solidFill>
                  <a:srgbClr val="7030A0"/>
                </a:solidFill>
              </a:rPr>
              <a:t> sur la </a:t>
            </a:r>
            <a:r>
              <a:rPr lang="en-GB" sz="1600" dirty="0" err="1">
                <a:solidFill>
                  <a:srgbClr val="7030A0"/>
                </a:solidFill>
              </a:rPr>
              <a:t>clé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>
                <a:solidFill>
                  <a:srgbClr val="7030A0"/>
                </a:solidFill>
              </a:rPr>
              <a:t>product_category_name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data = </a:t>
            </a:r>
            <a:r>
              <a:rPr lang="en-GB" sz="1600" dirty="0" err="1"/>
              <a:t>pd.merge</a:t>
            </a:r>
            <a:r>
              <a:rPr lang="en-GB" sz="1600" dirty="0"/>
              <a:t>(data, </a:t>
            </a:r>
            <a:r>
              <a:rPr lang="en-GB" sz="1600" dirty="0" err="1"/>
              <a:t>data_product_category</a:t>
            </a:r>
            <a:r>
              <a:rPr lang="en-GB" sz="1600" dirty="0"/>
              <a:t>, on='</a:t>
            </a:r>
            <a:r>
              <a:rPr lang="en-GB" sz="1600" dirty="0" err="1"/>
              <a:t>product_category_name</a:t>
            </a:r>
            <a:r>
              <a:rPr lang="en-GB" sz="1600" dirty="0"/>
              <a:t>', how='inner')</a:t>
            </a:r>
          </a:p>
          <a:p>
            <a:endParaRPr lang="en-GB" sz="1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6B2B56E-9FD5-D420-306E-A3213C75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9" y="6135770"/>
            <a:ext cx="8122021" cy="22058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On ne va pas utiliser les données de géolocalisation. On va utiliser des noms de ville à la place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66EC0-59F9-93F2-A68B-A87CEF5B5E84}"/>
              </a:ext>
            </a:extLst>
          </p:cNvPr>
          <p:cNvSpPr txBox="1"/>
          <p:nvPr/>
        </p:nvSpPr>
        <p:spPr>
          <a:xfrm>
            <a:off x="7016562" y="2814644"/>
            <a:ext cx="1356474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115609 </a:t>
            </a:r>
            <a:r>
              <a:rPr lang="en-GB" sz="1600" dirty="0" err="1"/>
              <a:t>lignes</a:t>
            </a:r>
            <a:endParaRPr lang="en-GB" sz="1600" dirty="0"/>
          </a:p>
          <a:p>
            <a:pPr algn="ctr"/>
            <a:r>
              <a:rPr lang="en-GB" sz="1600" dirty="0"/>
              <a:t>40 </a:t>
            </a:r>
            <a:r>
              <a:rPr lang="en-GB" sz="1600" dirty="0" err="1"/>
              <a:t>colonnes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339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75D95-2BAD-75C9-7996-D75F4943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ADBE8-E7C7-4190-887C-091BC9A45DA0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00B050"/>
                </a:solidFill>
              </a:rPr>
              <a:t>Nettoyage et préparation du jeu de données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F791F-3BF0-C1FC-ED89-180AF38F3D0B}"/>
              </a:ext>
            </a:extLst>
          </p:cNvPr>
          <p:cNvSpPr txBox="1"/>
          <p:nvPr/>
        </p:nvSpPr>
        <p:spPr>
          <a:xfrm>
            <a:off x="133815" y="822249"/>
            <a:ext cx="2537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Valeurs</a:t>
            </a:r>
            <a:r>
              <a:rPr lang="en-GB" sz="2000" b="1" dirty="0"/>
              <a:t> </a:t>
            </a:r>
            <a:r>
              <a:rPr lang="en-GB" sz="2000" b="1" dirty="0" err="1"/>
              <a:t>manquantes</a:t>
            </a: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CC578-EE9E-AC4E-73EF-390A566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5" y="1335592"/>
            <a:ext cx="4770533" cy="3505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9D455F-5C39-8A4E-E939-F003A8AF753B}"/>
              </a:ext>
            </a:extLst>
          </p:cNvPr>
          <p:cNvSpPr txBox="1"/>
          <p:nvPr/>
        </p:nvSpPr>
        <p:spPr>
          <a:xfrm>
            <a:off x="5470713" y="1140140"/>
            <a:ext cx="3044637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i="0" u="sng" dirty="0">
                <a:solidFill>
                  <a:srgbClr val="000000"/>
                </a:solidFill>
                <a:effectLst/>
              </a:rPr>
              <a:t>Suppression des </a:t>
            </a:r>
            <a:r>
              <a:rPr lang="en-GB" sz="1600" i="0" u="sng" dirty="0" err="1">
                <a:solidFill>
                  <a:srgbClr val="000000"/>
                </a:solidFill>
                <a:effectLst/>
              </a:rPr>
              <a:t>colonnes</a:t>
            </a:r>
            <a:r>
              <a:rPr lang="en-GB" sz="1600" i="0" u="sng" dirty="0">
                <a:solidFill>
                  <a:srgbClr val="000000"/>
                </a:solidFill>
                <a:effectLst/>
              </a:rPr>
              <a:t> </a:t>
            </a:r>
            <a:r>
              <a:rPr lang="en-GB" sz="1600" i="0" u="sng" dirty="0" err="1">
                <a:solidFill>
                  <a:srgbClr val="000000"/>
                </a:solidFill>
                <a:effectLst/>
              </a:rPr>
              <a:t>inutiles</a:t>
            </a:r>
            <a:endParaRPr lang="en-GB" sz="1600" u="sng" dirty="0">
              <a:solidFill>
                <a:srgbClr val="000000"/>
              </a:solidFill>
            </a:endParaRPr>
          </a:p>
          <a:p>
            <a:r>
              <a:rPr lang="en-GB" sz="1600" dirty="0"/>
              <a:t>'</a:t>
            </a:r>
            <a:r>
              <a:rPr lang="en-GB" sz="1600" dirty="0" err="1"/>
              <a:t>customer_id</a:t>
            </a:r>
            <a:r>
              <a:rPr lang="en-GB" sz="1600" dirty="0"/>
              <a:t>’</a:t>
            </a:r>
          </a:p>
          <a:p>
            <a:r>
              <a:rPr lang="en-GB" sz="1600" dirty="0">
                <a:solidFill>
                  <a:srgbClr val="FF0000"/>
                </a:solidFill>
              </a:rPr>
              <a:t>'</a:t>
            </a:r>
            <a:r>
              <a:rPr lang="en-GB" sz="1600" dirty="0" err="1">
                <a:solidFill>
                  <a:srgbClr val="FF0000"/>
                </a:solidFill>
              </a:rPr>
              <a:t>review_comment_title</a:t>
            </a:r>
            <a:r>
              <a:rPr lang="en-GB" sz="1600" dirty="0">
                <a:solidFill>
                  <a:srgbClr val="FF0000"/>
                </a:solidFill>
              </a:rPr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review_creation_date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review_answer_timestamp</a:t>
            </a:r>
            <a:r>
              <a:rPr lang="en-GB" sz="1600" dirty="0"/>
              <a:t>'                 </a:t>
            </a:r>
            <a:r>
              <a:rPr lang="en-GB" sz="1600" dirty="0">
                <a:solidFill>
                  <a:srgbClr val="FF0000"/>
                </a:solidFill>
              </a:rPr>
              <a:t>'</a:t>
            </a:r>
            <a:r>
              <a:rPr lang="en-GB" sz="1600" dirty="0" err="1">
                <a:solidFill>
                  <a:srgbClr val="FF0000"/>
                </a:solidFill>
              </a:rPr>
              <a:t>review_comment_message</a:t>
            </a:r>
            <a:r>
              <a:rPr lang="en-GB" sz="1600" dirty="0">
                <a:solidFill>
                  <a:srgbClr val="FF0000"/>
                </a:solidFill>
              </a:rPr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product_category_name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product_name_lenght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product_description_lenght</a:t>
            </a:r>
            <a:r>
              <a:rPr lang="en-GB" sz="1600" dirty="0"/>
              <a:t>'              '</a:t>
            </a:r>
            <a:r>
              <a:rPr lang="en-GB" sz="1600" dirty="0" err="1"/>
              <a:t>product_weight_g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product_width_cm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product_length_cm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product_height_cm</a:t>
            </a:r>
            <a:r>
              <a:rPr lang="en-GB" sz="1600" dirty="0"/>
              <a:t>’</a:t>
            </a:r>
          </a:p>
          <a:p>
            <a:r>
              <a:rPr lang="en-GB" sz="1600" dirty="0"/>
              <a:t>'</a:t>
            </a:r>
            <a:r>
              <a:rPr lang="en-GB" sz="1600" dirty="0" err="1"/>
              <a:t>seller_zip_code_prefix</a:t>
            </a:r>
            <a:r>
              <a:rPr lang="en-GB" sz="1600" dirty="0"/>
              <a:t>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87FA3-9F41-214E-CEED-3485B3A59B44}"/>
              </a:ext>
            </a:extLst>
          </p:cNvPr>
          <p:cNvSpPr txBox="1"/>
          <p:nvPr/>
        </p:nvSpPr>
        <p:spPr>
          <a:xfrm>
            <a:off x="246200" y="5187639"/>
            <a:ext cx="80820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On a </a:t>
            </a:r>
            <a:r>
              <a:rPr lang="en-GB" sz="1600" dirty="0" err="1"/>
              <a:t>supprimé</a:t>
            </a:r>
            <a:r>
              <a:rPr lang="en-GB" sz="1600" dirty="0"/>
              <a:t> les </a:t>
            </a:r>
            <a:r>
              <a:rPr lang="en-GB" sz="1600" dirty="0" err="1"/>
              <a:t>valeurs</a:t>
            </a:r>
            <a:r>
              <a:rPr lang="en-GB" sz="1600" dirty="0"/>
              <a:t> </a:t>
            </a:r>
            <a:r>
              <a:rPr lang="en-GB" sz="1600" dirty="0" err="1"/>
              <a:t>manquantes</a:t>
            </a:r>
            <a:r>
              <a:rPr lang="en-GB" sz="1600" dirty="0"/>
              <a:t> </a:t>
            </a:r>
            <a:r>
              <a:rPr lang="en-GB" sz="1600" dirty="0" err="1"/>
              <a:t>restantes</a:t>
            </a:r>
            <a:r>
              <a:rPr lang="en-GB" sz="1600" dirty="0"/>
              <a:t> pour les variables </a:t>
            </a:r>
            <a:r>
              <a:rPr lang="en-GB" sz="1600" dirty="0">
                <a:solidFill>
                  <a:srgbClr val="FF0000"/>
                </a:solidFill>
              </a:rPr>
              <a:t>'</a:t>
            </a:r>
            <a:r>
              <a:rPr lang="en-GB" sz="1600" dirty="0" err="1">
                <a:solidFill>
                  <a:srgbClr val="FF0000"/>
                </a:solidFill>
              </a:rPr>
              <a:t>order_approved_at</a:t>
            </a:r>
            <a:r>
              <a:rPr lang="en-GB" sz="1600" dirty="0">
                <a:solidFill>
                  <a:srgbClr val="FF0000"/>
                </a:solidFill>
              </a:rPr>
              <a:t>’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FF0000"/>
                </a:solidFill>
              </a:rPr>
              <a:t>'</a:t>
            </a:r>
            <a:r>
              <a:rPr lang="en-GB" sz="1600" dirty="0" err="1">
                <a:solidFill>
                  <a:srgbClr val="FF0000"/>
                </a:solidFill>
              </a:rPr>
              <a:t>order_delivered_carrier_date</a:t>
            </a:r>
            <a:r>
              <a:rPr lang="en-GB" sz="1600" dirty="0">
                <a:solidFill>
                  <a:srgbClr val="FF0000"/>
                </a:solidFill>
              </a:rPr>
              <a:t>’ </a:t>
            </a:r>
            <a:r>
              <a:rPr lang="en-GB" sz="1600" dirty="0"/>
              <a:t>, </a:t>
            </a:r>
            <a:r>
              <a:rPr lang="en-GB" sz="1600" dirty="0">
                <a:solidFill>
                  <a:srgbClr val="FF0000"/>
                </a:solidFill>
              </a:rPr>
              <a:t>'</a:t>
            </a:r>
            <a:r>
              <a:rPr lang="en-GB" sz="1600" dirty="0" err="1">
                <a:solidFill>
                  <a:srgbClr val="FF0000"/>
                </a:solidFill>
              </a:rPr>
              <a:t>order_delivered_customer_date</a:t>
            </a:r>
            <a:r>
              <a:rPr lang="en-GB" sz="1600" dirty="0">
                <a:solidFill>
                  <a:srgbClr val="FF0000"/>
                </a:solidFill>
              </a:rPr>
              <a:t>' </a:t>
            </a:r>
            <a:r>
              <a:rPr lang="en-GB" sz="1600" dirty="0"/>
              <a:t>(</a:t>
            </a:r>
            <a:r>
              <a:rPr lang="en-GB" sz="1600" dirty="0" err="1"/>
              <a:t>ce</a:t>
            </a:r>
            <a:r>
              <a:rPr lang="en-GB" sz="1600" dirty="0"/>
              <a:t> qui </a:t>
            </a:r>
            <a:r>
              <a:rPr lang="en-GB" sz="1600" dirty="0" err="1"/>
              <a:t>n'est</a:t>
            </a:r>
            <a:r>
              <a:rPr lang="en-GB" sz="1600" dirty="0"/>
              <a:t> pas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grosse</a:t>
            </a:r>
            <a:r>
              <a:rPr lang="en-GB" sz="1600" dirty="0"/>
              <a:t> </a:t>
            </a:r>
            <a:r>
              <a:rPr lang="en-GB" sz="1600" dirty="0" err="1"/>
              <a:t>perte</a:t>
            </a:r>
            <a:r>
              <a:rPr lang="en-GB" sz="1600" dirty="0"/>
              <a:t> </a:t>
            </a:r>
            <a:r>
              <a:rPr lang="en-GB" sz="1600" dirty="0" err="1"/>
              <a:t>d'informations</a:t>
            </a:r>
            <a:r>
              <a:rPr lang="en-GB" sz="1600" dirty="0"/>
              <a:t> car </a:t>
            </a:r>
            <a:r>
              <a:rPr lang="en-GB" sz="1600" dirty="0" err="1"/>
              <a:t>ces</a:t>
            </a:r>
            <a:r>
              <a:rPr lang="en-GB" sz="1600" dirty="0"/>
              <a:t> </a:t>
            </a:r>
            <a:r>
              <a:rPr lang="en-GB" sz="1600" dirty="0" err="1"/>
              <a:t>valeurs</a:t>
            </a:r>
            <a:r>
              <a:rPr lang="en-GB" sz="1600" dirty="0"/>
              <a:t> </a:t>
            </a:r>
            <a:r>
              <a:rPr lang="en-GB" sz="1600" dirty="0" err="1"/>
              <a:t>manquantes</a:t>
            </a:r>
            <a:r>
              <a:rPr lang="en-GB" sz="1600" dirty="0"/>
              <a:t> ne </a:t>
            </a:r>
            <a:r>
              <a:rPr lang="en-GB" sz="1600" dirty="0" err="1"/>
              <a:t>représentent</a:t>
            </a:r>
            <a:r>
              <a:rPr lang="en-GB" sz="1600" dirty="0"/>
              <a:t> </a:t>
            </a:r>
            <a:r>
              <a:rPr lang="en-GB" sz="1600" dirty="0" err="1"/>
              <a:t>qu'un</a:t>
            </a:r>
            <a:r>
              <a:rPr lang="en-GB" sz="1600" dirty="0"/>
              <a:t> petit </a:t>
            </a:r>
            <a:r>
              <a:rPr lang="en-GB" sz="1600" dirty="0" err="1"/>
              <a:t>pourcentage</a:t>
            </a:r>
            <a:r>
              <a:rPr lang="en-GB" sz="1600" dirty="0"/>
              <a:t> des </a:t>
            </a:r>
            <a:r>
              <a:rPr lang="en-GB" sz="1600" dirty="0" err="1"/>
              <a:t>données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64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1407-54A7-E113-8015-3DBDF6D5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6B031-39CD-2C57-F655-50A747E23F0C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00B050"/>
                </a:solidFill>
              </a:rPr>
              <a:t>Nettoyage et préparation du jeu de données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3B4FA-92BC-F4E5-12F0-1CD93270A0A8}"/>
              </a:ext>
            </a:extLst>
          </p:cNvPr>
          <p:cNvSpPr txBox="1"/>
          <p:nvPr/>
        </p:nvSpPr>
        <p:spPr>
          <a:xfrm>
            <a:off x="133815" y="1212271"/>
            <a:ext cx="2537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Feature Engineering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0CAA9-F9C6-D89B-E523-66D01BE1FBCE}"/>
              </a:ext>
            </a:extLst>
          </p:cNvPr>
          <p:cNvSpPr txBox="1"/>
          <p:nvPr/>
        </p:nvSpPr>
        <p:spPr>
          <a:xfrm>
            <a:off x="133815" y="2230622"/>
            <a:ext cx="8717057" cy="144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Montant</a:t>
            </a:r>
            <a:r>
              <a:rPr lang="en-GB" dirty="0"/>
              <a:t> total des </a:t>
            </a:r>
            <a:r>
              <a:rPr lang="en-GB" dirty="0" err="1"/>
              <a:t>achats</a:t>
            </a:r>
            <a:r>
              <a:rPr lang="en-GB" dirty="0"/>
              <a:t> par client ('</a:t>
            </a:r>
            <a:r>
              <a:rPr lang="en-GB" dirty="0" err="1"/>
              <a:t>orders_tot_amount</a:t>
            </a:r>
            <a:r>
              <a:rPr lang="en-GB" dirty="0"/>
              <a:t>’)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Note moyenne des commentaires par client (</a:t>
            </a:r>
            <a:r>
              <a:rPr lang="en-GB" dirty="0"/>
              <a:t>'</a:t>
            </a:r>
            <a:r>
              <a:rPr lang="fr-FR" dirty="0" err="1"/>
              <a:t>review_mean_score</a:t>
            </a:r>
            <a:r>
              <a:rPr lang="en-GB" dirty="0"/>
              <a:t>'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nombre de jours depuis la dernière commande par client (</a:t>
            </a:r>
            <a:r>
              <a:rPr lang="en-GB" dirty="0"/>
              <a:t>'</a:t>
            </a:r>
            <a:r>
              <a:rPr lang="en-GB" dirty="0" err="1"/>
              <a:t>Nb_days_last_purchase</a:t>
            </a:r>
            <a:r>
              <a:rPr lang="en-GB" dirty="0"/>
              <a:t>’</a:t>
            </a:r>
            <a:r>
              <a:rPr lang="fr-F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Le nombre de commandes par client (</a:t>
            </a:r>
            <a:r>
              <a:rPr lang="en-GB" dirty="0"/>
              <a:t>' </a:t>
            </a:r>
            <a:r>
              <a:rPr lang="fr-FR" dirty="0" err="1"/>
              <a:t>nb_order</a:t>
            </a:r>
            <a:r>
              <a:rPr lang="fr-FR" dirty="0"/>
              <a:t>’)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3D2F2-B38F-50FE-657E-90ED2BF16F96}"/>
              </a:ext>
            </a:extLst>
          </p:cNvPr>
          <p:cNvSpPr txBox="1"/>
          <p:nvPr/>
        </p:nvSpPr>
        <p:spPr>
          <a:xfrm>
            <a:off x="133815" y="1771092"/>
            <a:ext cx="7835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On a </a:t>
            </a:r>
            <a:r>
              <a:rPr lang="en-GB" i="1" dirty="0" err="1"/>
              <a:t>calculé</a:t>
            </a:r>
            <a:r>
              <a:rPr lang="en-GB" i="1" dirty="0"/>
              <a:t> </a:t>
            </a:r>
            <a:r>
              <a:rPr lang="en-GB" i="1" dirty="0" err="1"/>
              <a:t>plusieurs</a:t>
            </a:r>
            <a:r>
              <a:rPr lang="en-GB" i="1" dirty="0"/>
              <a:t> </a:t>
            </a:r>
            <a:r>
              <a:rPr lang="en-GB" i="1" dirty="0" err="1"/>
              <a:t>nouvelles</a:t>
            </a:r>
            <a:r>
              <a:rPr lang="en-GB" i="1" dirty="0"/>
              <a:t> variables que </a:t>
            </a:r>
            <a:r>
              <a:rPr lang="en-GB" i="1" dirty="0" err="1"/>
              <a:t>l'on</a:t>
            </a:r>
            <a:r>
              <a:rPr lang="en-GB" i="1" dirty="0"/>
              <a:t> </a:t>
            </a:r>
            <a:r>
              <a:rPr lang="en-GB" i="1" dirty="0" err="1"/>
              <a:t>va</a:t>
            </a:r>
            <a:r>
              <a:rPr lang="en-GB" i="1" dirty="0"/>
              <a:t> utiliser pour le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FE30A-39B2-BA1D-09B5-6D4ADE4B829C}"/>
              </a:ext>
            </a:extLst>
          </p:cNvPr>
          <p:cNvSpPr txBox="1"/>
          <p:nvPr/>
        </p:nvSpPr>
        <p:spPr>
          <a:xfrm>
            <a:off x="197223" y="4665693"/>
            <a:ext cx="495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= </a:t>
            </a:r>
            <a:r>
              <a:rPr lang="en-GB" dirty="0" err="1"/>
              <a:t>data.drop_duplicates</a:t>
            </a:r>
            <a:r>
              <a:rPr lang="en-GB" dirty="0"/>
              <a:t>('</a:t>
            </a:r>
            <a:r>
              <a:rPr lang="en-GB" dirty="0" err="1"/>
              <a:t>customer_unique_id</a:t>
            </a:r>
            <a:r>
              <a:rPr lang="en-GB" dirty="0"/>
              <a:t>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9B947-943B-A57F-CD53-176E634A20A6}"/>
              </a:ext>
            </a:extLst>
          </p:cNvPr>
          <p:cNvSpPr txBox="1"/>
          <p:nvPr/>
        </p:nvSpPr>
        <p:spPr>
          <a:xfrm>
            <a:off x="197223" y="408692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Traitement</a:t>
            </a:r>
            <a:r>
              <a:rPr lang="en-GB" sz="2000" b="1" dirty="0"/>
              <a:t> des </a:t>
            </a:r>
            <a:r>
              <a:rPr lang="en-GB" sz="2000" b="1" dirty="0" err="1"/>
              <a:t>doublons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32239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3737-9CBE-EB22-00C8-E80E019A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8696D-FB02-1FF2-892A-53BEEB716683}"/>
              </a:ext>
            </a:extLst>
          </p:cNvPr>
          <p:cNvSpPr txBox="1"/>
          <p:nvPr/>
        </p:nvSpPr>
        <p:spPr>
          <a:xfrm>
            <a:off x="1116106" y="36105"/>
            <a:ext cx="69117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600" b="1" dirty="0">
                <a:solidFill>
                  <a:srgbClr val="00B050"/>
                </a:solidFill>
              </a:rPr>
              <a:t>Analyse exploratoire des données</a:t>
            </a:r>
            <a:endParaRPr lang="en-GB" sz="2600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6AD2D-9EF8-A522-E58F-0981EECA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" y="423812"/>
            <a:ext cx="2258286" cy="3975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B3930-7297-ADD2-E983-49E52CED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" y="4408410"/>
            <a:ext cx="3610793" cy="2395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706627-3736-8D66-3CC5-F0FC1B0B3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11" y="457530"/>
            <a:ext cx="5956063" cy="5777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5D677D-D278-B54F-96EB-82C9BC871329}"/>
              </a:ext>
            </a:extLst>
          </p:cNvPr>
          <p:cNvSpPr txBox="1"/>
          <p:nvPr/>
        </p:nvSpPr>
        <p:spPr>
          <a:xfrm>
            <a:off x="3718542" y="5884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 err="1"/>
              <a:t>Corrélations</a:t>
            </a:r>
            <a:r>
              <a:rPr lang="en-GB" sz="1400" dirty="0"/>
              <a:t> entre variables</a:t>
            </a:r>
          </a:p>
        </p:txBody>
      </p:sp>
    </p:spTree>
    <p:extLst>
      <p:ext uri="{BB962C8B-B14F-4D97-AF65-F5344CB8AC3E}">
        <p14:creationId xmlns:p14="http://schemas.microsoft.com/office/powerpoint/2010/main" val="379373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8AB3-F174-96F9-8EB8-8F8ED35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66B8-E08F-45A6-A88A-E62EAE350C7A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3867-07D6-E84E-79CE-2C079DDBF4C1}"/>
              </a:ext>
            </a:extLst>
          </p:cNvPr>
          <p:cNvSpPr txBox="1"/>
          <p:nvPr/>
        </p:nvSpPr>
        <p:spPr>
          <a:xfrm>
            <a:off x="133815" y="62686"/>
            <a:ext cx="8717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00B050"/>
                </a:solidFill>
              </a:rPr>
              <a:t>Clustering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A4466-0C5D-17F9-90F4-82769695BD6F}"/>
              </a:ext>
            </a:extLst>
          </p:cNvPr>
          <p:cNvSpPr txBox="1"/>
          <p:nvPr/>
        </p:nvSpPr>
        <p:spPr>
          <a:xfrm>
            <a:off x="133815" y="1194343"/>
            <a:ext cx="2537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Choix des features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D2E02-3861-7B03-A5D8-641730EE345D}"/>
              </a:ext>
            </a:extLst>
          </p:cNvPr>
          <p:cNvSpPr txBox="1"/>
          <p:nvPr/>
        </p:nvSpPr>
        <p:spPr>
          <a:xfrm>
            <a:off x="133815" y="1674812"/>
            <a:ext cx="871705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 err="1"/>
              <a:t>Montant</a:t>
            </a:r>
            <a:r>
              <a:rPr lang="en-GB" dirty="0"/>
              <a:t> total des </a:t>
            </a:r>
            <a:r>
              <a:rPr lang="en-GB" dirty="0" err="1"/>
              <a:t>achats</a:t>
            </a:r>
            <a:r>
              <a:rPr lang="en-GB" dirty="0"/>
              <a:t>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Note moyenne des commentaires par client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Le nombre de jours depuis la dernière commande par client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Nombre de commandes par client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2E8E6-794C-CC17-4AB4-8772A49B7308}"/>
              </a:ext>
            </a:extLst>
          </p:cNvPr>
          <p:cNvSpPr txBox="1"/>
          <p:nvPr/>
        </p:nvSpPr>
        <p:spPr>
          <a:xfrm>
            <a:off x="250356" y="3847649"/>
            <a:ext cx="5155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Choix de l’algorithme de Clustering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790C5-0793-844F-0CEC-859F7E93827C}"/>
              </a:ext>
            </a:extLst>
          </p:cNvPr>
          <p:cNvSpPr txBox="1"/>
          <p:nvPr/>
        </p:nvSpPr>
        <p:spPr>
          <a:xfrm>
            <a:off x="250356" y="4407633"/>
            <a:ext cx="87170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dirty="0"/>
              <a:t>K-Means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 err="1"/>
              <a:t>AgglomerativeClustering</a:t>
            </a:r>
            <a:r>
              <a:rPr lang="fr-FR" dirty="0"/>
              <a:t> (</a:t>
            </a:r>
            <a:r>
              <a:rPr lang="fr-FR" dirty="0" err="1"/>
              <a:t>hierarchical</a:t>
            </a:r>
            <a:r>
              <a:rPr lang="fr-FR" dirty="0"/>
              <a:t> clustering)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424695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1734</Words>
  <Application>Microsoft Office PowerPoint</Application>
  <PresentationFormat>On-screen Show (4:3)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Tetiana Lemishko</dc:creator>
  <cp:lastModifiedBy>Tetiana Lemishko</cp:lastModifiedBy>
  <cp:revision>84</cp:revision>
  <dcterms:created xsi:type="dcterms:W3CDTF">2022-08-13T16:23:10Z</dcterms:created>
  <dcterms:modified xsi:type="dcterms:W3CDTF">2022-08-18T19:01:23Z</dcterms:modified>
</cp:coreProperties>
</file>