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p:restoredTop sz="96281"/>
  </p:normalViewPr>
  <p:slideViewPr>
    <p:cSldViewPr snapToGrid="0" snapToObjects="1">
      <p:cViewPr varScale="1">
        <p:scale>
          <a:sx n="113" d="100"/>
          <a:sy n="113"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A6D57-D2C0-6A46-9C9B-1950EE4BC97C}" type="datetimeFigureOut">
              <a:rPr lang="en-US" smtClean="0"/>
              <a:t>5/30/22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10CA-F26C-1045-9924-077F2333391C}" type="slidenum">
              <a:rPr lang="en-US" smtClean="0"/>
              <a:t>‹#›</a:t>
            </a:fld>
            <a:endParaRPr lang="en-US"/>
          </a:p>
        </p:txBody>
      </p:sp>
    </p:spTree>
    <p:extLst>
      <p:ext uri="{BB962C8B-B14F-4D97-AF65-F5344CB8AC3E}">
        <p14:creationId xmlns:p14="http://schemas.microsoft.com/office/powerpoint/2010/main" val="211644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ff4c40c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ff4c40ce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66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4428-7052-7B41-87A0-3D9E8F158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F0E60-716B-454D-BB78-6885DC875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B372D-D272-E547-AAE7-F0831B67D321}"/>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46353E73-E717-964D-A613-8DEEA56C7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61833-6D0D-7B4F-864B-08BD32882FF3}"/>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294828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A596-6376-C041-8435-0F7EE37FD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B1D13-483D-FA4D-A605-823326110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02A44-FD99-6047-9599-FCF276061223}"/>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AFFBC13D-9B46-B44C-8D82-835BFDDDA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235EE-5876-2942-B939-08B1F2632B5E}"/>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381546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07142-DC23-7642-AAEF-0788FA5A9C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00F5F-1E1B-B042-B8A1-0F1D76CF29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DF81B-7BC6-E345-BB8C-118B9AC35367}"/>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009614B6-880E-AA4E-8C12-E3525CBBE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C56EA-B763-1242-9113-529417F5CA89}"/>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27687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6C1E-4717-F84F-AA69-76314FDC3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B1EE7-184D-3543-ABCC-8E8E3A14F9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E5843-C927-5749-BB0C-9B071FC31978}"/>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AF04CEEC-6685-4841-8A9D-B79A55B3F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63838-EC53-0241-9F6A-C7314F9CE59E}"/>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340133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D16D-7886-CC4B-BAA4-2DACC541E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932A1-946B-9147-87D7-ECA7D48DF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4125F4-1944-454C-81AE-DEE593D356D9}"/>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03678DFB-EA2A-DF4F-9A38-EAFD1D411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7B302-6825-8745-97AC-7F3B25D772C6}"/>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290279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887-CCBC-4F49-AB53-86CAB903D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63B50-54FA-B340-BDC2-3BD478868C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A752E-40A2-494C-B792-B6A8981CD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4DC997-7621-7E4F-BCD5-ADBF8AD9A838}"/>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6" name="Footer Placeholder 5">
            <a:extLst>
              <a:ext uri="{FF2B5EF4-FFF2-40B4-BE49-F238E27FC236}">
                <a16:creationId xmlns:a16="http://schemas.microsoft.com/office/drawing/2014/main" id="{F39F73EC-A0CB-1C47-93F9-77D5EF4FB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DDF81-CAA6-5647-AE46-3A885BD389B6}"/>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138894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01D8-484F-9749-90AD-B029C98EB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41CB4D-A8B4-CB4B-A074-9A8DF4F8D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EEDC78-779B-F745-B073-B61F86923E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ACEDA-CE08-2F42-B783-39F5FA2C1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37B70E-D8CC-5C49-86BB-B807D876DB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341F5E-096B-9349-8597-270018550FDF}"/>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8" name="Footer Placeholder 7">
            <a:extLst>
              <a:ext uri="{FF2B5EF4-FFF2-40B4-BE49-F238E27FC236}">
                <a16:creationId xmlns:a16="http://schemas.microsoft.com/office/drawing/2014/main" id="{BE372288-19D5-AF4E-A30F-5118295AE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41E358-5A1E-014D-9578-6604628AE29D}"/>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252188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79B5-356D-DE44-95CA-41767D2965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CC5DE0-1C13-004C-AF8B-E93B7C3B150D}"/>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4" name="Footer Placeholder 3">
            <a:extLst>
              <a:ext uri="{FF2B5EF4-FFF2-40B4-BE49-F238E27FC236}">
                <a16:creationId xmlns:a16="http://schemas.microsoft.com/office/drawing/2014/main" id="{37C9BFE3-1121-6B49-91B3-035741F75B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75714-A9C8-5944-A20F-5A94A1DC7138}"/>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95184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F8C8D-8A7C-F94A-A432-83EAA4ED5DBF}"/>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3" name="Footer Placeholder 2">
            <a:extLst>
              <a:ext uri="{FF2B5EF4-FFF2-40B4-BE49-F238E27FC236}">
                <a16:creationId xmlns:a16="http://schemas.microsoft.com/office/drawing/2014/main" id="{5167AAE2-5025-8D47-94AA-0B1823031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F8968-AF15-C24A-BCBD-3B35898CC05D}"/>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59404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2C50-7E11-C246-8231-3E580E692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65D4F4-7CDB-CC47-8FA5-89D17A7BB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08EDB5-001A-8948-ACA7-29A910512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21B7EF-B62C-EA42-82E4-A616174F6D8E}"/>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6" name="Footer Placeholder 5">
            <a:extLst>
              <a:ext uri="{FF2B5EF4-FFF2-40B4-BE49-F238E27FC236}">
                <a16:creationId xmlns:a16="http://schemas.microsoft.com/office/drawing/2014/main" id="{253D0721-F357-7841-A285-A3E1125DB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2627-D7D1-7E46-AB6A-2BD89CB43E73}"/>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146883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B07F-C35F-C14B-86BC-9B380D200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A0417-4BF9-3743-9729-D93F16E2B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5379B7-FA69-844A-A63F-B6196B726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7F4D88-491F-B347-98E7-582AB2794F3C}"/>
              </a:ext>
            </a:extLst>
          </p:cNvPr>
          <p:cNvSpPr>
            <a:spLocks noGrp="1"/>
          </p:cNvSpPr>
          <p:nvPr>
            <p:ph type="dt" sz="half" idx="10"/>
          </p:nvPr>
        </p:nvSpPr>
        <p:spPr/>
        <p:txBody>
          <a:bodyPr/>
          <a:lstStyle/>
          <a:p>
            <a:fld id="{020EF5F5-CE28-8449-A60A-A803F4B67D82}" type="datetimeFigureOut">
              <a:rPr lang="en-US" smtClean="0"/>
              <a:t>5/30/22</a:t>
            </a:fld>
            <a:endParaRPr lang="en-US"/>
          </a:p>
        </p:txBody>
      </p:sp>
      <p:sp>
        <p:nvSpPr>
          <p:cNvPr id="6" name="Footer Placeholder 5">
            <a:extLst>
              <a:ext uri="{FF2B5EF4-FFF2-40B4-BE49-F238E27FC236}">
                <a16:creationId xmlns:a16="http://schemas.microsoft.com/office/drawing/2014/main" id="{F6CD1254-E3F8-F84C-8734-66F4C411E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A05FD-F2CA-5B48-87DB-7BFA4B10B795}"/>
              </a:ext>
            </a:extLst>
          </p:cNvPr>
          <p:cNvSpPr>
            <a:spLocks noGrp="1"/>
          </p:cNvSpPr>
          <p:nvPr>
            <p:ph type="sldNum" sz="quarter" idx="12"/>
          </p:nvPr>
        </p:nvSpPr>
        <p:spPr/>
        <p:txBody>
          <a:bodyPr/>
          <a:lstStyle/>
          <a:p>
            <a:fld id="{596C7131-5D45-8740-A17D-83AFF82FC4B0}" type="slidenum">
              <a:rPr lang="en-US" smtClean="0"/>
              <a:t>‹#›</a:t>
            </a:fld>
            <a:endParaRPr lang="en-US"/>
          </a:p>
        </p:txBody>
      </p:sp>
    </p:spTree>
    <p:extLst>
      <p:ext uri="{BB962C8B-B14F-4D97-AF65-F5344CB8AC3E}">
        <p14:creationId xmlns:p14="http://schemas.microsoft.com/office/powerpoint/2010/main" val="210053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387C8-8720-3449-955D-B6D497ED8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BB38FC-9AC8-D649-9005-9997EB2AC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E0894-72C0-3E4F-A5D2-AF16524EC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EF5F5-CE28-8449-A60A-A803F4B67D82}" type="datetimeFigureOut">
              <a:rPr lang="en-US" smtClean="0"/>
              <a:t>5/30/22</a:t>
            </a:fld>
            <a:endParaRPr lang="en-US"/>
          </a:p>
        </p:txBody>
      </p:sp>
      <p:sp>
        <p:nvSpPr>
          <p:cNvPr id="5" name="Footer Placeholder 4">
            <a:extLst>
              <a:ext uri="{FF2B5EF4-FFF2-40B4-BE49-F238E27FC236}">
                <a16:creationId xmlns:a16="http://schemas.microsoft.com/office/drawing/2014/main" id="{AD80D218-A7C1-C04E-BDFA-9F5B2242D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A8A44-5253-2C45-B5C1-E7D5E547B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C7131-5D45-8740-A17D-83AFF82FC4B0}" type="slidenum">
              <a:rPr lang="en-US" smtClean="0"/>
              <a:t>‹#›</a:t>
            </a:fld>
            <a:endParaRPr lang="en-US"/>
          </a:p>
        </p:txBody>
      </p:sp>
    </p:spTree>
    <p:extLst>
      <p:ext uri="{BB962C8B-B14F-4D97-AF65-F5344CB8AC3E}">
        <p14:creationId xmlns:p14="http://schemas.microsoft.com/office/powerpoint/2010/main" val="117670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xnkeen.com/terms-of-use-alexa-skill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amazon.com/privacy" TargetMode="External"/><Relationship Id="rId4" Type="http://schemas.openxmlformats.org/officeDocument/2006/relationships/hyperlink" Target="https://www.amazon.com/gp/help/customer/display.html?nodeId=2018097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p:nvPr/>
        </p:nvSpPr>
        <p:spPr>
          <a:xfrm>
            <a:off x="4512400" y="524001"/>
            <a:ext cx="3167200" cy="820800"/>
          </a:xfrm>
          <a:prstGeom prst="rect">
            <a:avLst/>
          </a:prstGeom>
          <a:noFill/>
          <a:ln>
            <a:noFill/>
          </a:ln>
        </p:spPr>
        <p:txBody>
          <a:bodyPr spcFirstLastPara="1" wrap="square" lIns="121900" tIns="121900" rIns="121900" bIns="121900" anchor="ctr" anchorCtr="0">
            <a:noAutofit/>
          </a:bodyPr>
          <a:lstStyle/>
          <a:p>
            <a:pPr algn="ctr"/>
            <a:r>
              <a:rPr lang="en" sz="3067" b="1">
                <a:latin typeface="Helvetica Neue"/>
                <a:ea typeface="Helvetica Neue"/>
                <a:cs typeface="Helvetica Neue"/>
                <a:sym typeface="Helvetica Neue"/>
              </a:rPr>
              <a:t>Privacy Policy</a:t>
            </a:r>
            <a:endParaRPr sz="3067" b="1">
              <a:latin typeface="Helvetica Neue"/>
              <a:ea typeface="Helvetica Neue"/>
              <a:cs typeface="Helvetica Neue"/>
              <a:sym typeface="Helvetica Neue"/>
            </a:endParaRPr>
          </a:p>
          <a:p>
            <a:pPr algn="ctr"/>
            <a:r>
              <a:rPr lang="en" sz="3067" b="1">
                <a:latin typeface="Helvetica Neue"/>
                <a:ea typeface="Helvetica Neue"/>
                <a:cs typeface="Helvetica Neue"/>
                <a:sym typeface="Helvetica Neue"/>
              </a:rPr>
              <a:t>For Alexa Skills</a:t>
            </a:r>
            <a:endParaRPr sz="3067" b="1">
              <a:latin typeface="Helvetica Neue"/>
              <a:ea typeface="Helvetica Neue"/>
              <a:cs typeface="Helvetica Neue"/>
              <a:sym typeface="Helvetica Neue"/>
            </a:endParaRPr>
          </a:p>
        </p:txBody>
      </p:sp>
      <p:cxnSp>
        <p:nvCxnSpPr>
          <p:cNvPr id="69" name="Google Shape;69;p14"/>
          <p:cNvCxnSpPr/>
          <p:nvPr/>
        </p:nvCxnSpPr>
        <p:spPr>
          <a:xfrm>
            <a:off x="5065401" y="1665167"/>
            <a:ext cx="2061200" cy="0"/>
          </a:xfrm>
          <a:prstGeom prst="straightConnector1">
            <a:avLst/>
          </a:prstGeom>
          <a:noFill/>
          <a:ln w="38100" cap="flat" cmpd="sng">
            <a:solidFill>
              <a:srgbClr val="9FC5E8"/>
            </a:solidFill>
            <a:prstDash val="solid"/>
            <a:round/>
            <a:headEnd type="none" w="med" len="med"/>
            <a:tailEnd type="none" w="med" len="med"/>
          </a:ln>
        </p:spPr>
      </p:cxnSp>
      <p:sp>
        <p:nvSpPr>
          <p:cNvPr id="70" name="Google Shape;70;p14"/>
          <p:cNvSpPr txBox="1"/>
          <p:nvPr/>
        </p:nvSpPr>
        <p:spPr>
          <a:xfrm>
            <a:off x="774201" y="1922284"/>
            <a:ext cx="10643600" cy="1168000"/>
          </a:xfrm>
          <a:prstGeom prst="rect">
            <a:avLst/>
          </a:prstGeom>
          <a:noFill/>
          <a:ln>
            <a:noFill/>
          </a:ln>
        </p:spPr>
        <p:txBody>
          <a:bodyPr spcFirstLastPara="1" wrap="square" lIns="121900" tIns="121900" rIns="121900" bIns="121900" anchor="ctr" anchorCtr="0">
            <a:noAutofit/>
          </a:bodyPr>
          <a:lstStyle/>
          <a:p>
            <a:r>
              <a:rPr lang="en" sz="1067">
                <a:solidFill>
                  <a:schemeClr val="dk1"/>
                </a:solidFill>
                <a:latin typeface="Helvetica Neue"/>
                <a:ea typeface="Helvetica Neue"/>
                <a:cs typeface="Helvetica Neue"/>
                <a:sym typeface="Helvetica Neue"/>
              </a:rPr>
              <a:t>This privacy policy describes how </a:t>
            </a:r>
            <a:r>
              <a:rPr lang="en" sz="1067">
                <a:latin typeface="Helvetica Neue"/>
                <a:ea typeface="Helvetica Neue"/>
                <a:cs typeface="Helvetica Neue"/>
                <a:sym typeface="Helvetica Neue"/>
              </a:rPr>
              <a:t>Element Labs (Liam Emmart) (“Element”, “Element Labs”, “us” or “we”) </a:t>
            </a:r>
            <a:r>
              <a:rPr lang="en" sz="1067">
                <a:solidFill>
                  <a:schemeClr val="dk1"/>
                </a:solidFill>
                <a:latin typeface="Helvetica Neue"/>
                <a:ea typeface="Helvetica Neue"/>
                <a:cs typeface="Helvetica Neue"/>
                <a:sym typeface="Helvetica Neue"/>
              </a:rPr>
              <a:t>protects your (“you”, “the user”) privacy and your data</a:t>
            </a:r>
            <a:r>
              <a:rPr lang="en" sz="1067">
                <a:latin typeface="Helvetica Neue"/>
                <a:ea typeface="Helvetica Neue"/>
                <a:cs typeface="Helvetica Neue"/>
                <a:sym typeface="Helvetica Neue"/>
              </a:rPr>
              <a:t>. </a:t>
            </a:r>
            <a:r>
              <a:rPr lang="en" sz="1067">
                <a:solidFill>
                  <a:schemeClr val="dk1"/>
                </a:solidFill>
                <a:latin typeface="Helvetica Neue"/>
                <a:ea typeface="Helvetica Neue"/>
                <a:cs typeface="Helvetica Neue"/>
                <a:sym typeface="Helvetica Neue"/>
              </a:rPr>
              <a:t>Before using any of our Alexa Skills (“our skills”), please read this policy and our </a:t>
            </a:r>
            <a:r>
              <a:rPr lang="en" sz="1067" u="sng">
                <a:solidFill>
                  <a:schemeClr val="hlink"/>
                </a:solidFill>
                <a:latin typeface="Helvetica Neue"/>
                <a:ea typeface="Helvetica Neue"/>
                <a:cs typeface="Helvetica Neue"/>
                <a:sym typeface="Helvetica Neue"/>
                <a:hlinkClick r:id="rId3"/>
              </a:rPr>
              <a:t>Alexa Skills Terms of Use</a:t>
            </a:r>
            <a:r>
              <a:rPr lang="en" sz="1067">
                <a:solidFill>
                  <a:schemeClr val="dk1"/>
                </a:solidFill>
                <a:latin typeface="Helvetica Neue"/>
                <a:ea typeface="Helvetica Neue"/>
                <a:cs typeface="Helvetica Neue"/>
                <a:sym typeface="Helvetica Neue"/>
              </a:rPr>
              <a:t>, as well as the </a:t>
            </a:r>
            <a:r>
              <a:rPr lang="en" sz="1067" u="sng">
                <a:solidFill>
                  <a:schemeClr val="hlink"/>
                </a:solidFill>
                <a:latin typeface="Helvetica Neue"/>
                <a:ea typeface="Helvetica Neue"/>
                <a:cs typeface="Helvetica Neue"/>
                <a:sym typeface="Helvetica Neue"/>
                <a:hlinkClick r:id="rId4"/>
              </a:rPr>
              <a:t>Alexa Terms of Use</a:t>
            </a:r>
            <a:r>
              <a:rPr lang="en" sz="1067">
                <a:solidFill>
                  <a:schemeClr val="dk1"/>
                </a:solidFill>
                <a:latin typeface="Helvetica Neue"/>
                <a:ea typeface="Helvetica Neue"/>
                <a:cs typeface="Helvetica Neue"/>
                <a:sym typeface="Helvetica Neue"/>
              </a:rPr>
              <a:t> and the </a:t>
            </a:r>
            <a:r>
              <a:rPr lang="en" sz="1067" u="sng">
                <a:solidFill>
                  <a:schemeClr val="hlink"/>
                </a:solidFill>
                <a:latin typeface="Helvetica Neue"/>
                <a:ea typeface="Helvetica Neue"/>
                <a:cs typeface="Helvetica Neue"/>
                <a:sym typeface="Helvetica Neue"/>
                <a:hlinkClick r:id="rId5"/>
              </a:rPr>
              <a:t>Privacy Policies</a:t>
            </a:r>
            <a:r>
              <a:rPr lang="en" sz="1067">
                <a:solidFill>
                  <a:schemeClr val="dk1"/>
                </a:solidFill>
                <a:latin typeface="Helvetica Neue"/>
                <a:ea typeface="Helvetica Neue"/>
                <a:cs typeface="Helvetica Neue"/>
                <a:sym typeface="Helvetica Neue"/>
              </a:rPr>
              <a:t> by the Amazon Digital Services LLC (with its affiliates, “Amazon”).</a:t>
            </a:r>
            <a:endParaRPr sz="1067">
              <a:latin typeface="Helvetica Neue"/>
              <a:ea typeface="Helvetica Neue"/>
              <a:cs typeface="Helvetica Neue"/>
              <a:sym typeface="Helvetica Neue"/>
            </a:endParaRPr>
          </a:p>
          <a:p>
            <a:endParaRPr sz="1067">
              <a:latin typeface="Helvetica Neue"/>
              <a:ea typeface="Helvetica Neue"/>
              <a:cs typeface="Helvetica Neue"/>
              <a:sym typeface="Helvetica Neue"/>
            </a:endParaRPr>
          </a:p>
          <a:p>
            <a:r>
              <a:rPr lang="en" sz="1067">
                <a:latin typeface="Helvetica Neue"/>
                <a:ea typeface="Helvetica Neue"/>
                <a:cs typeface="Helvetica Neue"/>
                <a:sym typeface="Helvetica Neue"/>
              </a:rPr>
              <a:t>Regarding Amazon, “Alexa” means their Alexa Voice Service which includes third party services (like our skills) and other related Software.</a:t>
            </a:r>
            <a:endParaRPr sz="1067">
              <a:latin typeface="Helvetica Neue"/>
              <a:ea typeface="Helvetica Neue"/>
              <a:cs typeface="Helvetica Neue"/>
              <a:sym typeface="Helvetica Neue"/>
            </a:endParaRPr>
          </a:p>
          <a:p>
            <a:endParaRPr sz="1067">
              <a:latin typeface="Helvetica Neue"/>
              <a:ea typeface="Helvetica Neue"/>
              <a:cs typeface="Helvetica Neue"/>
              <a:sym typeface="Helvetica Neue"/>
            </a:endParaRPr>
          </a:p>
          <a:p>
            <a:r>
              <a:rPr lang="en" sz="1067">
                <a:latin typeface="Helvetica Neue"/>
                <a:ea typeface="Helvetica Neue"/>
                <a:cs typeface="Helvetica Neue"/>
                <a:sym typeface="Helvetica Neue"/>
              </a:rPr>
              <a:t>If you use one of our skills you fully agree to this privacy policy.</a:t>
            </a:r>
            <a:endParaRPr sz="1067">
              <a:latin typeface="Helvetica Neue"/>
              <a:ea typeface="Helvetica Neue"/>
              <a:cs typeface="Helvetica Neue"/>
              <a:sym typeface="Helvetica Neue"/>
            </a:endParaRPr>
          </a:p>
        </p:txBody>
      </p:sp>
      <p:sp>
        <p:nvSpPr>
          <p:cNvPr id="71" name="Google Shape;71;p14"/>
          <p:cNvSpPr txBox="1"/>
          <p:nvPr/>
        </p:nvSpPr>
        <p:spPr>
          <a:xfrm>
            <a:off x="774201" y="3994801"/>
            <a:ext cx="7004800" cy="477600"/>
          </a:xfrm>
          <a:prstGeom prst="rect">
            <a:avLst/>
          </a:prstGeom>
          <a:noFill/>
          <a:ln>
            <a:noFill/>
          </a:ln>
        </p:spPr>
        <p:txBody>
          <a:bodyPr spcFirstLastPara="1" wrap="square" lIns="121900" tIns="121900" rIns="121900" bIns="121900" anchor="ctr" anchorCtr="0">
            <a:noAutofit/>
          </a:bodyPr>
          <a:lstStyle/>
          <a:p>
            <a:r>
              <a:rPr lang="en" sz="2133" b="1">
                <a:latin typeface="Helvetica Neue"/>
                <a:ea typeface="Helvetica Neue"/>
                <a:cs typeface="Helvetica Neue"/>
                <a:sym typeface="Helvetica Neue"/>
              </a:rPr>
              <a:t>Data</a:t>
            </a:r>
            <a:endParaRPr sz="2133" b="1">
              <a:latin typeface="Helvetica Neue"/>
              <a:ea typeface="Helvetica Neue"/>
              <a:cs typeface="Helvetica Neue"/>
              <a:sym typeface="Helvetica Neue"/>
            </a:endParaRPr>
          </a:p>
        </p:txBody>
      </p:sp>
      <p:sp>
        <p:nvSpPr>
          <p:cNvPr id="72" name="Google Shape;72;p14"/>
          <p:cNvSpPr txBox="1"/>
          <p:nvPr/>
        </p:nvSpPr>
        <p:spPr>
          <a:xfrm>
            <a:off x="774201" y="4421700"/>
            <a:ext cx="10643600" cy="1268000"/>
          </a:xfrm>
          <a:prstGeom prst="rect">
            <a:avLst/>
          </a:prstGeom>
          <a:noFill/>
          <a:ln>
            <a:noFill/>
          </a:ln>
        </p:spPr>
        <p:txBody>
          <a:bodyPr spcFirstLastPara="1" wrap="square" lIns="121900" tIns="121900" rIns="121900" bIns="121900" anchor="ctr" anchorCtr="0">
            <a:noAutofit/>
          </a:bodyPr>
          <a:lstStyle/>
          <a:p>
            <a:pPr>
              <a:buClr>
                <a:schemeClr val="dk1"/>
              </a:buClr>
              <a:buSzPts val="1100"/>
            </a:pPr>
            <a:r>
              <a:rPr lang="en" sz="1067">
                <a:latin typeface="Helvetica Neue"/>
                <a:ea typeface="Helvetica Neue"/>
                <a:cs typeface="Helvetica Neue"/>
                <a:sym typeface="Helvetica Neue"/>
              </a:rPr>
              <a:t>We never collect or share personal data with our skills.</a:t>
            </a:r>
            <a:endParaRPr sz="1067">
              <a:latin typeface="Helvetica Neue"/>
              <a:ea typeface="Helvetica Neue"/>
              <a:cs typeface="Helvetica Neue"/>
              <a:sym typeface="Helvetica Neue"/>
            </a:endParaRPr>
          </a:p>
          <a:p>
            <a:pPr>
              <a:buClr>
                <a:schemeClr val="dk1"/>
              </a:buClr>
              <a:buSzPts val="1100"/>
            </a:pPr>
            <a:endParaRPr sz="1067">
              <a:latin typeface="Helvetica Neue"/>
              <a:ea typeface="Helvetica Neue"/>
              <a:cs typeface="Helvetica Neue"/>
              <a:sym typeface="Helvetica Neue"/>
            </a:endParaRPr>
          </a:p>
          <a:p>
            <a:pPr>
              <a:buClr>
                <a:schemeClr val="dk1"/>
              </a:buClr>
              <a:buSzPts val="1100"/>
            </a:pPr>
            <a:r>
              <a:rPr lang="en" sz="1067">
                <a:latin typeface="Helvetica Neue"/>
                <a:ea typeface="Helvetica Neue"/>
                <a:cs typeface="Helvetica Neue"/>
                <a:sym typeface="Helvetica Neue"/>
              </a:rPr>
              <a:t>To improve our services we analyze automatically how often utterances are spoken and other analytics. This is done automatically by Amazon in the Amazon Developer Portal.</a:t>
            </a:r>
            <a:endParaRPr sz="1067">
              <a:latin typeface="Helvetica Neue"/>
              <a:ea typeface="Helvetica Neue"/>
              <a:cs typeface="Helvetica Neue"/>
              <a:sym typeface="Helvetica Neue"/>
            </a:endParaRPr>
          </a:p>
          <a:p>
            <a:pPr>
              <a:buClr>
                <a:schemeClr val="dk1"/>
              </a:buClr>
              <a:buSzPts val="1100"/>
            </a:pPr>
            <a:endParaRPr sz="1067">
              <a:latin typeface="Helvetica Neue"/>
              <a:ea typeface="Helvetica Neue"/>
              <a:cs typeface="Helvetica Neue"/>
              <a:sym typeface="Helvetica Neue"/>
            </a:endParaRPr>
          </a:p>
          <a:p>
            <a:r>
              <a:rPr lang="en" sz="1067">
                <a:latin typeface="Helvetica Neue"/>
                <a:ea typeface="Helvetica Neue"/>
                <a:cs typeface="Helvetica Neue"/>
                <a:sym typeface="Helvetica Neue"/>
              </a:rPr>
              <a:t>For some of our skills it is necessary to save data for you in our databases and/or logs. This data never includes your name or any other personal information with the exception of address start and end locations which are used to perform core service functions (e.g. finding directions between two points).</a:t>
            </a:r>
            <a:endParaRPr sz="1067">
              <a:latin typeface="Helvetica Neue"/>
              <a:ea typeface="Helvetica Neue"/>
              <a:cs typeface="Helvetica Neue"/>
              <a:sym typeface="Helvetica Neue"/>
            </a:endParaRPr>
          </a:p>
        </p:txBody>
      </p:sp>
      <p:sp>
        <p:nvSpPr>
          <p:cNvPr id="73" name="Google Shape;73;p14"/>
          <p:cNvSpPr txBox="1"/>
          <p:nvPr/>
        </p:nvSpPr>
        <p:spPr>
          <a:xfrm>
            <a:off x="774201" y="5689601"/>
            <a:ext cx="7004800" cy="477600"/>
          </a:xfrm>
          <a:prstGeom prst="rect">
            <a:avLst/>
          </a:prstGeom>
          <a:noFill/>
          <a:ln>
            <a:noFill/>
          </a:ln>
        </p:spPr>
        <p:txBody>
          <a:bodyPr spcFirstLastPara="1" wrap="square" lIns="121900" tIns="121900" rIns="121900" bIns="121900" anchor="ctr" anchorCtr="0">
            <a:noAutofit/>
          </a:bodyPr>
          <a:lstStyle/>
          <a:p>
            <a:r>
              <a:rPr lang="en" sz="2133" b="1">
                <a:latin typeface="Helvetica Neue"/>
                <a:ea typeface="Helvetica Neue"/>
                <a:cs typeface="Helvetica Neue"/>
                <a:sym typeface="Helvetica Neue"/>
              </a:rPr>
              <a:t>Changes</a:t>
            </a:r>
            <a:endParaRPr sz="2133" b="1">
              <a:latin typeface="Helvetica Neue"/>
              <a:ea typeface="Helvetica Neue"/>
              <a:cs typeface="Helvetica Neue"/>
              <a:sym typeface="Helvetica Neue"/>
            </a:endParaRPr>
          </a:p>
        </p:txBody>
      </p:sp>
      <p:sp>
        <p:nvSpPr>
          <p:cNvPr id="74" name="Google Shape;74;p14"/>
          <p:cNvSpPr txBox="1"/>
          <p:nvPr/>
        </p:nvSpPr>
        <p:spPr>
          <a:xfrm>
            <a:off x="774201" y="6167201"/>
            <a:ext cx="10643600" cy="372400"/>
          </a:xfrm>
          <a:prstGeom prst="rect">
            <a:avLst/>
          </a:prstGeom>
          <a:noFill/>
          <a:ln>
            <a:noFill/>
          </a:ln>
        </p:spPr>
        <p:txBody>
          <a:bodyPr spcFirstLastPara="1" wrap="square" lIns="121900" tIns="121900" rIns="121900" bIns="121900" anchor="ctr" anchorCtr="0">
            <a:noAutofit/>
          </a:bodyPr>
          <a:lstStyle/>
          <a:p>
            <a:r>
              <a:rPr lang="en" sz="1067">
                <a:latin typeface="Helvetica Neue"/>
                <a:ea typeface="Helvetica Neue"/>
                <a:cs typeface="Helvetica Neue"/>
                <a:sym typeface="Helvetica Neue"/>
              </a:rPr>
              <a:t>Our skills or parts of it may change or be updated at any time. Further, our Terms of Use might change. You can find a link to this agreement on the description page of the skill in the Alexa App or in the Alexa Store. Your continued use of our skill after changes of the Terms of Use or the skill itself will be seen as your acceptance of both.</a:t>
            </a:r>
            <a:endParaRPr sz="1067">
              <a:latin typeface="Helvetica Neue"/>
              <a:ea typeface="Helvetica Neue"/>
              <a:cs typeface="Helvetica Neue"/>
              <a:sym typeface="Helvetica Neue"/>
            </a:endParaRPr>
          </a:p>
        </p:txBody>
      </p:sp>
      <p:sp>
        <p:nvSpPr>
          <p:cNvPr id="75" name="Google Shape;75;p14"/>
          <p:cNvSpPr txBox="1"/>
          <p:nvPr/>
        </p:nvSpPr>
        <p:spPr>
          <a:xfrm>
            <a:off x="774201" y="3090300"/>
            <a:ext cx="2189600" cy="477600"/>
          </a:xfrm>
          <a:prstGeom prst="rect">
            <a:avLst/>
          </a:prstGeom>
          <a:noFill/>
          <a:ln>
            <a:noFill/>
          </a:ln>
        </p:spPr>
        <p:txBody>
          <a:bodyPr spcFirstLastPara="1" wrap="square" lIns="121900" tIns="121900" rIns="121900" bIns="121900" anchor="ctr" anchorCtr="0">
            <a:noAutofit/>
          </a:bodyPr>
          <a:lstStyle/>
          <a:p>
            <a:r>
              <a:rPr lang="en" sz="2133" b="1">
                <a:latin typeface="Helvetica Neue"/>
                <a:ea typeface="Helvetica Neue"/>
                <a:cs typeface="Helvetica Neue"/>
                <a:sym typeface="Helvetica Neue"/>
              </a:rPr>
              <a:t>General</a:t>
            </a:r>
            <a:endParaRPr sz="2133" b="1">
              <a:latin typeface="Helvetica Neue"/>
              <a:ea typeface="Helvetica Neue"/>
              <a:cs typeface="Helvetica Neue"/>
              <a:sym typeface="Helvetica Neue"/>
            </a:endParaRPr>
          </a:p>
        </p:txBody>
      </p:sp>
      <p:sp>
        <p:nvSpPr>
          <p:cNvPr id="76" name="Google Shape;76;p14"/>
          <p:cNvSpPr txBox="1"/>
          <p:nvPr/>
        </p:nvSpPr>
        <p:spPr>
          <a:xfrm>
            <a:off x="774201" y="3517215"/>
            <a:ext cx="10643600" cy="477600"/>
          </a:xfrm>
          <a:prstGeom prst="rect">
            <a:avLst/>
          </a:prstGeom>
          <a:noFill/>
          <a:ln>
            <a:noFill/>
          </a:ln>
        </p:spPr>
        <p:txBody>
          <a:bodyPr spcFirstLastPara="1" wrap="square" lIns="121900" tIns="121900" rIns="121900" bIns="121900" anchor="ctr" anchorCtr="0">
            <a:noAutofit/>
          </a:bodyPr>
          <a:lstStyle/>
          <a:p>
            <a:r>
              <a:rPr lang="en" sz="1067">
                <a:solidFill>
                  <a:schemeClr val="dk1"/>
                </a:solidFill>
                <a:latin typeface="Helvetica Neue"/>
                <a:ea typeface="Helvetica Neue"/>
                <a:cs typeface="Helvetica Neue"/>
                <a:sym typeface="Helvetica Neue"/>
              </a:rPr>
              <a:t>When you use our skills you have to talk to Alexa. This voice input is sent to Amazon and us where we use it to understand what our skill should do for you. This is absolutely necessary for our service to give you an appropriate answer.</a:t>
            </a:r>
            <a:endParaRPr sz="1067">
              <a:latin typeface="Helvetica Neue"/>
              <a:ea typeface="Helvetica Neue"/>
              <a:cs typeface="Helvetica Neue"/>
              <a:sym typeface="Helvetica Neue"/>
            </a:endParaRPr>
          </a:p>
        </p:txBody>
      </p:sp>
    </p:spTree>
    <p:extLst>
      <p:ext uri="{BB962C8B-B14F-4D97-AF65-F5344CB8AC3E}">
        <p14:creationId xmlns:p14="http://schemas.microsoft.com/office/powerpoint/2010/main" val="10461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360</Words>
  <Application>Microsoft Macintosh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Emmart</dc:creator>
  <cp:lastModifiedBy>Liam Emmart</cp:lastModifiedBy>
  <cp:revision>3</cp:revision>
  <cp:lastPrinted>2022-05-30T06:45:00Z</cp:lastPrinted>
  <dcterms:created xsi:type="dcterms:W3CDTF">2022-05-30T06:42:49Z</dcterms:created>
  <dcterms:modified xsi:type="dcterms:W3CDTF">2022-05-30T06:46:43Z</dcterms:modified>
</cp:coreProperties>
</file>