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Nunito"/>
      <p:regular r:id="rId35"/>
      <p:bold r:id="rId36"/>
      <p:italic r:id="rId37"/>
      <p:boldItalic r:id="rId38"/>
    </p:embeddedFont>
    <p:embeddedFont>
      <p:font typeface="Maven Pro"/>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italic.fntdata"/><Relationship Id="rId14" Type="http://schemas.openxmlformats.org/officeDocument/2006/relationships/slide" Target="slides/slide9.xml"/><Relationship Id="rId36" Type="http://schemas.openxmlformats.org/officeDocument/2006/relationships/font" Target="fonts/Nunito-bold.fntdata"/><Relationship Id="rId17" Type="http://schemas.openxmlformats.org/officeDocument/2006/relationships/slide" Target="slides/slide12.xml"/><Relationship Id="rId39" Type="http://schemas.openxmlformats.org/officeDocument/2006/relationships/font" Target="fonts/MavenPro-regular.fntdata"/><Relationship Id="rId16" Type="http://schemas.openxmlformats.org/officeDocument/2006/relationships/slide" Target="slides/slide11.xml"/><Relationship Id="rId38" Type="http://schemas.openxmlformats.org/officeDocument/2006/relationships/font" Target="fonts/Nuni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26b4eccb1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26b4eccb1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shows that patrons that work in Admin &amp; Support have the highest late returns rate.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26b4eccb1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26b4eccb1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Expensive books have higher rate of late returns than cheaper books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26b4eccb1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26b4eccb1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Older patrons(40 years and above) have higher rate of late returns than younger patrons.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26b4eccb1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26b4eccb1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 have higher rate of late returns than women do.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26b4eccb1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26b4eccb1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books have a little higher rate of late returns than older books.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26b4eccb1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26b4eccb1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Again, January has the highest number of books borrowed in a month. The reason could be that most patrons want to begin </a:t>
            </a:r>
            <a:r>
              <a:rPr lang="en"/>
              <a:t>their</a:t>
            </a:r>
            <a:r>
              <a:rPr lang="en"/>
              <a:t> year with a new hobby.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26b4eccb1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26b4eccb1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Visualising the result will a line chart will help us </a:t>
            </a:r>
            <a:r>
              <a:rPr lang="en"/>
              <a:t>understand</a:t>
            </a:r>
            <a:r>
              <a:rPr lang="en"/>
              <a:t> the activities in the library all through the year in terms of book checkout.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26ac1c54df_0_1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26ac1c54df_0_1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numbers </a:t>
            </a:r>
            <a:r>
              <a:rPr lang="en"/>
              <a:t>agave</a:t>
            </a:r>
            <a:r>
              <a:rPr lang="en"/>
              <a:t> been sorted so we can easily spot months most overdue books are returned to the </a:t>
            </a:r>
            <a:r>
              <a:rPr lang="en"/>
              <a:t>library. The best explanation to why books have higher returns in April is the Spring weather.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26ac1c54df_0_1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26ac1c54df_0_1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 chart is used to depict the number of late returns per month.</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26b4eccb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26b4eccb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book that has the highest number of late returns according to the table above is a book on Medicine and Surgery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6b4eccb1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6b4eccb1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From the table above, we notice that the customers that have borrowed books have only checked out once in the library and since each customer has only checked out once, there isn't a patron with a higher frequency of late returns.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26b4eccb1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26b4eccb1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visualisation of the number of times a book has been returned late is represented in an horizontal bar chart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26b4eccb1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26b4eccb1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book category with most late returns from the table above is Business &amp; Economics.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26b4eccb1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26b4eccb1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table above gives us the number of patrons in each occupation category that have late returns in </a:t>
            </a:r>
            <a:r>
              <a:rPr lang="en"/>
              <a:t>each</a:t>
            </a:r>
            <a:r>
              <a:rPr lang="en"/>
              <a:t> book category. It shows us how a book checked out by a patron could relate to the patron’s occupation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26b4eccb1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26b4eccb1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chart visualizes the unstacked dataset.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26b4eccb1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26b4eccb1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pie chart shows that 98.4% of books are returned late because they have more than 300 pages. Book page is a big variable when dealing with late returns of books.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26b4eccb1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26b4eccb1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26b4eccb1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26b4eccb1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the previous analysis to this, we notice that the most checked out book is also the book that has most late returns with the only difference being that 10 patrons return the book within the </a:t>
            </a:r>
            <a:r>
              <a:rPr lang="en"/>
              <a:t>allotted</a:t>
            </a:r>
            <a:r>
              <a:rPr lang="en"/>
              <a:t> period.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26b4eccb1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26b4eccb1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26b4eccb1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26b4eccb1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line chart visualising the trends of book returned within the due date across the months of the year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26b4eccb1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26b4eccb1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Popular Mechanics is a popular book in the library seeing as it is the most checked out book in 9 </a:t>
            </a:r>
            <a:r>
              <a:rPr lang="en"/>
              <a:t>different</a:t>
            </a:r>
            <a:r>
              <a:rPr lang="en"/>
              <a:t> months.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26b4eccb1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26b4eccb1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chart shows the percentage of patrons in each education category. We cn conclude that they are almost evenly distributed.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26b4eccb1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26b4eccb1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chart includes the occupation of the patron </a:t>
            </a:r>
            <a:r>
              <a:rPr lang="en"/>
              <a:t>along with their education level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26b4eccb1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26b4eccb1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from the table above the </a:t>
            </a:r>
            <a:r>
              <a:rPr lang="en"/>
              <a:t>length</a:t>
            </a:r>
            <a:r>
              <a:rPr lang="en"/>
              <a:t> of the dataset, this shows that we have the total number of 440 late </a:t>
            </a:r>
            <a:r>
              <a:rPr lang="en"/>
              <a:t>returns</a:t>
            </a:r>
            <a:r>
              <a:rPr lang="en"/>
              <a:t> in the library and since we’ve analysed that each patron has checked out a book only once, it’s right to conclude that 440 patrons returned books late.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6ac1c54df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26ac1c54df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table above, it is obvious that where late-returned books were borrowed most was January. Patrons may not be able to return the books within the allocated period for so many reasons whether personal or reasons that may be out of </a:t>
            </a:r>
            <a:r>
              <a:rPr lang="en"/>
              <a:t>their</a:t>
            </a:r>
            <a:r>
              <a:rPr lang="en"/>
              <a:t> control like terrible weather since the coldest month in Oregon is January. We can see that most books borrowed in January were lately returned in March, this can be due to the slightly warmer weather or the holidays.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26ac1c54df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26ac1c54df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 bar chart visualising the analysis of months where books with late returns are borrowed most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26ac1c54df_0_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26ac1c54df_0_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table shows the number of books that are borrowed each month and turned out to be returned later in the year. Like the previous slide, January has the highest number of books borrowed that ended up being returned late.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26ac1c54df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26ac1c54df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 line chart to visualize the number of books </a:t>
            </a:r>
            <a:r>
              <a:rPr lang="en"/>
              <a:t>borrowed</a:t>
            </a:r>
            <a:r>
              <a:rPr lang="en"/>
              <a:t> each month where the return </a:t>
            </a:r>
            <a:r>
              <a:rPr lang="en"/>
              <a:t>period</a:t>
            </a:r>
            <a:r>
              <a:rPr lang="en"/>
              <a:t> is late.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Local Library Analysis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 of Oregon Library Dataset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1303800" y="317650"/>
            <a:ext cx="7030500" cy="79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66"/>
              <a:t>Analyzing how occupation of the patron </a:t>
            </a:r>
            <a:r>
              <a:rPr lang="en" sz="1866"/>
              <a:t>factor</a:t>
            </a:r>
            <a:r>
              <a:rPr lang="en" sz="1866"/>
              <a:t> into </a:t>
            </a:r>
            <a:r>
              <a:rPr lang="en" sz="1866"/>
              <a:t>their</a:t>
            </a:r>
            <a:r>
              <a:rPr lang="en" sz="1866"/>
              <a:t> late returns</a:t>
            </a:r>
            <a:r>
              <a:rPr lang="en"/>
              <a:t> </a:t>
            </a:r>
            <a:endParaRPr/>
          </a:p>
        </p:txBody>
      </p:sp>
      <p:sp>
        <p:nvSpPr>
          <p:cNvPr id="340" name="Google Shape;340;p22"/>
          <p:cNvSpPr txBox="1"/>
          <p:nvPr>
            <p:ph idx="1" type="body"/>
          </p:nvPr>
        </p:nvSpPr>
        <p:spPr>
          <a:xfrm>
            <a:off x="1303800" y="1185075"/>
            <a:ext cx="7030500" cy="334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1" name="Google Shape;341;p22"/>
          <p:cNvPicPr preferRelativeResize="0"/>
          <p:nvPr/>
        </p:nvPicPr>
        <p:blipFill>
          <a:blip r:embed="rId3">
            <a:alphaModFix/>
          </a:blip>
          <a:stretch>
            <a:fillRect/>
          </a:stretch>
        </p:blipFill>
        <p:spPr>
          <a:xfrm>
            <a:off x="1303800" y="1111750"/>
            <a:ext cx="6273350" cy="3872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1303800" y="403175"/>
            <a:ext cx="7030500" cy="72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679"/>
              <a:t>Analyzing how the price of the books factor into their late returns</a:t>
            </a:r>
            <a:r>
              <a:rPr lang="en" sz="2520"/>
              <a:t> </a:t>
            </a:r>
            <a:endParaRPr sz="1920"/>
          </a:p>
        </p:txBody>
      </p:sp>
      <p:sp>
        <p:nvSpPr>
          <p:cNvPr id="347" name="Google Shape;347;p23"/>
          <p:cNvSpPr txBox="1"/>
          <p:nvPr>
            <p:ph idx="1" type="body"/>
          </p:nvPr>
        </p:nvSpPr>
        <p:spPr>
          <a:xfrm>
            <a:off x="1303800" y="1233950"/>
            <a:ext cx="4499400" cy="329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8" name="Google Shape;348;p23"/>
          <p:cNvPicPr preferRelativeResize="0"/>
          <p:nvPr/>
        </p:nvPicPr>
        <p:blipFill>
          <a:blip r:embed="rId3">
            <a:alphaModFix/>
          </a:blip>
          <a:stretch>
            <a:fillRect/>
          </a:stretch>
        </p:blipFill>
        <p:spPr>
          <a:xfrm>
            <a:off x="1303800" y="1124075"/>
            <a:ext cx="5122525" cy="3946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4"/>
          <p:cNvSpPr txBox="1"/>
          <p:nvPr>
            <p:ph type="title"/>
          </p:nvPr>
        </p:nvSpPr>
        <p:spPr>
          <a:xfrm>
            <a:off x="1303800" y="134400"/>
            <a:ext cx="7030500" cy="7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1712"/>
              <a:t>Analyzing how the age of patrons factor into their late returns</a:t>
            </a:r>
            <a:r>
              <a:rPr lang="en" sz="2468"/>
              <a:t> </a:t>
            </a:r>
            <a:endParaRPr sz="2720"/>
          </a:p>
        </p:txBody>
      </p:sp>
      <p:sp>
        <p:nvSpPr>
          <p:cNvPr id="354" name="Google Shape;354;p24"/>
          <p:cNvSpPr txBox="1"/>
          <p:nvPr>
            <p:ph idx="1" type="body"/>
          </p:nvPr>
        </p:nvSpPr>
        <p:spPr>
          <a:xfrm>
            <a:off x="1303800" y="1990050"/>
            <a:ext cx="45117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5" name="Google Shape;355;p24"/>
          <p:cNvPicPr preferRelativeResize="0"/>
          <p:nvPr/>
        </p:nvPicPr>
        <p:blipFill>
          <a:blip r:embed="rId3">
            <a:alphaModFix/>
          </a:blip>
          <a:stretch>
            <a:fillRect/>
          </a:stretch>
        </p:blipFill>
        <p:spPr>
          <a:xfrm>
            <a:off x="1303800" y="1271200"/>
            <a:ext cx="4637500" cy="3979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5"/>
          <p:cNvSpPr txBox="1"/>
          <p:nvPr>
            <p:ph type="title"/>
          </p:nvPr>
        </p:nvSpPr>
        <p:spPr>
          <a:xfrm>
            <a:off x="1303800" y="232125"/>
            <a:ext cx="7030500" cy="61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57827"/>
              <a:buFont typeface="Arial"/>
              <a:buNone/>
            </a:pPr>
            <a:r>
              <a:rPr lang="en" sz="1712"/>
              <a:t>Analyzing how the gender of patrons factor into their late returns</a:t>
            </a:r>
            <a:r>
              <a:rPr lang="en" sz="2468"/>
              <a:t> </a:t>
            </a:r>
            <a:endParaRPr/>
          </a:p>
        </p:txBody>
      </p:sp>
      <p:sp>
        <p:nvSpPr>
          <p:cNvPr id="361" name="Google Shape;361;p25"/>
          <p:cNvSpPr txBox="1"/>
          <p:nvPr>
            <p:ph idx="1" type="body"/>
          </p:nvPr>
        </p:nvSpPr>
        <p:spPr>
          <a:xfrm>
            <a:off x="1303800" y="1990050"/>
            <a:ext cx="45846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2" name="Google Shape;362;p25"/>
          <p:cNvPicPr preferRelativeResize="0"/>
          <p:nvPr/>
        </p:nvPicPr>
        <p:blipFill>
          <a:blip r:embed="rId3">
            <a:alphaModFix/>
          </a:blip>
          <a:stretch>
            <a:fillRect/>
          </a:stretch>
        </p:blipFill>
        <p:spPr>
          <a:xfrm>
            <a:off x="1356125" y="1111775"/>
            <a:ext cx="4532150" cy="394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6"/>
          <p:cNvSpPr txBox="1"/>
          <p:nvPr>
            <p:ph type="title"/>
          </p:nvPr>
        </p:nvSpPr>
        <p:spPr>
          <a:xfrm>
            <a:off x="1303800" y="366525"/>
            <a:ext cx="7030500" cy="59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712"/>
              <a:t>Analyzing how the published year of the books factor into their late returns</a:t>
            </a:r>
            <a:endParaRPr/>
          </a:p>
        </p:txBody>
      </p:sp>
      <p:sp>
        <p:nvSpPr>
          <p:cNvPr id="368" name="Google Shape;368;p26"/>
          <p:cNvSpPr txBox="1"/>
          <p:nvPr>
            <p:ph idx="1" type="body"/>
          </p:nvPr>
        </p:nvSpPr>
        <p:spPr>
          <a:xfrm>
            <a:off x="1303800" y="1451600"/>
            <a:ext cx="3943500" cy="308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9" name="Google Shape;369;p26"/>
          <p:cNvPicPr preferRelativeResize="0"/>
          <p:nvPr/>
        </p:nvPicPr>
        <p:blipFill>
          <a:blip r:embed="rId3">
            <a:alphaModFix/>
          </a:blip>
          <a:stretch>
            <a:fillRect/>
          </a:stretch>
        </p:blipFill>
        <p:spPr>
          <a:xfrm>
            <a:off x="1303800" y="1121776"/>
            <a:ext cx="3943350" cy="3911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7"/>
          <p:cNvSpPr txBox="1"/>
          <p:nvPr>
            <p:ph type="title"/>
          </p:nvPr>
        </p:nvSpPr>
        <p:spPr>
          <a:xfrm>
            <a:off x="1303800" y="806350"/>
            <a:ext cx="7030500" cy="58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t>Analyzing the number of borrowed books each month</a:t>
            </a:r>
            <a:endParaRPr sz="1820"/>
          </a:p>
        </p:txBody>
      </p:sp>
      <p:sp>
        <p:nvSpPr>
          <p:cNvPr id="375" name="Google Shape;375;p27"/>
          <p:cNvSpPr txBox="1"/>
          <p:nvPr>
            <p:ph idx="1" type="body"/>
          </p:nvPr>
        </p:nvSpPr>
        <p:spPr>
          <a:xfrm>
            <a:off x="1303800" y="1600475"/>
            <a:ext cx="7030500" cy="293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6" name="Google Shape;376;p27"/>
          <p:cNvPicPr preferRelativeResize="0"/>
          <p:nvPr/>
        </p:nvPicPr>
        <p:blipFill>
          <a:blip r:embed="rId3">
            <a:alphaModFix/>
          </a:blip>
          <a:stretch>
            <a:fillRect/>
          </a:stretch>
        </p:blipFill>
        <p:spPr>
          <a:xfrm>
            <a:off x="1303800" y="1600475"/>
            <a:ext cx="2825650" cy="2931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8"/>
          <p:cNvSpPr txBox="1"/>
          <p:nvPr>
            <p:ph type="title"/>
          </p:nvPr>
        </p:nvSpPr>
        <p:spPr>
          <a:xfrm>
            <a:off x="1303800" y="378750"/>
            <a:ext cx="7030500" cy="52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1820"/>
              <a:t>Analyzing the number of borrowed books each month</a:t>
            </a:r>
            <a:endParaRPr/>
          </a:p>
        </p:txBody>
      </p:sp>
      <p:sp>
        <p:nvSpPr>
          <p:cNvPr id="382" name="Google Shape;382;p28"/>
          <p:cNvSpPr txBox="1"/>
          <p:nvPr>
            <p:ph idx="1" type="body"/>
          </p:nvPr>
        </p:nvSpPr>
        <p:spPr>
          <a:xfrm>
            <a:off x="989600" y="1319475"/>
            <a:ext cx="7344600" cy="321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3" name="Google Shape;383;p28"/>
          <p:cNvPicPr preferRelativeResize="0"/>
          <p:nvPr/>
        </p:nvPicPr>
        <p:blipFill>
          <a:blip r:embed="rId3">
            <a:alphaModFix/>
          </a:blip>
          <a:stretch>
            <a:fillRect/>
          </a:stretch>
        </p:blipFill>
        <p:spPr>
          <a:xfrm>
            <a:off x="989600" y="1026250"/>
            <a:ext cx="7344599" cy="3946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9"/>
          <p:cNvSpPr txBox="1"/>
          <p:nvPr>
            <p:ph type="title"/>
          </p:nvPr>
        </p:nvSpPr>
        <p:spPr>
          <a:xfrm>
            <a:off x="1303800" y="598575"/>
            <a:ext cx="7030500" cy="56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t>Analyzing number of late returns the library gets per month</a:t>
            </a:r>
            <a:endParaRPr sz="1820"/>
          </a:p>
        </p:txBody>
      </p:sp>
      <p:sp>
        <p:nvSpPr>
          <p:cNvPr id="389" name="Google Shape;389;p29"/>
          <p:cNvSpPr txBox="1"/>
          <p:nvPr>
            <p:ph idx="1" type="body"/>
          </p:nvPr>
        </p:nvSpPr>
        <p:spPr>
          <a:xfrm>
            <a:off x="1303800" y="1331700"/>
            <a:ext cx="7030500" cy="320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0" name="Google Shape;390;p29"/>
          <p:cNvPicPr preferRelativeResize="0"/>
          <p:nvPr/>
        </p:nvPicPr>
        <p:blipFill>
          <a:blip r:embed="rId3">
            <a:alphaModFix/>
          </a:blip>
          <a:stretch>
            <a:fillRect/>
          </a:stretch>
        </p:blipFill>
        <p:spPr>
          <a:xfrm>
            <a:off x="1380550" y="1282825"/>
            <a:ext cx="4102725" cy="3335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0"/>
          <p:cNvSpPr txBox="1"/>
          <p:nvPr>
            <p:ph type="title"/>
          </p:nvPr>
        </p:nvSpPr>
        <p:spPr>
          <a:xfrm>
            <a:off x="1303800" y="427600"/>
            <a:ext cx="70305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1820"/>
              <a:t>Analyzing number of late returns the library gets per month</a:t>
            </a:r>
            <a:endParaRPr/>
          </a:p>
        </p:txBody>
      </p:sp>
      <p:sp>
        <p:nvSpPr>
          <p:cNvPr id="396" name="Google Shape;396;p30"/>
          <p:cNvSpPr txBox="1"/>
          <p:nvPr>
            <p:ph idx="1" type="body"/>
          </p:nvPr>
        </p:nvSpPr>
        <p:spPr>
          <a:xfrm>
            <a:off x="1132750" y="1185075"/>
            <a:ext cx="7030500" cy="400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7" name="Google Shape;397;p30"/>
          <p:cNvPicPr preferRelativeResize="0"/>
          <p:nvPr/>
        </p:nvPicPr>
        <p:blipFill>
          <a:blip r:embed="rId3">
            <a:alphaModFix/>
          </a:blip>
          <a:stretch>
            <a:fillRect/>
          </a:stretch>
        </p:blipFill>
        <p:spPr>
          <a:xfrm>
            <a:off x="1233950" y="879650"/>
            <a:ext cx="6978174" cy="4313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1"/>
          <p:cNvSpPr txBox="1"/>
          <p:nvPr>
            <p:ph type="title"/>
          </p:nvPr>
        </p:nvSpPr>
        <p:spPr>
          <a:xfrm>
            <a:off x="1303800" y="48875"/>
            <a:ext cx="7030500" cy="6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1837"/>
              <a:t>Analyzing the number of times a book has been returned late</a:t>
            </a:r>
            <a:endParaRPr sz="1837"/>
          </a:p>
        </p:txBody>
      </p:sp>
      <p:sp>
        <p:nvSpPr>
          <p:cNvPr id="403" name="Google Shape;403;p31"/>
          <p:cNvSpPr txBox="1"/>
          <p:nvPr>
            <p:ph idx="1" type="body"/>
          </p:nvPr>
        </p:nvSpPr>
        <p:spPr>
          <a:xfrm>
            <a:off x="1303800" y="891875"/>
            <a:ext cx="7030500" cy="363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4" name="Google Shape;404;p31"/>
          <p:cNvPicPr preferRelativeResize="0"/>
          <p:nvPr/>
        </p:nvPicPr>
        <p:blipFill>
          <a:blip r:embed="rId3">
            <a:alphaModFix/>
          </a:blip>
          <a:stretch>
            <a:fillRect/>
          </a:stretch>
        </p:blipFill>
        <p:spPr>
          <a:xfrm>
            <a:off x="1303800" y="891875"/>
            <a:ext cx="7030499" cy="3823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4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t>Analyzing how often a patron checks out from the library</a:t>
            </a:r>
            <a:endParaRPr sz="1820"/>
          </a:p>
        </p:txBody>
      </p:sp>
      <p:sp>
        <p:nvSpPr>
          <p:cNvPr id="284" name="Google Shape;284;p14"/>
          <p:cNvSpPr txBox="1"/>
          <p:nvPr>
            <p:ph idx="1" type="body"/>
          </p:nvPr>
        </p:nvSpPr>
        <p:spPr>
          <a:xfrm>
            <a:off x="1303800" y="1233950"/>
            <a:ext cx="7030500" cy="329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5" name="Google Shape;285;p14"/>
          <p:cNvPicPr preferRelativeResize="0"/>
          <p:nvPr/>
        </p:nvPicPr>
        <p:blipFill>
          <a:blip r:embed="rId3">
            <a:alphaModFix/>
          </a:blip>
          <a:stretch>
            <a:fillRect/>
          </a:stretch>
        </p:blipFill>
        <p:spPr>
          <a:xfrm>
            <a:off x="1303800" y="1233950"/>
            <a:ext cx="7030500" cy="3359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2"/>
          <p:cNvSpPr txBox="1"/>
          <p:nvPr>
            <p:ph type="title"/>
          </p:nvPr>
        </p:nvSpPr>
        <p:spPr>
          <a:xfrm>
            <a:off x="1303800" y="97750"/>
            <a:ext cx="7030500" cy="68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1854"/>
              <a:t>Analyzing the number of times a book has been returned late</a:t>
            </a:r>
            <a:endParaRPr sz="2720"/>
          </a:p>
        </p:txBody>
      </p:sp>
      <p:sp>
        <p:nvSpPr>
          <p:cNvPr id="410" name="Google Shape;410;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1" name="Google Shape;411;p32"/>
          <p:cNvPicPr preferRelativeResize="0"/>
          <p:nvPr/>
        </p:nvPicPr>
        <p:blipFill>
          <a:blip r:embed="rId3">
            <a:alphaModFix/>
          </a:blip>
          <a:stretch>
            <a:fillRect/>
          </a:stretch>
        </p:blipFill>
        <p:spPr>
          <a:xfrm>
            <a:off x="76200" y="1095363"/>
            <a:ext cx="8991600" cy="4048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3"/>
          <p:cNvSpPr txBox="1"/>
          <p:nvPr>
            <p:ph type="title"/>
          </p:nvPr>
        </p:nvSpPr>
        <p:spPr>
          <a:xfrm>
            <a:off x="1303800" y="598575"/>
            <a:ext cx="7030500" cy="4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t>Analyzing the book category with most late returns</a:t>
            </a:r>
            <a:endParaRPr sz="1820"/>
          </a:p>
        </p:txBody>
      </p:sp>
      <p:sp>
        <p:nvSpPr>
          <p:cNvPr id="417" name="Google Shape;417;p33"/>
          <p:cNvSpPr txBox="1"/>
          <p:nvPr>
            <p:ph idx="1" type="body"/>
          </p:nvPr>
        </p:nvSpPr>
        <p:spPr>
          <a:xfrm>
            <a:off x="1303800" y="1185075"/>
            <a:ext cx="7030500" cy="334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8" name="Google Shape;418;p33"/>
          <p:cNvPicPr preferRelativeResize="0"/>
          <p:nvPr/>
        </p:nvPicPr>
        <p:blipFill>
          <a:blip r:embed="rId3">
            <a:alphaModFix/>
          </a:blip>
          <a:stretch>
            <a:fillRect/>
          </a:stretch>
        </p:blipFill>
        <p:spPr>
          <a:xfrm>
            <a:off x="1303800" y="1185075"/>
            <a:ext cx="7030500" cy="3701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4"/>
          <p:cNvSpPr txBox="1"/>
          <p:nvPr>
            <p:ph type="title"/>
          </p:nvPr>
        </p:nvSpPr>
        <p:spPr>
          <a:xfrm>
            <a:off x="1303800" y="0"/>
            <a:ext cx="7030500" cy="5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t>Occupation of patrons that have late returns in each book category</a:t>
            </a:r>
            <a:endParaRPr sz="1820"/>
          </a:p>
        </p:txBody>
      </p:sp>
      <p:sp>
        <p:nvSpPr>
          <p:cNvPr id="424" name="Google Shape;424;p34"/>
          <p:cNvSpPr txBox="1"/>
          <p:nvPr>
            <p:ph idx="1" type="body"/>
          </p:nvPr>
        </p:nvSpPr>
        <p:spPr>
          <a:xfrm>
            <a:off x="1303800" y="1087350"/>
            <a:ext cx="7030500" cy="344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25" name="Google Shape;425;p34"/>
          <p:cNvPicPr preferRelativeResize="0"/>
          <p:nvPr/>
        </p:nvPicPr>
        <p:blipFill>
          <a:blip r:embed="rId3">
            <a:alphaModFix/>
          </a:blip>
          <a:stretch>
            <a:fillRect/>
          </a:stretch>
        </p:blipFill>
        <p:spPr>
          <a:xfrm>
            <a:off x="1303800" y="610875"/>
            <a:ext cx="7030500" cy="4618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5"/>
          <p:cNvSpPr txBox="1"/>
          <p:nvPr>
            <p:ph type="title"/>
          </p:nvPr>
        </p:nvSpPr>
        <p:spPr>
          <a:xfrm>
            <a:off x="1303800" y="232125"/>
            <a:ext cx="7030500" cy="48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54395"/>
              <a:buFont typeface="Arial"/>
              <a:buNone/>
            </a:pPr>
            <a:r>
              <a:rPr lang="en" sz="1820"/>
              <a:t>Occupation of patrons that have late returns in each book category</a:t>
            </a:r>
            <a:endParaRPr/>
          </a:p>
        </p:txBody>
      </p:sp>
      <p:sp>
        <p:nvSpPr>
          <p:cNvPr id="431" name="Google Shape;431;p35"/>
          <p:cNvSpPr txBox="1"/>
          <p:nvPr>
            <p:ph idx="1" type="body"/>
          </p:nvPr>
        </p:nvSpPr>
        <p:spPr>
          <a:xfrm>
            <a:off x="1303800" y="1111775"/>
            <a:ext cx="7030500" cy="341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32" name="Google Shape;432;p35"/>
          <p:cNvPicPr preferRelativeResize="0"/>
          <p:nvPr/>
        </p:nvPicPr>
        <p:blipFill>
          <a:blip r:embed="rId3">
            <a:alphaModFix/>
          </a:blip>
          <a:stretch>
            <a:fillRect/>
          </a:stretch>
        </p:blipFill>
        <p:spPr>
          <a:xfrm>
            <a:off x="376250" y="720825"/>
            <a:ext cx="8391525" cy="4361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6"/>
          <p:cNvSpPr txBox="1"/>
          <p:nvPr>
            <p:ph type="title"/>
          </p:nvPr>
        </p:nvSpPr>
        <p:spPr>
          <a:xfrm>
            <a:off x="1303800" y="232125"/>
            <a:ext cx="7030500" cy="57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t>How does the book pages relate with late returns </a:t>
            </a:r>
            <a:r>
              <a:rPr lang="en" sz="1820"/>
              <a:t>of the book</a:t>
            </a:r>
            <a:endParaRPr sz="1820"/>
          </a:p>
        </p:txBody>
      </p:sp>
      <p:sp>
        <p:nvSpPr>
          <p:cNvPr id="438" name="Google Shape;438;p36"/>
          <p:cNvSpPr txBox="1"/>
          <p:nvPr>
            <p:ph idx="1" type="body"/>
          </p:nvPr>
        </p:nvSpPr>
        <p:spPr>
          <a:xfrm>
            <a:off x="1303800" y="1001825"/>
            <a:ext cx="5611200" cy="352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39" name="Google Shape;439;p36"/>
          <p:cNvPicPr preferRelativeResize="0"/>
          <p:nvPr/>
        </p:nvPicPr>
        <p:blipFill>
          <a:blip r:embed="rId3">
            <a:alphaModFix/>
          </a:blip>
          <a:stretch>
            <a:fillRect/>
          </a:stretch>
        </p:blipFill>
        <p:spPr>
          <a:xfrm>
            <a:off x="1417200" y="867425"/>
            <a:ext cx="5752021" cy="3942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45" name="Google Shape;445;p3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8"/>
          <p:cNvSpPr txBox="1"/>
          <p:nvPr>
            <p:ph type="title"/>
          </p:nvPr>
        </p:nvSpPr>
        <p:spPr>
          <a:xfrm>
            <a:off x="1303800" y="317650"/>
            <a:ext cx="7030500" cy="58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t>Analyzing most checked out book in the library</a:t>
            </a:r>
            <a:endParaRPr sz="1820"/>
          </a:p>
        </p:txBody>
      </p:sp>
      <p:sp>
        <p:nvSpPr>
          <p:cNvPr id="451" name="Google Shape;451;p38"/>
          <p:cNvSpPr txBox="1"/>
          <p:nvPr>
            <p:ph idx="1" type="body"/>
          </p:nvPr>
        </p:nvSpPr>
        <p:spPr>
          <a:xfrm>
            <a:off x="794125" y="989600"/>
            <a:ext cx="7540200" cy="354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52" name="Google Shape;452;p38"/>
          <p:cNvPicPr preferRelativeResize="0"/>
          <p:nvPr/>
        </p:nvPicPr>
        <p:blipFill>
          <a:blip r:embed="rId3">
            <a:alphaModFix/>
          </a:blip>
          <a:stretch>
            <a:fillRect/>
          </a:stretch>
        </p:blipFill>
        <p:spPr>
          <a:xfrm>
            <a:off x="0" y="814375"/>
            <a:ext cx="9144001" cy="3717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9"/>
          <p:cNvSpPr txBox="1"/>
          <p:nvPr>
            <p:ph type="title"/>
          </p:nvPr>
        </p:nvSpPr>
        <p:spPr>
          <a:xfrm>
            <a:off x="1303800" y="207700"/>
            <a:ext cx="7030500" cy="79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t>Analyzing the number of books returned within the due date each month</a:t>
            </a:r>
            <a:endParaRPr sz="1820"/>
          </a:p>
        </p:txBody>
      </p:sp>
      <p:sp>
        <p:nvSpPr>
          <p:cNvPr id="458" name="Google Shape;458;p39"/>
          <p:cNvSpPr txBox="1"/>
          <p:nvPr>
            <p:ph idx="1" type="body"/>
          </p:nvPr>
        </p:nvSpPr>
        <p:spPr>
          <a:xfrm>
            <a:off x="1303800" y="1380550"/>
            <a:ext cx="7030500" cy="315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59" name="Google Shape;459;p39"/>
          <p:cNvPicPr preferRelativeResize="0"/>
          <p:nvPr/>
        </p:nvPicPr>
        <p:blipFill>
          <a:blip r:embed="rId3">
            <a:alphaModFix/>
          </a:blip>
          <a:stretch>
            <a:fillRect/>
          </a:stretch>
        </p:blipFill>
        <p:spPr>
          <a:xfrm>
            <a:off x="1356130" y="1380550"/>
            <a:ext cx="3088900" cy="311518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0"/>
          <p:cNvSpPr txBox="1"/>
          <p:nvPr>
            <p:ph type="title"/>
          </p:nvPr>
        </p:nvSpPr>
        <p:spPr>
          <a:xfrm>
            <a:off x="1303800" y="244350"/>
            <a:ext cx="7030500" cy="81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1837"/>
              <a:t>Analyzing the number of books returned within the due date each month</a:t>
            </a:r>
            <a:endParaRPr sz="2720"/>
          </a:p>
        </p:txBody>
      </p:sp>
      <p:sp>
        <p:nvSpPr>
          <p:cNvPr id="465" name="Google Shape;465;p40"/>
          <p:cNvSpPr txBox="1"/>
          <p:nvPr>
            <p:ph idx="1" type="body"/>
          </p:nvPr>
        </p:nvSpPr>
        <p:spPr>
          <a:xfrm>
            <a:off x="769700" y="1124000"/>
            <a:ext cx="7564500" cy="340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66" name="Google Shape;466;p40"/>
          <p:cNvPicPr preferRelativeResize="0"/>
          <p:nvPr/>
        </p:nvPicPr>
        <p:blipFill>
          <a:blip r:embed="rId3">
            <a:alphaModFix/>
          </a:blip>
          <a:stretch>
            <a:fillRect/>
          </a:stretch>
        </p:blipFill>
        <p:spPr>
          <a:xfrm>
            <a:off x="769700" y="1063050"/>
            <a:ext cx="7564499" cy="4080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1"/>
          <p:cNvSpPr txBox="1"/>
          <p:nvPr>
            <p:ph type="title"/>
          </p:nvPr>
        </p:nvSpPr>
        <p:spPr>
          <a:xfrm>
            <a:off x="1303800" y="281000"/>
            <a:ext cx="7030500" cy="41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t>Analyzing the most Checked out book in a month</a:t>
            </a:r>
            <a:endParaRPr sz="1820"/>
          </a:p>
        </p:txBody>
      </p:sp>
      <p:sp>
        <p:nvSpPr>
          <p:cNvPr id="472" name="Google Shape;472;p41"/>
          <p:cNvSpPr txBox="1"/>
          <p:nvPr>
            <p:ph idx="1" type="body"/>
          </p:nvPr>
        </p:nvSpPr>
        <p:spPr>
          <a:xfrm>
            <a:off x="928525" y="867425"/>
            <a:ext cx="7405800" cy="395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73" name="Google Shape;473;p41"/>
          <p:cNvPicPr preferRelativeResize="0"/>
          <p:nvPr/>
        </p:nvPicPr>
        <p:blipFill>
          <a:blip r:embed="rId3">
            <a:alphaModFix/>
          </a:blip>
          <a:stretch>
            <a:fillRect/>
          </a:stretch>
        </p:blipFill>
        <p:spPr>
          <a:xfrm>
            <a:off x="928525" y="867425"/>
            <a:ext cx="6272375" cy="3958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439825"/>
            <a:ext cx="7030500" cy="57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a:t>
            </a:r>
            <a:r>
              <a:rPr lang="en" sz="1800"/>
              <a:t>nalyzing number of patron per education category</a:t>
            </a:r>
            <a:endParaRPr sz="1800"/>
          </a:p>
        </p:txBody>
      </p:sp>
      <p:sp>
        <p:nvSpPr>
          <p:cNvPr id="291" name="Google Shape;291;p15"/>
          <p:cNvSpPr txBox="1"/>
          <p:nvPr>
            <p:ph idx="1" type="body"/>
          </p:nvPr>
        </p:nvSpPr>
        <p:spPr>
          <a:xfrm>
            <a:off x="1673775" y="1600475"/>
            <a:ext cx="5852100" cy="331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2" name="Google Shape;292;p15"/>
          <p:cNvPicPr preferRelativeResize="0"/>
          <p:nvPr/>
        </p:nvPicPr>
        <p:blipFill>
          <a:blip r:embed="rId3">
            <a:alphaModFix/>
          </a:blip>
          <a:stretch>
            <a:fillRect/>
          </a:stretch>
        </p:blipFill>
        <p:spPr>
          <a:xfrm>
            <a:off x="1673775" y="1551600"/>
            <a:ext cx="5852101" cy="3591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488700"/>
            <a:ext cx="7030500" cy="58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a:t>
            </a:r>
            <a:r>
              <a:rPr lang="en" sz="1800"/>
              <a:t>nalyzing number of patron per education category</a:t>
            </a:r>
            <a:endParaRPr/>
          </a:p>
        </p:txBody>
      </p:sp>
      <p:sp>
        <p:nvSpPr>
          <p:cNvPr id="298" name="Google Shape;298;p16"/>
          <p:cNvSpPr txBox="1"/>
          <p:nvPr>
            <p:ph idx="1" type="body"/>
          </p:nvPr>
        </p:nvSpPr>
        <p:spPr>
          <a:xfrm>
            <a:off x="1303800" y="1148425"/>
            <a:ext cx="7030500" cy="338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9" name="Google Shape;299;p16"/>
          <p:cNvPicPr preferRelativeResize="0"/>
          <p:nvPr/>
        </p:nvPicPr>
        <p:blipFill>
          <a:blip r:embed="rId3">
            <a:alphaModFix/>
          </a:blip>
          <a:stretch>
            <a:fillRect/>
          </a:stretch>
        </p:blipFill>
        <p:spPr>
          <a:xfrm>
            <a:off x="1303800" y="1075200"/>
            <a:ext cx="7030500" cy="3958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342075"/>
            <a:ext cx="7030500" cy="5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t>Analyzing the total number of late returns in the library</a:t>
            </a:r>
            <a:endParaRPr sz="1820"/>
          </a:p>
        </p:txBody>
      </p:sp>
      <p:sp>
        <p:nvSpPr>
          <p:cNvPr id="305" name="Google Shape;305;p17"/>
          <p:cNvSpPr txBox="1"/>
          <p:nvPr>
            <p:ph idx="1" type="body"/>
          </p:nvPr>
        </p:nvSpPr>
        <p:spPr>
          <a:xfrm>
            <a:off x="1303800" y="965175"/>
            <a:ext cx="7030500" cy="356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6" name="Google Shape;306;p17"/>
          <p:cNvPicPr preferRelativeResize="0"/>
          <p:nvPr/>
        </p:nvPicPr>
        <p:blipFill rotWithShape="1">
          <a:blip r:embed="rId3">
            <a:alphaModFix/>
          </a:blip>
          <a:srcRect b="-39459" l="0" r="0" t="-23327"/>
          <a:stretch/>
        </p:blipFill>
        <p:spPr>
          <a:xfrm>
            <a:off x="1303800" y="965175"/>
            <a:ext cx="7030500" cy="356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427600"/>
            <a:ext cx="7030500" cy="70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t>Analyzing m</a:t>
            </a:r>
            <a:r>
              <a:rPr lang="en" sz="1820"/>
              <a:t>onths where books with late returns are borrowe</a:t>
            </a:r>
            <a:r>
              <a:rPr lang="en" sz="1820"/>
              <a:t>d most</a:t>
            </a:r>
            <a:endParaRPr sz="1820"/>
          </a:p>
        </p:txBody>
      </p:sp>
      <p:sp>
        <p:nvSpPr>
          <p:cNvPr id="312" name="Google Shape;312;p18"/>
          <p:cNvSpPr txBox="1"/>
          <p:nvPr>
            <p:ph idx="1" type="body"/>
          </p:nvPr>
        </p:nvSpPr>
        <p:spPr>
          <a:xfrm>
            <a:off x="549775" y="1343900"/>
            <a:ext cx="7784400" cy="367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3" name="Google Shape;313;p18"/>
          <p:cNvPicPr preferRelativeResize="0"/>
          <p:nvPr/>
        </p:nvPicPr>
        <p:blipFill>
          <a:blip r:embed="rId3">
            <a:alphaModFix/>
          </a:blip>
          <a:stretch>
            <a:fillRect/>
          </a:stretch>
        </p:blipFill>
        <p:spPr>
          <a:xfrm>
            <a:off x="623075" y="1453875"/>
            <a:ext cx="7183800" cy="3017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219900"/>
            <a:ext cx="70305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48476"/>
              <a:buFont typeface="Arial"/>
              <a:buNone/>
            </a:pPr>
            <a:r>
              <a:rPr lang="en" sz="2042"/>
              <a:t>Analyzing months where books with late returns are borrowed most</a:t>
            </a:r>
            <a:endParaRPr sz="2042"/>
          </a:p>
          <a:p>
            <a:pPr indent="0" lvl="0" marL="0" rtl="0" algn="l">
              <a:spcBef>
                <a:spcPts val="0"/>
              </a:spcBef>
              <a:spcAft>
                <a:spcPts val="0"/>
              </a:spcAft>
              <a:buNone/>
            </a:pPr>
            <a:r>
              <a:t/>
            </a:r>
            <a:endParaRPr/>
          </a:p>
        </p:txBody>
      </p:sp>
      <p:sp>
        <p:nvSpPr>
          <p:cNvPr id="319" name="Google Shape;319;p19"/>
          <p:cNvSpPr txBox="1"/>
          <p:nvPr>
            <p:ph idx="1" type="body"/>
          </p:nvPr>
        </p:nvSpPr>
        <p:spPr>
          <a:xfrm>
            <a:off x="928525" y="1295175"/>
            <a:ext cx="7489200" cy="333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0" name="Google Shape;320;p19"/>
          <p:cNvPicPr preferRelativeResize="0"/>
          <p:nvPr/>
        </p:nvPicPr>
        <p:blipFill>
          <a:blip r:embed="rId3">
            <a:alphaModFix/>
          </a:blip>
          <a:stretch>
            <a:fillRect/>
          </a:stretch>
        </p:blipFill>
        <p:spPr>
          <a:xfrm>
            <a:off x="946700" y="1050700"/>
            <a:ext cx="7581000" cy="3716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6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1837"/>
              <a:t>Number of books borrowed each month that turned out to be returned late</a:t>
            </a:r>
            <a:endParaRPr sz="1837"/>
          </a:p>
        </p:txBody>
      </p:sp>
      <p:sp>
        <p:nvSpPr>
          <p:cNvPr id="326" name="Google Shape;326;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7" name="Google Shape;327;p20"/>
          <p:cNvPicPr preferRelativeResize="0"/>
          <p:nvPr/>
        </p:nvPicPr>
        <p:blipFill>
          <a:blip r:embed="rId3">
            <a:alphaModFix/>
          </a:blip>
          <a:stretch>
            <a:fillRect/>
          </a:stretch>
        </p:blipFill>
        <p:spPr>
          <a:xfrm>
            <a:off x="1356125" y="1380550"/>
            <a:ext cx="4154100" cy="3481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1303800" y="219900"/>
            <a:ext cx="7030500" cy="65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54395"/>
              <a:buFont typeface="Arial"/>
              <a:buNone/>
            </a:pPr>
            <a:r>
              <a:rPr lang="en" sz="1820"/>
              <a:t>Number of books borrowed each month that turned out to be returned late</a:t>
            </a:r>
            <a:endParaRPr sz="2042"/>
          </a:p>
        </p:txBody>
      </p:sp>
      <p:sp>
        <p:nvSpPr>
          <p:cNvPr id="333" name="Google Shape;333;p21"/>
          <p:cNvSpPr txBox="1"/>
          <p:nvPr>
            <p:ph idx="1" type="body"/>
          </p:nvPr>
        </p:nvSpPr>
        <p:spPr>
          <a:xfrm>
            <a:off x="684175" y="1233950"/>
            <a:ext cx="7650000" cy="329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4" name="Google Shape;334;p21"/>
          <p:cNvPicPr preferRelativeResize="0"/>
          <p:nvPr/>
        </p:nvPicPr>
        <p:blipFill>
          <a:blip r:embed="rId3">
            <a:alphaModFix/>
          </a:blip>
          <a:stretch>
            <a:fillRect/>
          </a:stretch>
        </p:blipFill>
        <p:spPr>
          <a:xfrm>
            <a:off x="479975" y="928525"/>
            <a:ext cx="7962200" cy="4214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