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8011-2F9A-40CB-BFCE-5B18FE3D8D92}" type="datetimeFigureOut">
              <a:rPr lang="es-ES" smtClean="0"/>
              <a:t>02/09/2019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5636-5276-4167-B447-35EEA42EC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6289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8011-2F9A-40CB-BFCE-5B18FE3D8D92}" type="datetimeFigureOut">
              <a:rPr lang="es-ES" smtClean="0"/>
              <a:t>02/09/2019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5636-5276-4167-B447-35EEA42EC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116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8011-2F9A-40CB-BFCE-5B18FE3D8D92}" type="datetimeFigureOut">
              <a:rPr lang="es-ES" smtClean="0"/>
              <a:t>02/09/2019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5636-5276-4167-B447-35EEA42EC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996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8011-2F9A-40CB-BFCE-5B18FE3D8D92}" type="datetimeFigureOut">
              <a:rPr lang="es-ES" smtClean="0"/>
              <a:t>02/09/2019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5636-5276-4167-B447-35EEA42EC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723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8011-2F9A-40CB-BFCE-5B18FE3D8D92}" type="datetimeFigureOut">
              <a:rPr lang="es-ES" smtClean="0"/>
              <a:t>02/09/2019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5636-5276-4167-B447-35EEA42EC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780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8011-2F9A-40CB-BFCE-5B18FE3D8D92}" type="datetimeFigureOut">
              <a:rPr lang="es-ES" smtClean="0"/>
              <a:t>02/09/2019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5636-5276-4167-B447-35EEA42EC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650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8011-2F9A-40CB-BFCE-5B18FE3D8D92}" type="datetimeFigureOut">
              <a:rPr lang="es-ES" smtClean="0"/>
              <a:t>02/09/2019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5636-5276-4167-B447-35EEA42EC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297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8011-2F9A-40CB-BFCE-5B18FE3D8D92}" type="datetimeFigureOut">
              <a:rPr lang="es-ES" smtClean="0"/>
              <a:t>02/09/2019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5636-5276-4167-B447-35EEA42EC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7617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8011-2F9A-40CB-BFCE-5B18FE3D8D92}" type="datetimeFigureOut">
              <a:rPr lang="es-ES" smtClean="0"/>
              <a:t>02/09/2019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5636-5276-4167-B447-35EEA42EC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495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8011-2F9A-40CB-BFCE-5B18FE3D8D92}" type="datetimeFigureOut">
              <a:rPr lang="es-ES" smtClean="0"/>
              <a:t>02/09/2019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5636-5276-4167-B447-35EEA42EC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631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8011-2F9A-40CB-BFCE-5B18FE3D8D92}" type="datetimeFigureOut">
              <a:rPr lang="es-ES" smtClean="0"/>
              <a:t>02/09/2019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55636-5276-4167-B447-35EEA42EC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028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78011-2F9A-40CB-BFCE-5B18FE3D8D92}" type="datetimeFigureOut">
              <a:rPr lang="es-ES" smtClean="0"/>
              <a:t>02/09/2019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55636-5276-4167-B447-35EEA42EC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43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hyperlink" Target="https://www.promega.es/resources/tools/biomath/" TargetMode="External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0806545" y="33250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20/08/19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699982" y="595352"/>
            <a:ext cx="941520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2400" b="1" dirty="0" smtClean="0"/>
              <a:t>Prueba de los </a:t>
            </a:r>
            <a:r>
              <a:rPr lang="es-ES" sz="2400" b="1" dirty="0" err="1" smtClean="0"/>
              <a:t>primers</a:t>
            </a:r>
            <a:r>
              <a:rPr lang="es-ES" sz="2400" b="1" dirty="0" smtClean="0"/>
              <a:t> diseñados para la región 3’UTR de DHCR24 y SC5D</a:t>
            </a:r>
            <a:endParaRPr lang="es-ES" sz="24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6681219" y="1593273"/>
            <a:ext cx="46584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A. PCR (V=20µL) usando 6 pares de </a:t>
            </a:r>
            <a:r>
              <a:rPr lang="es-ES" dirty="0" err="1" smtClean="0"/>
              <a:t>primers</a:t>
            </a:r>
            <a:r>
              <a:rPr lang="es-ES" dirty="0" smtClean="0"/>
              <a:t> en </a:t>
            </a:r>
            <a:r>
              <a:rPr lang="es-ES" dirty="0" err="1" smtClean="0"/>
              <a:t>gDNA</a:t>
            </a:r>
            <a:r>
              <a:rPr lang="es-ES" dirty="0" smtClean="0"/>
              <a:t> de N</a:t>
            </a:r>
            <a:r>
              <a:rPr lang="es-ES" sz="1400" dirty="0" smtClean="0"/>
              <a:t>2</a:t>
            </a:r>
            <a:r>
              <a:rPr lang="es-ES" dirty="0" smtClean="0"/>
              <a:t>A</a:t>
            </a:r>
          </a:p>
          <a:p>
            <a:pPr marL="800100" lvl="1" indent="-342900">
              <a:buAutoNum type="arabicPeriod"/>
            </a:pPr>
            <a:r>
              <a:rPr lang="es-ES" dirty="0" smtClean="0"/>
              <a:t>DHCR24 fw1/rv1</a:t>
            </a:r>
          </a:p>
          <a:p>
            <a:pPr marL="800100" lvl="1" indent="-342900">
              <a:buAutoNum type="arabicPeriod"/>
            </a:pPr>
            <a:r>
              <a:rPr lang="es-ES" dirty="0" smtClean="0"/>
              <a:t>DHCR24 fw2/rv2</a:t>
            </a:r>
          </a:p>
          <a:p>
            <a:pPr marL="800100" lvl="1" indent="-342900">
              <a:buAutoNum type="arabicPeriod"/>
            </a:pPr>
            <a:r>
              <a:rPr lang="es-ES" dirty="0" smtClean="0"/>
              <a:t>DHCR24 fw3/rv2</a:t>
            </a:r>
          </a:p>
          <a:p>
            <a:pPr marL="800100" lvl="1" indent="-342900">
              <a:buAutoNum type="arabicPeriod"/>
            </a:pPr>
            <a:r>
              <a:rPr lang="es-ES" dirty="0" smtClean="0"/>
              <a:t>SC5D fw1/rv1</a:t>
            </a:r>
          </a:p>
          <a:p>
            <a:pPr marL="800100" lvl="1" indent="-342900">
              <a:buAutoNum type="arabicPeriod"/>
            </a:pPr>
            <a:r>
              <a:rPr lang="es-ES" dirty="0" smtClean="0"/>
              <a:t>SC5D fw2/rv2</a:t>
            </a:r>
          </a:p>
          <a:p>
            <a:pPr marL="800100" lvl="1" indent="-342900">
              <a:buAutoNum type="arabicPeriod"/>
            </a:pPr>
            <a:r>
              <a:rPr lang="es-ES" dirty="0" smtClean="0"/>
              <a:t>SC5D fw3/rv3</a:t>
            </a:r>
          </a:p>
          <a:p>
            <a:pPr marL="800100" lvl="1" indent="-342900">
              <a:buAutoNum type="arabicPeriod"/>
            </a:pPr>
            <a:endParaRPr lang="es-ES" dirty="0" smtClean="0"/>
          </a:p>
          <a:p>
            <a:r>
              <a:rPr lang="es-ES" dirty="0" smtClean="0"/>
              <a:t>B. Gel de agarosa 0.8%, cargando todo el volumen</a:t>
            </a:r>
          </a:p>
          <a:p>
            <a:pPr lvl="1"/>
            <a:r>
              <a:rPr lang="es-ES" sz="2000" b="1" dirty="0" smtClean="0">
                <a:solidFill>
                  <a:srgbClr val="00B050"/>
                </a:solidFill>
              </a:rPr>
              <a:t>+ </a:t>
            </a:r>
            <a:r>
              <a:rPr lang="es-ES" dirty="0" smtClean="0"/>
              <a:t>Del carril 3, cortamos la banda de 2268pb para usarla de molde para una PCR posterior</a:t>
            </a:r>
          </a:p>
          <a:p>
            <a:pPr lvl="1"/>
            <a:r>
              <a:rPr lang="es-ES" b="1" dirty="0" smtClean="0">
                <a:solidFill>
                  <a:srgbClr val="00B0F0"/>
                </a:solidFill>
              </a:rPr>
              <a:t>*</a:t>
            </a:r>
            <a:r>
              <a:rPr lang="es-ES" dirty="0" smtClean="0"/>
              <a:t> Repetir PCR con 40µL, 2 tubos por par de </a:t>
            </a:r>
            <a:r>
              <a:rPr lang="es-ES" dirty="0" err="1" smtClean="0"/>
              <a:t>primers</a:t>
            </a:r>
            <a:endParaRPr lang="es-ES" dirty="0" smtClean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382" t="37293" r="22372" b="19658"/>
          <a:stretch/>
        </p:blipFill>
        <p:spPr>
          <a:xfrm>
            <a:off x="1316182" y="2022764"/>
            <a:ext cx="4572000" cy="416598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579421" y="2189018"/>
            <a:ext cx="521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Std</a:t>
            </a:r>
            <a:endParaRPr lang="es-ES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183047" y="22046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2698991" y="220461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2</a:t>
            </a:r>
            <a:endParaRPr lang="es-ES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3221319" y="220287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3</a:t>
            </a:r>
            <a:endParaRPr lang="es-ES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737263" y="221067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4</a:t>
            </a:r>
            <a:endParaRPr lang="es-ES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249949" y="221067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5</a:t>
            </a:r>
            <a:endParaRPr lang="es-ES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687555" y="222452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6</a:t>
            </a:r>
            <a:endParaRPr lang="es-ES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5102374" y="2210670"/>
            <a:ext cx="521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Std</a:t>
            </a:r>
            <a:endParaRPr lang="es-ES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101039" y="4378036"/>
            <a:ext cx="597952" cy="33250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/>
          <p:cNvSpPr txBox="1"/>
          <p:nvPr/>
        </p:nvSpPr>
        <p:spPr>
          <a:xfrm>
            <a:off x="2019829" y="3936365"/>
            <a:ext cx="843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822pb</a:t>
            </a:r>
            <a:endParaRPr lang="es-ES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3090151" y="3434322"/>
            <a:ext cx="597952" cy="33250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/>
          <p:cNvSpPr txBox="1"/>
          <p:nvPr/>
        </p:nvSpPr>
        <p:spPr>
          <a:xfrm>
            <a:off x="2954619" y="2992651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2268pb</a:t>
            </a:r>
            <a:endParaRPr lang="es-ES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3545120" y="4376755"/>
            <a:ext cx="597952" cy="33250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/>
          <p:cNvSpPr txBox="1"/>
          <p:nvPr/>
        </p:nvSpPr>
        <p:spPr>
          <a:xfrm>
            <a:off x="3389127" y="3976645"/>
            <a:ext cx="843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852pb</a:t>
            </a:r>
            <a:endParaRPr lang="es-ES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4143072" y="4563150"/>
            <a:ext cx="597952" cy="33250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/>
          <p:cNvSpPr txBox="1"/>
          <p:nvPr/>
        </p:nvSpPr>
        <p:spPr>
          <a:xfrm>
            <a:off x="4117840" y="4176895"/>
            <a:ext cx="843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749pb</a:t>
            </a:r>
            <a:endParaRPr lang="es-ES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4564459" y="3476234"/>
            <a:ext cx="597952" cy="33250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/>
          <p:cNvSpPr txBox="1"/>
          <p:nvPr/>
        </p:nvSpPr>
        <p:spPr>
          <a:xfrm>
            <a:off x="4434242" y="3795083"/>
            <a:ext cx="973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  <a:cs typeface="Arial" panose="020B0604020202020204" pitchFamily="34" charset="0"/>
              </a:rPr>
              <a:t>1843pb</a:t>
            </a:r>
            <a:endParaRPr lang="es-ES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1842206" y="395195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00B0F0"/>
                </a:solidFill>
              </a:rPr>
              <a:t>*</a:t>
            </a:r>
            <a:endParaRPr lang="es-ES" sz="2400" dirty="0">
              <a:solidFill>
                <a:srgbClr val="00B0F0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3201565" y="399794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00B0F0"/>
                </a:solidFill>
              </a:rPr>
              <a:t>*</a:t>
            </a:r>
            <a:endParaRPr lang="es-ES" sz="2400" dirty="0">
              <a:solidFill>
                <a:srgbClr val="00B0F0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4251709" y="33562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solidFill>
                  <a:srgbClr val="00B0F0"/>
                </a:solidFill>
              </a:rPr>
              <a:t>*</a:t>
            </a:r>
            <a:endParaRPr lang="es-ES" sz="2400" dirty="0">
              <a:solidFill>
                <a:srgbClr val="00B0F0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2792279" y="29941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B050"/>
                </a:solidFill>
              </a:rPr>
              <a:t>+</a:t>
            </a:r>
            <a:endParaRPr lang="es-ES" dirty="0"/>
          </a:p>
        </p:txBody>
      </p:sp>
      <p:cxnSp>
        <p:nvCxnSpPr>
          <p:cNvPr id="31" name="Conector recto 30"/>
          <p:cNvCxnSpPr/>
          <p:nvPr/>
        </p:nvCxnSpPr>
        <p:spPr>
          <a:xfrm flipV="1">
            <a:off x="2698991" y="2224525"/>
            <a:ext cx="314510" cy="3646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rir corchete 31"/>
          <p:cNvSpPr/>
          <p:nvPr/>
        </p:nvSpPr>
        <p:spPr>
          <a:xfrm rot="5400000">
            <a:off x="2796972" y="1219202"/>
            <a:ext cx="131933" cy="1364361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Abrir corchete 32"/>
          <p:cNvSpPr/>
          <p:nvPr/>
        </p:nvSpPr>
        <p:spPr>
          <a:xfrm rot="5400000">
            <a:off x="4281005" y="1220635"/>
            <a:ext cx="134705" cy="1358727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CuadroTexto 33"/>
          <p:cNvSpPr txBox="1"/>
          <p:nvPr/>
        </p:nvSpPr>
        <p:spPr>
          <a:xfrm>
            <a:off x="2385885" y="145474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DHCR24</a:t>
            </a:r>
            <a:endParaRPr lang="es-ES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993019" y="1454746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SC5D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62256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7" t="36646" r="14785" b="25184"/>
          <a:stretch/>
        </p:blipFill>
        <p:spPr>
          <a:xfrm>
            <a:off x="535708" y="2216728"/>
            <a:ext cx="6273641" cy="293716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35708" y="655781"/>
            <a:ext cx="5835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Amplificación de los insertos – PCR con 40</a:t>
            </a:r>
            <a:r>
              <a:rPr lang="el-GR" sz="2400" b="1" dirty="0" smtClean="0"/>
              <a:t>μ</a:t>
            </a:r>
            <a:r>
              <a:rPr lang="es-ES" sz="2400" b="1" dirty="0" smtClean="0"/>
              <a:t>L</a:t>
            </a:r>
            <a:endParaRPr lang="es-ES" sz="24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1560946" y="23645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1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953491" y="237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2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294270" y="2373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3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681764" y="2373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4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510132" y="2373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5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5934364" y="2373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6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450109" y="3205018"/>
            <a:ext cx="969818" cy="4895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/>
          <p:cNvSpPr/>
          <p:nvPr/>
        </p:nvSpPr>
        <p:spPr>
          <a:xfrm>
            <a:off x="3178383" y="3232726"/>
            <a:ext cx="969818" cy="4895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/>
          <p:cNvSpPr/>
          <p:nvPr/>
        </p:nvSpPr>
        <p:spPr>
          <a:xfrm>
            <a:off x="5387482" y="2687598"/>
            <a:ext cx="969818" cy="4895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/>
          <p:cNvSpPr txBox="1"/>
          <p:nvPr/>
        </p:nvSpPr>
        <p:spPr>
          <a:xfrm>
            <a:off x="1560946" y="3796390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822pb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3255129" y="3842631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852pb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5424191" y="3274259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1843pb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9" name="Abrir corchete 18"/>
          <p:cNvSpPr/>
          <p:nvPr/>
        </p:nvSpPr>
        <p:spPr>
          <a:xfrm rot="5400000">
            <a:off x="1885981" y="1431729"/>
            <a:ext cx="129309" cy="1135766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/>
          <p:cNvSpPr txBox="1"/>
          <p:nvPr/>
        </p:nvSpPr>
        <p:spPr>
          <a:xfrm>
            <a:off x="1270449" y="1560885"/>
            <a:ext cx="136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DHCR24 fw1</a:t>
            </a:r>
            <a:endParaRPr lang="es-ES" dirty="0"/>
          </a:p>
        </p:txBody>
      </p:sp>
      <p:sp>
        <p:nvSpPr>
          <p:cNvPr id="22" name="Abrir corchete 21"/>
          <p:cNvSpPr/>
          <p:nvPr/>
        </p:nvSpPr>
        <p:spPr>
          <a:xfrm rot="5400000">
            <a:off x="3617110" y="1431729"/>
            <a:ext cx="129309" cy="1135766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uadroTexto 22"/>
          <p:cNvSpPr txBox="1"/>
          <p:nvPr/>
        </p:nvSpPr>
        <p:spPr>
          <a:xfrm>
            <a:off x="3141840" y="1570458"/>
            <a:ext cx="1079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SC5D fw1</a:t>
            </a:r>
            <a:endParaRPr lang="es-ES" dirty="0"/>
          </a:p>
        </p:txBody>
      </p:sp>
      <p:sp>
        <p:nvSpPr>
          <p:cNvPr id="24" name="Abrir corchete 23"/>
          <p:cNvSpPr/>
          <p:nvPr/>
        </p:nvSpPr>
        <p:spPr>
          <a:xfrm rot="5400000">
            <a:off x="5851238" y="1454927"/>
            <a:ext cx="129309" cy="1135766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/>
          <p:cNvSpPr txBox="1"/>
          <p:nvPr/>
        </p:nvSpPr>
        <p:spPr>
          <a:xfrm>
            <a:off x="5375968" y="1598099"/>
            <a:ext cx="1079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SC5D fw3</a:t>
            </a:r>
            <a:endParaRPr lang="es-ES" dirty="0"/>
          </a:p>
        </p:txBody>
      </p:sp>
      <p:sp>
        <p:nvSpPr>
          <p:cNvPr id="26" name="CuadroTexto 25"/>
          <p:cNvSpPr txBox="1"/>
          <p:nvPr/>
        </p:nvSpPr>
        <p:spPr>
          <a:xfrm>
            <a:off x="7144541" y="1745551"/>
            <a:ext cx="45165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 smtClean="0"/>
              <a:t>Amplificación por PCR usando los pares de </a:t>
            </a:r>
            <a:r>
              <a:rPr lang="es-ES" dirty="0" err="1" smtClean="0"/>
              <a:t>primers</a:t>
            </a:r>
            <a:r>
              <a:rPr lang="es-ES" dirty="0" smtClean="0"/>
              <a:t> DHCR24 </a:t>
            </a:r>
            <a:r>
              <a:rPr lang="es-ES" dirty="0" err="1" smtClean="0"/>
              <a:t>fw</a:t>
            </a:r>
            <a:r>
              <a:rPr lang="es-ES" dirty="0" smtClean="0"/>
              <a:t>/rv1 (62ºC), SC5D </a:t>
            </a:r>
            <a:r>
              <a:rPr lang="es-ES" dirty="0" err="1" smtClean="0"/>
              <a:t>fw</a:t>
            </a:r>
            <a:r>
              <a:rPr lang="es-ES" dirty="0" smtClean="0"/>
              <a:t>/rv1 y SC5D </a:t>
            </a:r>
            <a:r>
              <a:rPr lang="es-ES" dirty="0" err="1" smtClean="0"/>
              <a:t>fw</a:t>
            </a:r>
            <a:r>
              <a:rPr lang="es-ES" dirty="0" smtClean="0"/>
              <a:t>/rv3 (64ºC) con un volumen de 40</a:t>
            </a:r>
            <a:r>
              <a:rPr lang="el-GR" dirty="0" smtClean="0"/>
              <a:t>μ</a:t>
            </a:r>
            <a:r>
              <a:rPr lang="es-ES" dirty="0" smtClean="0"/>
              <a:t>L.</a:t>
            </a:r>
          </a:p>
          <a:p>
            <a:pPr marL="342900" indent="-342900">
              <a:buAutoNum type="arabicPeriod"/>
            </a:pPr>
            <a:r>
              <a:rPr lang="es-ES" dirty="0" smtClean="0"/>
              <a:t>Gel de agarosa al 1%</a:t>
            </a:r>
          </a:p>
          <a:p>
            <a:pPr marL="342900" indent="-342900">
              <a:buAutoNum type="arabicPeriod"/>
            </a:pPr>
            <a:r>
              <a:rPr lang="es-ES" dirty="0" smtClean="0"/>
              <a:t>Corte de las bandas 1, 3 y 5 y extracción del gel con el Gel </a:t>
            </a:r>
            <a:r>
              <a:rPr lang="es-ES" dirty="0" err="1" smtClean="0"/>
              <a:t>Extraction</a:t>
            </a:r>
            <a:r>
              <a:rPr lang="es-ES" dirty="0" smtClean="0"/>
              <a:t> Kit (</a:t>
            </a:r>
            <a:r>
              <a:rPr lang="es-ES" dirty="0" err="1" smtClean="0"/>
              <a:t>Vf</a:t>
            </a:r>
            <a:r>
              <a:rPr lang="es-ES" dirty="0" smtClean="0"/>
              <a:t>=50</a:t>
            </a:r>
            <a:r>
              <a:rPr lang="el-GR" dirty="0" smtClean="0"/>
              <a:t>μ</a:t>
            </a:r>
            <a:r>
              <a:rPr lang="es-ES" dirty="0" smtClean="0"/>
              <a:t>L).</a:t>
            </a:r>
          </a:p>
          <a:p>
            <a:pPr marL="342900" indent="-342900">
              <a:buAutoNum type="arabicPeriod"/>
            </a:pPr>
            <a:r>
              <a:rPr lang="es-ES" dirty="0" smtClean="0"/>
              <a:t>Concentraciones</a:t>
            </a:r>
          </a:p>
          <a:p>
            <a:pPr marL="800100" lvl="1" indent="-342900">
              <a:buAutoNum type="arabicPeriod"/>
            </a:pPr>
            <a:r>
              <a:rPr lang="es-ES" dirty="0" smtClean="0"/>
              <a:t>DHCR24 (1) --&gt; 22,2ng/</a:t>
            </a:r>
            <a:r>
              <a:rPr lang="el-GR" dirty="0" smtClean="0"/>
              <a:t>μ</a:t>
            </a:r>
            <a:r>
              <a:rPr lang="es-ES" dirty="0" smtClean="0"/>
              <a:t>L (1,1</a:t>
            </a:r>
            <a:r>
              <a:rPr lang="el-GR" dirty="0" smtClean="0"/>
              <a:t> μ</a:t>
            </a:r>
            <a:r>
              <a:rPr lang="es-ES" dirty="0" smtClean="0"/>
              <a:t>g)</a:t>
            </a:r>
          </a:p>
          <a:p>
            <a:pPr marL="800100" lvl="1" indent="-342900">
              <a:buAutoNum type="arabicPeriod"/>
            </a:pPr>
            <a:r>
              <a:rPr lang="es-ES" dirty="0" smtClean="0"/>
              <a:t>SC5D-1 (3) --&gt; 31,7ng/</a:t>
            </a:r>
            <a:r>
              <a:rPr lang="el-GR" dirty="0" smtClean="0"/>
              <a:t> μ</a:t>
            </a:r>
            <a:r>
              <a:rPr lang="es-ES" dirty="0" smtClean="0"/>
              <a:t>L (1,5</a:t>
            </a:r>
            <a:r>
              <a:rPr lang="el-GR" dirty="0" smtClean="0"/>
              <a:t> μ</a:t>
            </a:r>
            <a:r>
              <a:rPr lang="es-ES" dirty="0" smtClean="0"/>
              <a:t>g)</a:t>
            </a:r>
          </a:p>
          <a:p>
            <a:pPr marL="800100" lvl="1" indent="-342900">
              <a:buAutoNum type="arabicPeriod"/>
            </a:pPr>
            <a:r>
              <a:rPr lang="es-ES" dirty="0" smtClean="0"/>
              <a:t>SC5D-3 (5) --&gt; 36,3ng/</a:t>
            </a:r>
            <a:r>
              <a:rPr lang="el-GR" dirty="0" smtClean="0"/>
              <a:t> μ</a:t>
            </a:r>
            <a:r>
              <a:rPr lang="es-ES" dirty="0" smtClean="0"/>
              <a:t>L (1,8</a:t>
            </a:r>
            <a:r>
              <a:rPr lang="el-GR" dirty="0" smtClean="0"/>
              <a:t> μ</a:t>
            </a:r>
            <a:r>
              <a:rPr lang="es-ES" dirty="0" smtClean="0"/>
              <a:t>g)</a:t>
            </a:r>
          </a:p>
          <a:p>
            <a:pPr marL="342900" indent="-342900">
              <a:buAutoNum type="arabicPeriod"/>
            </a:pPr>
            <a:r>
              <a:rPr lang="es-ES" dirty="0" smtClean="0"/>
              <a:t>Quedan almacenadas en agarosa a 4ºC las bandas 2, 4 y 6.</a:t>
            </a:r>
            <a:endParaRPr lang="es-E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10751127" y="526473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21/08/19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477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2" t="20949" r="44109" b="31340"/>
          <a:stretch/>
        </p:blipFill>
        <p:spPr>
          <a:xfrm>
            <a:off x="1072647" y="1429498"/>
            <a:ext cx="4588328" cy="510311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35708" y="655781"/>
            <a:ext cx="9675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/>
              <a:t>PCR con la banda purificada DHCR24 fw3/rv2 (PCR3) como molde y análisis de psi-Check2</a:t>
            </a:r>
            <a:endParaRPr lang="es-ES" sz="20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1200644" y="1511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1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762598" y="1511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2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846903" y="1511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3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327553" y="1511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4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4452040" y="1537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5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951045" y="1537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6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3178383" y="3232726"/>
            <a:ext cx="969818" cy="4895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/>
          <p:cNvSpPr/>
          <p:nvPr/>
        </p:nvSpPr>
        <p:spPr>
          <a:xfrm>
            <a:off x="5387482" y="2687598"/>
            <a:ext cx="969818" cy="4895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/>
          <p:cNvSpPr txBox="1"/>
          <p:nvPr/>
        </p:nvSpPr>
        <p:spPr>
          <a:xfrm>
            <a:off x="1560946" y="3796390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822pb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3255129" y="3842631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852pb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5424191" y="3274259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1843pb</a:t>
            </a:r>
            <a:endParaRPr lang="es-ES" dirty="0">
              <a:solidFill>
                <a:schemeClr val="bg1"/>
              </a:solidFill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6483776" y="4947362"/>
            <a:ext cx="1360372" cy="503381"/>
            <a:chOff x="1270449" y="1560885"/>
            <a:chExt cx="1360372" cy="503381"/>
          </a:xfrm>
        </p:grpSpPr>
        <p:sp>
          <p:nvSpPr>
            <p:cNvPr id="19" name="Abrir corchete 18"/>
            <p:cNvSpPr/>
            <p:nvPr/>
          </p:nvSpPr>
          <p:spPr>
            <a:xfrm rot="5400000">
              <a:off x="1885981" y="1431729"/>
              <a:ext cx="129309" cy="1135766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1270449" y="1560885"/>
              <a:ext cx="1360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DHCR24 fw3</a:t>
              </a:r>
              <a:endParaRPr lang="es-ES" dirty="0"/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8430465" y="4958273"/>
            <a:ext cx="1135766" cy="493808"/>
            <a:chOff x="3113882" y="1570458"/>
            <a:chExt cx="1135766" cy="493808"/>
          </a:xfrm>
        </p:grpSpPr>
        <p:sp>
          <p:nvSpPr>
            <p:cNvPr id="22" name="Abrir corchete 21"/>
            <p:cNvSpPr/>
            <p:nvPr/>
          </p:nvSpPr>
          <p:spPr>
            <a:xfrm rot="5400000">
              <a:off x="3617110" y="1431729"/>
              <a:ext cx="129309" cy="1135766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3141840" y="1570458"/>
              <a:ext cx="1079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SC5D fw1</a:t>
              </a:r>
              <a:endParaRPr lang="es-ES" dirty="0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10126988" y="4958273"/>
            <a:ext cx="1135766" cy="489365"/>
            <a:chOff x="5348010" y="1598099"/>
            <a:chExt cx="1135766" cy="489365"/>
          </a:xfrm>
        </p:grpSpPr>
        <p:sp>
          <p:nvSpPr>
            <p:cNvPr id="24" name="Abrir corchete 23"/>
            <p:cNvSpPr/>
            <p:nvPr/>
          </p:nvSpPr>
          <p:spPr>
            <a:xfrm rot="5400000">
              <a:off x="5851238" y="1454927"/>
              <a:ext cx="129309" cy="1135766"/>
            </a:xfrm>
            <a:prstGeom prst="leftBracket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5375968" y="1598099"/>
              <a:ext cx="1079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SC5D fw3</a:t>
              </a:r>
              <a:endParaRPr lang="es-ES" dirty="0"/>
            </a:p>
          </p:txBody>
        </p:sp>
      </p:grpSp>
      <p:sp>
        <p:nvSpPr>
          <p:cNvPr id="27" name="CuadroTexto 26"/>
          <p:cNvSpPr txBox="1"/>
          <p:nvPr/>
        </p:nvSpPr>
        <p:spPr>
          <a:xfrm>
            <a:off x="10751127" y="526473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21/08/19</a:t>
            </a:r>
            <a:endParaRPr lang="es-ES" dirty="0"/>
          </a:p>
        </p:txBody>
      </p:sp>
      <p:sp>
        <p:nvSpPr>
          <p:cNvPr id="2" name="CuadroTexto 1"/>
          <p:cNvSpPr txBox="1"/>
          <p:nvPr/>
        </p:nvSpPr>
        <p:spPr>
          <a:xfrm>
            <a:off x="7169512" y="1782765"/>
            <a:ext cx="45008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 smtClean="0"/>
              <a:t>PCR de 20uL usando como molde la banda purificada DHCR24 fw3/rv2 (62ºC)</a:t>
            </a:r>
          </a:p>
          <a:p>
            <a:pPr marL="342900" indent="-342900">
              <a:buAutoNum type="arabicPeriod"/>
            </a:pPr>
            <a:r>
              <a:rPr lang="es-ES" dirty="0" smtClean="0"/>
              <a:t>Concentración: 13,25ng/</a:t>
            </a:r>
            <a:r>
              <a:rPr lang="el-GR" dirty="0" smtClean="0"/>
              <a:t>μ</a:t>
            </a:r>
            <a:r>
              <a:rPr lang="es-ES" dirty="0" smtClean="0"/>
              <a:t>L</a:t>
            </a:r>
          </a:p>
          <a:p>
            <a:pPr marL="342900" indent="-342900">
              <a:buAutoNum type="arabicPeriod"/>
            </a:pPr>
            <a:r>
              <a:rPr lang="es-ES" dirty="0" smtClean="0"/>
              <a:t>Gel de agarosa 1%</a:t>
            </a:r>
          </a:p>
          <a:p>
            <a:pPr marL="342900" indent="-342900">
              <a:buAutoNum type="arabicPeriod"/>
            </a:pPr>
            <a:endParaRPr lang="es-ES" dirty="0"/>
          </a:p>
          <a:p>
            <a:pPr marL="342900" indent="-342900">
              <a:buAutoNum type="arabicPeriod"/>
            </a:pPr>
            <a:endParaRPr lang="es-ES" dirty="0" smtClean="0"/>
          </a:p>
          <a:p>
            <a:r>
              <a:rPr lang="es-ES" dirty="0" smtClean="0"/>
              <a:t>No sale, posible contaminación --&gt; repetir la PCR de cero con </a:t>
            </a:r>
            <a:r>
              <a:rPr lang="es-ES" dirty="0" err="1" smtClean="0"/>
              <a:t>gDNA</a:t>
            </a:r>
            <a:r>
              <a:rPr lang="es-ES" dirty="0" smtClean="0"/>
              <a:t> de N2A y el par de </a:t>
            </a:r>
            <a:r>
              <a:rPr lang="es-ES" dirty="0" err="1" smtClean="0"/>
              <a:t>primers</a:t>
            </a:r>
            <a:r>
              <a:rPr lang="es-ES" dirty="0" smtClean="0"/>
              <a:t> DHCR24 fw3/rv2 a distintas temperaturas (63 y 65ºC)</a:t>
            </a:r>
          </a:p>
          <a:p>
            <a:pPr marL="342900" indent="-342900">
              <a:buAutoNum type="arabicPeriod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32065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9" t="28605" r="32854" b="29842"/>
          <a:stretch/>
        </p:blipFill>
        <p:spPr>
          <a:xfrm>
            <a:off x="820962" y="1825064"/>
            <a:ext cx="5635860" cy="467097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35708" y="655781"/>
            <a:ext cx="882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Digestión con </a:t>
            </a:r>
            <a:r>
              <a:rPr lang="es-ES" dirty="0" err="1" smtClean="0"/>
              <a:t>NotI</a:t>
            </a:r>
            <a:r>
              <a:rPr lang="es-ES" dirty="0" smtClean="0"/>
              <a:t> y </a:t>
            </a:r>
            <a:r>
              <a:rPr lang="es-ES" dirty="0" err="1" smtClean="0"/>
              <a:t>XhoI</a:t>
            </a:r>
            <a:r>
              <a:rPr lang="es-ES" dirty="0" smtClean="0"/>
              <a:t> de plásmido (psi-</a:t>
            </a:r>
            <a:r>
              <a:rPr lang="es-ES" dirty="0" err="1" smtClean="0"/>
              <a:t>check</a:t>
            </a:r>
            <a:r>
              <a:rPr lang="es-ES" dirty="0" smtClean="0"/>
              <a:t> 2) e inserto (DHCR24 fw1 y SC5D fw1 y fw3)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939257" y="1834487"/>
            <a:ext cx="494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chemeClr val="bg1"/>
                </a:solidFill>
              </a:rPr>
              <a:t>Std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766013" y="1880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3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337206" y="18953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4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908399" y="1891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5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479592" y="1891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6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 rot="16200000" flipH="1">
            <a:off x="1376278" y="4509539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822pb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 rot="16200000" flipH="1">
            <a:off x="1959829" y="4521578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852pb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 rot="16200000" flipH="1">
            <a:off x="2481015" y="3753272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1843pb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9" name="Abrir corchete 18"/>
          <p:cNvSpPr/>
          <p:nvPr/>
        </p:nvSpPr>
        <p:spPr>
          <a:xfrm rot="5400000">
            <a:off x="2259845" y="907625"/>
            <a:ext cx="129308" cy="1486398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/>
          <p:cNvSpPr txBox="1"/>
          <p:nvPr/>
        </p:nvSpPr>
        <p:spPr>
          <a:xfrm>
            <a:off x="1757308" y="1184480"/>
            <a:ext cx="93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Insertos</a:t>
            </a:r>
            <a:endParaRPr lang="es-ES" dirty="0"/>
          </a:p>
        </p:txBody>
      </p:sp>
      <p:sp>
        <p:nvSpPr>
          <p:cNvPr id="22" name="Abrir corchete 21"/>
          <p:cNvSpPr/>
          <p:nvPr/>
        </p:nvSpPr>
        <p:spPr>
          <a:xfrm rot="5400000">
            <a:off x="3739059" y="1118209"/>
            <a:ext cx="129312" cy="1065229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uadroTexto 22"/>
          <p:cNvSpPr txBox="1"/>
          <p:nvPr/>
        </p:nvSpPr>
        <p:spPr>
          <a:xfrm>
            <a:off x="3171484" y="1215473"/>
            <a:ext cx="1225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</a:t>
            </a:r>
            <a:r>
              <a:rPr lang="es-ES" dirty="0" smtClean="0"/>
              <a:t>si-</a:t>
            </a:r>
            <a:r>
              <a:rPr lang="es-ES" dirty="0" err="1" smtClean="0"/>
              <a:t>check</a:t>
            </a:r>
            <a:r>
              <a:rPr lang="es-ES" dirty="0" smtClean="0"/>
              <a:t> 2</a:t>
            </a:r>
            <a:endParaRPr lang="es-ES" dirty="0"/>
          </a:p>
        </p:txBody>
      </p:sp>
      <p:sp>
        <p:nvSpPr>
          <p:cNvPr id="24" name="Abrir corchete 23"/>
          <p:cNvSpPr/>
          <p:nvPr/>
        </p:nvSpPr>
        <p:spPr>
          <a:xfrm rot="5400000">
            <a:off x="4921747" y="1082857"/>
            <a:ext cx="129309" cy="1135766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/>
          <p:cNvSpPr txBox="1"/>
          <p:nvPr/>
        </p:nvSpPr>
        <p:spPr>
          <a:xfrm>
            <a:off x="4442628" y="1215473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Ctrl</a:t>
            </a:r>
            <a:r>
              <a:rPr lang="es-ES" dirty="0" smtClean="0"/>
              <a:t> 3’UTR</a:t>
            </a:r>
            <a:endParaRPr lang="es-E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10751127" y="526473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22/08/19</a:t>
            </a:r>
            <a:endParaRPr lang="es-ES" dirty="0"/>
          </a:p>
        </p:txBody>
      </p:sp>
      <p:sp>
        <p:nvSpPr>
          <p:cNvPr id="2" name="CuadroTexto 1"/>
          <p:cNvSpPr txBox="1"/>
          <p:nvPr/>
        </p:nvSpPr>
        <p:spPr>
          <a:xfrm>
            <a:off x="6824472" y="1260282"/>
            <a:ext cx="475133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 smtClean="0"/>
              <a:t>Digestión con </a:t>
            </a:r>
            <a:r>
              <a:rPr lang="es-ES" dirty="0" err="1" smtClean="0"/>
              <a:t>NotI</a:t>
            </a:r>
            <a:r>
              <a:rPr lang="es-ES" dirty="0" smtClean="0"/>
              <a:t> y </a:t>
            </a:r>
            <a:r>
              <a:rPr lang="es-ES" dirty="0" err="1" smtClean="0"/>
              <a:t>XhoI</a:t>
            </a:r>
            <a:r>
              <a:rPr lang="es-ES" dirty="0" smtClean="0"/>
              <a:t> del plásmido psi-check2 (1.7</a:t>
            </a:r>
            <a:r>
              <a:rPr lang="el-GR" dirty="0" smtClean="0"/>
              <a:t>μ</a:t>
            </a:r>
            <a:r>
              <a:rPr lang="es-ES" dirty="0" smtClean="0"/>
              <a:t>g/</a:t>
            </a:r>
            <a:r>
              <a:rPr lang="el-GR" dirty="0" smtClean="0"/>
              <a:t>μ</a:t>
            </a:r>
            <a:r>
              <a:rPr lang="es-ES" dirty="0" smtClean="0"/>
              <a:t>L), de un plásmido con 3’UTR de control (ABCA1) y de los insertos:</a:t>
            </a:r>
          </a:p>
          <a:p>
            <a:pPr marL="800100" lvl="1" indent="-342900">
              <a:buAutoNum type="arabicPeriod"/>
            </a:pPr>
            <a:r>
              <a:rPr lang="es-ES" dirty="0" smtClean="0"/>
              <a:t>DHCR24 fw1: 822pb</a:t>
            </a:r>
          </a:p>
          <a:p>
            <a:pPr marL="800100" lvl="1" indent="-342900">
              <a:buAutoNum type="arabicPeriod"/>
            </a:pPr>
            <a:r>
              <a:rPr lang="es-ES" dirty="0" smtClean="0"/>
              <a:t>SC5D fw1: 852pb</a:t>
            </a:r>
          </a:p>
          <a:p>
            <a:pPr marL="800100" lvl="1" indent="-342900">
              <a:buAutoNum type="arabicPeriod"/>
            </a:pPr>
            <a:r>
              <a:rPr lang="es-ES" dirty="0" smtClean="0"/>
              <a:t>SC5D fw3: 1842pb</a:t>
            </a:r>
          </a:p>
          <a:p>
            <a:pPr marL="342900" indent="-342900">
              <a:buAutoNum type="arabicPeriod"/>
            </a:pPr>
            <a:r>
              <a:rPr lang="es-ES" dirty="0" smtClean="0"/>
              <a:t>Se digiere 1</a:t>
            </a:r>
            <a:r>
              <a:rPr lang="el-GR" dirty="0" smtClean="0"/>
              <a:t>μ</a:t>
            </a:r>
            <a:r>
              <a:rPr lang="es-ES" dirty="0" smtClean="0"/>
              <a:t>g</a:t>
            </a:r>
          </a:p>
          <a:p>
            <a:pPr marL="342900" indent="-342900">
              <a:buAutoNum type="arabicPeriod"/>
            </a:pPr>
            <a:r>
              <a:rPr lang="es-ES" dirty="0" smtClean="0"/>
              <a:t>Duración: 3 horas a 37ºC, </a:t>
            </a:r>
            <a:r>
              <a:rPr lang="es-ES" dirty="0" err="1" smtClean="0"/>
              <a:t>Vf</a:t>
            </a:r>
            <a:r>
              <a:rPr lang="es-ES" dirty="0" smtClean="0"/>
              <a:t> = 20uL</a:t>
            </a:r>
          </a:p>
          <a:p>
            <a:pPr marL="342900" indent="-342900">
              <a:buAutoNum type="arabicPeriod"/>
            </a:pPr>
            <a:r>
              <a:rPr lang="es-ES" dirty="0" smtClean="0"/>
              <a:t>Gel de agarosa 1% --&gt; cortar bandas y extraer del gel (</a:t>
            </a:r>
            <a:r>
              <a:rPr lang="es-ES" dirty="0" err="1" smtClean="0"/>
              <a:t>Vf</a:t>
            </a:r>
            <a:r>
              <a:rPr lang="es-ES" dirty="0" smtClean="0"/>
              <a:t>=50</a:t>
            </a:r>
            <a:r>
              <a:rPr lang="el-GR" dirty="0" smtClean="0"/>
              <a:t>μ</a:t>
            </a:r>
            <a:r>
              <a:rPr lang="es-ES" dirty="0" smtClean="0"/>
              <a:t>L)</a:t>
            </a:r>
          </a:p>
          <a:p>
            <a:pPr marL="342900" indent="-342900">
              <a:buAutoNum type="arabicPeriod"/>
            </a:pPr>
            <a:r>
              <a:rPr lang="es-ES" dirty="0" smtClean="0"/>
              <a:t>Concentraciones</a:t>
            </a:r>
          </a:p>
          <a:p>
            <a:pPr marL="800100" lvl="1" indent="-342900">
              <a:buAutoNum type="arabicPeriod"/>
            </a:pPr>
            <a:r>
              <a:rPr lang="es-ES" dirty="0" smtClean="0"/>
              <a:t>DHCR24 1 --&gt; 14.7ng/</a:t>
            </a:r>
            <a:r>
              <a:rPr lang="el-GR" dirty="0" smtClean="0"/>
              <a:t>μ</a:t>
            </a:r>
            <a:r>
              <a:rPr lang="es-ES" dirty="0" smtClean="0"/>
              <a:t>L (0,735</a:t>
            </a:r>
            <a:r>
              <a:rPr lang="el-GR" dirty="0" smtClean="0"/>
              <a:t>μ</a:t>
            </a:r>
            <a:r>
              <a:rPr lang="es-ES" dirty="0" smtClean="0"/>
              <a:t>g)</a:t>
            </a:r>
          </a:p>
          <a:p>
            <a:pPr marL="800100" lvl="1" indent="-342900">
              <a:buAutoNum type="arabicPeriod"/>
            </a:pPr>
            <a:r>
              <a:rPr lang="es-ES" dirty="0" smtClean="0"/>
              <a:t>SC5D 1 --&gt; 16ng/</a:t>
            </a:r>
            <a:r>
              <a:rPr lang="el-GR" dirty="0" smtClean="0"/>
              <a:t>μ</a:t>
            </a:r>
            <a:r>
              <a:rPr lang="es-ES" dirty="0" smtClean="0"/>
              <a:t>L (0,8</a:t>
            </a:r>
            <a:r>
              <a:rPr lang="el-GR" dirty="0" smtClean="0"/>
              <a:t>μ</a:t>
            </a:r>
            <a:r>
              <a:rPr lang="es-ES" dirty="0" smtClean="0"/>
              <a:t>g)</a:t>
            </a:r>
          </a:p>
          <a:p>
            <a:pPr marL="800100" lvl="1" indent="-342900">
              <a:buAutoNum type="arabicPeriod"/>
            </a:pPr>
            <a:r>
              <a:rPr lang="es-ES" dirty="0" smtClean="0"/>
              <a:t>SC5D 3 --&gt; 16,8ng/</a:t>
            </a:r>
            <a:r>
              <a:rPr lang="el-GR" dirty="0" smtClean="0"/>
              <a:t>μ</a:t>
            </a:r>
            <a:r>
              <a:rPr lang="es-ES" dirty="0" smtClean="0"/>
              <a:t>L (0,84</a:t>
            </a:r>
            <a:r>
              <a:rPr lang="el-GR" dirty="0" smtClean="0"/>
              <a:t>μ</a:t>
            </a:r>
            <a:r>
              <a:rPr lang="es-ES" dirty="0" smtClean="0"/>
              <a:t>g)</a:t>
            </a:r>
          </a:p>
          <a:p>
            <a:pPr marL="800100" lvl="1" indent="-342900">
              <a:buAutoNum type="arabicPeriod"/>
            </a:pPr>
            <a:r>
              <a:rPr lang="es-ES" dirty="0" smtClean="0"/>
              <a:t>psiCheck2 --&gt; 12,6ng/</a:t>
            </a:r>
            <a:r>
              <a:rPr lang="el-GR" dirty="0" smtClean="0"/>
              <a:t>μ</a:t>
            </a:r>
            <a:r>
              <a:rPr lang="es-ES" dirty="0" smtClean="0"/>
              <a:t>L (0,630</a:t>
            </a:r>
            <a:r>
              <a:rPr lang="el-GR" dirty="0" smtClean="0"/>
              <a:t>μ</a:t>
            </a:r>
            <a:r>
              <a:rPr lang="es-ES" dirty="0" smtClean="0"/>
              <a:t>g)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s-ES" dirty="0" smtClean="0"/>
              <a:t>Se purifican 24uL con PCR </a:t>
            </a:r>
            <a:r>
              <a:rPr lang="es-ES" dirty="0" err="1" smtClean="0"/>
              <a:t>purification</a:t>
            </a:r>
            <a:r>
              <a:rPr lang="es-ES" dirty="0" smtClean="0"/>
              <a:t> kit --&gt; 6,1ng/</a:t>
            </a:r>
            <a:r>
              <a:rPr lang="el-GR" dirty="0" smtClean="0"/>
              <a:t>μ</a:t>
            </a:r>
            <a:r>
              <a:rPr lang="es-ES" dirty="0" smtClean="0"/>
              <a:t>L (0,305</a:t>
            </a:r>
            <a:r>
              <a:rPr lang="el-GR" dirty="0" smtClean="0"/>
              <a:t>μ</a:t>
            </a:r>
            <a:r>
              <a:rPr lang="es-ES" dirty="0" smtClean="0"/>
              <a:t>g) en 50</a:t>
            </a:r>
            <a:r>
              <a:rPr lang="el-GR" dirty="0" smtClean="0"/>
              <a:t>μ</a:t>
            </a:r>
            <a:r>
              <a:rPr lang="es-ES" dirty="0" smtClean="0"/>
              <a:t>L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1648949" y="1861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1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2189194" y="18667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2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 rot="16200000">
            <a:off x="3263567" y="3378009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chemeClr val="bg1"/>
                </a:solidFill>
              </a:rPr>
              <a:t>Cut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 rot="16200000">
            <a:off x="3671618" y="3437674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chemeClr val="bg1"/>
                </a:solidFill>
              </a:rPr>
              <a:t>Uncut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5069639" y="18907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5584950" y="1880658"/>
            <a:ext cx="494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chemeClr val="bg1"/>
                </a:solidFill>
              </a:rPr>
              <a:t>Std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 rot="16200000">
            <a:off x="4384431" y="3375989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chemeClr val="bg1"/>
                </a:solidFill>
              </a:rPr>
              <a:t>Cut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 rot="16200000">
            <a:off x="4784255" y="3437674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chemeClr val="bg1"/>
                </a:solidFill>
              </a:rPr>
              <a:t>Uncut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889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35708" y="655781"/>
            <a:ext cx="428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Ligación psiCheck2</a:t>
            </a:r>
            <a:r>
              <a:rPr lang="es-E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≡</a:t>
            </a:r>
            <a:r>
              <a:rPr lang="es-ES" dirty="0" smtClean="0">
                <a:cs typeface="Times New Roman" panose="02020603050405020304" pitchFamily="18" charset="0"/>
              </a:rPr>
              <a:t>DHCR24fw1 / SC5Dfw1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0668001" y="471115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22/08/19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766619" y="1487055"/>
                <a:ext cx="8325484" cy="5526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s-ES" dirty="0" smtClean="0"/>
                  <a:t>Tamaño del plásmido e insertos</a:t>
                </a:r>
              </a:p>
              <a:p>
                <a:pPr marL="800100" lvl="1" indent="-342900">
                  <a:buFont typeface="Calibri" panose="020F0502020204030204" pitchFamily="34" charset="0"/>
                  <a:buChar char="−"/>
                </a:pPr>
                <a:r>
                  <a:rPr lang="es-ES" dirty="0" smtClean="0"/>
                  <a:t>psiCheck2 --&gt;  6,2kpb (27.8ng/</a:t>
                </a:r>
                <a:r>
                  <a:rPr lang="es-ES" dirty="0" err="1" smtClean="0"/>
                  <a:t>uL</a:t>
                </a:r>
                <a:r>
                  <a:rPr lang="es-ES" dirty="0" smtClean="0"/>
                  <a:t>)</a:t>
                </a:r>
              </a:p>
              <a:p>
                <a:pPr marL="800100" lvl="1" indent="-342900">
                  <a:buFont typeface="Calibri" panose="020F0502020204030204" pitchFamily="34" charset="0"/>
                  <a:buChar char="−"/>
                </a:pPr>
                <a:r>
                  <a:rPr lang="es-ES" dirty="0" smtClean="0"/>
                  <a:t>DHCR24 1 --&gt; 822pb (14.7ng/</a:t>
                </a:r>
                <a:r>
                  <a:rPr lang="es-ES" dirty="0" err="1" smtClean="0"/>
                  <a:t>uL</a:t>
                </a:r>
                <a:r>
                  <a:rPr lang="es-ES" dirty="0" smtClean="0"/>
                  <a:t>)</a:t>
                </a:r>
              </a:p>
              <a:p>
                <a:pPr marL="800100" lvl="1" indent="-342900">
                  <a:buFont typeface="Calibri" panose="020F0502020204030204" pitchFamily="34" charset="0"/>
                  <a:buChar char="−"/>
                </a:pPr>
                <a:r>
                  <a:rPr lang="es-ES" dirty="0" smtClean="0"/>
                  <a:t>SC5D 1 --&gt; 852pb (16ng/</a:t>
                </a:r>
                <a:r>
                  <a:rPr lang="es-ES" dirty="0" err="1" smtClean="0"/>
                  <a:t>uL</a:t>
                </a:r>
                <a:r>
                  <a:rPr lang="es-ES" dirty="0" smtClean="0"/>
                  <a:t>)</a:t>
                </a:r>
              </a:p>
              <a:p>
                <a:pPr lvl="1"/>
                <a:endParaRPr lang="es-ES" dirty="0" smtClean="0"/>
              </a:p>
              <a:p>
                <a:pPr marL="342900" indent="-342900">
                  <a:buAutoNum type="arabicPeriod"/>
                </a:pPr>
                <a:r>
                  <a:rPr lang="es-ES" dirty="0" smtClean="0"/>
                  <a:t>Fórmula: </a:t>
                </a:r>
              </a:p>
              <a:p>
                <a:pPr marL="800100" lvl="1" indent="-342900">
                  <a:buFontTx/>
                  <a:buChar char="−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ES" dirty="0" smtClean="0"/>
                      <m:t>ng</m:t>
                    </m:r>
                    <m:r>
                      <m:rPr>
                        <m:nor/>
                      </m:rPr>
                      <a:rPr lang="es-ES" dirty="0" smtClean="0"/>
                      <m:t> </m:t>
                    </m:r>
                    <m:r>
                      <m:rPr>
                        <m:nor/>
                      </m:rPr>
                      <a:rPr lang="es-ES" dirty="0" smtClean="0"/>
                      <m:t>inserto</m:t>
                    </m:r>
                    <m:r>
                      <m:rPr>
                        <m:nor/>
                      </m:rPr>
                      <a:rPr lang="es-ES" dirty="0" smtClean="0"/>
                      <m:t> =</m:t>
                    </m:r>
                    <m:f>
                      <m:f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kb</m:t>
                        </m:r>
                        <m:r>
                          <a:rPr lang="es-E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s-ES" b="0" i="0" smtClean="0">
                                <a:latin typeface="Cambria Math" panose="02040503050406030204" pitchFamily="18" charset="0"/>
                              </a:rPr>
                              <m:t>inserto</m:t>
                            </m:r>
                          </m:e>
                        </m:d>
                        <m:r>
                          <a:rPr lang="es-ES" b="0" i="0" smtClean="0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ng</m:t>
                        </m:r>
                        <m:r>
                          <a:rPr lang="es-E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vector</m:t>
                        </m:r>
                        <m:r>
                          <a:rPr lang="es-ES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kb</m:t>
                        </m:r>
                        <m:r>
                          <a:rPr lang="es-ES" b="0" i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vector</m:t>
                        </m:r>
                        <m:r>
                          <a:rPr lang="es-ES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s-ES" dirty="0" smtClean="0"/>
              </a:p>
              <a:p>
                <a:pPr marL="800100" lvl="1" indent="-342900">
                  <a:buFontTx/>
                  <a:buChar char="−"/>
                </a:pPr>
                <a:r>
                  <a:rPr lang="es-ES" dirty="0" smtClean="0"/>
                  <a:t>Calculadora online </a:t>
                </a:r>
                <a:r>
                  <a:rPr lang="es-ES" dirty="0" smtClean="0">
                    <a:hlinkClick r:id="rId2"/>
                  </a:rPr>
                  <a:t>Promega</a:t>
                </a:r>
                <a:endParaRPr lang="es-ES" dirty="0" smtClean="0"/>
              </a:p>
              <a:p>
                <a:pPr lvl="1"/>
                <a:endParaRPr lang="es-ES" dirty="0"/>
              </a:p>
              <a:p>
                <a:pPr marL="342900" indent="-342900">
                  <a:buAutoNum type="arabicPeriod"/>
                </a:pPr>
                <a:r>
                  <a:rPr lang="es-ES" dirty="0" smtClean="0"/>
                  <a:t>Cantidad ideal de plásmido --&gt; 100ng</a:t>
                </a:r>
              </a:p>
              <a:p>
                <a:pPr marL="800100" lvl="1" indent="-342900">
                  <a:buFont typeface="Calibri" panose="020F0502020204030204" pitchFamily="34" charset="0"/>
                  <a:buChar char="−"/>
                </a:pPr>
                <a:r>
                  <a:rPr lang="es-ES" dirty="0" smtClean="0"/>
                  <a:t>Nosotros usamos 50ng porque no hay suficiente vector</a:t>
                </a:r>
              </a:p>
              <a:p>
                <a:pPr lvl="1"/>
                <a:endParaRPr lang="es-ES" dirty="0" smtClean="0"/>
              </a:p>
              <a:p>
                <a:pPr marL="342900" indent="-342900">
                  <a:buAutoNum type="arabicPeriod"/>
                </a:pPr>
                <a:r>
                  <a:rPr lang="es-ES" dirty="0" smtClean="0"/>
                  <a:t>Ratios plásmido – inserto ideales --&gt; 1:1, 1:3 y 1:6</a:t>
                </a:r>
              </a:p>
              <a:p>
                <a:pPr marL="800100" lvl="1" indent="-342900">
                  <a:buFont typeface="Calibri" panose="020F0502020204030204" pitchFamily="34" charset="0"/>
                  <a:buChar char="−"/>
                </a:pPr>
                <a:r>
                  <a:rPr lang="es-ES" dirty="0" smtClean="0"/>
                  <a:t>Solo hacemos 1:3</a:t>
                </a:r>
              </a:p>
              <a:p>
                <a:pPr marL="800100" lvl="1" indent="-342900">
                  <a:buFont typeface="Calibri" panose="020F0502020204030204" pitchFamily="34" charset="0"/>
                  <a:buChar char="−"/>
                </a:pPr>
                <a:r>
                  <a:rPr lang="es-ES" dirty="0" smtClean="0"/>
                  <a:t>16ºC overnight</a:t>
                </a:r>
              </a:p>
              <a:p>
                <a:pPr lvl="1"/>
                <a:endParaRPr lang="es-ES" dirty="0" smtClean="0"/>
              </a:p>
              <a:p>
                <a:pPr marL="342900" indent="-342900">
                  <a:buAutoNum type="arabicPeriod"/>
                </a:pPr>
                <a:r>
                  <a:rPr lang="es-ES" dirty="0" smtClean="0"/>
                  <a:t>23/08/19 --&gt; No sale, las bacterias mueren al crecerlas en placas de LB + Ampicilina</a:t>
                </a:r>
              </a:p>
              <a:p>
                <a:pPr marL="800100" lvl="1" indent="-342900">
                  <a:buAutoNum type="arabicPeriod"/>
                </a:pPr>
                <a:endParaRPr lang="es-ES" dirty="0" smtClean="0"/>
              </a:p>
              <a:p>
                <a:pPr marL="342900" indent="-342900">
                  <a:buAutoNum type="arabicPeriod"/>
                </a:pPr>
                <a:endParaRPr lang="es-ES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19" y="1487055"/>
                <a:ext cx="8325484" cy="5526641"/>
              </a:xfrm>
              <a:prstGeom prst="rect">
                <a:avLst/>
              </a:prstGeom>
              <a:blipFill>
                <a:blip r:embed="rId7"/>
                <a:stretch>
                  <a:fillRect l="-659" t="-66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4368" y="1142812"/>
            <a:ext cx="2808288" cy="288871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51478" y="1140377"/>
            <a:ext cx="2744595" cy="289115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6788512" y="107141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DHCR24</a:t>
            </a: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9923775" y="1080654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SC5D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151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35708" y="655781"/>
            <a:ext cx="2646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Digestión de psiCheck2 (II)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0668001" y="471115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26/08/19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6824472" y="1260282"/>
            <a:ext cx="475133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 smtClean="0"/>
              <a:t>Digestión con </a:t>
            </a:r>
            <a:r>
              <a:rPr lang="es-ES" dirty="0" err="1" smtClean="0"/>
              <a:t>NotI</a:t>
            </a:r>
            <a:r>
              <a:rPr lang="es-ES" dirty="0" smtClean="0"/>
              <a:t> y </a:t>
            </a:r>
            <a:r>
              <a:rPr lang="es-ES" dirty="0" err="1" smtClean="0"/>
              <a:t>XhoI</a:t>
            </a:r>
            <a:r>
              <a:rPr lang="es-ES" dirty="0" smtClean="0"/>
              <a:t> del plásmido psi-check2 (1.7</a:t>
            </a:r>
            <a:r>
              <a:rPr lang="el-GR" dirty="0" smtClean="0"/>
              <a:t>μ</a:t>
            </a:r>
            <a:r>
              <a:rPr lang="es-ES" dirty="0" smtClean="0"/>
              <a:t>g/</a:t>
            </a:r>
            <a:r>
              <a:rPr lang="el-GR" dirty="0" smtClean="0"/>
              <a:t>μ</a:t>
            </a:r>
            <a:r>
              <a:rPr lang="es-ES" dirty="0" smtClean="0"/>
              <a:t>L)</a:t>
            </a:r>
          </a:p>
          <a:p>
            <a:pPr marL="342900" indent="-342900">
              <a:buAutoNum type="arabicPeriod"/>
            </a:pPr>
            <a:r>
              <a:rPr lang="es-ES" dirty="0" smtClean="0"/>
              <a:t>Se digieren 2 tubos de 1 </a:t>
            </a:r>
            <a:r>
              <a:rPr lang="el-GR" dirty="0" smtClean="0"/>
              <a:t>μ</a:t>
            </a:r>
            <a:r>
              <a:rPr lang="es-ES" dirty="0" smtClean="0"/>
              <a:t>g</a:t>
            </a:r>
          </a:p>
          <a:p>
            <a:pPr marL="342900" indent="-342900">
              <a:buAutoNum type="arabicPeriod"/>
            </a:pPr>
            <a:r>
              <a:rPr lang="es-ES" dirty="0" smtClean="0"/>
              <a:t>Duración: 3 horas a 37ºC, </a:t>
            </a:r>
            <a:r>
              <a:rPr lang="es-ES" dirty="0" err="1" smtClean="0"/>
              <a:t>Vf</a:t>
            </a:r>
            <a:r>
              <a:rPr lang="es-ES" dirty="0" smtClean="0"/>
              <a:t> = 20uL</a:t>
            </a:r>
          </a:p>
          <a:p>
            <a:pPr marL="342900" indent="-342900">
              <a:buAutoNum type="arabicPeriod"/>
            </a:pPr>
            <a:r>
              <a:rPr lang="es-ES" dirty="0" smtClean="0"/>
              <a:t>Gel de agarosa 1% --&gt; cortar bandas y extraer del gel (</a:t>
            </a:r>
            <a:r>
              <a:rPr lang="es-ES" dirty="0" err="1" smtClean="0"/>
              <a:t>Vf</a:t>
            </a:r>
            <a:r>
              <a:rPr lang="es-ES" dirty="0" smtClean="0"/>
              <a:t>=50</a:t>
            </a:r>
            <a:r>
              <a:rPr lang="el-GR" dirty="0" smtClean="0"/>
              <a:t>μ</a:t>
            </a:r>
            <a:r>
              <a:rPr lang="es-ES" dirty="0" smtClean="0"/>
              <a:t>L)</a:t>
            </a:r>
          </a:p>
          <a:p>
            <a:pPr marL="342900" indent="-342900">
              <a:buAutoNum type="arabicPeriod"/>
            </a:pPr>
            <a:r>
              <a:rPr lang="es-ES" dirty="0" smtClean="0"/>
              <a:t>Concentraciones</a:t>
            </a:r>
          </a:p>
          <a:p>
            <a:pPr marL="800100" lvl="1" indent="-342900">
              <a:buAutoNum type="arabicPeriod"/>
            </a:pPr>
            <a:r>
              <a:rPr lang="es-ES" dirty="0" smtClean="0"/>
              <a:t>1ª elución --&gt; 18.85ng/</a:t>
            </a:r>
            <a:r>
              <a:rPr lang="el-GR" dirty="0" smtClean="0"/>
              <a:t>μ</a:t>
            </a:r>
            <a:r>
              <a:rPr lang="es-ES" dirty="0" smtClean="0"/>
              <a:t>L (0,886</a:t>
            </a:r>
            <a:r>
              <a:rPr lang="el-GR" dirty="0" smtClean="0"/>
              <a:t>μ</a:t>
            </a:r>
            <a:r>
              <a:rPr lang="es-ES" dirty="0" smtClean="0"/>
              <a:t>g)</a:t>
            </a:r>
          </a:p>
          <a:p>
            <a:pPr marL="800100" lvl="1" indent="-342900">
              <a:buAutoNum type="arabicPeriod"/>
            </a:pPr>
            <a:r>
              <a:rPr lang="es-ES" dirty="0" smtClean="0"/>
              <a:t>2ª elución --&gt; 6,7ng/</a:t>
            </a:r>
            <a:r>
              <a:rPr lang="el-GR" dirty="0" smtClean="0"/>
              <a:t>μ</a:t>
            </a:r>
            <a:r>
              <a:rPr lang="es-ES" dirty="0" smtClean="0"/>
              <a:t>L (0,181</a:t>
            </a:r>
            <a:r>
              <a:rPr lang="el-GR" dirty="0" smtClean="0"/>
              <a:t>μ</a:t>
            </a:r>
            <a:r>
              <a:rPr lang="es-ES" dirty="0" smtClean="0"/>
              <a:t>g)</a:t>
            </a:r>
          </a:p>
          <a:p>
            <a:pPr marL="342900" indent="-342900">
              <a:buAutoNum type="arabicPeriod"/>
            </a:pPr>
            <a:r>
              <a:rPr lang="es-ES" dirty="0" smtClean="0"/>
              <a:t>Se usa la 1ª elución para la siguiente ligación</a:t>
            </a:r>
          </a:p>
          <a:p>
            <a:pPr marL="342900" indent="-342900">
              <a:buAutoNum type="arabicPeriod"/>
            </a:pPr>
            <a:endParaRPr lang="es-ES" dirty="0" smtClean="0"/>
          </a:p>
          <a:p>
            <a:pPr marL="342900" indent="-342900">
              <a:buAutoNum type="arabicPeriod"/>
            </a:pPr>
            <a:r>
              <a:rPr lang="es-ES" dirty="0" smtClean="0"/>
              <a:t>27/08/19 --&gt; Se purifican las dos eluciones con PCR </a:t>
            </a:r>
            <a:r>
              <a:rPr lang="es-ES" dirty="0" err="1" smtClean="0"/>
              <a:t>purification</a:t>
            </a:r>
            <a:r>
              <a:rPr lang="es-ES" dirty="0" smtClean="0"/>
              <a:t> kit</a:t>
            </a:r>
          </a:p>
          <a:p>
            <a:pPr marL="800100" lvl="1" indent="-342900">
              <a:buAutoNum type="arabicPeriod"/>
            </a:pPr>
            <a:r>
              <a:rPr lang="es-ES" dirty="0" smtClean="0"/>
              <a:t>ng/</a:t>
            </a:r>
            <a:r>
              <a:rPr lang="el-GR" dirty="0" smtClean="0"/>
              <a:t>μ</a:t>
            </a:r>
            <a:r>
              <a:rPr lang="es-ES" dirty="0" smtClean="0"/>
              <a:t>L (</a:t>
            </a:r>
            <a:r>
              <a:rPr lang="el-GR" dirty="0" smtClean="0"/>
              <a:t>μ</a:t>
            </a:r>
            <a:r>
              <a:rPr lang="es-ES" dirty="0" smtClean="0"/>
              <a:t>g) en 30</a:t>
            </a:r>
            <a:r>
              <a:rPr lang="el-GR" dirty="0" smtClean="0"/>
              <a:t>μ</a:t>
            </a:r>
            <a:r>
              <a:rPr lang="es-ES" dirty="0" smtClean="0"/>
              <a:t>L</a:t>
            </a:r>
          </a:p>
          <a:p>
            <a:pPr marL="800100" lvl="1" indent="-342900">
              <a:buFontTx/>
              <a:buAutoNum type="arabicPeriod"/>
            </a:pPr>
            <a:r>
              <a:rPr lang="es-ES" dirty="0" smtClean="0"/>
              <a:t>ng/</a:t>
            </a:r>
            <a:r>
              <a:rPr lang="el-GR" dirty="0" smtClean="0"/>
              <a:t>μ</a:t>
            </a:r>
            <a:r>
              <a:rPr lang="es-ES" dirty="0" smtClean="0"/>
              <a:t>L (</a:t>
            </a:r>
            <a:r>
              <a:rPr lang="el-GR" dirty="0" smtClean="0"/>
              <a:t>μ</a:t>
            </a:r>
            <a:r>
              <a:rPr lang="es-ES" dirty="0" smtClean="0"/>
              <a:t>g) en 30</a:t>
            </a:r>
            <a:r>
              <a:rPr lang="el-GR" dirty="0" smtClean="0"/>
              <a:t>μ</a:t>
            </a:r>
            <a:r>
              <a:rPr lang="es-ES" dirty="0" smtClean="0"/>
              <a:t>L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0" t="31024" r="24550" b="32133"/>
          <a:stretch/>
        </p:blipFill>
        <p:spPr>
          <a:xfrm>
            <a:off x="669462" y="1858879"/>
            <a:ext cx="4673600" cy="3334461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3006262" y="2237568"/>
            <a:ext cx="680121" cy="4895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3686384" y="2237568"/>
            <a:ext cx="747072" cy="4895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962765" y="1868236"/>
            <a:ext cx="48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chemeClr val="bg1"/>
                </a:solidFill>
              </a:rPr>
              <a:t>Std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528979" y="1868236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chemeClr val="bg1"/>
                </a:solidFill>
              </a:rPr>
              <a:t>Uncut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4" name="Abrir corchete 13"/>
          <p:cNvSpPr/>
          <p:nvPr/>
        </p:nvSpPr>
        <p:spPr>
          <a:xfrm rot="5400000">
            <a:off x="3660943" y="1012478"/>
            <a:ext cx="117765" cy="1427259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/>
          <p:cNvSpPr txBox="1"/>
          <p:nvPr/>
        </p:nvSpPr>
        <p:spPr>
          <a:xfrm>
            <a:off x="2947815" y="1304571"/>
            <a:ext cx="1477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psiCheck2 </a:t>
            </a:r>
            <a:r>
              <a:rPr lang="es-ES" dirty="0" err="1" smtClean="0"/>
              <a:t>cut</a:t>
            </a:r>
            <a:endParaRPr lang="es-ES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75" t="36646" r="16856" b="27399"/>
          <a:stretch/>
        </p:blipFill>
        <p:spPr>
          <a:xfrm>
            <a:off x="3686383" y="4286149"/>
            <a:ext cx="2863273" cy="2244437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5145101" y="4498383"/>
            <a:ext cx="608096" cy="3833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5766869" y="4498383"/>
            <a:ext cx="550254" cy="3833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Flecha doblada hacia arriba 20"/>
          <p:cNvSpPr/>
          <p:nvPr/>
        </p:nvSpPr>
        <p:spPr>
          <a:xfrm rot="10800000" flipH="1">
            <a:off x="4895514" y="3332217"/>
            <a:ext cx="1057917" cy="766619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78358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676</Words>
  <Application>Microsoft Office PowerPoint</Application>
  <PresentationFormat>Panorámica</PresentationFormat>
  <Paragraphs>146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Falta diapositiva 1 y las imágenes del experimento 3</dc:title>
  <dc:creator>Marta Torrecilla Parra</dc:creator>
  <cp:lastModifiedBy>Marta T</cp:lastModifiedBy>
  <cp:revision>19</cp:revision>
  <dcterms:created xsi:type="dcterms:W3CDTF">2019-09-01T16:43:49Z</dcterms:created>
  <dcterms:modified xsi:type="dcterms:W3CDTF">2019-09-02T08:40:40Z</dcterms:modified>
</cp:coreProperties>
</file>