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9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7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6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6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1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8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DEBE-25EA-4A93-B731-47B64D5513E4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BFA6-9D80-431A-9546-1634655C10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4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806545" y="332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20/08/19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99982" y="595352"/>
            <a:ext cx="94152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 smtClean="0"/>
              <a:t>Prueba de los </a:t>
            </a:r>
            <a:r>
              <a:rPr lang="es-ES" sz="2400" b="1" dirty="0" err="1" smtClean="0"/>
              <a:t>primers</a:t>
            </a:r>
            <a:r>
              <a:rPr lang="es-ES" sz="2400" b="1" dirty="0" smtClean="0"/>
              <a:t> diseñados para la región 3’UTR de DHCR24 y SC5D</a:t>
            </a:r>
            <a:endParaRPr lang="es-E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681219" y="1593273"/>
            <a:ext cx="4658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A. PCR (V=20µL) usando 6 pares de </a:t>
            </a:r>
            <a:r>
              <a:rPr lang="es-ES" dirty="0" err="1" smtClean="0"/>
              <a:t>primers</a:t>
            </a:r>
            <a:r>
              <a:rPr lang="es-ES" dirty="0" smtClean="0"/>
              <a:t> en </a:t>
            </a:r>
            <a:r>
              <a:rPr lang="es-ES" dirty="0" err="1" smtClean="0"/>
              <a:t>gDNA</a:t>
            </a:r>
            <a:r>
              <a:rPr lang="es-ES" dirty="0" smtClean="0"/>
              <a:t> de N</a:t>
            </a:r>
            <a:r>
              <a:rPr lang="es-ES" sz="1400" dirty="0" smtClean="0"/>
              <a:t>2</a:t>
            </a:r>
            <a:r>
              <a:rPr lang="es-ES" dirty="0" smtClean="0"/>
              <a:t>A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fw3/rv2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fw3/rv3</a:t>
            </a:r>
          </a:p>
          <a:p>
            <a:pPr marL="800100" lvl="1" indent="-342900">
              <a:buAutoNum type="arabicPeriod"/>
            </a:pPr>
            <a:endParaRPr lang="es-ES" dirty="0" smtClean="0"/>
          </a:p>
          <a:p>
            <a:r>
              <a:rPr lang="es-ES" dirty="0" smtClean="0"/>
              <a:t>B. Gel de agarosa 0.8%, cargando todo el volumen</a:t>
            </a:r>
          </a:p>
          <a:p>
            <a:pPr lvl="1"/>
            <a:r>
              <a:rPr lang="es-ES" sz="2000" b="1" dirty="0" smtClean="0">
                <a:solidFill>
                  <a:srgbClr val="00B050"/>
                </a:solidFill>
              </a:rPr>
              <a:t>+ </a:t>
            </a:r>
            <a:r>
              <a:rPr lang="es-ES" dirty="0" smtClean="0"/>
              <a:t>Del carril 3, cortamos la banda de 2268pb para usarla de molde para una PCR posterior</a:t>
            </a:r>
          </a:p>
          <a:p>
            <a:pPr lvl="1"/>
            <a:r>
              <a:rPr lang="es-ES" b="1" dirty="0" smtClean="0">
                <a:solidFill>
                  <a:srgbClr val="00B0F0"/>
                </a:solidFill>
              </a:rPr>
              <a:t>*</a:t>
            </a:r>
            <a:r>
              <a:rPr lang="es-ES" dirty="0" smtClean="0"/>
              <a:t> Repetir PCR con 40</a:t>
            </a:r>
            <a:r>
              <a:rPr lang="es-ES" dirty="0" smtClean="0"/>
              <a:t>µ</a:t>
            </a:r>
            <a:r>
              <a:rPr lang="es-ES" dirty="0" smtClean="0"/>
              <a:t>L, 2 tubos por par de </a:t>
            </a:r>
            <a:r>
              <a:rPr lang="es-ES" dirty="0" err="1" smtClean="0"/>
              <a:t>primers</a:t>
            </a: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2" t="37293" r="22372" b="19658"/>
          <a:stretch/>
        </p:blipFill>
        <p:spPr>
          <a:xfrm>
            <a:off x="1316182" y="2022764"/>
            <a:ext cx="4572000" cy="41659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79421" y="2189018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83047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98991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21319" y="22028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37263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49949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87555" y="22245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02374" y="2210670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101039" y="4378036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019829" y="393636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822pb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090151" y="3434322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954619" y="299265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2268pb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45120" y="4376755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3389127" y="397664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852pb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143072" y="4563150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4117840" y="417689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749pb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564459" y="3476234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4434242" y="379508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1843pb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842206" y="39519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01565" y="3997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251709" y="3356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792279" y="2994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+</a:t>
            </a:r>
            <a:endParaRPr lang="es-ES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2698991" y="2224525"/>
            <a:ext cx="314510" cy="364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rir corchete 31"/>
          <p:cNvSpPr/>
          <p:nvPr/>
        </p:nvSpPr>
        <p:spPr>
          <a:xfrm rot="5400000">
            <a:off x="2796972" y="1219202"/>
            <a:ext cx="131933" cy="136436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Abrir corchete 32"/>
          <p:cNvSpPr/>
          <p:nvPr/>
        </p:nvSpPr>
        <p:spPr>
          <a:xfrm rot="5400000">
            <a:off x="4281005" y="1220635"/>
            <a:ext cx="134705" cy="135872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385885" y="14547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DHCR24</a:t>
            </a:r>
            <a:endParaRPr lang="es-ES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93019" y="145474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SC5D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18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806545" y="332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20/08/19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99982" y="595352"/>
            <a:ext cx="94152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 smtClean="0"/>
              <a:t>Prueba de los </a:t>
            </a:r>
            <a:r>
              <a:rPr lang="es-ES" sz="2400" b="1" dirty="0" err="1" smtClean="0"/>
              <a:t>primers</a:t>
            </a:r>
            <a:r>
              <a:rPr lang="es-ES" sz="2400" b="1" dirty="0" smtClean="0"/>
              <a:t> diseñados para la región 3’UTR de DHCR24 y SC5D</a:t>
            </a:r>
            <a:endParaRPr lang="es-E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681219" y="1593273"/>
            <a:ext cx="4658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A. PCR (V=20µL) usando 6 pares de </a:t>
            </a:r>
            <a:r>
              <a:rPr lang="es-ES" dirty="0" err="1" smtClean="0"/>
              <a:t>primers</a:t>
            </a:r>
            <a:r>
              <a:rPr lang="es-ES" dirty="0" smtClean="0"/>
              <a:t> en </a:t>
            </a:r>
            <a:r>
              <a:rPr lang="es-ES" dirty="0" err="1" smtClean="0"/>
              <a:t>gDNA</a:t>
            </a:r>
            <a:r>
              <a:rPr lang="es-ES" dirty="0" smtClean="0"/>
              <a:t> de N</a:t>
            </a:r>
            <a:r>
              <a:rPr lang="es-ES" sz="1400" dirty="0" smtClean="0"/>
              <a:t>2</a:t>
            </a:r>
            <a:r>
              <a:rPr lang="es-ES" dirty="0" smtClean="0"/>
              <a:t>A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fw3/rv2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fw3/rv3</a:t>
            </a:r>
          </a:p>
          <a:p>
            <a:pPr marL="800100" lvl="1" indent="-342900">
              <a:buAutoNum type="arabicPeriod"/>
            </a:pPr>
            <a:endParaRPr lang="es-ES" dirty="0" smtClean="0"/>
          </a:p>
          <a:p>
            <a:r>
              <a:rPr lang="es-ES" dirty="0" smtClean="0"/>
              <a:t>B. Gel de agarosa 0.8%, cargando todo el volumen</a:t>
            </a:r>
          </a:p>
          <a:p>
            <a:pPr lvl="1"/>
            <a:r>
              <a:rPr lang="es-ES" sz="2000" b="1" dirty="0" smtClean="0">
                <a:solidFill>
                  <a:srgbClr val="00B050"/>
                </a:solidFill>
              </a:rPr>
              <a:t>+ </a:t>
            </a:r>
            <a:r>
              <a:rPr lang="es-ES" dirty="0" smtClean="0"/>
              <a:t>Del carril 3, cortamos la banda de 2268pb para usarla de molde para una PCR posterior</a:t>
            </a:r>
          </a:p>
          <a:p>
            <a:pPr lvl="1"/>
            <a:r>
              <a:rPr lang="es-ES" b="1" dirty="0" smtClean="0">
                <a:solidFill>
                  <a:srgbClr val="00B0F0"/>
                </a:solidFill>
              </a:rPr>
              <a:t>*</a:t>
            </a:r>
            <a:r>
              <a:rPr lang="es-ES" dirty="0" smtClean="0"/>
              <a:t> Repetir PCR con 40</a:t>
            </a:r>
            <a:r>
              <a:rPr lang="es-ES" dirty="0" smtClean="0"/>
              <a:t>µ</a:t>
            </a:r>
            <a:r>
              <a:rPr lang="es-ES" dirty="0" smtClean="0"/>
              <a:t>L, 2 tubos por par de </a:t>
            </a:r>
            <a:r>
              <a:rPr lang="es-ES" dirty="0" err="1" smtClean="0"/>
              <a:t>primers</a:t>
            </a: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2" t="37293" r="22372" b="19658"/>
          <a:stretch/>
        </p:blipFill>
        <p:spPr>
          <a:xfrm>
            <a:off x="1316182" y="2022764"/>
            <a:ext cx="4572000" cy="41659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79421" y="2189018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83047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98991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21319" y="22028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37263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49949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87555" y="22245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02374" y="2210670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101039" y="4378036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019829" y="393636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822pb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090151" y="3434322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954619" y="299265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2268pb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45120" y="4376755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3389127" y="397664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852pb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143072" y="4563150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4117840" y="417689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749pb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564459" y="3476234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4434242" y="379508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1843pb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842206" y="39519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01565" y="3997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251709" y="3356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792279" y="2994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+</a:t>
            </a:r>
            <a:endParaRPr lang="es-ES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2698991" y="2224525"/>
            <a:ext cx="314510" cy="364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rir corchete 31"/>
          <p:cNvSpPr/>
          <p:nvPr/>
        </p:nvSpPr>
        <p:spPr>
          <a:xfrm rot="5400000">
            <a:off x="2796972" y="1219202"/>
            <a:ext cx="131933" cy="136436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Abrir corchete 32"/>
          <p:cNvSpPr/>
          <p:nvPr/>
        </p:nvSpPr>
        <p:spPr>
          <a:xfrm rot="5400000">
            <a:off x="4281005" y="1220635"/>
            <a:ext cx="134705" cy="135872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385885" y="14547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DHCR24</a:t>
            </a:r>
            <a:endParaRPr lang="es-ES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93019" y="145474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SC5D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1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202</Words>
  <Application>Microsoft Office PowerPoint</Application>
  <PresentationFormat>Panorámica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</dc:creator>
  <cp:lastModifiedBy>Marta T</cp:lastModifiedBy>
  <cp:revision>7</cp:revision>
  <dcterms:created xsi:type="dcterms:W3CDTF">2019-08-29T07:51:10Z</dcterms:created>
  <dcterms:modified xsi:type="dcterms:W3CDTF">2019-08-29T15:20:05Z</dcterms:modified>
</cp:coreProperties>
</file>