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330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4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36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3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544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23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45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96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067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98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0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68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77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2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1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11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35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B120B2-F5EF-4839-8632-8607E3D79BC2}" type="datetimeFigureOut">
              <a:rPr lang="es-ES" smtClean="0"/>
              <a:t>06/08/2019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29AEEED-0AFD-4DC1-96F0-BCC60EE4BC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6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Lab</a:t>
            </a:r>
            <a:r>
              <a:rPr lang="es-ES" dirty="0" smtClean="0"/>
              <a:t> meeting 05/08/2019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Mitotracker</a:t>
            </a:r>
            <a:r>
              <a:rPr lang="es-ES" dirty="0" smtClean="0"/>
              <a:t> </a:t>
            </a:r>
            <a:r>
              <a:rPr lang="es-ES" dirty="0" err="1" smtClean="0"/>
              <a:t>staining</a:t>
            </a:r>
            <a:endParaRPr lang="es-ES" dirty="0" smtClean="0"/>
          </a:p>
          <a:p>
            <a:r>
              <a:rPr lang="es-ES" dirty="0" err="1" smtClean="0"/>
              <a:t>immunoprecipitation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64127" y="378691"/>
            <a:ext cx="8884491" cy="1061796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MITOTRACKER STAINING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666185" y="2004230"/>
            <a:ext cx="372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Mitotracker</a:t>
            </a:r>
            <a:r>
              <a:rPr lang="es-ES" dirty="0"/>
              <a:t>™</a:t>
            </a:r>
            <a:r>
              <a:rPr lang="es-ES" dirty="0" smtClean="0"/>
              <a:t> </a:t>
            </a:r>
            <a:r>
              <a:rPr lang="es-ES" b="1" dirty="0" smtClean="0">
                <a:solidFill>
                  <a:srgbClr val="FF0000"/>
                </a:solidFill>
              </a:rPr>
              <a:t>Red</a:t>
            </a:r>
            <a:r>
              <a:rPr lang="es-ES" dirty="0" smtClean="0"/>
              <a:t> </a:t>
            </a:r>
            <a:r>
              <a:rPr lang="es-ES" dirty="0" err="1" smtClean="0"/>
              <a:t>CMXRos</a:t>
            </a:r>
            <a:endParaRPr lang="es-ES" dirty="0"/>
          </a:p>
        </p:txBody>
      </p:sp>
      <p:pic>
        <p:nvPicPr>
          <p:cNvPr id="2050" name="Picture 2" descr="https://www.thermofisher.com/content/dam/LifeTech/Documents/chemstructures/images/26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852" y="2704252"/>
            <a:ext cx="2811056" cy="211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609113" y="5221289"/>
            <a:ext cx="306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Dependent</a:t>
            </a:r>
            <a:r>
              <a:rPr lang="es-ES" dirty="0" smtClean="0"/>
              <a:t> of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ΔΨ</a:t>
            </a:r>
            <a:r>
              <a:rPr lang="es-ES" dirty="0" smtClean="0">
                <a:cs typeface="Times New Roman" panose="02020603050405020304" pitchFamily="18" charset="0"/>
              </a:rPr>
              <a:t>m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600357" y="5869111"/>
            <a:ext cx="350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Mitochondrial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s-ES" dirty="0"/>
          </a:p>
        </p:txBody>
      </p:sp>
      <p:grpSp>
        <p:nvGrpSpPr>
          <p:cNvPr id="11" name="Grupo 10"/>
          <p:cNvGrpSpPr/>
          <p:nvPr/>
        </p:nvGrpSpPr>
        <p:grpSpPr>
          <a:xfrm>
            <a:off x="6512819" y="2004230"/>
            <a:ext cx="3434744" cy="4234213"/>
            <a:chOff x="6743730" y="2096594"/>
            <a:chExt cx="2935088" cy="3772455"/>
          </a:xfrm>
        </p:grpSpPr>
        <p:sp>
          <p:nvSpPr>
            <p:cNvPr id="4" name="CuadroTexto 3"/>
            <p:cNvSpPr txBox="1"/>
            <p:nvPr/>
          </p:nvSpPr>
          <p:spPr>
            <a:xfrm>
              <a:off x="6821946" y="2096594"/>
              <a:ext cx="2856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/>
                <a:t>Mitotracker</a:t>
              </a:r>
              <a:r>
                <a:rPr lang="es-ES" dirty="0"/>
                <a:t>™</a:t>
              </a:r>
              <a:r>
                <a:rPr lang="es-ES" dirty="0" smtClean="0"/>
                <a:t> </a:t>
              </a:r>
              <a:r>
                <a:rPr lang="es-ES" b="1" dirty="0" smtClean="0">
                  <a:solidFill>
                    <a:srgbClr val="00B050"/>
                  </a:solidFill>
                </a:rPr>
                <a:t>Green</a:t>
              </a:r>
              <a:r>
                <a:rPr lang="es-ES" dirty="0" smtClean="0"/>
                <a:t> FM</a:t>
              </a:r>
              <a:endParaRPr lang="es-ES" dirty="0"/>
            </a:p>
          </p:txBody>
        </p:sp>
        <p:pic>
          <p:nvPicPr>
            <p:cNvPr id="5" name="Picture 2" descr="https://www.thermofisher.com/content/dam/LifeTech/Documents/chemstructures/images/27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946" y="2528998"/>
              <a:ext cx="2454049" cy="2289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uadroTexto 7"/>
            <p:cNvSpPr txBox="1"/>
            <p:nvPr/>
          </p:nvSpPr>
          <p:spPr>
            <a:xfrm>
              <a:off x="6743730" y="4922543"/>
              <a:ext cx="2803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Century Gothic" panose="020B0502020202020204" pitchFamily="34" charset="0"/>
                <a:buChar char="►"/>
              </a:pPr>
              <a:r>
                <a:rPr lang="es-ES" dirty="0" err="1" smtClean="0"/>
                <a:t>Independent</a:t>
              </a:r>
              <a:r>
                <a:rPr lang="es-ES" dirty="0" smtClean="0"/>
                <a:t> of </a:t>
              </a:r>
              <a:r>
                <a:rPr lang="el-G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ΔΨ</a:t>
              </a:r>
              <a:r>
                <a:rPr lang="es-E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s-ES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6748207" y="5499717"/>
              <a:ext cx="2637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Century Gothic" panose="020B0502020202020204" pitchFamily="34" charset="0"/>
                <a:buChar char="►"/>
              </a:pPr>
              <a:r>
                <a:rPr lang="es-ES" dirty="0" err="1" smtClean="0"/>
                <a:t>Mitochondrial</a:t>
              </a:r>
              <a:r>
                <a:rPr lang="es-ES" dirty="0" smtClean="0"/>
                <a:t> </a:t>
              </a:r>
              <a:r>
                <a:rPr lang="es-ES" dirty="0" err="1" smtClean="0"/>
                <a:t>mass</a:t>
              </a:r>
              <a:endParaRPr lang="es-ES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10474037" y="72492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</a:t>
            </a:r>
            <a:r>
              <a:rPr lang="es-ES" sz="1200" dirty="0" smtClean="0">
                <a:solidFill>
                  <a:schemeClr val="bg1"/>
                </a:solidFill>
              </a:rPr>
              <a:t>2</a:t>
            </a:r>
            <a:r>
              <a:rPr lang="es-E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7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64127" y="378691"/>
            <a:ext cx="8884491" cy="1061796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dirty="0" smtClean="0"/>
              <a:t>MITOTRACKER STAINING: </a:t>
            </a:r>
            <a:r>
              <a:rPr lang="es-ES" sz="2800" dirty="0" err="1" smtClean="0"/>
              <a:t>Experiments</a:t>
            </a:r>
            <a:r>
              <a:rPr lang="es-ES" sz="2800" dirty="0" smtClean="0"/>
              <a:t> 1 &amp; 2</a:t>
            </a:r>
            <a:endParaRPr lang="es-ES" sz="2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0564" y="6206836"/>
            <a:ext cx="105478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miR7 induces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increase</a:t>
            </a:r>
            <a:r>
              <a:rPr lang="es-ES" dirty="0" smtClean="0">
                <a:solidFill>
                  <a:schemeClr val="bg1"/>
                </a:solidFill>
              </a:rPr>
              <a:t> in </a:t>
            </a:r>
            <a:r>
              <a:rPr lang="es-ES" dirty="0" err="1" smtClean="0">
                <a:solidFill>
                  <a:schemeClr val="bg1"/>
                </a:solidFill>
              </a:rPr>
              <a:t>mitochondrial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mass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0474037" y="72492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</a:t>
            </a:r>
            <a:r>
              <a:rPr lang="es-ES" sz="1200" dirty="0" smtClean="0">
                <a:solidFill>
                  <a:schemeClr val="bg1"/>
                </a:solidFill>
              </a:rPr>
              <a:t>2</a:t>
            </a:r>
            <a:r>
              <a:rPr lang="es-E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420" y="2043982"/>
            <a:ext cx="4818492" cy="37419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80" y="2189018"/>
            <a:ext cx="4775434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64127" y="378691"/>
            <a:ext cx="8884491" cy="1061796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dirty="0" smtClean="0"/>
              <a:t>MITOTRACKER STAINING: </a:t>
            </a:r>
            <a:r>
              <a:rPr lang="es-ES" sz="2800" dirty="0" err="1" smtClean="0"/>
              <a:t>Experiment</a:t>
            </a:r>
            <a:r>
              <a:rPr lang="es-ES" sz="2800" dirty="0" smtClean="0"/>
              <a:t> 3</a:t>
            </a:r>
            <a:endParaRPr lang="es-ES" sz="2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0474037" y="72492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</a:t>
            </a:r>
            <a:r>
              <a:rPr lang="es-ES" sz="1200" dirty="0" smtClean="0">
                <a:solidFill>
                  <a:schemeClr val="bg1"/>
                </a:solidFill>
              </a:rPr>
              <a:t>2</a:t>
            </a:r>
            <a:r>
              <a:rPr lang="es-E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55" y="2145164"/>
            <a:ext cx="3566420" cy="276667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51" y="2205670"/>
            <a:ext cx="3575304" cy="264566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7" y="2205670"/>
            <a:ext cx="3575304" cy="2645664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787175" y="5486400"/>
            <a:ext cx="105478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chemeClr val="bg1"/>
                </a:solidFill>
              </a:rPr>
              <a:t>The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increased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accumulation</a:t>
            </a:r>
            <a:r>
              <a:rPr lang="es-ES" dirty="0" smtClean="0">
                <a:solidFill>
                  <a:schemeClr val="bg1"/>
                </a:solidFill>
              </a:rPr>
              <a:t> of MTK Red in </a:t>
            </a:r>
            <a:r>
              <a:rPr lang="es-ES" dirty="0" err="1" smtClean="0">
                <a:solidFill>
                  <a:schemeClr val="bg1"/>
                </a:solidFill>
              </a:rPr>
              <a:t>mitochondria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not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proportional</a:t>
            </a:r>
            <a:r>
              <a:rPr lang="es-ES" dirty="0" smtClean="0">
                <a:solidFill>
                  <a:schemeClr val="bg1"/>
                </a:solidFill>
              </a:rPr>
              <a:t> to </a:t>
            </a:r>
            <a:r>
              <a:rPr lang="es-ES" dirty="0" err="1" smtClean="0">
                <a:solidFill>
                  <a:schemeClr val="bg1"/>
                </a:solidFill>
              </a:rPr>
              <a:t>that</a:t>
            </a:r>
            <a:r>
              <a:rPr lang="es-ES" dirty="0" smtClean="0">
                <a:solidFill>
                  <a:schemeClr val="bg1"/>
                </a:solidFill>
              </a:rPr>
              <a:t> of MTK Green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12" y="2071907"/>
            <a:ext cx="4505171" cy="3494919"/>
          </a:xfrm>
          <a:prstGeom prst="rect">
            <a:avLst/>
          </a:prstGeom>
        </p:spPr>
      </p:pic>
      <p:sp>
        <p:nvSpPr>
          <p:cNvPr id="2" name="Título 1"/>
          <p:cNvSpPr txBox="1">
            <a:spLocks/>
          </p:cNvSpPr>
          <p:nvPr/>
        </p:nvSpPr>
        <p:spPr>
          <a:xfrm>
            <a:off x="664127" y="378691"/>
            <a:ext cx="8884491" cy="1061796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dirty="0" smtClean="0"/>
              <a:t>MITOTRACKER STAINING: </a:t>
            </a:r>
            <a:r>
              <a:rPr lang="es-ES" sz="2800" dirty="0" err="1" smtClean="0"/>
              <a:t>Experiments</a:t>
            </a:r>
            <a:r>
              <a:rPr lang="es-ES" sz="2800" dirty="0" smtClean="0"/>
              <a:t> 3 &amp; 4</a:t>
            </a:r>
            <a:endParaRPr lang="es-ES" sz="28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64127" y="5680363"/>
            <a:ext cx="105478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miR7 induces </a:t>
            </a:r>
            <a:r>
              <a:rPr lang="es-ES" dirty="0" err="1" smtClean="0">
                <a:solidFill>
                  <a:schemeClr val="bg1"/>
                </a:solidFill>
              </a:rPr>
              <a:t>an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increase</a:t>
            </a:r>
            <a:r>
              <a:rPr lang="es-ES" dirty="0" smtClean="0">
                <a:solidFill>
                  <a:schemeClr val="bg1"/>
                </a:solidFill>
              </a:rPr>
              <a:t> in </a:t>
            </a:r>
            <a:r>
              <a:rPr lang="es-ES" dirty="0" err="1" smtClean="0">
                <a:solidFill>
                  <a:schemeClr val="bg1"/>
                </a:solidFill>
              </a:rPr>
              <a:t>mitochondrial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mass</a:t>
            </a:r>
            <a:r>
              <a:rPr lang="es-ES" dirty="0" smtClean="0">
                <a:solidFill>
                  <a:schemeClr val="bg1"/>
                </a:solidFill>
              </a:rPr>
              <a:t>..</a:t>
            </a:r>
            <a:r>
              <a:rPr lang="es-E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endParaRPr lang="es-ES" dirty="0" smtClean="0">
              <a:solidFill>
                <a:schemeClr val="bg1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10474037" y="72492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</a:t>
            </a:r>
            <a:r>
              <a:rPr lang="es-ES" sz="1200" dirty="0" smtClean="0">
                <a:solidFill>
                  <a:schemeClr val="bg1"/>
                </a:solidFill>
              </a:rPr>
              <a:t>2</a:t>
            </a:r>
            <a:r>
              <a:rPr lang="es-E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56" y="2071907"/>
            <a:ext cx="4505169" cy="349491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64127" y="2080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I.</a:t>
            </a:r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5911337" y="2080497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II.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3716370" y="6163232"/>
            <a:ext cx="4443313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bg1"/>
                </a:solidFill>
              </a:rPr>
              <a:t>… </a:t>
            </a:r>
            <a:r>
              <a:rPr lang="es-ES" dirty="0" err="1" smtClean="0">
                <a:solidFill>
                  <a:schemeClr val="bg1"/>
                </a:solidFill>
              </a:rPr>
              <a:t>but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l-G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ΔΨ</a:t>
            </a:r>
            <a:r>
              <a:rPr lang="es-E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m </a:t>
            </a:r>
            <a:r>
              <a:rPr lang="es-ES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is</a:t>
            </a:r>
            <a:r>
              <a:rPr lang="es-E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s-ES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affected</a:t>
            </a:r>
            <a:r>
              <a:rPr lang="es-E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  <a:r>
              <a:rPr lang="es-ES" dirty="0" smtClean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4829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64127" y="378691"/>
            <a:ext cx="8884491" cy="1061796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dirty="0" smtClean="0"/>
              <a:t>IMMUNOPRECIPITATION</a:t>
            </a:r>
            <a:endParaRPr lang="es-ES" sz="2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0474037" y="72492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</a:t>
            </a:r>
            <a:r>
              <a:rPr lang="es-ES" sz="1200" dirty="0" smtClean="0">
                <a:solidFill>
                  <a:schemeClr val="bg1"/>
                </a:solidFill>
              </a:rPr>
              <a:t>2</a:t>
            </a:r>
            <a:r>
              <a:rPr lang="es-E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42" y="2347421"/>
            <a:ext cx="1080653" cy="504305"/>
          </a:xfrm>
          <a:prstGeom prst="rect">
            <a:avLst/>
          </a:prstGeom>
        </p:spPr>
      </p:pic>
      <p:sp>
        <p:nvSpPr>
          <p:cNvPr id="16" name="Flecha derecha 15"/>
          <p:cNvSpPr/>
          <p:nvPr/>
        </p:nvSpPr>
        <p:spPr>
          <a:xfrm>
            <a:off x="1804570" y="2394387"/>
            <a:ext cx="443346" cy="344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745" y="2122697"/>
            <a:ext cx="504426" cy="844985"/>
          </a:xfrm>
          <a:prstGeom prst="rect">
            <a:avLst/>
          </a:prstGeom>
        </p:spPr>
      </p:pic>
      <p:sp>
        <p:nvSpPr>
          <p:cNvPr id="23" name="Flecha derecha 22"/>
          <p:cNvSpPr/>
          <p:nvPr/>
        </p:nvSpPr>
        <p:spPr>
          <a:xfrm>
            <a:off x="3270498" y="2390479"/>
            <a:ext cx="443346" cy="344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derecha 25"/>
          <p:cNvSpPr/>
          <p:nvPr/>
        </p:nvSpPr>
        <p:spPr>
          <a:xfrm>
            <a:off x="5835583" y="2399651"/>
            <a:ext cx="443346" cy="344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4806809" y="23996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  <p:grpSp>
        <p:nvGrpSpPr>
          <p:cNvPr id="29" name="Grupo 28"/>
          <p:cNvGrpSpPr/>
          <p:nvPr/>
        </p:nvGrpSpPr>
        <p:grpSpPr>
          <a:xfrm>
            <a:off x="5146611" y="2324324"/>
            <a:ext cx="380269" cy="414116"/>
            <a:chOff x="4513090" y="2899412"/>
            <a:chExt cx="380269" cy="414116"/>
          </a:xfrm>
        </p:grpSpPr>
        <p:cxnSp>
          <p:nvCxnSpPr>
            <p:cNvPr id="30" name="Conector recto 29"/>
            <p:cNvCxnSpPr/>
            <p:nvPr/>
          </p:nvCxnSpPr>
          <p:spPr>
            <a:xfrm>
              <a:off x="4737586" y="3038036"/>
              <a:ext cx="0" cy="275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/>
            <p:cNvCxnSpPr/>
            <p:nvPr/>
          </p:nvCxnSpPr>
          <p:spPr>
            <a:xfrm flipV="1">
              <a:off x="4775835" y="2925480"/>
              <a:ext cx="117524" cy="13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H="1">
              <a:off x="4736708" y="2899412"/>
              <a:ext cx="108734" cy="132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 flipH="1">
              <a:off x="4672673" y="3038036"/>
              <a:ext cx="0" cy="275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H="1" flipV="1">
              <a:off x="4513090" y="2929290"/>
              <a:ext cx="117524" cy="13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>
              <a:off x="4564817" y="2899412"/>
              <a:ext cx="108734" cy="132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>
              <a:off x="4672673" y="3031723"/>
              <a:ext cx="64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>
              <a:off x="4672673" y="3053980"/>
              <a:ext cx="64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adroTexto 20"/>
          <p:cNvSpPr txBox="1"/>
          <p:nvPr/>
        </p:nvSpPr>
        <p:spPr>
          <a:xfrm>
            <a:off x="4890812" y="2784927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E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ES" sz="1200" dirty="0" err="1" smtClean="0"/>
              <a:t>hnRNPK</a:t>
            </a:r>
            <a:endParaRPr lang="es-ES" sz="1200" dirty="0"/>
          </a:p>
        </p:txBody>
      </p:sp>
      <p:grpSp>
        <p:nvGrpSpPr>
          <p:cNvPr id="38" name="Grupo 37"/>
          <p:cNvGrpSpPr/>
          <p:nvPr/>
        </p:nvGrpSpPr>
        <p:grpSpPr>
          <a:xfrm rot="3940034">
            <a:off x="6488640" y="2451153"/>
            <a:ext cx="380269" cy="414116"/>
            <a:chOff x="4513090" y="2899412"/>
            <a:chExt cx="380269" cy="414116"/>
          </a:xfrm>
        </p:grpSpPr>
        <p:cxnSp>
          <p:nvCxnSpPr>
            <p:cNvPr id="39" name="Conector recto 38"/>
            <p:cNvCxnSpPr/>
            <p:nvPr/>
          </p:nvCxnSpPr>
          <p:spPr>
            <a:xfrm>
              <a:off x="4737586" y="3038036"/>
              <a:ext cx="0" cy="275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 flipV="1">
              <a:off x="4775835" y="2925480"/>
              <a:ext cx="117524" cy="13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/>
            <p:cNvCxnSpPr/>
            <p:nvPr/>
          </p:nvCxnSpPr>
          <p:spPr>
            <a:xfrm flipH="1">
              <a:off x="4736708" y="2899412"/>
              <a:ext cx="108734" cy="132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4672673" y="3038036"/>
              <a:ext cx="0" cy="275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 flipH="1" flipV="1">
              <a:off x="4513090" y="2929290"/>
              <a:ext cx="117524" cy="13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>
              <a:off x="4564817" y="2899412"/>
              <a:ext cx="108734" cy="132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>
              <a:off x="4672673" y="3031723"/>
              <a:ext cx="64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/>
            <p:cNvCxnSpPr/>
            <p:nvPr/>
          </p:nvCxnSpPr>
          <p:spPr>
            <a:xfrm>
              <a:off x="4672673" y="3053980"/>
              <a:ext cx="64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o 49"/>
          <p:cNvGrpSpPr/>
          <p:nvPr/>
        </p:nvGrpSpPr>
        <p:grpSpPr>
          <a:xfrm>
            <a:off x="6734293" y="2159319"/>
            <a:ext cx="293286" cy="304387"/>
            <a:chOff x="5606773" y="3758293"/>
            <a:chExt cx="293286" cy="304387"/>
          </a:xfrm>
        </p:grpSpPr>
        <p:sp>
          <p:nvSpPr>
            <p:cNvPr id="47" name="Rectángulo redondeado 46"/>
            <p:cNvSpPr/>
            <p:nvPr/>
          </p:nvSpPr>
          <p:spPr>
            <a:xfrm>
              <a:off x="5655129" y="3758293"/>
              <a:ext cx="146957" cy="2449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Elipse 48"/>
            <p:cNvSpPr/>
            <p:nvPr/>
          </p:nvSpPr>
          <p:spPr>
            <a:xfrm>
              <a:off x="5704113" y="3841502"/>
              <a:ext cx="195946" cy="1819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Elipse 21"/>
            <p:cNvSpPr/>
            <p:nvPr/>
          </p:nvSpPr>
          <p:spPr>
            <a:xfrm>
              <a:off x="5606773" y="3880757"/>
              <a:ext cx="173542" cy="181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1" name="Grupo 50"/>
          <p:cNvGrpSpPr/>
          <p:nvPr/>
        </p:nvGrpSpPr>
        <p:grpSpPr>
          <a:xfrm rot="2427552">
            <a:off x="6918430" y="2581898"/>
            <a:ext cx="293286" cy="304387"/>
            <a:chOff x="5606773" y="3758293"/>
            <a:chExt cx="293286" cy="304387"/>
          </a:xfrm>
        </p:grpSpPr>
        <p:sp>
          <p:nvSpPr>
            <p:cNvPr id="52" name="Rectángulo redondeado 51"/>
            <p:cNvSpPr/>
            <p:nvPr/>
          </p:nvSpPr>
          <p:spPr>
            <a:xfrm>
              <a:off x="5655129" y="3758293"/>
              <a:ext cx="146957" cy="2449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Elipse 52"/>
            <p:cNvSpPr/>
            <p:nvPr/>
          </p:nvSpPr>
          <p:spPr>
            <a:xfrm>
              <a:off x="5704113" y="3841502"/>
              <a:ext cx="195946" cy="1819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Elipse 53"/>
            <p:cNvSpPr/>
            <p:nvPr/>
          </p:nvSpPr>
          <p:spPr>
            <a:xfrm>
              <a:off x="5606773" y="3880757"/>
              <a:ext cx="173542" cy="181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8388522" y="2031717"/>
            <a:ext cx="418018" cy="500132"/>
            <a:chOff x="3992880" y="2800350"/>
            <a:chExt cx="418018" cy="500132"/>
          </a:xfrm>
        </p:grpSpPr>
        <p:sp>
          <p:nvSpPr>
            <p:cNvPr id="56" name="Elipse 55"/>
            <p:cNvSpPr/>
            <p:nvPr/>
          </p:nvSpPr>
          <p:spPr>
            <a:xfrm>
              <a:off x="4027170" y="2800350"/>
              <a:ext cx="331470" cy="321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Forma libre 56"/>
            <p:cNvSpPr/>
            <p:nvPr/>
          </p:nvSpPr>
          <p:spPr>
            <a:xfrm>
              <a:off x="3992880" y="3039285"/>
              <a:ext cx="418018" cy="261197"/>
            </a:xfrm>
            <a:custGeom>
              <a:avLst/>
              <a:gdLst>
                <a:gd name="connsiteX0" fmla="*/ 156210 w 418018"/>
                <a:gd name="connsiteY0" fmla="*/ 149685 h 261197"/>
                <a:gd name="connsiteX1" fmla="*/ 49530 w 418018"/>
                <a:gd name="connsiteY1" fmla="*/ 142065 h 261197"/>
                <a:gd name="connsiteX2" fmla="*/ 30480 w 418018"/>
                <a:gd name="connsiteY2" fmla="*/ 138255 h 261197"/>
                <a:gd name="connsiteX3" fmla="*/ 15240 w 418018"/>
                <a:gd name="connsiteY3" fmla="*/ 123015 h 261197"/>
                <a:gd name="connsiteX4" fmla="*/ 11430 w 418018"/>
                <a:gd name="connsiteY4" fmla="*/ 100155 h 261197"/>
                <a:gd name="connsiteX5" fmla="*/ 7620 w 418018"/>
                <a:gd name="connsiteY5" fmla="*/ 84915 h 261197"/>
                <a:gd name="connsiteX6" fmla="*/ 19050 w 418018"/>
                <a:gd name="connsiteY6" fmla="*/ 62055 h 261197"/>
                <a:gd name="connsiteX7" fmla="*/ 38100 w 418018"/>
                <a:gd name="connsiteY7" fmla="*/ 58245 h 261197"/>
                <a:gd name="connsiteX8" fmla="*/ 95250 w 418018"/>
                <a:gd name="connsiteY8" fmla="*/ 62055 h 261197"/>
                <a:gd name="connsiteX9" fmla="*/ 102870 w 418018"/>
                <a:gd name="connsiteY9" fmla="*/ 77295 h 261197"/>
                <a:gd name="connsiteX10" fmla="*/ 110490 w 418018"/>
                <a:gd name="connsiteY10" fmla="*/ 145875 h 261197"/>
                <a:gd name="connsiteX11" fmla="*/ 125730 w 418018"/>
                <a:gd name="connsiteY11" fmla="*/ 176355 h 261197"/>
                <a:gd name="connsiteX12" fmla="*/ 137160 w 418018"/>
                <a:gd name="connsiteY12" fmla="*/ 180165 h 261197"/>
                <a:gd name="connsiteX13" fmla="*/ 144780 w 418018"/>
                <a:gd name="connsiteY13" fmla="*/ 168735 h 261197"/>
                <a:gd name="connsiteX14" fmla="*/ 148590 w 418018"/>
                <a:gd name="connsiteY14" fmla="*/ 145875 h 261197"/>
                <a:gd name="connsiteX15" fmla="*/ 152400 w 418018"/>
                <a:gd name="connsiteY15" fmla="*/ 130635 h 261197"/>
                <a:gd name="connsiteX16" fmla="*/ 144780 w 418018"/>
                <a:gd name="connsiteY16" fmla="*/ 84915 h 261197"/>
                <a:gd name="connsiteX17" fmla="*/ 106680 w 418018"/>
                <a:gd name="connsiteY17" fmla="*/ 50625 h 261197"/>
                <a:gd name="connsiteX18" fmla="*/ 87630 w 418018"/>
                <a:gd name="connsiteY18" fmla="*/ 35385 h 261197"/>
                <a:gd name="connsiteX19" fmla="*/ 64770 w 418018"/>
                <a:gd name="connsiteY19" fmla="*/ 27765 h 261197"/>
                <a:gd name="connsiteX20" fmla="*/ 41910 w 418018"/>
                <a:gd name="connsiteY20" fmla="*/ 16335 h 261197"/>
                <a:gd name="connsiteX21" fmla="*/ 0 w 418018"/>
                <a:gd name="connsiteY21" fmla="*/ 8715 h 261197"/>
                <a:gd name="connsiteX22" fmla="*/ 3810 w 418018"/>
                <a:gd name="connsiteY22" fmla="*/ 23955 h 261197"/>
                <a:gd name="connsiteX23" fmla="*/ 15240 w 418018"/>
                <a:gd name="connsiteY23" fmla="*/ 31575 h 261197"/>
                <a:gd name="connsiteX24" fmla="*/ 68580 w 418018"/>
                <a:gd name="connsiteY24" fmla="*/ 58245 h 261197"/>
                <a:gd name="connsiteX25" fmla="*/ 129540 w 418018"/>
                <a:gd name="connsiteY25" fmla="*/ 100155 h 261197"/>
                <a:gd name="connsiteX26" fmla="*/ 171450 w 418018"/>
                <a:gd name="connsiteY26" fmla="*/ 134445 h 261197"/>
                <a:gd name="connsiteX27" fmla="*/ 220980 w 418018"/>
                <a:gd name="connsiteY27" fmla="*/ 172545 h 261197"/>
                <a:gd name="connsiteX28" fmla="*/ 243840 w 418018"/>
                <a:gd name="connsiteY28" fmla="*/ 187785 h 261197"/>
                <a:gd name="connsiteX29" fmla="*/ 297180 w 418018"/>
                <a:gd name="connsiteY29" fmla="*/ 233505 h 261197"/>
                <a:gd name="connsiteX30" fmla="*/ 232410 w 418018"/>
                <a:gd name="connsiteY30" fmla="*/ 248745 h 261197"/>
                <a:gd name="connsiteX31" fmla="*/ 220980 w 418018"/>
                <a:gd name="connsiteY31" fmla="*/ 222075 h 261197"/>
                <a:gd name="connsiteX32" fmla="*/ 220980 w 418018"/>
                <a:gd name="connsiteY32" fmla="*/ 130635 h 261197"/>
                <a:gd name="connsiteX33" fmla="*/ 228600 w 418018"/>
                <a:gd name="connsiteY33" fmla="*/ 115395 h 261197"/>
                <a:gd name="connsiteX34" fmla="*/ 247650 w 418018"/>
                <a:gd name="connsiteY34" fmla="*/ 111585 h 261197"/>
                <a:gd name="connsiteX35" fmla="*/ 281940 w 418018"/>
                <a:gd name="connsiteY35" fmla="*/ 115395 h 261197"/>
                <a:gd name="connsiteX36" fmla="*/ 278130 w 418018"/>
                <a:gd name="connsiteY36" fmla="*/ 149685 h 261197"/>
                <a:gd name="connsiteX37" fmla="*/ 266700 w 418018"/>
                <a:gd name="connsiteY37" fmla="*/ 153495 h 261197"/>
                <a:gd name="connsiteX38" fmla="*/ 251460 w 418018"/>
                <a:gd name="connsiteY38" fmla="*/ 157305 h 261197"/>
                <a:gd name="connsiteX39" fmla="*/ 160020 w 418018"/>
                <a:gd name="connsiteY39" fmla="*/ 149685 h 261197"/>
                <a:gd name="connsiteX40" fmla="*/ 87630 w 418018"/>
                <a:gd name="connsiteY40" fmla="*/ 115395 h 261197"/>
                <a:gd name="connsiteX41" fmla="*/ 53340 w 418018"/>
                <a:gd name="connsiteY41" fmla="*/ 88725 h 261197"/>
                <a:gd name="connsiteX42" fmla="*/ 45720 w 418018"/>
                <a:gd name="connsiteY42" fmla="*/ 77295 h 261197"/>
                <a:gd name="connsiteX43" fmla="*/ 87630 w 418018"/>
                <a:gd name="connsiteY43" fmla="*/ 81105 h 261197"/>
                <a:gd name="connsiteX44" fmla="*/ 102870 w 418018"/>
                <a:gd name="connsiteY44" fmla="*/ 88725 h 261197"/>
                <a:gd name="connsiteX45" fmla="*/ 133350 w 418018"/>
                <a:gd name="connsiteY45" fmla="*/ 100155 h 261197"/>
                <a:gd name="connsiteX46" fmla="*/ 144780 w 418018"/>
                <a:gd name="connsiteY46" fmla="*/ 111585 h 261197"/>
                <a:gd name="connsiteX47" fmla="*/ 167640 w 418018"/>
                <a:gd name="connsiteY47" fmla="*/ 119205 h 261197"/>
                <a:gd name="connsiteX48" fmla="*/ 179070 w 418018"/>
                <a:gd name="connsiteY48" fmla="*/ 123015 h 261197"/>
                <a:gd name="connsiteX49" fmla="*/ 236220 w 418018"/>
                <a:gd name="connsiteY49" fmla="*/ 119205 h 261197"/>
                <a:gd name="connsiteX50" fmla="*/ 251460 w 418018"/>
                <a:gd name="connsiteY50" fmla="*/ 103965 h 261197"/>
                <a:gd name="connsiteX51" fmla="*/ 270510 w 418018"/>
                <a:gd name="connsiteY51" fmla="*/ 92535 h 261197"/>
                <a:gd name="connsiteX52" fmla="*/ 300990 w 418018"/>
                <a:gd name="connsiteY52" fmla="*/ 58245 h 261197"/>
                <a:gd name="connsiteX53" fmla="*/ 300990 w 418018"/>
                <a:gd name="connsiteY53" fmla="*/ 20145 h 261197"/>
                <a:gd name="connsiteX54" fmla="*/ 304800 w 418018"/>
                <a:gd name="connsiteY54" fmla="*/ 39195 h 261197"/>
                <a:gd name="connsiteX55" fmla="*/ 312420 w 418018"/>
                <a:gd name="connsiteY55" fmla="*/ 54435 h 261197"/>
                <a:gd name="connsiteX56" fmla="*/ 323850 w 418018"/>
                <a:gd name="connsiteY56" fmla="*/ 69675 h 261197"/>
                <a:gd name="connsiteX57" fmla="*/ 331470 w 418018"/>
                <a:gd name="connsiteY57" fmla="*/ 81105 h 261197"/>
                <a:gd name="connsiteX58" fmla="*/ 358140 w 418018"/>
                <a:gd name="connsiteY58" fmla="*/ 107775 h 261197"/>
                <a:gd name="connsiteX59" fmla="*/ 369570 w 418018"/>
                <a:gd name="connsiteY59" fmla="*/ 119205 h 261197"/>
                <a:gd name="connsiteX60" fmla="*/ 381000 w 418018"/>
                <a:gd name="connsiteY60" fmla="*/ 130635 h 261197"/>
                <a:gd name="connsiteX61" fmla="*/ 396240 w 418018"/>
                <a:gd name="connsiteY61" fmla="*/ 153495 h 261197"/>
                <a:gd name="connsiteX62" fmla="*/ 411480 w 418018"/>
                <a:gd name="connsiteY62" fmla="*/ 176355 h 261197"/>
                <a:gd name="connsiteX63" fmla="*/ 255270 w 418018"/>
                <a:gd name="connsiteY63" fmla="*/ 168735 h 261197"/>
                <a:gd name="connsiteX64" fmla="*/ 247650 w 418018"/>
                <a:gd name="connsiteY64" fmla="*/ 103965 h 261197"/>
                <a:gd name="connsiteX65" fmla="*/ 270510 w 418018"/>
                <a:gd name="connsiteY65" fmla="*/ 73485 h 261197"/>
                <a:gd name="connsiteX66" fmla="*/ 289560 w 418018"/>
                <a:gd name="connsiteY66" fmla="*/ 50625 h 261197"/>
                <a:gd name="connsiteX67" fmla="*/ 308610 w 418018"/>
                <a:gd name="connsiteY67" fmla="*/ 23955 h 261197"/>
                <a:gd name="connsiteX68" fmla="*/ 323850 w 418018"/>
                <a:gd name="connsiteY68" fmla="*/ 12525 h 261197"/>
                <a:gd name="connsiteX69" fmla="*/ 327660 w 418018"/>
                <a:gd name="connsiteY69" fmla="*/ 1095 h 261197"/>
                <a:gd name="connsiteX70" fmla="*/ 384810 w 418018"/>
                <a:gd name="connsiteY70" fmla="*/ 12525 h 261197"/>
                <a:gd name="connsiteX71" fmla="*/ 403860 w 418018"/>
                <a:gd name="connsiteY71" fmla="*/ 27765 h 261197"/>
                <a:gd name="connsiteX72" fmla="*/ 407670 w 418018"/>
                <a:gd name="connsiteY72" fmla="*/ 39195 h 261197"/>
                <a:gd name="connsiteX73" fmla="*/ 415290 w 418018"/>
                <a:gd name="connsiteY73" fmla="*/ 50625 h 261197"/>
                <a:gd name="connsiteX74" fmla="*/ 403860 w 418018"/>
                <a:gd name="connsiteY74" fmla="*/ 138255 h 261197"/>
                <a:gd name="connsiteX75" fmla="*/ 392430 w 418018"/>
                <a:gd name="connsiteY75" fmla="*/ 149685 h 261197"/>
                <a:gd name="connsiteX76" fmla="*/ 323850 w 418018"/>
                <a:gd name="connsiteY76" fmla="*/ 145875 h 261197"/>
                <a:gd name="connsiteX77" fmla="*/ 289560 w 418018"/>
                <a:gd name="connsiteY77" fmla="*/ 119205 h 261197"/>
                <a:gd name="connsiteX78" fmla="*/ 266700 w 418018"/>
                <a:gd name="connsiteY78" fmla="*/ 88725 h 261197"/>
                <a:gd name="connsiteX79" fmla="*/ 247650 w 418018"/>
                <a:gd name="connsiteY79" fmla="*/ 84915 h 261197"/>
                <a:gd name="connsiteX80" fmla="*/ 182880 w 418018"/>
                <a:gd name="connsiteY80" fmla="*/ 100155 h 261197"/>
                <a:gd name="connsiteX81" fmla="*/ 133350 w 418018"/>
                <a:gd name="connsiteY81" fmla="*/ 115395 h 261197"/>
                <a:gd name="connsiteX82" fmla="*/ 95250 w 418018"/>
                <a:gd name="connsiteY82" fmla="*/ 134445 h 261197"/>
                <a:gd name="connsiteX83" fmla="*/ 83820 w 418018"/>
                <a:gd name="connsiteY83" fmla="*/ 142065 h 261197"/>
                <a:gd name="connsiteX84" fmla="*/ 95250 w 418018"/>
                <a:gd name="connsiteY84" fmla="*/ 145875 h 261197"/>
                <a:gd name="connsiteX85" fmla="*/ 125730 w 418018"/>
                <a:gd name="connsiteY85" fmla="*/ 164925 h 261197"/>
                <a:gd name="connsiteX86" fmla="*/ 156210 w 418018"/>
                <a:gd name="connsiteY86" fmla="*/ 149685 h 26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18018" h="261197">
                  <a:moveTo>
                    <a:pt x="156210" y="149685"/>
                  </a:moveTo>
                  <a:cubicBezTo>
                    <a:pt x="143510" y="145875"/>
                    <a:pt x="87321" y="147464"/>
                    <a:pt x="49530" y="142065"/>
                  </a:cubicBezTo>
                  <a:cubicBezTo>
                    <a:pt x="43119" y="141149"/>
                    <a:pt x="36830" y="139525"/>
                    <a:pt x="30480" y="138255"/>
                  </a:cubicBezTo>
                  <a:cubicBezTo>
                    <a:pt x="25400" y="133175"/>
                    <a:pt x="18453" y="129441"/>
                    <a:pt x="15240" y="123015"/>
                  </a:cubicBezTo>
                  <a:cubicBezTo>
                    <a:pt x="11785" y="116105"/>
                    <a:pt x="12945" y="107730"/>
                    <a:pt x="11430" y="100155"/>
                  </a:cubicBezTo>
                  <a:cubicBezTo>
                    <a:pt x="10403" y="95020"/>
                    <a:pt x="8890" y="89995"/>
                    <a:pt x="7620" y="84915"/>
                  </a:cubicBezTo>
                  <a:cubicBezTo>
                    <a:pt x="11430" y="77295"/>
                    <a:pt x="12638" y="67665"/>
                    <a:pt x="19050" y="62055"/>
                  </a:cubicBezTo>
                  <a:cubicBezTo>
                    <a:pt x="23924" y="57791"/>
                    <a:pt x="31624" y="58245"/>
                    <a:pt x="38100" y="58245"/>
                  </a:cubicBezTo>
                  <a:cubicBezTo>
                    <a:pt x="57192" y="58245"/>
                    <a:pt x="76200" y="60785"/>
                    <a:pt x="95250" y="62055"/>
                  </a:cubicBezTo>
                  <a:cubicBezTo>
                    <a:pt x="97790" y="67135"/>
                    <a:pt x="101376" y="71816"/>
                    <a:pt x="102870" y="77295"/>
                  </a:cubicBezTo>
                  <a:cubicBezTo>
                    <a:pt x="107139" y="92947"/>
                    <a:pt x="108249" y="133923"/>
                    <a:pt x="110490" y="145875"/>
                  </a:cubicBezTo>
                  <a:cubicBezTo>
                    <a:pt x="111353" y="150477"/>
                    <a:pt x="119979" y="171754"/>
                    <a:pt x="125730" y="176355"/>
                  </a:cubicBezTo>
                  <a:cubicBezTo>
                    <a:pt x="128866" y="178864"/>
                    <a:pt x="133350" y="178895"/>
                    <a:pt x="137160" y="180165"/>
                  </a:cubicBezTo>
                  <a:cubicBezTo>
                    <a:pt x="139700" y="176355"/>
                    <a:pt x="143332" y="173079"/>
                    <a:pt x="144780" y="168735"/>
                  </a:cubicBezTo>
                  <a:cubicBezTo>
                    <a:pt x="147223" y="161406"/>
                    <a:pt x="147075" y="153450"/>
                    <a:pt x="148590" y="145875"/>
                  </a:cubicBezTo>
                  <a:cubicBezTo>
                    <a:pt x="149617" y="140740"/>
                    <a:pt x="151130" y="135715"/>
                    <a:pt x="152400" y="130635"/>
                  </a:cubicBezTo>
                  <a:cubicBezTo>
                    <a:pt x="149860" y="115395"/>
                    <a:pt x="149666" y="99572"/>
                    <a:pt x="144780" y="84915"/>
                  </a:cubicBezTo>
                  <a:cubicBezTo>
                    <a:pt x="135559" y="57252"/>
                    <a:pt x="127736" y="64024"/>
                    <a:pt x="106680" y="50625"/>
                  </a:cubicBezTo>
                  <a:cubicBezTo>
                    <a:pt x="99819" y="46259"/>
                    <a:pt x="94769" y="39279"/>
                    <a:pt x="87630" y="35385"/>
                  </a:cubicBezTo>
                  <a:cubicBezTo>
                    <a:pt x="80579" y="31539"/>
                    <a:pt x="72184" y="30854"/>
                    <a:pt x="64770" y="27765"/>
                  </a:cubicBezTo>
                  <a:cubicBezTo>
                    <a:pt x="56906" y="24488"/>
                    <a:pt x="49916" y="19246"/>
                    <a:pt x="41910" y="16335"/>
                  </a:cubicBezTo>
                  <a:cubicBezTo>
                    <a:pt x="37404" y="14697"/>
                    <a:pt x="2861" y="9192"/>
                    <a:pt x="0" y="8715"/>
                  </a:cubicBezTo>
                  <a:cubicBezTo>
                    <a:pt x="1270" y="13795"/>
                    <a:pt x="905" y="19598"/>
                    <a:pt x="3810" y="23955"/>
                  </a:cubicBezTo>
                  <a:cubicBezTo>
                    <a:pt x="6350" y="27765"/>
                    <a:pt x="11577" y="28828"/>
                    <a:pt x="15240" y="31575"/>
                  </a:cubicBezTo>
                  <a:cubicBezTo>
                    <a:pt x="73863" y="75543"/>
                    <a:pt x="-18117" y="12832"/>
                    <a:pt x="68580" y="58245"/>
                  </a:cubicBezTo>
                  <a:cubicBezTo>
                    <a:pt x="77593" y="62966"/>
                    <a:pt x="114205" y="87887"/>
                    <a:pt x="129540" y="100155"/>
                  </a:cubicBezTo>
                  <a:cubicBezTo>
                    <a:pt x="143635" y="111431"/>
                    <a:pt x="156431" y="124433"/>
                    <a:pt x="171450" y="134445"/>
                  </a:cubicBezTo>
                  <a:cubicBezTo>
                    <a:pt x="226594" y="171208"/>
                    <a:pt x="158537" y="124512"/>
                    <a:pt x="220980" y="172545"/>
                  </a:cubicBezTo>
                  <a:cubicBezTo>
                    <a:pt x="228239" y="178129"/>
                    <a:pt x="236565" y="182222"/>
                    <a:pt x="243840" y="187785"/>
                  </a:cubicBezTo>
                  <a:cubicBezTo>
                    <a:pt x="279447" y="215014"/>
                    <a:pt x="276113" y="212438"/>
                    <a:pt x="297180" y="233505"/>
                  </a:cubicBezTo>
                  <a:cubicBezTo>
                    <a:pt x="290252" y="268146"/>
                    <a:pt x="297083" y="266710"/>
                    <a:pt x="232410" y="248745"/>
                  </a:cubicBezTo>
                  <a:cubicBezTo>
                    <a:pt x="228951" y="247784"/>
                    <a:pt x="222374" y="226256"/>
                    <a:pt x="220980" y="222075"/>
                  </a:cubicBezTo>
                  <a:cubicBezTo>
                    <a:pt x="217492" y="183707"/>
                    <a:pt x="213944" y="170504"/>
                    <a:pt x="220980" y="130635"/>
                  </a:cubicBezTo>
                  <a:cubicBezTo>
                    <a:pt x="221967" y="125042"/>
                    <a:pt x="223978" y="118696"/>
                    <a:pt x="228600" y="115395"/>
                  </a:cubicBezTo>
                  <a:cubicBezTo>
                    <a:pt x="233870" y="111631"/>
                    <a:pt x="241300" y="112855"/>
                    <a:pt x="247650" y="111585"/>
                  </a:cubicBezTo>
                  <a:cubicBezTo>
                    <a:pt x="259080" y="112855"/>
                    <a:pt x="274756" y="106415"/>
                    <a:pt x="281940" y="115395"/>
                  </a:cubicBezTo>
                  <a:cubicBezTo>
                    <a:pt x="289124" y="124375"/>
                    <a:pt x="282401" y="139007"/>
                    <a:pt x="278130" y="149685"/>
                  </a:cubicBezTo>
                  <a:cubicBezTo>
                    <a:pt x="276638" y="153414"/>
                    <a:pt x="270562" y="152392"/>
                    <a:pt x="266700" y="153495"/>
                  </a:cubicBezTo>
                  <a:cubicBezTo>
                    <a:pt x="261665" y="154934"/>
                    <a:pt x="256540" y="156035"/>
                    <a:pt x="251460" y="157305"/>
                  </a:cubicBezTo>
                  <a:cubicBezTo>
                    <a:pt x="220980" y="154765"/>
                    <a:pt x="190112" y="155156"/>
                    <a:pt x="160020" y="149685"/>
                  </a:cubicBezTo>
                  <a:cubicBezTo>
                    <a:pt x="152491" y="148316"/>
                    <a:pt x="91810" y="117746"/>
                    <a:pt x="87630" y="115395"/>
                  </a:cubicBezTo>
                  <a:cubicBezTo>
                    <a:pt x="74303" y="107898"/>
                    <a:pt x="63000" y="100317"/>
                    <a:pt x="53340" y="88725"/>
                  </a:cubicBezTo>
                  <a:cubicBezTo>
                    <a:pt x="50409" y="85207"/>
                    <a:pt x="41250" y="78288"/>
                    <a:pt x="45720" y="77295"/>
                  </a:cubicBezTo>
                  <a:cubicBezTo>
                    <a:pt x="59414" y="74252"/>
                    <a:pt x="73660" y="79835"/>
                    <a:pt x="87630" y="81105"/>
                  </a:cubicBezTo>
                  <a:cubicBezTo>
                    <a:pt x="92710" y="83645"/>
                    <a:pt x="97552" y="86731"/>
                    <a:pt x="102870" y="88725"/>
                  </a:cubicBezTo>
                  <a:cubicBezTo>
                    <a:pt x="119664" y="95023"/>
                    <a:pt x="117718" y="88989"/>
                    <a:pt x="133350" y="100155"/>
                  </a:cubicBezTo>
                  <a:cubicBezTo>
                    <a:pt x="137735" y="103287"/>
                    <a:pt x="140070" y="108968"/>
                    <a:pt x="144780" y="111585"/>
                  </a:cubicBezTo>
                  <a:cubicBezTo>
                    <a:pt x="151801" y="115486"/>
                    <a:pt x="160020" y="116665"/>
                    <a:pt x="167640" y="119205"/>
                  </a:cubicBezTo>
                  <a:lnTo>
                    <a:pt x="179070" y="123015"/>
                  </a:lnTo>
                  <a:cubicBezTo>
                    <a:pt x="198120" y="121745"/>
                    <a:pt x="217756" y="124064"/>
                    <a:pt x="236220" y="119205"/>
                  </a:cubicBezTo>
                  <a:cubicBezTo>
                    <a:pt x="243168" y="117377"/>
                    <a:pt x="245789" y="108376"/>
                    <a:pt x="251460" y="103965"/>
                  </a:cubicBezTo>
                  <a:cubicBezTo>
                    <a:pt x="257305" y="99419"/>
                    <a:pt x="264727" y="97161"/>
                    <a:pt x="270510" y="92535"/>
                  </a:cubicBezTo>
                  <a:cubicBezTo>
                    <a:pt x="285223" y="80765"/>
                    <a:pt x="290414" y="72347"/>
                    <a:pt x="300990" y="58245"/>
                  </a:cubicBezTo>
                  <a:cubicBezTo>
                    <a:pt x="309598" y="32422"/>
                    <a:pt x="300990" y="63925"/>
                    <a:pt x="300990" y="20145"/>
                  </a:cubicBezTo>
                  <a:cubicBezTo>
                    <a:pt x="300990" y="13669"/>
                    <a:pt x="302752" y="33052"/>
                    <a:pt x="304800" y="39195"/>
                  </a:cubicBezTo>
                  <a:cubicBezTo>
                    <a:pt x="306596" y="44583"/>
                    <a:pt x="309410" y="49619"/>
                    <a:pt x="312420" y="54435"/>
                  </a:cubicBezTo>
                  <a:cubicBezTo>
                    <a:pt x="315785" y="59820"/>
                    <a:pt x="320159" y="64508"/>
                    <a:pt x="323850" y="69675"/>
                  </a:cubicBezTo>
                  <a:cubicBezTo>
                    <a:pt x="326512" y="73401"/>
                    <a:pt x="328407" y="77701"/>
                    <a:pt x="331470" y="81105"/>
                  </a:cubicBezTo>
                  <a:cubicBezTo>
                    <a:pt x="339880" y="90450"/>
                    <a:pt x="349250" y="98885"/>
                    <a:pt x="358140" y="107775"/>
                  </a:cubicBezTo>
                  <a:lnTo>
                    <a:pt x="369570" y="119205"/>
                  </a:lnTo>
                  <a:lnTo>
                    <a:pt x="381000" y="130635"/>
                  </a:lnTo>
                  <a:cubicBezTo>
                    <a:pt x="388929" y="162353"/>
                    <a:pt x="377822" y="132446"/>
                    <a:pt x="396240" y="153495"/>
                  </a:cubicBezTo>
                  <a:cubicBezTo>
                    <a:pt x="402271" y="160387"/>
                    <a:pt x="420632" y="176694"/>
                    <a:pt x="411480" y="176355"/>
                  </a:cubicBezTo>
                  <a:cubicBezTo>
                    <a:pt x="290797" y="171885"/>
                    <a:pt x="342836" y="174990"/>
                    <a:pt x="255270" y="168735"/>
                  </a:cubicBezTo>
                  <a:cubicBezTo>
                    <a:pt x="224136" y="153168"/>
                    <a:pt x="234895" y="164552"/>
                    <a:pt x="247650" y="103965"/>
                  </a:cubicBezTo>
                  <a:cubicBezTo>
                    <a:pt x="250761" y="89188"/>
                    <a:pt x="261021" y="84028"/>
                    <a:pt x="270510" y="73485"/>
                  </a:cubicBezTo>
                  <a:cubicBezTo>
                    <a:pt x="277145" y="66112"/>
                    <a:pt x="283512" y="58487"/>
                    <a:pt x="289560" y="50625"/>
                  </a:cubicBezTo>
                  <a:cubicBezTo>
                    <a:pt x="296221" y="41966"/>
                    <a:pt x="301302" y="32075"/>
                    <a:pt x="308610" y="23955"/>
                  </a:cubicBezTo>
                  <a:cubicBezTo>
                    <a:pt x="312858" y="19235"/>
                    <a:pt x="318770" y="16335"/>
                    <a:pt x="323850" y="12525"/>
                  </a:cubicBezTo>
                  <a:cubicBezTo>
                    <a:pt x="325120" y="8715"/>
                    <a:pt x="323699" y="1755"/>
                    <a:pt x="327660" y="1095"/>
                  </a:cubicBezTo>
                  <a:cubicBezTo>
                    <a:pt x="346798" y="-2095"/>
                    <a:pt x="368533" y="1674"/>
                    <a:pt x="384810" y="12525"/>
                  </a:cubicBezTo>
                  <a:cubicBezTo>
                    <a:pt x="391576" y="17036"/>
                    <a:pt x="397510" y="22685"/>
                    <a:pt x="403860" y="27765"/>
                  </a:cubicBezTo>
                  <a:cubicBezTo>
                    <a:pt x="405130" y="31575"/>
                    <a:pt x="405874" y="35603"/>
                    <a:pt x="407670" y="39195"/>
                  </a:cubicBezTo>
                  <a:cubicBezTo>
                    <a:pt x="409718" y="43291"/>
                    <a:pt x="415091" y="46050"/>
                    <a:pt x="415290" y="50625"/>
                  </a:cubicBezTo>
                  <a:cubicBezTo>
                    <a:pt x="416932" y="88381"/>
                    <a:pt x="424564" y="113410"/>
                    <a:pt x="403860" y="138255"/>
                  </a:cubicBezTo>
                  <a:cubicBezTo>
                    <a:pt x="400411" y="142394"/>
                    <a:pt x="396240" y="145875"/>
                    <a:pt x="392430" y="149685"/>
                  </a:cubicBezTo>
                  <a:lnTo>
                    <a:pt x="323850" y="145875"/>
                  </a:lnTo>
                  <a:cubicBezTo>
                    <a:pt x="309966" y="141761"/>
                    <a:pt x="298248" y="130789"/>
                    <a:pt x="289560" y="119205"/>
                  </a:cubicBezTo>
                  <a:cubicBezTo>
                    <a:pt x="281940" y="109045"/>
                    <a:pt x="279153" y="91216"/>
                    <a:pt x="266700" y="88725"/>
                  </a:cubicBezTo>
                  <a:lnTo>
                    <a:pt x="247650" y="84915"/>
                  </a:lnTo>
                  <a:cubicBezTo>
                    <a:pt x="179242" y="91756"/>
                    <a:pt x="236955" y="82130"/>
                    <a:pt x="182880" y="100155"/>
                  </a:cubicBezTo>
                  <a:cubicBezTo>
                    <a:pt x="161397" y="107316"/>
                    <a:pt x="151915" y="105269"/>
                    <a:pt x="133350" y="115395"/>
                  </a:cubicBezTo>
                  <a:cubicBezTo>
                    <a:pt x="94967" y="136331"/>
                    <a:pt x="125759" y="126818"/>
                    <a:pt x="95250" y="134445"/>
                  </a:cubicBezTo>
                  <a:cubicBezTo>
                    <a:pt x="91440" y="136985"/>
                    <a:pt x="83820" y="137486"/>
                    <a:pt x="83820" y="142065"/>
                  </a:cubicBezTo>
                  <a:cubicBezTo>
                    <a:pt x="83820" y="146081"/>
                    <a:pt x="91844" y="143746"/>
                    <a:pt x="95250" y="145875"/>
                  </a:cubicBezTo>
                  <a:cubicBezTo>
                    <a:pt x="114410" y="157850"/>
                    <a:pt x="108080" y="161395"/>
                    <a:pt x="125730" y="164925"/>
                  </a:cubicBezTo>
                  <a:cubicBezTo>
                    <a:pt x="128221" y="165423"/>
                    <a:pt x="168910" y="153495"/>
                    <a:pt x="156210" y="14968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Flecha derecha 57"/>
          <p:cNvSpPr/>
          <p:nvPr/>
        </p:nvSpPr>
        <p:spPr>
          <a:xfrm>
            <a:off x="7493046" y="2412944"/>
            <a:ext cx="443346" cy="344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9" name="Grupo 58"/>
          <p:cNvGrpSpPr/>
          <p:nvPr/>
        </p:nvGrpSpPr>
        <p:grpSpPr>
          <a:xfrm rot="10800000">
            <a:off x="8374013" y="2440942"/>
            <a:ext cx="380269" cy="414116"/>
            <a:chOff x="4513090" y="2899412"/>
            <a:chExt cx="380269" cy="414116"/>
          </a:xfrm>
        </p:grpSpPr>
        <p:cxnSp>
          <p:nvCxnSpPr>
            <p:cNvPr id="60" name="Conector recto 59"/>
            <p:cNvCxnSpPr/>
            <p:nvPr/>
          </p:nvCxnSpPr>
          <p:spPr>
            <a:xfrm>
              <a:off x="4737586" y="3038036"/>
              <a:ext cx="0" cy="275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/>
            <p:cNvCxnSpPr/>
            <p:nvPr/>
          </p:nvCxnSpPr>
          <p:spPr>
            <a:xfrm flipV="1">
              <a:off x="4775835" y="2925480"/>
              <a:ext cx="117524" cy="13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/>
            <p:cNvCxnSpPr/>
            <p:nvPr/>
          </p:nvCxnSpPr>
          <p:spPr>
            <a:xfrm flipH="1">
              <a:off x="4736708" y="2899412"/>
              <a:ext cx="108734" cy="132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 flipH="1">
              <a:off x="4672673" y="3038036"/>
              <a:ext cx="0" cy="275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H="1" flipV="1">
              <a:off x="4513090" y="2929290"/>
              <a:ext cx="117524" cy="13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4564817" y="2899412"/>
              <a:ext cx="108734" cy="132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>
              <a:off x="4672673" y="3031723"/>
              <a:ext cx="64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4672673" y="3053980"/>
              <a:ext cx="64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o 67"/>
          <p:cNvGrpSpPr/>
          <p:nvPr/>
        </p:nvGrpSpPr>
        <p:grpSpPr>
          <a:xfrm rot="12904811">
            <a:off x="8133018" y="2779379"/>
            <a:ext cx="293286" cy="304387"/>
            <a:chOff x="5606773" y="3758293"/>
            <a:chExt cx="293286" cy="304387"/>
          </a:xfrm>
        </p:grpSpPr>
        <p:sp>
          <p:nvSpPr>
            <p:cNvPr id="69" name="Rectángulo redondeado 68"/>
            <p:cNvSpPr/>
            <p:nvPr/>
          </p:nvSpPr>
          <p:spPr>
            <a:xfrm>
              <a:off x="5655129" y="3758293"/>
              <a:ext cx="146957" cy="2449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Elipse 69"/>
            <p:cNvSpPr/>
            <p:nvPr/>
          </p:nvSpPr>
          <p:spPr>
            <a:xfrm>
              <a:off x="5704113" y="3841502"/>
              <a:ext cx="195946" cy="1819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1" name="Elipse 70"/>
            <p:cNvSpPr/>
            <p:nvPr/>
          </p:nvSpPr>
          <p:spPr>
            <a:xfrm>
              <a:off x="5606773" y="3880757"/>
              <a:ext cx="173542" cy="181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2" name="Grupo 71"/>
          <p:cNvGrpSpPr/>
          <p:nvPr/>
        </p:nvGrpSpPr>
        <p:grpSpPr>
          <a:xfrm rot="7636662">
            <a:off x="8647967" y="2845574"/>
            <a:ext cx="293286" cy="304387"/>
            <a:chOff x="5606773" y="3758293"/>
            <a:chExt cx="293286" cy="304387"/>
          </a:xfrm>
        </p:grpSpPr>
        <p:sp>
          <p:nvSpPr>
            <p:cNvPr id="73" name="Rectángulo redondeado 72"/>
            <p:cNvSpPr/>
            <p:nvPr/>
          </p:nvSpPr>
          <p:spPr>
            <a:xfrm>
              <a:off x="5655129" y="3758293"/>
              <a:ext cx="146957" cy="24492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4" name="Elipse 73"/>
            <p:cNvSpPr/>
            <p:nvPr/>
          </p:nvSpPr>
          <p:spPr>
            <a:xfrm>
              <a:off x="5704113" y="3841502"/>
              <a:ext cx="195946" cy="18192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5" name="Elipse 74"/>
            <p:cNvSpPr/>
            <p:nvPr/>
          </p:nvSpPr>
          <p:spPr>
            <a:xfrm>
              <a:off x="5606773" y="3880757"/>
              <a:ext cx="173542" cy="181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2373749" y="2236365"/>
            <a:ext cx="569034" cy="958408"/>
            <a:chOff x="2948764" y="2241777"/>
            <a:chExt cx="569034" cy="958408"/>
          </a:xfrm>
        </p:grpSpPr>
        <p:sp>
          <p:nvSpPr>
            <p:cNvPr id="17" name="CuadroTexto 16"/>
            <p:cNvSpPr txBox="1"/>
            <p:nvPr/>
          </p:nvSpPr>
          <p:spPr>
            <a:xfrm>
              <a:off x="2978868" y="2923186"/>
              <a:ext cx="5389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smtClean="0"/>
                <a:t>WCE</a:t>
              </a:r>
              <a:endParaRPr lang="es-ES" sz="1200" dirty="0"/>
            </a:p>
          </p:txBody>
        </p:sp>
        <p:pic>
          <p:nvPicPr>
            <p:cNvPr id="76" name="Imagen 7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8764" y="2241777"/>
              <a:ext cx="395682" cy="662824"/>
            </a:xfrm>
            <a:prstGeom prst="rect">
              <a:avLst/>
            </a:prstGeom>
          </p:spPr>
        </p:pic>
      </p:grpSp>
      <p:sp>
        <p:nvSpPr>
          <p:cNvPr id="77" name="Flecha derecha 76"/>
          <p:cNvSpPr/>
          <p:nvPr/>
        </p:nvSpPr>
        <p:spPr>
          <a:xfrm>
            <a:off x="9254530" y="2399455"/>
            <a:ext cx="443346" cy="344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4" name="Grupo 93"/>
          <p:cNvGrpSpPr/>
          <p:nvPr/>
        </p:nvGrpSpPr>
        <p:grpSpPr>
          <a:xfrm>
            <a:off x="9912260" y="2192426"/>
            <a:ext cx="1395433" cy="780640"/>
            <a:chOff x="2217420" y="3962400"/>
            <a:chExt cx="1927860" cy="1287780"/>
          </a:xfrm>
        </p:grpSpPr>
        <p:sp>
          <p:nvSpPr>
            <p:cNvPr id="95" name="Proceso 94"/>
            <p:cNvSpPr/>
            <p:nvPr/>
          </p:nvSpPr>
          <p:spPr>
            <a:xfrm>
              <a:off x="2217420" y="3962400"/>
              <a:ext cx="1927860" cy="128778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6" name="Conector recto 95"/>
            <p:cNvCxnSpPr/>
            <p:nvPr/>
          </p:nvCxnSpPr>
          <p:spPr>
            <a:xfrm>
              <a:off x="2331720" y="4099560"/>
              <a:ext cx="199044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2331720" y="4251960"/>
              <a:ext cx="199044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cto 97"/>
            <p:cNvCxnSpPr/>
            <p:nvPr/>
          </p:nvCxnSpPr>
          <p:spPr>
            <a:xfrm>
              <a:off x="2336483" y="4466275"/>
              <a:ext cx="199044" cy="0"/>
            </a:xfrm>
            <a:prstGeom prst="line">
              <a:avLst/>
            </a:prstGeom>
            <a:ln w="5715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>
              <a:off x="2338849" y="4737737"/>
              <a:ext cx="199044" cy="0"/>
            </a:xfrm>
            <a:prstGeom prst="line">
              <a:avLst/>
            </a:prstGeom>
            <a:ln w="762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>
              <a:off x="2331720" y="4947285"/>
              <a:ext cx="199044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/>
            <p:nvPr/>
          </p:nvCxnSpPr>
          <p:spPr>
            <a:xfrm>
              <a:off x="2712720" y="4566287"/>
              <a:ext cx="199044" cy="0"/>
            </a:xfrm>
            <a:prstGeom prst="line">
              <a:avLst/>
            </a:prstGeom>
            <a:ln w="5715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101"/>
            <p:cNvCxnSpPr/>
            <p:nvPr/>
          </p:nvCxnSpPr>
          <p:spPr>
            <a:xfrm>
              <a:off x="3081828" y="4323398"/>
              <a:ext cx="199044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3423693" y="4790124"/>
              <a:ext cx="199044" cy="0"/>
            </a:xfrm>
            <a:prstGeom prst="line">
              <a:avLst/>
            </a:prstGeom>
            <a:ln w="762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103"/>
            <p:cNvCxnSpPr/>
            <p:nvPr/>
          </p:nvCxnSpPr>
          <p:spPr>
            <a:xfrm>
              <a:off x="3423693" y="4591050"/>
              <a:ext cx="199044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/>
            <p:nvPr/>
          </p:nvCxnSpPr>
          <p:spPr>
            <a:xfrm>
              <a:off x="3705715" y="4323398"/>
              <a:ext cx="199044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CuadroTexto 105"/>
          <p:cNvSpPr txBox="1"/>
          <p:nvPr/>
        </p:nvSpPr>
        <p:spPr>
          <a:xfrm>
            <a:off x="3067671" y="3800895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Tuning</a:t>
            </a:r>
            <a:r>
              <a:rPr lang="es-ES" dirty="0" smtClean="0"/>
              <a:t> experimental </a:t>
            </a:r>
            <a:r>
              <a:rPr lang="en-US" dirty="0" smtClean="0"/>
              <a:t>conditions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3636601" y="4265868"/>
            <a:ext cx="4785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 smtClean="0"/>
              <a:t>Protein</a:t>
            </a:r>
            <a:r>
              <a:rPr lang="es-ES" dirty="0" smtClean="0"/>
              <a:t> </a:t>
            </a:r>
            <a:r>
              <a:rPr lang="es-ES" dirty="0" err="1" smtClean="0"/>
              <a:t>purification</a:t>
            </a:r>
            <a:r>
              <a:rPr lang="es-ES" dirty="0" smtClean="0"/>
              <a:t> &amp; </a:t>
            </a:r>
            <a:r>
              <a:rPr lang="es-ES" dirty="0" err="1" smtClean="0"/>
              <a:t>quantity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smtClean="0"/>
              <a:t>Ab </a:t>
            </a:r>
            <a:r>
              <a:rPr lang="es-ES" dirty="0" err="1" smtClean="0"/>
              <a:t>quantity</a:t>
            </a:r>
            <a:r>
              <a:rPr lang="es-ES" dirty="0" smtClean="0"/>
              <a:t> and </a:t>
            </a:r>
            <a:r>
              <a:rPr lang="es-ES" dirty="0" err="1" smtClean="0"/>
              <a:t>company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 smtClean="0"/>
              <a:t>Crosslinking</a:t>
            </a:r>
            <a:endParaRPr lang="es-ES" dirty="0" smtClean="0"/>
          </a:p>
          <a:p>
            <a:pPr marL="285750" indent="-285750">
              <a:buFontTx/>
              <a:buChar char="-"/>
            </a:pPr>
            <a:r>
              <a:rPr lang="es-ES" dirty="0" err="1" smtClean="0"/>
              <a:t>Elution</a:t>
            </a:r>
            <a:r>
              <a:rPr lang="es-ES" dirty="0" smtClean="0"/>
              <a:t> </a:t>
            </a:r>
            <a:r>
              <a:rPr lang="es-ES" dirty="0" err="1" smtClean="0"/>
              <a:t>method</a:t>
            </a:r>
            <a:endParaRPr lang="es-ES" dirty="0" smtClean="0"/>
          </a:p>
          <a:p>
            <a:pPr marL="742950" lvl="1" indent="-285750">
              <a:buFontTx/>
              <a:buChar char="-"/>
            </a:pPr>
            <a:r>
              <a:rPr lang="es-ES" dirty="0" err="1" smtClean="0"/>
              <a:t>Harsh</a:t>
            </a:r>
            <a:r>
              <a:rPr lang="es-ES" dirty="0" smtClean="0"/>
              <a:t> (</a:t>
            </a:r>
            <a:r>
              <a:rPr lang="es-ES" dirty="0" err="1" smtClean="0"/>
              <a:t>Vj’s</a:t>
            </a:r>
            <a:r>
              <a:rPr lang="es-ES" dirty="0" smtClean="0"/>
              <a:t> </a:t>
            </a:r>
            <a:r>
              <a:rPr lang="es-ES" dirty="0" err="1" smtClean="0"/>
              <a:t>lysis</a:t>
            </a:r>
            <a:r>
              <a:rPr lang="es-ES" dirty="0" smtClean="0"/>
              <a:t> buffer + BB + 95ºC)</a:t>
            </a:r>
          </a:p>
          <a:p>
            <a:pPr marL="742950" lvl="1" indent="-285750">
              <a:buFontTx/>
              <a:buChar char="-"/>
            </a:pPr>
            <a:r>
              <a:rPr lang="es-ES" dirty="0" err="1" smtClean="0"/>
              <a:t>Gentle</a:t>
            </a:r>
            <a:r>
              <a:rPr lang="es-ES" dirty="0" smtClean="0"/>
              <a:t> (</a:t>
            </a:r>
            <a:r>
              <a:rPr lang="es-ES" dirty="0" err="1" smtClean="0"/>
              <a:t>Glycine</a:t>
            </a:r>
            <a:r>
              <a:rPr lang="es-ES" dirty="0" smtClean="0"/>
              <a:t> pH 2’5)</a:t>
            </a:r>
            <a:endParaRPr lang="es-ES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3554713" y="4770697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FF0000"/>
                </a:solidFill>
              </a:rPr>
              <a:t>X</a:t>
            </a:r>
            <a:endParaRPr lang="es-ES" sz="2800" b="1" dirty="0">
              <a:solidFill>
                <a:srgbClr val="FF0000"/>
              </a:solidFill>
            </a:endParaRPr>
          </a:p>
        </p:txBody>
      </p:sp>
      <p:sp>
        <p:nvSpPr>
          <p:cNvPr id="111" name="Flecha derecha 110"/>
          <p:cNvSpPr/>
          <p:nvPr/>
        </p:nvSpPr>
        <p:spPr>
          <a:xfrm>
            <a:off x="3992271" y="5462201"/>
            <a:ext cx="356516" cy="2353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942783" y="206634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Preclearing</a:t>
            </a:r>
            <a:endParaRPr lang="es-ES" sz="1400" dirty="0"/>
          </a:p>
        </p:txBody>
      </p:sp>
      <p:sp>
        <p:nvSpPr>
          <p:cNvPr id="5" name="Elipse 4"/>
          <p:cNvSpPr/>
          <p:nvPr/>
        </p:nvSpPr>
        <p:spPr>
          <a:xfrm>
            <a:off x="6382397" y="2148188"/>
            <a:ext cx="121871" cy="1224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6954272" y="1903179"/>
            <a:ext cx="150559" cy="1285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riángulo isósceles 7"/>
          <p:cNvSpPr/>
          <p:nvPr/>
        </p:nvSpPr>
        <p:spPr>
          <a:xfrm>
            <a:off x="7221889" y="2293213"/>
            <a:ext cx="140724" cy="130596"/>
          </a:xfrm>
          <a:prstGeom prst="triangle">
            <a:avLst/>
          </a:prstGeom>
          <a:solidFill>
            <a:srgbClr val="92D050"/>
          </a:solidFill>
          <a:ln>
            <a:solidFill>
              <a:srgbClr val="116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Triángulo isósceles 81"/>
          <p:cNvSpPr/>
          <p:nvPr/>
        </p:nvSpPr>
        <p:spPr>
          <a:xfrm>
            <a:off x="6653829" y="2851726"/>
            <a:ext cx="140724" cy="130596"/>
          </a:xfrm>
          <a:prstGeom prst="triangle">
            <a:avLst/>
          </a:prstGeom>
          <a:solidFill>
            <a:srgbClr val="92D050"/>
          </a:solidFill>
          <a:ln>
            <a:solidFill>
              <a:srgbClr val="116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redondeado 82"/>
          <p:cNvSpPr/>
          <p:nvPr/>
        </p:nvSpPr>
        <p:spPr>
          <a:xfrm>
            <a:off x="6402241" y="3034244"/>
            <a:ext cx="150559" cy="1285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Elipse 83"/>
          <p:cNvSpPr/>
          <p:nvPr/>
        </p:nvSpPr>
        <p:spPr>
          <a:xfrm>
            <a:off x="7209049" y="2937899"/>
            <a:ext cx="121871" cy="1224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10" grpId="0"/>
      <p:bldP spid="1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64127" y="378691"/>
            <a:ext cx="8884491" cy="1061796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dirty="0" smtClean="0"/>
              <a:t>IMMUNOPRECIPITATION</a:t>
            </a:r>
            <a:endParaRPr lang="es-ES" sz="2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0474037" y="72492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</a:t>
            </a:r>
            <a:r>
              <a:rPr lang="es-ES" sz="1200" dirty="0" smtClean="0">
                <a:solidFill>
                  <a:schemeClr val="bg1"/>
                </a:solidFill>
              </a:rPr>
              <a:t>2</a:t>
            </a:r>
            <a:r>
              <a:rPr lang="es-E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3" name="Imagen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540" y="2333906"/>
            <a:ext cx="383927" cy="380167"/>
          </a:xfrm>
          <a:prstGeom prst="rect">
            <a:avLst/>
          </a:prstGeom>
        </p:spPr>
      </p:pic>
      <p:sp>
        <p:nvSpPr>
          <p:cNvPr id="79" name="Proceso 78"/>
          <p:cNvSpPr/>
          <p:nvPr/>
        </p:nvSpPr>
        <p:spPr>
          <a:xfrm>
            <a:off x="7526076" y="1936538"/>
            <a:ext cx="3870037" cy="17425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our</a:t>
            </a:r>
            <a:r>
              <a:rPr lang="es-ES" dirty="0" smtClean="0"/>
              <a:t> </a:t>
            </a:r>
            <a:r>
              <a:rPr lang="es-ES" dirty="0" err="1" smtClean="0"/>
              <a:t>current</a:t>
            </a:r>
            <a:r>
              <a:rPr lang="es-ES" dirty="0" smtClean="0"/>
              <a:t> </a:t>
            </a:r>
            <a:r>
              <a:rPr lang="es-ES" dirty="0" err="1" smtClean="0"/>
              <a:t>conditions</a:t>
            </a:r>
            <a:r>
              <a:rPr lang="es-ES" dirty="0" smtClean="0"/>
              <a:t> (500</a:t>
            </a:r>
            <a:r>
              <a:rPr lang="el-GR" dirty="0" smtClean="0"/>
              <a:t>μ</a:t>
            </a:r>
            <a:r>
              <a:rPr lang="es-ES" dirty="0" smtClean="0"/>
              <a:t>g of total </a:t>
            </a:r>
            <a:r>
              <a:rPr lang="es-ES" dirty="0" err="1" smtClean="0"/>
              <a:t>protein</a:t>
            </a:r>
            <a:r>
              <a:rPr lang="es-ES" dirty="0" smtClean="0"/>
              <a:t>, 10</a:t>
            </a:r>
            <a:r>
              <a:rPr lang="el-GR" dirty="0" smtClean="0"/>
              <a:t>μ</a:t>
            </a:r>
            <a:r>
              <a:rPr lang="es-ES" dirty="0" smtClean="0"/>
              <a:t>g of </a:t>
            </a:r>
            <a:r>
              <a:rPr lang="es-ES" dirty="0" err="1" smtClean="0"/>
              <a:t>primary</a:t>
            </a:r>
            <a:r>
              <a:rPr lang="es-ES" dirty="0" smtClean="0"/>
              <a:t> </a:t>
            </a:r>
            <a:r>
              <a:rPr lang="es-ES" dirty="0" err="1" smtClean="0"/>
              <a:t>antibody</a:t>
            </a:r>
            <a:r>
              <a:rPr lang="es-ES" dirty="0" smtClean="0"/>
              <a:t>), </a:t>
            </a:r>
            <a:r>
              <a:rPr lang="es-ES" dirty="0" err="1" smtClean="0"/>
              <a:t>we</a:t>
            </a:r>
            <a:r>
              <a:rPr lang="es-ES" dirty="0" smtClean="0"/>
              <a:t> can </a:t>
            </a:r>
            <a:r>
              <a:rPr lang="es-ES" dirty="0" err="1" smtClean="0"/>
              <a:t>only</a:t>
            </a:r>
            <a:r>
              <a:rPr lang="es-ES" dirty="0" smtClean="0"/>
              <a:t> </a:t>
            </a:r>
            <a:r>
              <a:rPr lang="es-ES" dirty="0" err="1" smtClean="0"/>
              <a:t>precipitate</a:t>
            </a:r>
            <a:r>
              <a:rPr lang="es-ES" dirty="0" smtClean="0"/>
              <a:t> a </a:t>
            </a:r>
            <a:r>
              <a:rPr lang="es-ES" dirty="0" err="1" smtClean="0"/>
              <a:t>fraction</a:t>
            </a:r>
            <a:r>
              <a:rPr lang="es-ES" dirty="0" smtClean="0"/>
              <a:t> of </a:t>
            </a:r>
            <a:r>
              <a:rPr lang="es-ES" dirty="0" err="1" smtClean="0"/>
              <a:t>hnRNPK</a:t>
            </a:r>
            <a:r>
              <a:rPr lang="es-ES" dirty="0" smtClean="0"/>
              <a:t> </a:t>
            </a:r>
            <a:r>
              <a:rPr lang="es-ES" dirty="0" err="1" smtClean="0"/>
              <a:t>protein</a:t>
            </a:r>
            <a:r>
              <a:rPr lang="es-ES" dirty="0" smtClean="0"/>
              <a:t>.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7984567" y="5030720"/>
            <a:ext cx="295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Testing</a:t>
            </a:r>
            <a:r>
              <a:rPr lang="es-ES" dirty="0" smtClean="0"/>
              <a:t> </a:t>
            </a:r>
            <a:r>
              <a:rPr lang="es-ES" dirty="0" err="1" smtClean="0"/>
              <a:t>right</a:t>
            </a:r>
            <a:r>
              <a:rPr lang="es-ES" dirty="0" smtClean="0"/>
              <a:t> </a:t>
            </a:r>
            <a:r>
              <a:rPr lang="es-ES" dirty="0" err="1" smtClean="0"/>
              <a:t>now</a:t>
            </a:r>
            <a:r>
              <a:rPr lang="es-ES" dirty="0" smtClean="0"/>
              <a:t>: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1000</a:t>
            </a:r>
            <a:r>
              <a:rPr lang="el-GR" dirty="0" smtClean="0"/>
              <a:t> μ</a:t>
            </a:r>
            <a:r>
              <a:rPr lang="es-ES" dirty="0" smtClean="0"/>
              <a:t>g of </a:t>
            </a:r>
            <a:r>
              <a:rPr lang="es-ES" dirty="0" err="1" smtClean="0"/>
              <a:t>protein</a:t>
            </a:r>
            <a:endParaRPr lang="es-ES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12</a:t>
            </a:r>
            <a:r>
              <a:rPr lang="el-GR" dirty="0" smtClean="0"/>
              <a:t> μ</a:t>
            </a:r>
            <a:r>
              <a:rPr lang="es-ES" dirty="0" smtClean="0"/>
              <a:t>g of Ab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s-ES" dirty="0" smtClean="0"/>
              <a:t>≠ </a:t>
            </a:r>
            <a:r>
              <a:rPr lang="es-ES" dirty="0" err="1" smtClean="0"/>
              <a:t>disposition</a:t>
            </a:r>
            <a:r>
              <a:rPr lang="es-ES" dirty="0"/>
              <a:t> </a:t>
            </a:r>
            <a:r>
              <a:rPr lang="es-ES" dirty="0" smtClean="0"/>
              <a:t>in gel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82" name="Proceso 81"/>
          <p:cNvSpPr/>
          <p:nvPr/>
        </p:nvSpPr>
        <p:spPr>
          <a:xfrm>
            <a:off x="7526076" y="3916984"/>
            <a:ext cx="3870037" cy="6827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Insulin receptor (INSR)               co-precipitates with hnRNPK.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741766" y="2151376"/>
            <a:ext cx="6351761" cy="3861496"/>
            <a:chOff x="741766" y="2151376"/>
            <a:chExt cx="6351761" cy="3861496"/>
          </a:xfrm>
        </p:grpSpPr>
        <p:pic>
          <p:nvPicPr>
            <p:cNvPr id="44" name="Picture 3">
              <a:extLst>
                <a:ext uri="{FF2B5EF4-FFF2-40B4-BE49-F238E27FC236}">
                  <a16:creationId xmlns:a16="http://schemas.microsoft.com/office/drawing/2014/main" id="{2393969F-6994-214F-93DC-BE8685FCEB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81" r="12021" b="29376"/>
            <a:stretch/>
          </p:blipFill>
          <p:spPr>
            <a:xfrm>
              <a:off x="2090910" y="2954377"/>
              <a:ext cx="3530058" cy="2314213"/>
            </a:xfrm>
            <a:prstGeom prst="rect">
              <a:avLst/>
            </a:prstGeom>
          </p:spPr>
        </p:pic>
        <p:sp>
          <p:nvSpPr>
            <p:cNvPr id="45" name="TextBox 4">
              <a:extLst>
                <a:ext uri="{FF2B5EF4-FFF2-40B4-BE49-F238E27FC236}">
                  <a16:creationId xmlns:a16="http://schemas.microsoft.com/office/drawing/2014/main" id="{33D4C227-7B7D-414C-BE6A-8104632E340A}"/>
                </a:ext>
              </a:extLst>
            </p:cNvPr>
            <p:cNvSpPr txBox="1"/>
            <p:nvPr/>
          </p:nvSpPr>
          <p:spPr>
            <a:xfrm>
              <a:off x="2166298" y="2151376"/>
              <a:ext cx="1355165" cy="832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IP: 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scbt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WB: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0966B55A-862F-FE48-A8E7-B27671EFBDED}"/>
                </a:ext>
              </a:extLst>
            </p:cNvPr>
            <p:cNvCxnSpPr/>
            <p:nvPr/>
          </p:nvCxnSpPr>
          <p:spPr>
            <a:xfrm>
              <a:off x="2177421" y="2846069"/>
              <a:ext cx="11729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8">
              <a:extLst>
                <a:ext uri="{FF2B5EF4-FFF2-40B4-BE49-F238E27FC236}">
                  <a16:creationId xmlns:a16="http://schemas.microsoft.com/office/drawing/2014/main" id="{9786E2AF-CC21-114B-87E9-7EDF2FA97349}"/>
                </a:ext>
              </a:extLst>
            </p:cNvPr>
            <p:cNvCxnSpPr/>
            <p:nvPr/>
          </p:nvCxnSpPr>
          <p:spPr>
            <a:xfrm>
              <a:off x="3934961" y="2829070"/>
              <a:ext cx="1174967" cy="24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9">
              <a:extLst>
                <a:ext uri="{FF2B5EF4-FFF2-40B4-BE49-F238E27FC236}">
                  <a16:creationId xmlns:a16="http://schemas.microsoft.com/office/drawing/2014/main" id="{33ADF6D6-A958-3049-A411-9A6C66C044FA}"/>
                </a:ext>
              </a:extLst>
            </p:cNvPr>
            <p:cNvSpPr txBox="1"/>
            <p:nvPr/>
          </p:nvSpPr>
          <p:spPr>
            <a:xfrm rot="16200000">
              <a:off x="3287958" y="2364708"/>
              <a:ext cx="716913" cy="462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Std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10">
              <a:extLst>
                <a:ext uri="{FF2B5EF4-FFF2-40B4-BE49-F238E27FC236}">
                  <a16:creationId xmlns:a16="http://schemas.microsoft.com/office/drawing/2014/main" id="{9FCA5681-5253-5A4C-A191-ECF893917697}"/>
                </a:ext>
              </a:extLst>
            </p:cNvPr>
            <p:cNvSpPr txBox="1"/>
            <p:nvPr/>
          </p:nvSpPr>
          <p:spPr>
            <a:xfrm rot="16200000">
              <a:off x="4982684" y="2364707"/>
              <a:ext cx="716913" cy="462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Std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Connector 11">
              <a:extLst>
                <a:ext uri="{FF2B5EF4-FFF2-40B4-BE49-F238E27FC236}">
                  <a16:creationId xmlns:a16="http://schemas.microsoft.com/office/drawing/2014/main" id="{905920BA-4A1B-F94C-B736-E9FBDDB516EE}"/>
                </a:ext>
              </a:extLst>
            </p:cNvPr>
            <p:cNvCxnSpPr>
              <a:cxnSpLocks/>
            </p:cNvCxnSpPr>
            <p:nvPr/>
          </p:nvCxnSpPr>
          <p:spPr>
            <a:xfrm>
              <a:off x="5620967" y="3898512"/>
              <a:ext cx="310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13">
              <a:extLst>
                <a:ext uri="{FF2B5EF4-FFF2-40B4-BE49-F238E27FC236}">
                  <a16:creationId xmlns:a16="http://schemas.microsoft.com/office/drawing/2014/main" id="{1B512E2D-1937-324D-8B2F-59F622245724}"/>
                </a:ext>
              </a:extLst>
            </p:cNvPr>
            <p:cNvSpPr txBox="1"/>
            <p:nvPr/>
          </p:nvSpPr>
          <p:spPr>
            <a:xfrm>
              <a:off x="5931040" y="3679114"/>
              <a:ext cx="1162487" cy="475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100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kD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Straight Connector 15">
              <a:extLst>
                <a:ext uri="{FF2B5EF4-FFF2-40B4-BE49-F238E27FC236}">
                  <a16:creationId xmlns:a16="http://schemas.microsoft.com/office/drawing/2014/main" id="{2FA9C8DD-77D1-D74B-AB6E-1AB515259AE1}"/>
                </a:ext>
              </a:extLst>
            </p:cNvPr>
            <p:cNvCxnSpPr>
              <a:cxnSpLocks/>
            </p:cNvCxnSpPr>
            <p:nvPr/>
          </p:nvCxnSpPr>
          <p:spPr>
            <a:xfrm>
              <a:off x="5620967" y="4217511"/>
              <a:ext cx="310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2D690F95-C4C0-8745-8681-168DFA91E360}"/>
                </a:ext>
              </a:extLst>
            </p:cNvPr>
            <p:cNvSpPr txBox="1"/>
            <p:nvPr/>
          </p:nvSpPr>
          <p:spPr>
            <a:xfrm>
              <a:off x="5931039" y="3998114"/>
              <a:ext cx="1001922" cy="475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75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kD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Connector 17">
              <a:extLst>
                <a:ext uri="{FF2B5EF4-FFF2-40B4-BE49-F238E27FC236}">
                  <a16:creationId xmlns:a16="http://schemas.microsoft.com/office/drawing/2014/main" id="{253DF993-4EE9-FE4F-9BA7-4B8FCDA9B9AA}"/>
                </a:ext>
              </a:extLst>
            </p:cNvPr>
            <p:cNvCxnSpPr>
              <a:cxnSpLocks/>
            </p:cNvCxnSpPr>
            <p:nvPr/>
          </p:nvCxnSpPr>
          <p:spPr>
            <a:xfrm>
              <a:off x="5620967" y="4993776"/>
              <a:ext cx="310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76691235-298F-7D43-9D6E-CC8126BF777F}"/>
                </a:ext>
              </a:extLst>
            </p:cNvPr>
            <p:cNvSpPr txBox="1"/>
            <p:nvPr/>
          </p:nvSpPr>
          <p:spPr>
            <a:xfrm>
              <a:off x="5931039" y="4792851"/>
              <a:ext cx="1001922" cy="475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50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kD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id="{134C6F73-C5CD-4F47-B3FD-A4E528FFAEFB}"/>
                </a:ext>
              </a:extLst>
            </p:cNvPr>
            <p:cNvSpPr/>
            <p:nvPr/>
          </p:nvSpPr>
          <p:spPr>
            <a:xfrm>
              <a:off x="1930344" y="4473853"/>
              <a:ext cx="1622699" cy="3189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3650A4F9-2C93-954B-8178-C9EC052414FA}"/>
                </a:ext>
              </a:extLst>
            </p:cNvPr>
            <p:cNvSpPr txBox="1"/>
            <p:nvPr/>
          </p:nvSpPr>
          <p:spPr>
            <a:xfrm>
              <a:off x="741766" y="4424896"/>
              <a:ext cx="1268861" cy="43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hnRNPK</a:t>
              </a:r>
              <a:endPara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22">
              <a:extLst>
                <a:ext uri="{FF2B5EF4-FFF2-40B4-BE49-F238E27FC236}">
                  <a16:creationId xmlns:a16="http://schemas.microsoft.com/office/drawing/2014/main" id="{8E8CAB4E-4106-0E46-80F6-06F25726393A}"/>
                </a:ext>
              </a:extLst>
            </p:cNvPr>
            <p:cNvSpPr/>
            <p:nvPr/>
          </p:nvSpPr>
          <p:spPr>
            <a:xfrm>
              <a:off x="3755931" y="4473853"/>
              <a:ext cx="1423779" cy="3189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BC4F3B93-2660-2545-8B82-2550F86CBEF0}"/>
                </a:ext>
              </a:extLst>
            </p:cNvPr>
            <p:cNvSpPr/>
            <p:nvPr/>
          </p:nvSpPr>
          <p:spPr>
            <a:xfrm>
              <a:off x="1930345" y="3875501"/>
              <a:ext cx="1617318" cy="318998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28">
              <a:extLst>
                <a:ext uri="{FF2B5EF4-FFF2-40B4-BE49-F238E27FC236}">
                  <a16:creationId xmlns:a16="http://schemas.microsoft.com/office/drawing/2014/main" id="{1D2EE15C-F4A6-8C4E-A145-1CE36ACB85B9}"/>
                </a:ext>
              </a:extLst>
            </p:cNvPr>
            <p:cNvSpPr txBox="1"/>
            <p:nvPr/>
          </p:nvSpPr>
          <p:spPr>
            <a:xfrm>
              <a:off x="1099679" y="3838287"/>
              <a:ext cx="799075" cy="3976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INSR</a:t>
              </a:r>
              <a:endPara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29">
              <a:extLst>
                <a:ext uri="{FF2B5EF4-FFF2-40B4-BE49-F238E27FC236}">
                  <a16:creationId xmlns:a16="http://schemas.microsoft.com/office/drawing/2014/main" id="{4850F5E9-8426-1142-826D-5E3F686A8FE5}"/>
                </a:ext>
              </a:extLst>
            </p:cNvPr>
            <p:cNvSpPr txBox="1"/>
            <p:nvPr/>
          </p:nvSpPr>
          <p:spPr>
            <a:xfrm rot="16200000">
              <a:off x="1959325" y="5332350"/>
              <a:ext cx="898618" cy="462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62" name="TextBox 30">
              <a:extLst>
                <a:ext uri="{FF2B5EF4-FFF2-40B4-BE49-F238E27FC236}">
                  <a16:creationId xmlns:a16="http://schemas.microsoft.com/office/drawing/2014/main" id="{3D167FDE-A8EA-944A-98AE-6D6D4D2BBF64}"/>
                </a:ext>
              </a:extLst>
            </p:cNvPr>
            <p:cNvSpPr txBox="1"/>
            <p:nvPr/>
          </p:nvSpPr>
          <p:spPr>
            <a:xfrm rot="16200000">
              <a:off x="2570450" y="5222861"/>
              <a:ext cx="518687" cy="462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</a:p>
          </p:txBody>
        </p:sp>
        <p:sp>
          <p:nvSpPr>
            <p:cNvPr id="63" name="TextBox 31">
              <a:extLst>
                <a:ext uri="{FF2B5EF4-FFF2-40B4-BE49-F238E27FC236}">
                  <a16:creationId xmlns:a16="http://schemas.microsoft.com/office/drawing/2014/main" id="{62F5523E-34D1-0F4F-9201-7EB27C8C6E18}"/>
                </a:ext>
              </a:extLst>
            </p:cNvPr>
            <p:cNvSpPr txBox="1"/>
            <p:nvPr/>
          </p:nvSpPr>
          <p:spPr>
            <a:xfrm rot="16200000">
              <a:off x="3049878" y="538454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0180B305-F522-3249-8C0C-372D1100A136}"/>
                </a:ext>
              </a:extLst>
            </p:cNvPr>
            <p:cNvSpPr txBox="1"/>
            <p:nvPr/>
          </p:nvSpPr>
          <p:spPr>
            <a:xfrm rot="16200000">
              <a:off x="3582702" y="5301843"/>
              <a:ext cx="898618" cy="462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sp>
          <p:nvSpPr>
            <p:cNvPr id="65" name="TextBox 33">
              <a:extLst>
                <a:ext uri="{FF2B5EF4-FFF2-40B4-BE49-F238E27FC236}">
                  <a16:creationId xmlns:a16="http://schemas.microsoft.com/office/drawing/2014/main" id="{149E4109-EBBC-7646-AA49-A8F5D1AD6E20}"/>
                </a:ext>
              </a:extLst>
            </p:cNvPr>
            <p:cNvSpPr txBox="1"/>
            <p:nvPr/>
          </p:nvSpPr>
          <p:spPr>
            <a:xfrm rot="16200000">
              <a:off x="4243993" y="5202694"/>
              <a:ext cx="518687" cy="4624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</a:p>
          </p:txBody>
        </p:sp>
        <p:cxnSp>
          <p:nvCxnSpPr>
            <p:cNvPr id="67" name="Straight Connector 35">
              <a:extLst>
                <a:ext uri="{FF2B5EF4-FFF2-40B4-BE49-F238E27FC236}">
                  <a16:creationId xmlns:a16="http://schemas.microsoft.com/office/drawing/2014/main" id="{CE64F3FA-4631-924D-BA50-07C2037E2914}"/>
                </a:ext>
              </a:extLst>
            </p:cNvPr>
            <p:cNvCxnSpPr>
              <a:cxnSpLocks/>
            </p:cNvCxnSpPr>
            <p:nvPr/>
          </p:nvCxnSpPr>
          <p:spPr>
            <a:xfrm>
              <a:off x="5620966" y="3539452"/>
              <a:ext cx="310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6">
              <a:extLst>
                <a:ext uri="{FF2B5EF4-FFF2-40B4-BE49-F238E27FC236}">
                  <a16:creationId xmlns:a16="http://schemas.microsoft.com/office/drawing/2014/main" id="{A1A4F318-791C-124C-9A77-DD060CD82426}"/>
                </a:ext>
              </a:extLst>
            </p:cNvPr>
            <p:cNvSpPr txBox="1"/>
            <p:nvPr/>
          </p:nvSpPr>
          <p:spPr>
            <a:xfrm>
              <a:off x="5931039" y="3320055"/>
              <a:ext cx="1162487" cy="475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150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kD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37">
              <a:extLst>
                <a:ext uri="{FF2B5EF4-FFF2-40B4-BE49-F238E27FC236}">
                  <a16:creationId xmlns:a16="http://schemas.microsoft.com/office/drawing/2014/main" id="{208AC3D3-097D-394D-96CC-3D3F64BACC78}"/>
                </a:ext>
              </a:extLst>
            </p:cNvPr>
            <p:cNvSpPr/>
            <p:nvPr/>
          </p:nvSpPr>
          <p:spPr>
            <a:xfrm>
              <a:off x="3737610" y="3875501"/>
              <a:ext cx="1372318" cy="318998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38">
              <a:extLst>
                <a:ext uri="{FF2B5EF4-FFF2-40B4-BE49-F238E27FC236}">
                  <a16:creationId xmlns:a16="http://schemas.microsoft.com/office/drawing/2014/main" id="{31EF32E9-879B-EB41-900F-D1FB6E25D027}"/>
                </a:ext>
              </a:extLst>
            </p:cNvPr>
            <p:cNvSpPr txBox="1"/>
            <p:nvPr/>
          </p:nvSpPr>
          <p:spPr>
            <a:xfrm>
              <a:off x="3877628" y="2156889"/>
              <a:ext cx="1483616" cy="832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IP: 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cs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WB: </a:t>
              </a:r>
              <a:r>
                <a:rPr lang="en-US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scbt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31">
              <a:extLst>
                <a:ext uri="{FF2B5EF4-FFF2-40B4-BE49-F238E27FC236}">
                  <a16:creationId xmlns:a16="http://schemas.microsoft.com/office/drawing/2014/main" id="{62F5523E-34D1-0F4F-9201-7EB27C8C6E18}"/>
                </a:ext>
              </a:extLst>
            </p:cNvPr>
            <p:cNvSpPr txBox="1"/>
            <p:nvPr/>
          </p:nvSpPr>
          <p:spPr>
            <a:xfrm rot="16200000">
              <a:off x="4712307" y="538454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SN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3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64127" y="378691"/>
            <a:ext cx="8884491" cy="1061796"/>
          </a:xfrm>
          <a:prstGeom prst="rect">
            <a:avLst/>
          </a:prstGeom>
          <a:solidFill>
            <a:schemeClr val="accent1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800" dirty="0" err="1" smtClean="0"/>
              <a:t>Conclusions</a:t>
            </a:r>
            <a:r>
              <a:rPr lang="es-ES" sz="2800" dirty="0" smtClean="0"/>
              <a:t> &amp; </a:t>
            </a:r>
            <a:r>
              <a:rPr lang="es-ES" sz="2800" dirty="0" err="1" smtClean="0"/>
              <a:t>Future</a:t>
            </a:r>
            <a:r>
              <a:rPr lang="es-ES" sz="2800" dirty="0" smtClean="0"/>
              <a:t> </a:t>
            </a:r>
            <a:r>
              <a:rPr lang="es-ES" sz="2800" dirty="0" err="1" smtClean="0"/>
              <a:t>experiments</a:t>
            </a:r>
            <a:endParaRPr lang="es-ES" sz="28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0474037" y="72492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N</a:t>
            </a:r>
            <a:r>
              <a:rPr lang="es-ES" sz="1200" dirty="0" smtClean="0">
                <a:solidFill>
                  <a:schemeClr val="bg1"/>
                </a:solidFill>
              </a:rPr>
              <a:t>2</a:t>
            </a:r>
            <a:r>
              <a:rPr lang="es-ES" dirty="0" smtClean="0">
                <a:solidFill>
                  <a:schemeClr val="bg1"/>
                </a:solidFill>
              </a:rPr>
              <a:t>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780203" y="2056611"/>
            <a:ext cx="104679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b="1" dirty="0" err="1" smtClean="0"/>
              <a:t>Mitotracker</a:t>
            </a:r>
            <a:r>
              <a:rPr lang="es-ES" b="1" dirty="0" smtClean="0"/>
              <a:t> </a:t>
            </a:r>
            <a:r>
              <a:rPr lang="es-ES" b="1" dirty="0" err="1" smtClean="0"/>
              <a:t>staining</a:t>
            </a:r>
            <a:endParaRPr lang="es-ES" b="1" dirty="0" smtClean="0"/>
          </a:p>
          <a:p>
            <a:pPr marL="742950" lvl="1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smtClean="0"/>
              <a:t>miR7 </a:t>
            </a:r>
            <a:r>
              <a:rPr lang="es-ES" dirty="0" err="1" smtClean="0"/>
              <a:t>increases</a:t>
            </a:r>
            <a:r>
              <a:rPr lang="es-ES" dirty="0" smtClean="0"/>
              <a:t> </a:t>
            </a:r>
            <a:r>
              <a:rPr lang="es-ES" dirty="0" err="1" smtClean="0"/>
              <a:t>mitochondrial</a:t>
            </a:r>
            <a:r>
              <a:rPr lang="es-ES" dirty="0" smtClean="0"/>
              <a:t> </a:t>
            </a:r>
            <a:r>
              <a:rPr lang="es-ES" dirty="0" err="1" smtClean="0"/>
              <a:t>mass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mitochondrial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seems</a:t>
            </a:r>
            <a:r>
              <a:rPr lang="es-ES" dirty="0" smtClean="0"/>
              <a:t> to be </a:t>
            </a:r>
            <a:r>
              <a:rPr lang="es-ES" dirty="0" err="1" smtClean="0"/>
              <a:t>impaired</a:t>
            </a:r>
            <a:r>
              <a:rPr lang="es-ES" dirty="0" smtClean="0"/>
              <a:t>.</a:t>
            </a:r>
          </a:p>
          <a:p>
            <a:pPr marL="742950" lvl="1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smtClean="0"/>
              <a:t>In line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in </a:t>
            </a:r>
            <a:r>
              <a:rPr lang="es-ES" dirty="0" err="1" smtClean="0"/>
              <a:t>Seahorse</a:t>
            </a:r>
            <a:r>
              <a:rPr lang="es-ES" dirty="0" smtClean="0"/>
              <a:t> </a:t>
            </a:r>
            <a:r>
              <a:rPr lang="es-ES" dirty="0" err="1" smtClean="0"/>
              <a:t>assays</a:t>
            </a:r>
            <a:r>
              <a:rPr lang="es-ES" dirty="0" smtClean="0"/>
              <a:t>.</a:t>
            </a:r>
          </a:p>
          <a:p>
            <a:pPr marL="742950" lvl="1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smtClean="0"/>
              <a:t>To-do </a:t>
            </a:r>
            <a:r>
              <a:rPr lang="es-ES" dirty="0" err="1" smtClean="0"/>
              <a:t>list</a:t>
            </a:r>
            <a:r>
              <a:rPr lang="es-ES" dirty="0" smtClean="0"/>
              <a:t>:</a:t>
            </a:r>
          </a:p>
          <a:p>
            <a:pPr marL="1200150" lvl="2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Repeat</a:t>
            </a:r>
            <a:r>
              <a:rPr lang="es-ES" dirty="0" smtClean="0"/>
              <a:t> </a:t>
            </a:r>
            <a:r>
              <a:rPr lang="es-ES" dirty="0" err="1" smtClean="0"/>
              <a:t>experiments</a:t>
            </a:r>
            <a:r>
              <a:rPr lang="es-ES" dirty="0" smtClean="0"/>
              <a:t> in SH-SY5Y </a:t>
            </a:r>
            <a:r>
              <a:rPr lang="es-ES" dirty="0" err="1" smtClean="0"/>
              <a:t>cell</a:t>
            </a:r>
            <a:r>
              <a:rPr lang="es-ES" dirty="0" smtClean="0"/>
              <a:t> line.</a:t>
            </a:r>
          </a:p>
          <a:p>
            <a:pPr marL="1200150" lvl="2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mtDNA</a:t>
            </a:r>
            <a:r>
              <a:rPr lang="es-ES" dirty="0" smtClean="0"/>
              <a:t> </a:t>
            </a:r>
            <a:r>
              <a:rPr lang="es-ES" dirty="0" err="1" smtClean="0"/>
              <a:t>expression</a:t>
            </a:r>
            <a:endParaRPr lang="es-ES" dirty="0" smtClean="0"/>
          </a:p>
          <a:p>
            <a:pPr marL="1200150" lvl="2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Electron</a:t>
            </a:r>
            <a:r>
              <a:rPr lang="es-ES" dirty="0" smtClean="0"/>
              <a:t> </a:t>
            </a:r>
            <a:r>
              <a:rPr lang="es-ES" dirty="0" err="1" smtClean="0"/>
              <a:t>microscopy</a:t>
            </a:r>
            <a:endParaRPr lang="es-ES" dirty="0"/>
          </a:p>
          <a:p>
            <a:pPr marL="1200150" lvl="2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s-ES" dirty="0"/>
          </a:p>
          <a:p>
            <a:pPr marL="285750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b="1" dirty="0" err="1" smtClean="0"/>
              <a:t>Inmunoprecipitation</a:t>
            </a:r>
            <a:endParaRPr lang="es-ES" b="1" dirty="0" smtClean="0"/>
          </a:p>
          <a:p>
            <a:pPr marL="742950" lvl="1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smtClean="0"/>
              <a:t>INSR </a:t>
            </a:r>
            <a:r>
              <a:rPr lang="es-ES" dirty="0" err="1" smtClean="0"/>
              <a:t>co-inmunoprecipitates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hnRNPK</a:t>
            </a:r>
            <a:r>
              <a:rPr lang="es-ES" dirty="0" smtClean="0"/>
              <a:t>.</a:t>
            </a:r>
          </a:p>
          <a:p>
            <a:pPr marL="742950" lvl="1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smtClean="0"/>
              <a:t>To-do </a:t>
            </a:r>
            <a:r>
              <a:rPr lang="es-ES" dirty="0" err="1" smtClean="0"/>
              <a:t>list</a:t>
            </a:r>
            <a:r>
              <a:rPr lang="es-ES" dirty="0" smtClean="0"/>
              <a:t>:</a:t>
            </a:r>
          </a:p>
          <a:p>
            <a:pPr marL="1200150" lvl="2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Further</a:t>
            </a:r>
            <a:r>
              <a:rPr lang="es-ES" dirty="0" smtClean="0"/>
              <a:t> </a:t>
            </a:r>
            <a:r>
              <a:rPr lang="es-ES" dirty="0" err="1" smtClean="0"/>
              <a:t>tuning</a:t>
            </a:r>
            <a:r>
              <a:rPr lang="es-ES" dirty="0" smtClean="0"/>
              <a:t> of experimental </a:t>
            </a:r>
            <a:r>
              <a:rPr lang="es-ES" dirty="0" err="1" smtClean="0"/>
              <a:t>conditions</a:t>
            </a:r>
            <a:endParaRPr lang="es-ES" dirty="0" smtClean="0"/>
          </a:p>
          <a:p>
            <a:pPr marL="1200150" lvl="2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Evaluate</a:t>
            </a:r>
            <a:r>
              <a:rPr lang="es-ES" dirty="0" smtClean="0"/>
              <a:t> </a:t>
            </a:r>
            <a:r>
              <a:rPr lang="es-ES" dirty="0" err="1" smtClean="0"/>
              <a:t>effect</a:t>
            </a:r>
            <a:r>
              <a:rPr lang="es-ES" dirty="0" smtClean="0"/>
              <a:t> of </a:t>
            </a:r>
            <a:r>
              <a:rPr lang="es-ES" dirty="0" err="1" smtClean="0"/>
              <a:t>insulin</a:t>
            </a:r>
            <a:r>
              <a:rPr lang="es-ES" dirty="0" smtClean="0"/>
              <a:t> and determine </a:t>
            </a:r>
            <a:r>
              <a:rPr lang="es-ES" dirty="0" err="1" smtClean="0"/>
              <a:t>treatment</a:t>
            </a:r>
            <a:r>
              <a:rPr lang="es-ES" dirty="0" smtClean="0"/>
              <a:t> time</a:t>
            </a:r>
          </a:p>
          <a:p>
            <a:pPr marL="1200150" lvl="2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r>
              <a:rPr lang="es-ES" dirty="0" err="1" smtClean="0"/>
              <a:t>Analyze</a:t>
            </a:r>
            <a:r>
              <a:rPr lang="es-ES" dirty="0" smtClean="0"/>
              <a:t> </a:t>
            </a:r>
            <a:r>
              <a:rPr lang="es-ES" dirty="0" err="1" smtClean="0"/>
              <a:t>co</a:t>
            </a:r>
            <a:r>
              <a:rPr lang="es-ES" dirty="0" smtClean="0"/>
              <a:t>-IP of more </a:t>
            </a:r>
            <a:r>
              <a:rPr lang="es-ES" dirty="0" err="1" smtClean="0"/>
              <a:t>proteins</a:t>
            </a:r>
            <a:r>
              <a:rPr lang="es-ES" dirty="0" smtClean="0"/>
              <a:t>, </a:t>
            </a:r>
            <a:r>
              <a:rPr lang="es-ES" dirty="0" err="1" smtClean="0"/>
              <a:t>such</a:t>
            </a:r>
            <a:r>
              <a:rPr lang="es-ES" dirty="0" smtClean="0"/>
              <a:t> as GSK3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s-ES" dirty="0" smtClean="0"/>
          </a:p>
          <a:p>
            <a:pPr marL="742950" lvl="1" indent="-285750">
              <a:buClr>
                <a:schemeClr val="accent1"/>
              </a:buClr>
              <a:buFont typeface="Century Gothic" panose="020B0502020202020204" pitchFamily="34" charset="0"/>
              <a:buChar char="►"/>
            </a:pPr>
            <a:endParaRPr lang="es-ES" dirty="0" smtClean="0"/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11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217420" y="3962400"/>
            <a:ext cx="1927860" cy="1287780"/>
            <a:chOff x="2217420" y="3962400"/>
            <a:chExt cx="1927860" cy="1287780"/>
          </a:xfrm>
        </p:grpSpPr>
        <p:sp>
          <p:nvSpPr>
            <p:cNvPr id="3" name="Proceso 2"/>
            <p:cNvSpPr/>
            <p:nvPr/>
          </p:nvSpPr>
          <p:spPr>
            <a:xfrm>
              <a:off x="2217420" y="3962400"/>
              <a:ext cx="1927860" cy="128778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" name="Conector recto 3"/>
            <p:cNvCxnSpPr/>
            <p:nvPr/>
          </p:nvCxnSpPr>
          <p:spPr>
            <a:xfrm>
              <a:off x="2331720" y="4099560"/>
              <a:ext cx="199044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>
              <a:off x="2331720" y="4251960"/>
              <a:ext cx="199044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2336483" y="4466275"/>
              <a:ext cx="199044" cy="0"/>
            </a:xfrm>
            <a:prstGeom prst="line">
              <a:avLst/>
            </a:prstGeom>
            <a:ln w="5715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>
              <a:off x="2338849" y="4737737"/>
              <a:ext cx="199044" cy="0"/>
            </a:xfrm>
            <a:prstGeom prst="line">
              <a:avLst/>
            </a:prstGeom>
            <a:ln w="762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>
              <a:off x="2331720" y="4947285"/>
              <a:ext cx="199044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>
              <a:off x="2712720" y="4566287"/>
              <a:ext cx="199044" cy="0"/>
            </a:xfrm>
            <a:prstGeom prst="line">
              <a:avLst/>
            </a:prstGeom>
            <a:ln w="5715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>
              <a:off x="3081828" y="4323398"/>
              <a:ext cx="199044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3423693" y="4790124"/>
              <a:ext cx="199044" cy="0"/>
            </a:xfrm>
            <a:prstGeom prst="line">
              <a:avLst/>
            </a:prstGeom>
            <a:ln w="762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3423693" y="4591050"/>
              <a:ext cx="199044" cy="0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3705715" y="4323398"/>
              <a:ext cx="199044" cy="0"/>
            </a:xfrm>
            <a:prstGeom prst="line">
              <a:avLst/>
            </a:prstGeom>
            <a:ln w="38100">
              <a:solidFill>
                <a:schemeClr val="bg2">
                  <a:lumMod val="10000"/>
                </a:schemeClr>
              </a:solidFill>
            </a:ln>
            <a:effectLst>
              <a:softEdge rad="127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2706067" y="2403186"/>
            <a:ext cx="418018" cy="500132"/>
            <a:chOff x="3992880" y="2800350"/>
            <a:chExt cx="418018" cy="500132"/>
          </a:xfrm>
        </p:grpSpPr>
        <p:sp>
          <p:nvSpPr>
            <p:cNvPr id="15" name="Elipse 14"/>
            <p:cNvSpPr/>
            <p:nvPr/>
          </p:nvSpPr>
          <p:spPr>
            <a:xfrm>
              <a:off x="4027170" y="2800350"/>
              <a:ext cx="331470" cy="3214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Forma libre 15"/>
            <p:cNvSpPr/>
            <p:nvPr/>
          </p:nvSpPr>
          <p:spPr>
            <a:xfrm>
              <a:off x="3992880" y="3039285"/>
              <a:ext cx="418018" cy="261197"/>
            </a:xfrm>
            <a:custGeom>
              <a:avLst/>
              <a:gdLst>
                <a:gd name="connsiteX0" fmla="*/ 156210 w 418018"/>
                <a:gd name="connsiteY0" fmla="*/ 149685 h 261197"/>
                <a:gd name="connsiteX1" fmla="*/ 49530 w 418018"/>
                <a:gd name="connsiteY1" fmla="*/ 142065 h 261197"/>
                <a:gd name="connsiteX2" fmla="*/ 30480 w 418018"/>
                <a:gd name="connsiteY2" fmla="*/ 138255 h 261197"/>
                <a:gd name="connsiteX3" fmla="*/ 15240 w 418018"/>
                <a:gd name="connsiteY3" fmla="*/ 123015 h 261197"/>
                <a:gd name="connsiteX4" fmla="*/ 11430 w 418018"/>
                <a:gd name="connsiteY4" fmla="*/ 100155 h 261197"/>
                <a:gd name="connsiteX5" fmla="*/ 7620 w 418018"/>
                <a:gd name="connsiteY5" fmla="*/ 84915 h 261197"/>
                <a:gd name="connsiteX6" fmla="*/ 19050 w 418018"/>
                <a:gd name="connsiteY6" fmla="*/ 62055 h 261197"/>
                <a:gd name="connsiteX7" fmla="*/ 38100 w 418018"/>
                <a:gd name="connsiteY7" fmla="*/ 58245 h 261197"/>
                <a:gd name="connsiteX8" fmla="*/ 95250 w 418018"/>
                <a:gd name="connsiteY8" fmla="*/ 62055 h 261197"/>
                <a:gd name="connsiteX9" fmla="*/ 102870 w 418018"/>
                <a:gd name="connsiteY9" fmla="*/ 77295 h 261197"/>
                <a:gd name="connsiteX10" fmla="*/ 110490 w 418018"/>
                <a:gd name="connsiteY10" fmla="*/ 145875 h 261197"/>
                <a:gd name="connsiteX11" fmla="*/ 125730 w 418018"/>
                <a:gd name="connsiteY11" fmla="*/ 176355 h 261197"/>
                <a:gd name="connsiteX12" fmla="*/ 137160 w 418018"/>
                <a:gd name="connsiteY12" fmla="*/ 180165 h 261197"/>
                <a:gd name="connsiteX13" fmla="*/ 144780 w 418018"/>
                <a:gd name="connsiteY13" fmla="*/ 168735 h 261197"/>
                <a:gd name="connsiteX14" fmla="*/ 148590 w 418018"/>
                <a:gd name="connsiteY14" fmla="*/ 145875 h 261197"/>
                <a:gd name="connsiteX15" fmla="*/ 152400 w 418018"/>
                <a:gd name="connsiteY15" fmla="*/ 130635 h 261197"/>
                <a:gd name="connsiteX16" fmla="*/ 144780 w 418018"/>
                <a:gd name="connsiteY16" fmla="*/ 84915 h 261197"/>
                <a:gd name="connsiteX17" fmla="*/ 106680 w 418018"/>
                <a:gd name="connsiteY17" fmla="*/ 50625 h 261197"/>
                <a:gd name="connsiteX18" fmla="*/ 87630 w 418018"/>
                <a:gd name="connsiteY18" fmla="*/ 35385 h 261197"/>
                <a:gd name="connsiteX19" fmla="*/ 64770 w 418018"/>
                <a:gd name="connsiteY19" fmla="*/ 27765 h 261197"/>
                <a:gd name="connsiteX20" fmla="*/ 41910 w 418018"/>
                <a:gd name="connsiteY20" fmla="*/ 16335 h 261197"/>
                <a:gd name="connsiteX21" fmla="*/ 0 w 418018"/>
                <a:gd name="connsiteY21" fmla="*/ 8715 h 261197"/>
                <a:gd name="connsiteX22" fmla="*/ 3810 w 418018"/>
                <a:gd name="connsiteY22" fmla="*/ 23955 h 261197"/>
                <a:gd name="connsiteX23" fmla="*/ 15240 w 418018"/>
                <a:gd name="connsiteY23" fmla="*/ 31575 h 261197"/>
                <a:gd name="connsiteX24" fmla="*/ 68580 w 418018"/>
                <a:gd name="connsiteY24" fmla="*/ 58245 h 261197"/>
                <a:gd name="connsiteX25" fmla="*/ 129540 w 418018"/>
                <a:gd name="connsiteY25" fmla="*/ 100155 h 261197"/>
                <a:gd name="connsiteX26" fmla="*/ 171450 w 418018"/>
                <a:gd name="connsiteY26" fmla="*/ 134445 h 261197"/>
                <a:gd name="connsiteX27" fmla="*/ 220980 w 418018"/>
                <a:gd name="connsiteY27" fmla="*/ 172545 h 261197"/>
                <a:gd name="connsiteX28" fmla="*/ 243840 w 418018"/>
                <a:gd name="connsiteY28" fmla="*/ 187785 h 261197"/>
                <a:gd name="connsiteX29" fmla="*/ 297180 w 418018"/>
                <a:gd name="connsiteY29" fmla="*/ 233505 h 261197"/>
                <a:gd name="connsiteX30" fmla="*/ 232410 w 418018"/>
                <a:gd name="connsiteY30" fmla="*/ 248745 h 261197"/>
                <a:gd name="connsiteX31" fmla="*/ 220980 w 418018"/>
                <a:gd name="connsiteY31" fmla="*/ 222075 h 261197"/>
                <a:gd name="connsiteX32" fmla="*/ 220980 w 418018"/>
                <a:gd name="connsiteY32" fmla="*/ 130635 h 261197"/>
                <a:gd name="connsiteX33" fmla="*/ 228600 w 418018"/>
                <a:gd name="connsiteY33" fmla="*/ 115395 h 261197"/>
                <a:gd name="connsiteX34" fmla="*/ 247650 w 418018"/>
                <a:gd name="connsiteY34" fmla="*/ 111585 h 261197"/>
                <a:gd name="connsiteX35" fmla="*/ 281940 w 418018"/>
                <a:gd name="connsiteY35" fmla="*/ 115395 h 261197"/>
                <a:gd name="connsiteX36" fmla="*/ 278130 w 418018"/>
                <a:gd name="connsiteY36" fmla="*/ 149685 h 261197"/>
                <a:gd name="connsiteX37" fmla="*/ 266700 w 418018"/>
                <a:gd name="connsiteY37" fmla="*/ 153495 h 261197"/>
                <a:gd name="connsiteX38" fmla="*/ 251460 w 418018"/>
                <a:gd name="connsiteY38" fmla="*/ 157305 h 261197"/>
                <a:gd name="connsiteX39" fmla="*/ 160020 w 418018"/>
                <a:gd name="connsiteY39" fmla="*/ 149685 h 261197"/>
                <a:gd name="connsiteX40" fmla="*/ 87630 w 418018"/>
                <a:gd name="connsiteY40" fmla="*/ 115395 h 261197"/>
                <a:gd name="connsiteX41" fmla="*/ 53340 w 418018"/>
                <a:gd name="connsiteY41" fmla="*/ 88725 h 261197"/>
                <a:gd name="connsiteX42" fmla="*/ 45720 w 418018"/>
                <a:gd name="connsiteY42" fmla="*/ 77295 h 261197"/>
                <a:gd name="connsiteX43" fmla="*/ 87630 w 418018"/>
                <a:gd name="connsiteY43" fmla="*/ 81105 h 261197"/>
                <a:gd name="connsiteX44" fmla="*/ 102870 w 418018"/>
                <a:gd name="connsiteY44" fmla="*/ 88725 h 261197"/>
                <a:gd name="connsiteX45" fmla="*/ 133350 w 418018"/>
                <a:gd name="connsiteY45" fmla="*/ 100155 h 261197"/>
                <a:gd name="connsiteX46" fmla="*/ 144780 w 418018"/>
                <a:gd name="connsiteY46" fmla="*/ 111585 h 261197"/>
                <a:gd name="connsiteX47" fmla="*/ 167640 w 418018"/>
                <a:gd name="connsiteY47" fmla="*/ 119205 h 261197"/>
                <a:gd name="connsiteX48" fmla="*/ 179070 w 418018"/>
                <a:gd name="connsiteY48" fmla="*/ 123015 h 261197"/>
                <a:gd name="connsiteX49" fmla="*/ 236220 w 418018"/>
                <a:gd name="connsiteY49" fmla="*/ 119205 h 261197"/>
                <a:gd name="connsiteX50" fmla="*/ 251460 w 418018"/>
                <a:gd name="connsiteY50" fmla="*/ 103965 h 261197"/>
                <a:gd name="connsiteX51" fmla="*/ 270510 w 418018"/>
                <a:gd name="connsiteY51" fmla="*/ 92535 h 261197"/>
                <a:gd name="connsiteX52" fmla="*/ 300990 w 418018"/>
                <a:gd name="connsiteY52" fmla="*/ 58245 h 261197"/>
                <a:gd name="connsiteX53" fmla="*/ 300990 w 418018"/>
                <a:gd name="connsiteY53" fmla="*/ 20145 h 261197"/>
                <a:gd name="connsiteX54" fmla="*/ 304800 w 418018"/>
                <a:gd name="connsiteY54" fmla="*/ 39195 h 261197"/>
                <a:gd name="connsiteX55" fmla="*/ 312420 w 418018"/>
                <a:gd name="connsiteY55" fmla="*/ 54435 h 261197"/>
                <a:gd name="connsiteX56" fmla="*/ 323850 w 418018"/>
                <a:gd name="connsiteY56" fmla="*/ 69675 h 261197"/>
                <a:gd name="connsiteX57" fmla="*/ 331470 w 418018"/>
                <a:gd name="connsiteY57" fmla="*/ 81105 h 261197"/>
                <a:gd name="connsiteX58" fmla="*/ 358140 w 418018"/>
                <a:gd name="connsiteY58" fmla="*/ 107775 h 261197"/>
                <a:gd name="connsiteX59" fmla="*/ 369570 w 418018"/>
                <a:gd name="connsiteY59" fmla="*/ 119205 h 261197"/>
                <a:gd name="connsiteX60" fmla="*/ 381000 w 418018"/>
                <a:gd name="connsiteY60" fmla="*/ 130635 h 261197"/>
                <a:gd name="connsiteX61" fmla="*/ 396240 w 418018"/>
                <a:gd name="connsiteY61" fmla="*/ 153495 h 261197"/>
                <a:gd name="connsiteX62" fmla="*/ 411480 w 418018"/>
                <a:gd name="connsiteY62" fmla="*/ 176355 h 261197"/>
                <a:gd name="connsiteX63" fmla="*/ 255270 w 418018"/>
                <a:gd name="connsiteY63" fmla="*/ 168735 h 261197"/>
                <a:gd name="connsiteX64" fmla="*/ 247650 w 418018"/>
                <a:gd name="connsiteY64" fmla="*/ 103965 h 261197"/>
                <a:gd name="connsiteX65" fmla="*/ 270510 w 418018"/>
                <a:gd name="connsiteY65" fmla="*/ 73485 h 261197"/>
                <a:gd name="connsiteX66" fmla="*/ 289560 w 418018"/>
                <a:gd name="connsiteY66" fmla="*/ 50625 h 261197"/>
                <a:gd name="connsiteX67" fmla="*/ 308610 w 418018"/>
                <a:gd name="connsiteY67" fmla="*/ 23955 h 261197"/>
                <a:gd name="connsiteX68" fmla="*/ 323850 w 418018"/>
                <a:gd name="connsiteY68" fmla="*/ 12525 h 261197"/>
                <a:gd name="connsiteX69" fmla="*/ 327660 w 418018"/>
                <a:gd name="connsiteY69" fmla="*/ 1095 h 261197"/>
                <a:gd name="connsiteX70" fmla="*/ 384810 w 418018"/>
                <a:gd name="connsiteY70" fmla="*/ 12525 h 261197"/>
                <a:gd name="connsiteX71" fmla="*/ 403860 w 418018"/>
                <a:gd name="connsiteY71" fmla="*/ 27765 h 261197"/>
                <a:gd name="connsiteX72" fmla="*/ 407670 w 418018"/>
                <a:gd name="connsiteY72" fmla="*/ 39195 h 261197"/>
                <a:gd name="connsiteX73" fmla="*/ 415290 w 418018"/>
                <a:gd name="connsiteY73" fmla="*/ 50625 h 261197"/>
                <a:gd name="connsiteX74" fmla="*/ 403860 w 418018"/>
                <a:gd name="connsiteY74" fmla="*/ 138255 h 261197"/>
                <a:gd name="connsiteX75" fmla="*/ 392430 w 418018"/>
                <a:gd name="connsiteY75" fmla="*/ 149685 h 261197"/>
                <a:gd name="connsiteX76" fmla="*/ 323850 w 418018"/>
                <a:gd name="connsiteY76" fmla="*/ 145875 h 261197"/>
                <a:gd name="connsiteX77" fmla="*/ 289560 w 418018"/>
                <a:gd name="connsiteY77" fmla="*/ 119205 h 261197"/>
                <a:gd name="connsiteX78" fmla="*/ 266700 w 418018"/>
                <a:gd name="connsiteY78" fmla="*/ 88725 h 261197"/>
                <a:gd name="connsiteX79" fmla="*/ 247650 w 418018"/>
                <a:gd name="connsiteY79" fmla="*/ 84915 h 261197"/>
                <a:gd name="connsiteX80" fmla="*/ 182880 w 418018"/>
                <a:gd name="connsiteY80" fmla="*/ 100155 h 261197"/>
                <a:gd name="connsiteX81" fmla="*/ 133350 w 418018"/>
                <a:gd name="connsiteY81" fmla="*/ 115395 h 261197"/>
                <a:gd name="connsiteX82" fmla="*/ 95250 w 418018"/>
                <a:gd name="connsiteY82" fmla="*/ 134445 h 261197"/>
                <a:gd name="connsiteX83" fmla="*/ 83820 w 418018"/>
                <a:gd name="connsiteY83" fmla="*/ 142065 h 261197"/>
                <a:gd name="connsiteX84" fmla="*/ 95250 w 418018"/>
                <a:gd name="connsiteY84" fmla="*/ 145875 h 261197"/>
                <a:gd name="connsiteX85" fmla="*/ 125730 w 418018"/>
                <a:gd name="connsiteY85" fmla="*/ 164925 h 261197"/>
                <a:gd name="connsiteX86" fmla="*/ 156210 w 418018"/>
                <a:gd name="connsiteY86" fmla="*/ 149685 h 26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18018" h="261197">
                  <a:moveTo>
                    <a:pt x="156210" y="149685"/>
                  </a:moveTo>
                  <a:cubicBezTo>
                    <a:pt x="143510" y="145875"/>
                    <a:pt x="87321" y="147464"/>
                    <a:pt x="49530" y="142065"/>
                  </a:cubicBezTo>
                  <a:cubicBezTo>
                    <a:pt x="43119" y="141149"/>
                    <a:pt x="36830" y="139525"/>
                    <a:pt x="30480" y="138255"/>
                  </a:cubicBezTo>
                  <a:cubicBezTo>
                    <a:pt x="25400" y="133175"/>
                    <a:pt x="18453" y="129441"/>
                    <a:pt x="15240" y="123015"/>
                  </a:cubicBezTo>
                  <a:cubicBezTo>
                    <a:pt x="11785" y="116105"/>
                    <a:pt x="12945" y="107730"/>
                    <a:pt x="11430" y="100155"/>
                  </a:cubicBezTo>
                  <a:cubicBezTo>
                    <a:pt x="10403" y="95020"/>
                    <a:pt x="8890" y="89995"/>
                    <a:pt x="7620" y="84915"/>
                  </a:cubicBezTo>
                  <a:cubicBezTo>
                    <a:pt x="11430" y="77295"/>
                    <a:pt x="12638" y="67665"/>
                    <a:pt x="19050" y="62055"/>
                  </a:cubicBezTo>
                  <a:cubicBezTo>
                    <a:pt x="23924" y="57791"/>
                    <a:pt x="31624" y="58245"/>
                    <a:pt x="38100" y="58245"/>
                  </a:cubicBezTo>
                  <a:cubicBezTo>
                    <a:pt x="57192" y="58245"/>
                    <a:pt x="76200" y="60785"/>
                    <a:pt x="95250" y="62055"/>
                  </a:cubicBezTo>
                  <a:cubicBezTo>
                    <a:pt x="97790" y="67135"/>
                    <a:pt x="101376" y="71816"/>
                    <a:pt x="102870" y="77295"/>
                  </a:cubicBezTo>
                  <a:cubicBezTo>
                    <a:pt x="107139" y="92947"/>
                    <a:pt x="108249" y="133923"/>
                    <a:pt x="110490" y="145875"/>
                  </a:cubicBezTo>
                  <a:cubicBezTo>
                    <a:pt x="111353" y="150477"/>
                    <a:pt x="119979" y="171754"/>
                    <a:pt x="125730" y="176355"/>
                  </a:cubicBezTo>
                  <a:cubicBezTo>
                    <a:pt x="128866" y="178864"/>
                    <a:pt x="133350" y="178895"/>
                    <a:pt x="137160" y="180165"/>
                  </a:cubicBezTo>
                  <a:cubicBezTo>
                    <a:pt x="139700" y="176355"/>
                    <a:pt x="143332" y="173079"/>
                    <a:pt x="144780" y="168735"/>
                  </a:cubicBezTo>
                  <a:cubicBezTo>
                    <a:pt x="147223" y="161406"/>
                    <a:pt x="147075" y="153450"/>
                    <a:pt x="148590" y="145875"/>
                  </a:cubicBezTo>
                  <a:cubicBezTo>
                    <a:pt x="149617" y="140740"/>
                    <a:pt x="151130" y="135715"/>
                    <a:pt x="152400" y="130635"/>
                  </a:cubicBezTo>
                  <a:cubicBezTo>
                    <a:pt x="149860" y="115395"/>
                    <a:pt x="149666" y="99572"/>
                    <a:pt x="144780" y="84915"/>
                  </a:cubicBezTo>
                  <a:cubicBezTo>
                    <a:pt x="135559" y="57252"/>
                    <a:pt x="127736" y="64024"/>
                    <a:pt x="106680" y="50625"/>
                  </a:cubicBezTo>
                  <a:cubicBezTo>
                    <a:pt x="99819" y="46259"/>
                    <a:pt x="94769" y="39279"/>
                    <a:pt x="87630" y="35385"/>
                  </a:cubicBezTo>
                  <a:cubicBezTo>
                    <a:pt x="80579" y="31539"/>
                    <a:pt x="72184" y="30854"/>
                    <a:pt x="64770" y="27765"/>
                  </a:cubicBezTo>
                  <a:cubicBezTo>
                    <a:pt x="56906" y="24488"/>
                    <a:pt x="49916" y="19246"/>
                    <a:pt x="41910" y="16335"/>
                  </a:cubicBezTo>
                  <a:cubicBezTo>
                    <a:pt x="37404" y="14697"/>
                    <a:pt x="2861" y="9192"/>
                    <a:pt x="0" y="8715"/>
                  </a:cubicBezTo>
                  <a:cubicBezTo>
                    <a:pt x="1270" y="13795"/>
                    <a:pt x="905" y="19598"/>
                    <a:pt x="3810" y="23955"/>
                  </a:cubicBezTo>
                  <a:cubicBezTo>
                    <a:pt x="6350" y="27765"/>
                    <a:pt x="11577" y="28828"/>
                    <a:pt x="15240" y="31575"/>
                  </a:cubicBezTo>
                  <a:cubicBezTo>
                    <a:pt x="73863" y="75543"/>
                    <a:pt x="-18117" y="12832"/>
                    <a:pt x="68580" y="58245"/>
                  </a:cubicBezTo>
                  <a:cubicBezTo>
                    <a:pt x="77593" y="62966"/>
                    <a:pt x="114205" y="87887"/>
                    <a:pt x="129540" y="100155"/>
                  </a:cubicBezTo>
                  <a:cubicBezTo>
                    <a:pt x="143635" y="111431"/>
                    <a:pt x="156431" y="124433"/>
                    <a:pt x="171450" y="134445"/>
                  </a:cubicBezTo>
                  <a:cubicBezTo>
                    <a:pt x="226594" y="171208"/>
                    <a:pt x="158537" y="124512"/>
                    <a:pt x="220980" y="172545"/>
                  </a:cubicBezTo>
                  <a:cubicBezTo>
                    <a:pt x="228239" y="178129"/>
                    <a:pt x="236565" y="182222"/>
                    <a:pt x="243840" y="187785"/>
                  </a:cubicBezTo>
                  <a:cubicBezTo>
                    <a:pt x="279447" y="215014"/>
                    <a:pt x="276113" y="212438"/>
                    <a:pt x="297180" y="233505"/>
                  </a:cubicBezTo>
                  <a:cubicBezTo>
                    <a:pt x="290252" y="268146"/>
                    <a:pt x="297083" y="266710"/>
                    <a:pt x="232410" y="248745"/>
                  </a:cubicBezTo>
                  <a:cubicBezTo>
                    <a:pt x="228951" y="247784"/>
                    <a:pt x="222374" y="226256"/>
                    <a:pt x="220980" y="222075"/>
                  </a:cubicBezTo>
                  <a:cubicBezTo>
                    <a:pt x="217492" y="183707"/>
                    <a:pt x="213944" y="170504"/>
                    <a:pt x="220980" y="130635"/>
                  </a:cubicBezTo>
                  <a:cubicBezTo>
                    <a:pt x="221967" y="125042"/>
                    <a:pt x="223978" y="118696"/>
                    <a:pt x="228600" y="115395"/>
                  </a:cubicBezTo>
                  <a:cubicBezTo>
                    <a:pt x="233870" y="111631"/>
                    <a:pt x="241300" y="112855"/>
                    <a:pt x="247650" y="111585"/>
                  </a:cubicBezTo>
                  <a:cubicBezTo>
                    <a:pt x="259080" y="112855"/>
                    <a:pt x="274756" y="106415"/>
                    <a:pt x="281940" y="115395"/>
                  </a:cubicBezTo>
                  <a:cubicBezTo>
                    <a:pt x="289124" y="124375"/>
                    <a:pt x="282401" y="139007"/>
                    <a:pt x="278130" y="149685"/>
                  </a:cubicBezTo>
                  <a:cubicBezTo>
                    <a:pt x="276638" y="153414"/>
                    <a:pt x="270562" y="152392"/>
                    <a:pt x="266700" y="153495"/>
                  </a:cubicBezTo>
                  <a:cubicBezTo>
                    <a:pt x="261665" y="154934"/>
                    <a:pt x="256540" y="156035"/>
                    <a:pt x="251460" y="157305"/>
                  </a:cubicBezTo>
                  <a:cubicBezTo>
                    <a:pt x="220980" y="154765"/>
                    <a:pt x="190112" y="155156"/>
                    <a:pt x="160020" y="149685"/>
                  </a:cubicBezTo>
                  <a:cubicBezTo>
                    <a:pt x="152491" y="148316"/>
                    <a:pt x="91810" y="117746"/>
                    <a:pt x="87630" y="115395"/>
                  </a:cubicBezTo>
                  <a:cubicBezTo>
                    <a:pt x="74303" y="107898"/>
                    <a:pt x="63000" y="100317"/>
                    <a:pt x="53340" y="88725"/>
                  </a:cubicBezTo>
                  <a:cubicBezTo>
                    <a:pt x="50409" y="85207"/>
                    <a:pt x="41250" y="78288"/>
                    <a:pt x="45720" y="77295"/>
                  </a:cubicBezTo>
                  <a:cubicBezTo>
                    <a:pt x="59414" y="74252"/>
                    <a:pt x="73660" y="79835"/>
                    <a:pt x="87630" y="81105"/>
                  </a:cubicBezTo>
                  <a:cubicBezTo>
                    <a:pt x="92710" y="83645"/>
                    <a:pt x="97552" y="86731"/>
                    <a:pt x="102870" y="88725"/>
                  </a:cubicBezTo>
                  <a:cubicBezTo>
                    <a:pt x="119664" y="95023"/>
                    <a:pt x="117718" y="88989"/>
                    <a:pt x="133350" y="100155"/>
                  </a:cubicBezTo>
                  <a:cubicBezTo>
                    <a:pt x="137735" y="103287"/>
                    <a:pt x="140070" y="108968"/>
                    <a:pt x="144780" y="111585"/>
                  </a:cubicBezTo>
                  <a:cubicBezTo>
                    <a:pt x="151801" y="115486"/>
                    <a:pt x="160020" y="116665"/>
                    <a:pt x="167640" y="119205"/>
                  </a:cubicBezTo>
                  <a:lnTo>
                    <a:pt x="179070" y="123015"/>
                  </a:lnTo>
                  <a:cubicBezTo>
                    <a:pt x="198120" y="121745"/>
                    <a:pt x="217756" y="124064"/>
                    <a:pt x="236220" y="119205"/>
                  </a:cubicBezTo>
                  <a:cubicBezTo>
                    <a:pt x="243168" y="117377"/>
                    <a:pt x="245789" y="108376"/>
                    <a:pt x="251460" y="103965"/>
                  </a:cubicBezTo>
                  <a:cubicBezTo>
                    <a:pt x="257305" y="99419"/>
                    <a:pt x="264727" y="97161"/>
                    <a:pt x="270510" y="92535"/>
                  </a:cubicBezTo>
                  <a:cubicBezTo>
                    <a:pt x="285223" y="80765"/>
                    <a:pt x="290414" y="72347"/>
                    <a:pt x="300990" y="58245"/>
                  </a:cubicBezTo>
                  <a:cubicBezTo>
                    <a:pt x="309598" y="32422"/>
                    <a:pt x="300990" y="63925"/>
                    <a:pt x="300990" y="20145"/>
                  </a:cubicBezTo>
                  <a:cubicBezTo>
                    <a:pt x="300990" y="13669"/>
                    <a:pt x="302752" y="33052"/>
                    <a:pt x="304800" y="39195"/>
                  </a:cubicBezTo>
                  <a:cubicBezTo>
                    <a:pt x="306596" y="44583"/>
                    <a:pt x="309410" y="49619"/>
                    <a:pt x="312420" y="54435"/>
                  </a:cubicBezTo>
                  <a:cubicBezTo>
                    <a:pt x="315785" y="59820"/>
                    <a:pt x="320159" y="64508"/>
                    <a:pt x="323850" y="69675"/>
                  </a:cubicBezTo>
                  <a:cubicBezTo>
                    <a:pt x="326512" y="73401"/>
                    <a:pt x="328407" y="77701"/>
                    <a:pt x="331470" y="81105"/>
                  </a:cubicBezTo>
                  <a:cubicBezTo>
                    <a:pt x="339880" y="90450"/>
                    <a:pt x="349250" y="98885"/>
                    <a:pt x="358140" y="107775"/>
                  </a:cubicBezTo>
                  <a:lnTo>
                    <a:pt x="369570" y="119205"/>
                  </a:lnTo>
                  <a:lnTo>
                    <a:pt x="381000" y="130635"/>
                  </a:lnTo>
                  <a:cubicBezTo>
                    <a:pt x="388929" y="162353"/>
                    <a:pt x="377822" y="132446"/>
                    <a:pt x="396240" y="153495"/>
                  </a:cubicBezTo>
                  <a:cubicBezTo>
                    <a:pt x="402271" y="160387"/>
                    <a:pt x="420632" y="176694"/>
                    <a:pt x="411480" y="176355"/>
                  </a:cubicBezTo>
                  <a:cubicBezTo>
                    <a:pt x="290797" y="171885"/>
                    <a:pt x="342836" y="174990"/>
                    <a:pt x="255270" y="168735"/>
                  </a:cubicBezTo>
                  <a:cubicBezTo>
                    <a:pt x="224136" y="153168"/>
                    <a:pt x="234895" y="164552"/>
                    <a:pt x="247650" y="103965"/>
                  </a:cubicBezTo>
                  <a:cubicBezTo>
                    <a:pt x="250761" y="89188"/>
                    <a:pt x="261021" y="84028"/>
                    <a:pt x="270510" y="73485"/>
                  </a:cubicBezTo>
                  <a:cubicBezTo>
                    <a:pt x="277145" y="66112"/>
                    <a:pt x="283512" y="58487"/>
                    <a:pt x="289560" y="50625"/>
                  </a:cubicBezTo>
                  <a:cubicBezTo>
                    <a:pt x="296221" y="41966"/>
                    <a:pt x="301302" y="32075"/>
                    <a:pt x="308610" y="23955"/>
                  </a:cubicBezTo>
                  <a:cubicBezTo>
                    <a:pt x="312858" y="19235"/>
                    <a:pt x="318770" y="16335"/>
                    <a:pt x="323850" y="12525"/>
                  </a:cubicBezTo>
                  <a:cubicBezTo>
                    <a:pt x="325120" y="8715"/>
                    <a:pt x="323699" y="1755"/>
                    <a:pt x="327660" y="1095"/>
                  </a:cubicBezTo>
                  <a:cubicBezTo>
                    <a:pt x="346798" y="-2095"/>
                    <a:pt x="368533" y="1674"/>
                    <a:pt x="384810" y="12525"/>
                  </a:cubicBezTo>
                  <a:cubicBezTo>
                    <a:pt x="391576" y="17036"/>
                    <a:pt x="397510" y="22685"/>
                    <a:pt x="403860" y="27765"/>
                  </a:cubicBezTo>
                  <a:cubicBezTo>
                    <a:pt x="405130" y="31575"/>
                    <a:pt x="405874" y="35603"/>
                    <a:pt x="407670" y="39195"/>
                  </a:cubicBezTo>
                  <a:cubicBezTo>
                    <a:pt x="409718" y="43291"/>
                    <a:pt x="415091" y="46050"/>
                    <a:pt x="415290" y="50625"/>
                  </a:cubicBezTo>
                  <a:cubicBezTo>
                    <a:pt x="416932" y="88381"/>
                    <a:pt x="424564" y="113410"/>
                    <a:pt x="403860" y="138255"/>
                  </a:cubicBezTo>
                  <a:cubicBezTo>
                    <a:pt x="400411" y="142394"/>
                    <a:pt x="396240" y="145875"/>
                    <a:pt x="392430" y="149685"/>
                  </a:cubicBezTo>
                  <a:lnTo>
                    <a:pt x="323850" y="145875"/>
                  </a:lnTo>
                  <a:cubicBezTo>
                    <a:pt x="309966" y="141761"/>
                    <a:pt x="298248" y="130789"/>
                    <a:pt x="289560" y="119205"/>
                  </a:cubicBezTo>
                  <a:cubicBezTo>
                    <a:pt x="281940" y="109045"/>
                    <a:pt x="279153" y="91216"/>
                    <a:pt x="266700" y="88725"/>
                  </a:cubicBezTo>
                  <a:lnTo>
                    <a:pt x="247650" y="84915"/>
                  </a:lnTo>
                  <a:cubicBezTo>
                    <a:pt x="179242" y="91756"/>
                    <a:pt x="236955" y="82130"/>
                    <a:pt x="182880" y="100155"/>
                  </a:cubicBezTo>
                  <a:cubicBezTo>
                    <a:pt x="161397" y="107316"/>
                    <a:pt x="151915" y="105269"/>
                    <a:pt x="133350" y="115395"/>
                  </a:cubicBezTo>
                  <a:cubicBezTo>
                    <a:pt x="94967" y="136331"/>
                    <a:pt x="125759" y="126818"/>
                    <a:pt x="95250" y="134445"/>
                  </a:cubicBezTo>
                  <a:cubicBezTo>
                    <a:pt x="91440" y="136985"/>
                    <a:pt x="83820" y="137486"/>
                    <a:pt x="83820" y="142065"/>
                  </a:cubicBezTo>
                  <a:cubicBezTo>
                    <a:pt x="83820" y="146081"/>
                    <a:pt x="91844" y="143746"/>
                    <a:pt x="95250" y="145875"/>
                  </a:cubicBezTo>
                  <a:cubicBezTo>
                    <a:pt x="114410" y="157850"/>
                    <a:pt x="108080" y="161395"/>
                    <a:pt x="125730" y="164925"/>
                  </a:cubicBezTo>
                  <a:cubicBezTo>
                    <a:pt x="128221" y="165423"/>
                    <a:pt x="168910" y="153495"/>
                    <a:pt x="156210" y="14968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250683" y="2989348"/>
            <a:ext cx="380269" cy="414116"/>
            <a:chOff x="4513090" y="2899412"/>
            <a:chExt cx="380269" cy="414116"/>
          </a:xfrm>
        </p:grpSpPr>
        <p:cxnSp>
          <p:nvCxnSpPr>
            <p:cNvPr id="18" name="Conector recto 17"/>
            <p:cNvCxnSpPr/>
            <p:nvPr/>
          </p:nvCxnSpPr>
          <p:spPr>
            <a:xfrm>
              <a:off x="4737586" y="3038036"/>
              <a:ext cx="0" cy="275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4775835" y="2925480"/>
              <a:ext cx="117524" cy="13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4736708" y="2899412"/>
              <a:ext cx="108734" cy="132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 flipH="1">
              <a:off x="4672673" y="3038036"/>
              <a:ext cx="0" cy="27549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 flipV="1">
              <a:off x="4513090" y="2929290"/>
              <a:ext cx="117524" cy="132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>
              <a:off x="4564817" y="2899412"/>
              <a:ext cx="108734" cy="13231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4672673" y="3031723"/>
              <a:ext cx="64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4672673" y="3053980"/>
              <a:ext cx="640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372</TotalTime>
  <Words>297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Sala de reuniones Ion</vt:lpstr>
      <vt:lpstr>Lab meeting 05/08/2019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 05/08/2019</dc:title>
  <dc:creator>Marta Torrecilla Parra</dc:creator>
  <cp:lastModifiedBy>Marta Torrecilla Parra</cp:lastModifiedBy>
  <cp:revision>26</cp:revision>
  <dcterms:created xsi:type="dcterms:W3CDTF">2019-08-05T19:57:35Z</dcterms:created>
  <dcterms:modified xsi:type="dcterms:W3CDTF">2019-08-06T11:36:40Z</dcterms:modified>
</cp:coreProperties>
</file>