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7D291-1138-4D7E-8CDB-0E00631F8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316E3A-2A90-4BAD-B642-F3313349B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A4921D-953F-4ECE-9F4D-DACFC816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3FBBE3-3F65-4DE7-B2DA-38A6D859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E430DF-5831-4CAB-978E-083C1D08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073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17243-8ADC-4BE0-8965-3AE17B8E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565364-7C62-4FBE-9A9B-D196BFD96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0C228-79E5-4723-B88C-31E9EF15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28EC0-9D31-4734-AA4E-D91633DF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B20AD-24D2-442B-9ADA-8C1E700A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166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D0D63C-54B9-4162-BA0D-44EA01871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492677-C6DB-4690-BEB2-83EF89710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59DACA-E8F1-42C9-95E9-BC85D021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6762D-18A4-4E41-B510-07F61E17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824DB4-ABB3-444D-9220-332AE8F2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395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16B123-8BB6-4C70-A043-AF8A4F29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FB93BB-0FD8-47A8-8B1D-BD4CE7A4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8DC23-658B-4F91-8424-17BC3C8A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118DD4-335D-46F8-9AE3-16831C9F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9B6EF-68A3-4165-93E7-6EADC3F5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221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1069F-E5C6-4803-91B5-8A06D10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DF5D9-CCC1-442C-8806-F6C0E6C1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5036A5-6043-486C-A48B-11CB4B70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A534AE-4142-4C32-8CF8-FDB0F494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427B7-4DA6-4735-B68C-19AF2CD9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53813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4BB17-D5B8-40D0-8E01-7C53A00E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A8C30A-A94F-45BC-B28A-716395EA1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FC8849-14C4-4AC7-A8FB-6CA44719F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39EAC4-2964-4A2D-87F4-BEDF53150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074708-930A-41CA-ABDC-730872DE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594FFC-3A5B-4991-AC99-62D08F3B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62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B04FF-6B15-4C2F-8B48-7D896EBC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CD510-7B7B-4955-80E8-EDD3630D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AD0314-1CC5-4624-9EB8-384F8472C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C437419-C753-415E-8E8E-172DF53BB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D0243B1-B4E8-4F4E-91B7-08C1486DB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B2F065-7A78-4863-90E0-04CCA533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7682A6-0818-4644-BD9F-E4FF980D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2A477B-3A75-4DC2-92DA-98E5C884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57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A1C64-B82C-4247-872D-D11D6AD7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C7E395-1A9F-4FA3-9A06-2F21AADF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1D2433-FE29-4DE1-B494-90C28FC9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9E8F009-E8E8-4992-B109-8A85A1A0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054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160E4B-C1F6-44A4-AD1B-756A1ABD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ABFA3C-D1CE-40FD-81CD-3CFB9D6C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A6C49D-22BF-4E35-B79E-AD7A4925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698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A4293-0C31-4D42-ACF2-6C312487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E85902-A4D0-486D-9047-7869357C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776573-21E5-499F-A034-82B649D3B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51B274-ACFC-4D05-B329-B8F9E860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EE4914-1E4F-481A-AD10-FA446E97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A9239-E2EE-4B42-BA04-871E4B3A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891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C4FFA-2CAD-4695-8A9F-8F7FF56C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F0F1CE-DC65-42C8-B19E-EF5F249CB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883FD2-75A4-4892-A4AC-000E77D5C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3936FB-C03C-49A1-A1BC-8C7107C6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566443-39BB-48BE-8D7F-B6FB6D32A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B5DE5A-DA3D-4A4F-BD08-FED45CEA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81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5A918C7-097F-44C7-8894-49A8FA80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0E1F31-F50C-40C6-9865-72119E16C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0B232-3CA6-423A-9041-8408BD0EA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6/25/2019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35B06-EA25-46E8-84EA-966469C74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05938-A1EA-4DDB-A617-A30E8F8CF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n que contiene animal, humo, invertebrado&#10;&#10;Descripción generada automáticamente">
            <a:extLst>
              <a:ext uri="{FF2B5EF4-FFF2-40B4-BE49-F238E27FC236}">
                <a16:creationId xmlns:a16="http://schemas.microsoft.com/office/drawing/2014/main" id="{2A83046A-0C56-43BC-A66C-644AC7A13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81" t="14624" r="15842" b="-20684"/>
          <a:stretch/>
        </p:blipFill>
        <p:spPr>
          <a:xfrm rot="16200000" flipV="1">
            <a:off x="4974533" y="-359468"/>
            <a:ext cx="6858477" cy="7576458"/>
          </a:xfrm>
          <a:prstGeom prst="rect">
            <a:avLst/>
          </a:prstGeom>
        </p:spPr>
      </p:pic>
      <p:sp>
        <p:nvSpPr>
          <p:cNvPr id="36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A37445-AAF8-4E28-9542-5215BB8DB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130" y="1768273"/>
            <a:ext cx="4893248" cy="3320973"/>
          </a:xfrm>
        </p:spPr>
        <p:txBody>
          <a:bodyPr anchor="t">
            <a:normAutofit/>
          </a:bodyPr>
          <a:lstStyle/>
          <a:p>
            <a:pPr algn="l"/>
            <a:r>
              <a:rPr lang="es-ES" sz="5400" dirty="0"/>
              <a:t>CLONING OF THE HNRNPK PROMOTER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E587F-842A-4B15-9464-288BDE382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129" y="3933721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s-ES" dirty="0"/>
              <a:t>Daniel </a:t>
            </a:r>
            <a:r>
              <a:rPr lang="es-ES" dirty="0" err="1"/>
              <a:t>Margarido</a:t>
            </a:r>
            <a:r>
              <a:rPr lang="es-ES" dirty="0"/>
              <a:t> Galán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27A3182-AC70-4D9B-B203-10CCA2C92CB8}"/>
              </a:ext>
            </a:extLst>
          </p:cNvPr>
          <p:cNvCxnSpPr/>
          <p:nvPr/>
        </p:nvCxnSpPr>
        <p:spPr>
          <a:xfrm>
            <a:off x="764129" y="4339770"/>
            <a:ext cx="3851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414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6CB6FE-2355-4CE5-B32A-E89F12B14FC4}"/>
              </a:ext>
            </a:extLst>
          </p:cNvPr>
          <p:cNvSpPr txBox="1"/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Thank you,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276177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C96DD869-1A2E-4C8A-A0A3-CC298B195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085" t="29207" r="34392" b="20847"/>
          <a:stretch/>
        </p:blipFill>
        <p:spPr>
          <a:xfrm>
            <a:off x="278904" y="430887"/>
            <a:ext cx="11634192" cy="610149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7D0CD8F-B71A-4DE6-81FD-C3CB4B49FB1D}"/>
              </a:ext>
            </a:extLst>
          </p:cNvPr>
          <p:cNvSpPr txBox="1"/>
          <p:nvPr/>
        </p:nvSpPr>
        <p:spPr>
          <a:xfrm>
            <a:off x="473281" y="4241899"/>
            <a:ext cx="7997372" cy="218521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: Cloning the HNRNPK promoter in pGL3 vector, which contains a luciferase gene.</a:t>
            </a:r>
          </a:p>
          <a:p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Why?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 Because research shows that there are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predicted binding sites 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for SP1, SREBP1 and especially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SREBP2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 in the HNRNPK promoter.</a:t>
            </a:r>
          </a:p>
          <a:p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Also, an inadequate posttranscriptional regulation of the gene is linked to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insulin resistance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obesity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700" b="1" dirty="0">
                <a:latin typeface="Arial" panose="020B0604020202020204" pitchFamily="34" charset="0"/>
                <a:cs typeface="Arial" panose="020B0604020202020204" pitchFamily="34" charset="0"/>
              </a:rPr>
              <a:t>Alzheimer disease</a:t>
            </a:r>
            <a:r>
              <a:rPr lang="en-GB" sz="17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A3A023D-CEB1-4D61-AAF0-B6C644C80B66}"/>
              </a:ext>
            </a:extLst>
          </p:cNvPr>
          <p:cNvSpPr/>
          <p:nvPr/>
        </p:nvSpPr>
        <p:spPr>
          <a:xfrm>
            <a:off x="8592460" y="3352797"/>
            <a:ext cx="2162628" cy="264160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973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1BB073B-F98E-4A7A-A12A-8AD884CCD81B}"/>
              </a:ext>
            </a:extLst>
          </p:cNvPr>
          <p:cNvSpPr txBox="1"/>
          <p:nvPr/>
        </p:nvSpPr>
        <p:spPr>
          <a:xfrm>
            <a:off x="357996" y="2738504"/>
            <a:ext cx="4099667" cy="2777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Quantitative analysis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bg1"/>
                </a:solidFill>
              </a:rPr>
              <a:t>factors</a:t>
            </a:r>
            <a:r>
              <a:rPr lang="en-US" dirty="0">
                <a:solidFill>
                  <a:schemeClr val="bg1"/>
                </a:solidFill>
              </a:rPr>
              <a:t> that potentially </a:t>
            </a:r>
            <a:r>
              <a:rPr lang="en-US" b="1" dirty="0">
                <a:solidFill>
                  <a:schemeClr val="bg1"/>
                </a:solidFill>
              </a:rPr>
              <a:t>regulate mammalian gene expression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pGL3 vectors contain a modified coding region for </a:t>
            </a:r>
            <a:r>
              <a:rPr lang="en-US" b="1" dirty="0">
                <a:solidFill>
                  <a:schemeClr val="bg1"/>
                </a:solidFill>
              </a:rPr>
              <a:t>firefly (Photinus </a:t>
            </a:r>
            <a:r>
              <a:rPr lang="en-US" b="1" dirty="0" err="1">
                <a:solidFill>
                  <a:schemeClr val="bg1"/>
                </a:solidFill>
              </a:rPr>
              <a:t>pyralis</a:t>
            </a:r>
            <a:r>
              <a:rPr lang="en-US" b="1" dirty="0">
                <a:solidFill>
                  <a:schemeClr val="bg1"/>
                </a:solidFill>
              </a:rPr>
              <a:t>) luciferase</a:t>
            </a:r>
            <a:r>
              <a:rPr lang="en-US" dirty="0">
                <a:solidFill>
                  <a:schemeClr val="bg1"/>
                </a:solidFill>
              </a:rPr>
              <a:t> optimized for </a:t>
            </a:r>
            <a:r>
              <a:rPr lang="en-US" b="1" dirty="0">
                <a:solidFill>
                  <a:schemeClr val="bg1"/>
                </a:solidFill>
              </a:rPr>
              <a:t>monitoring transcriptional activity</a:t>
            </a:r>
            <a:r>
              <a:rPr lang="en-US" dirty="0">
                <a:solidFill>
                  <a:schemeClr val="bg1"/>
                </a:solidFill>
              </a:rPr>
              <a:t> in transfected eukaryotic cells. </a:t>
            </a:r>
          </a:p>
        </p:txBody>
      </p:sp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E71E034-BC6B-4902-9F83-2C5826128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465902"/>
            <a:ext cx="6250769" cy="43442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350AA0-E006-41ED-AFD3-BF7F6A056FE2}"/>
              </a:ext>
            </a:extLst>
          </p:cNvPr>
          <p:cNvSpPr txBox="1"/>
          <p:nvPr/>
        </p:nvSpPr>
        <p:spPr>
          <a:xfrm>
            <a:off x="466861" y="1169197"/>
            <a:ext cx="3512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CLONING STRATEGY</a:t>
            </a:r>
          </a:p>
        </p:txBody>
      </p:sp>
      <p:sp>
        <p:nvSpPr>
          <p:cNvPr id="7" name="Flecha: pentágono 6">
            <a:extLst>
              <a:ext uri="{FF2B5EF4-FFF2-40B4-BE49-F238E27FC236}">
                <a16:creationId xmlns:a16="http://schemas.microsoft.com/office/drawing/2014/main" id="{1DD02656-478E-4374-94B3-FDA5FE397C5E}"/>
              </a:ext>
            </a:extLst>
          </p:cNvPr>
          <p:cNvSpPr/>
          <p:nvPr/>
        </p:nvSpPr>
        <p:spPr>
          <a:xfrm>
            <a:off x="900748" y="875766"/>
            <a:ext cx="3014161" cy="986972"/>
          </a:xfrm>
          <a:prstGeom prst="homePlat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E047D9-F374-4FDA-9F74-704B862A1451}"/>
              </a:ext>
            </a:extLst>
          </p:cNvPr>
          <p:cNvSpPr txBox="1"/>
          <p:nvPr/>
        </p:nvSpPr>
        <p:spPr>
          <a:xfrm>
            <a:off x="5012291" y="5088942"/>
            <a:ext cx="7005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pGL3-Basic Vector </a:t>
            </a:r>
            <a:r>
              <a:rPr lang="en-US" b="1" dirty="0"/>
              <a:t>lacks eukaryotic promoter and enhancer sequences</a:t>
            </a:r>
            <a:r>
              <a:rPr lang="en-US" dirty="0"/>
              <a:t>, allowing maximum flexibility in cloning putative regulatory sequences. Expression of </a:t>
            </a:r>
            <a:r>
              <a:rPr lang="en-US" b="1" dirty="0"/>
              <a:t>luciferase activity</a:t>
            </a:r>
            <a:r>
              <a:rPr lang="en-US" dirty="0"/>
              <a:t> in cells transfected with this plasmid </a:t>
            </a:r>
            <a:r>
              <a:rPr lang="en-US" b="1" dirty="0"/>
              <a:t>depends</a:t>
            </a:r>
            <a:r>
              <a:rPr lang="en-US" dirty="0"/>
              <a:t> </a:t>
            </a:r>
            <a:r>
              <a:rPr lang="en-US" b="1" dirty="0"/>
              <a:t>on insertion and proper orientation of a functional promoter upstream from </a:t>
            </a:r>
            <a:r>
              <a:rPr lang="en-US" b="1" dirty="0" err="1"/>
              <a:t>luc</a:t>
            </a:r>
            <a:r>
              <a:rPr lang="en-US" b="1" dirty="0"/>
              <a:t>+.</a:t>
            </a:r>
          </a:p>
        </p:txBody>
      </p:sp>
    </p:spTree>
    <p:extLst>
      <p:ext uri="{BB962C8B-B14F-4D97-AF65-F5344CB8AC3E}">
        <p14:creationId xmlns:p14="http://schemas.microsoft.com/office/powerpoint/2010/main" val="74709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400B41D3-15AA-4243-9C5B-AE9F90CB7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973" y="469708"/>
            <a:ext cx="4363961" cy="303295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4C1FCC1-C904-4119-8C8E-77BDE3C926E3}"/>
              </a:ext>
            </a:extLst>
          </p:cNvPr>
          <p:cNvSpPr txBox="1"/>
          <p:nvPr/>
        </p:nvSpPr>
        <p:spPr>
          <a:xfrm>
            <a:off x="1253066" y="653143"/>
            <a:ext cx="53219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/>
              <a:t>Choosing</a:t>
            </a:r>
            <a:r>
              <a:rPr lang="es-ES" b="1" u="sng" dirty="0"/>
              <a:t> </a:t>
            </a:r>
            <a:r>
              <a:rPr lang="es-ES" b="1" u="sng" dirty="0" err="1"/>
              <a:t>Restriction</a:t>
            </a:r>
            <a:r>
              <a:rPr lang="es-ES" b="1" u="sng" dirty="0"/>
              <a:t> </a:t>
            </a:r>
            <a:r>
              <a:rPr lang="es-ES" b="1" u="sng" dirty="0" err="1"/>
              <a:t>Enzymes</a:t>
            </a:r>
            <a:r>
              <a:rPr lang="es-ES" b="1" dirty="0"/>
              <a:t>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KpnI</a:t>
            </a:r>
            <a:r>
              <a:rPr lang="es-ES" dirty="0"/>
              <a:t> and </a:t>
            </a:r>
            <a:r>
              <a:rPr lang="es-ES" b="1" dirty="0" err="1"/>
              <a:t>HindIII</a:t>
            </a:r>
            <a:r>
              <a:rPr lang="es-ES" b="1" dirty="0"/>
              <a:t>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directional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cloning</a:t>
            </a:r>
            <a:r>
              <a:rPr lang="es-ES" b="1" dirty="0">
                <a:sym typeface="Wingdings" panose="05000000000000000000" pitchFamily="2" charset="2"/>
              </a:rPr>
              <a:t>, </a:t>
            </a:r>
            <a:r>
              <a:rPr lang="es-ES" b="1" dirty="0" err="1">
                <a:sym typeface="Wingdings" panose="05000000000000000000" pitchFamily="2" charset="2"/>
              </a:rPr>
              <a:t>sticky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ends</a:t>
            </a:r>
            <a:r>
              <a:rPr lang="es-ES" b="1" dirty="0">
                <a:sym typeface="Wingdings" panose="05000000000000000000" pitchFamily="2" charset="2"/>
              </a:rPr>
              <a:t>.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No </a:t>
            </a:r>
            <a:r>
              <a:rPr lang="es-ES" b="1" dirty="0" err="1"/>
              <a:t>restriction</a:t>
            </a:r>
            <a:r>
              <a:rPr lang="es-ES" b="1" dirty="0"/>
              <a:t> </a:t>
            </a:r>
            <a:r>
              <a:rPr lang="es-ES" b="1" dirty="0" err="1"/>
              <a:t>sites</a:t>
            </a:r>
            <a:r>
              <a:rPr lang="es-ES" b="1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chosen</a:t>
            </a:r>
            <a:r>
              <a:rPr lang="es-ES" dirty="0"/>
              <a:t> </a:t>
            </a:r>
            <a:r>
              <a:rPr lang="es-ES" dirty="0" err="1"/>
              <a:t>enzymes</a:t>
            </a:r>
            <a:r>
              <a:rPr lang="es-ES" dirty="0"/>
              <a:t>     </a:t>
            </a:r>
            <a:r>
              <a:rPr lang="es-ES" b="1" dirty="0" err="1"/>
              <a:t>within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HNRNPK </a:t>
            </a:r>
            <a:r>
              <a:rPr lang="es-ES" b="1" dirty="0" err="1"/>
              <a:t>promoter</a:t>
            </a:r>
            <a:r>
              <a:rPr lang="es-ES" b="1" dirty="0"/>
              <a:t> </a:t>
            </a:r>
            <a:r>
              <a:rPr lang="es-ES" b="1" dirty="0" err="1"/>
              <a:t>sequence</a:t>
            </a:r>
            <a:r>
              <a:rPr lang="es-E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Restriction</a:t>
            </a:r>
            <a:r>
              <a:rPr lang="es-ES" b="1" dirty="0"/>
              <a:t> </a:t>
            </a:r>
            <a:r>
              <a:rPr lang="es-ES" b="1" dirty="0" err="1"/>
              <a:t>sites</a:t>
            </a:r>
            <a:r>
              <a:rPr lang="es-ES" b="1" dirty="0"/>
              <a:t> </a:t>
            </a:r>
            <a:r>
              <a:rPr lang="es-ES" dirty="0" err="1"/>
              <a:t>will</a:t>
            </a:r>
            <a:r>
              <a:rPr lang="es-ES" dirty="0"/>
              <a:t> be </a:t>
            </a:r>
            <a:r>
              <a:rPr lang="es-ES" dirty="0" err="1"/>
              <a:t>added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b="1" dirty="0"/>
              <a:t>primer</a:t>
            </a:r>
            <a:r>
              <a:rPr lang="es-ES" dirty="0"/>
              <a:t> </a:t>
            </a:r>
            <a:r>
              <a:rPr lang="es-ES" b="1" dirty="0" err="1"/>
              <a:t>sequences</a:t>
            </a:r>
            <a:r>
              <a:rPr lang="es-ES" dirty="0"/>
              <a:t>.</a:t>
            </a: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endParaRPr lang="es-ES" dirty="0"/>
          </a:p>
        </p:txBody>
      </p:sp>
      <p:pic>
        <p:nvPicPr>
          <p:cNvPr id="9" name="Imagen 8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9755EB2-83F9-4325-AE12-2B62068478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172"/>
          <a:stretch/>
        </p:blipFill>
        <p:spPr>
          <a:xfrm>
            <a:off x="2632965" y="3792464"/>
            <a:ext cx="6926070" cy="2595828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1B97FB35-BC03-4045-8386-667D3398F017}"/>
              </a:ext>
            </a:extLst>
          </p:cNvPr>
          <p:cNvSpPr/>
          <p:nvPr/>
        </p:nvSpPr>
        <p:spPr>
          <a:xfrm>
            <a:off x="10189029" y="1219200"/>
            <a:ext cx="377371" cy="1596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8E0DA07-0589-48BF-A806-3F69B121281C}"/>
              </a:ext>
            </a:extLst>
          </p:cNvPr>
          <p:cNvSpPr/>
          <p:nvPr/>
        </p:nvSpPr>
        <p:spPr>
          <a:xfrm>
            <a:off x="10181772" y="2048520"/>
            <a:ext cx="486228" cy="1596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DE7A380-4329-49AB-B12B-BA4F6A7DA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66" y="3777950"/>
            <a:ext cx="128605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AB39720-83C4-4A0A-87E0-FEAD36D23DCE}"/>
              </a:ext>
            </a:extLst>
          </p:cNvPr>
          <p:cNvSpPr txBox="1"/>
          <p:nvPr/>
        </p:nvSpPr>
        <p:spPr>
          <a:xfrm>
            <a:off x="870857" y="434822"/>
            <a:ext cx="104502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Designing</a:t>
            </a:r>
            <a:r>
              <a:rPr lang="es-ES" b="1" u="sng" dirty="0"/>
              <a:t> </a:t>
            </a:r>
            <a:r>
              <a:rPr lang="en-GB" b="1" u="sng" dirty="0"/>
              <a:t>the primers</a:t>
            </a:r>
            <a:r>
              <a:rPr lang="es-ES" b="1" u="sng" dirty="0"/>
              <a:t>:</a:t>
            </a:r>
          </a:p>
          <a:p>
            <a:endParaRPr lang="es-E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Primer </a:t>
            </a:r>
            <a:r>
              <a:rPr lang="es-ES" b="1" dirty="0" err="1"/>
              <a:t>sequence</a:t>
            </a:r>
            <a:r>
              <a:rPr lang="es-ES" dirty="0"/>
              <a:t>: </a:t>
            </a:r>
            <a:r>
              <a:rPr lang="es-ES" b="1" dirty="0" err="1"/>
              <a:t>Staple</a:t>
            </a:r>
            <a:r>
              <a:rPr lang="es-ES" b="1" dirty="0"/>
              <a:t> + </a:t>
            </a:r>
            <a:r>
              <a:rPr lang="es-ES" b="1" dirty="0" err="1"/>
              <a:t>Restriction</a:t>
            </a:r>
            <a:r>
              <a:rPr lang="es-ES" b="1" dirty="0"/>
              <a:t> </a:t>
            </a:r>
            <a:r>
              <a:rPr lang="es-ES" b="1" dirty="0" err="1"/>
              <a:t>site</a:t>
            </a:r>
            <a:r>
              <a:rPr lang="es-ES" b="1" dirty="0"/>
              <a:t> + 16 – 22 </a:t>
            </a:r>
            <a:r>
              <a:rPr lang="es-ES" b="1" dirty="0" err="1"/>
              <a:t>complementary</a:t>
            </a:r>
            <a:r>
              <a:rPr lang="es-ES" b="1" dirty="0"/>
              <a:t> </a:t>
            </a:r>
            <a:r>
              <a:rPr lang="es-ES" b="1" dirty="0" err="1"/>
              <a:t>nt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promoter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s-ES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Promoter</a:t>
            </a:r>
            <a:r>
              <a:rPr lang="es-ES" b="1" dirty="0"/>
              <a:t> </a:t>
            </a:r>
            <a:r>
              <a:rPr lang="es-ES" b="1" dirty="0" err="1"/>
              <a:t>sequence</a:t>
            </a:r>
            <a:r>
              <a:rPr lang="es-ES" dirty="0"/>
              <a:t>: </a:t>
            </a:r>
            <a:r>
              <a:rPr lang="en-US" dirty="0"/>
              <a:t>TCAGAACCGAGAGCCCTGTGAA………………GCCATTTCCCTGAGCGTGTATCCGC (1253 pb)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Complementary</a:t>
            </a:r>
            <a:r>
              <a:rPr lang="es-ES" b="1" dirty="0"/>
              <a:t> primer</a:t>
            </a:r>
            <a:r>
              <a:rPr lang="es-ES" dirty="0"/>
              <a:t>: 5' </a:t>
            </a:r>
            <a:r>
              <a:rPr lang="es-ES" dirty="0" err="1"/>
              <a:t>CCCggtaccTCAGAACCGAGAGCCCTGTG</a:t>
            </a:r>
            <a:r>
              <a:rPr lang="es-ES" dirty="0"/>
              <a:t> 3’</a:t>
            </a:r>
            <a:br>
              <a:rPr lang="es-ES" dirty="0"/>
            </a:br>
            <a:br>
              <a:rPr lang="es-ES" dirty="0"/>
            </a:br>
            <a:r>
              <a:rPr lang="es-ES" b="1" dirty="0"/>
              <a:t>Reverse </a:t>
            </a:r>
            <a:r>
              <a:rPr lang="es-ES" b="1" dirty="0" err="1"/>
              <a:t>complementary</a:t>
            </a:r>
            <a:r>
              <a:rPr lang="es-ES" b="1" dirty="0"/>
              <a:t> primer</a:t>
            </a:r>
            <a:r>
              <a:rPr lang="es-ES" dirty="0"/>
              <a:t>: 5' </a:t>
            </a:r>
            <a:r>
              <a:rPr lang="es-ES" dirty="0" err="1"/>
              <a:t>CCCaagcttGCGGATACACGCTCAGGGAA</a:t>
            </a:r>
            <a:r>
              <a:rPr lang="es-ES" dirty="0"/>
              <a:t> 3’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u="sng" dirty="0"/>
          </a:p>
        </p:txBody>
      </p:sp>
      <p:pic>
        <p:nvPicPr>
          <p:cNvPr id="5" name="Imagen 4" descr="Imagen que contiene texto, mapa, captura de pantalla&#10;&#10;Descripción generada automáticamente">
            <a:extLst>
              <a:ext uri="{FF2B5EF4-FFF2-40B4-BE49-F238E27FC236}">
                <a16:creationId xmlns:a16="http://schemas.microsoft.com/office/drawing/2014/main" id="{68C78256-60F7-4082-95FD-BE0D5915B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285" y="3051630"/>
            <a:ext cx="5769429" cy="36754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067B458-901C-4D88-BA0B-A20DC467491C}"/>
              </a:ext>
            </a:extLst>
          </p:cNvPr>
          <p:cNvSpPr txBox="1"/>
          <p:nvPr/>
        </p:nvSpPr>
        <p:spPr>
          <a:xfrm>
            <a:off x="2476500" y="3429000"/>
            <a:ext cx="217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Example</a:t>
            </a:r>
            <a:r>
              <a:rPr lang="es-E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4495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5E1023-7F53-46E2-A603-E45C75B07080}"/>
              </a:ext>
            </a:extLst>
          </p:cNvPr>
          <p:cNvSpPr txBox="1"/>
          <p:nvPr/>
        </p:nvSpPr>
        <p:spPr>
          <a:xfrm>
            <a:off x="1001487" y="688646"/>
            <a:ext cx="873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 err="1"/>
              <a:t>Verifying</a:t>
            </a:r>
            <a:r>
              <a:rPr lang="es-ES" b="1" u="sng" dirty="0"/>
              <a:t> primer </a:t>
            </a:r>
            <a:r>
              <a:rPr lang="es-ES" b="1" u="sng" dirty="0" err="1"/>
              <a:t>properties</a:t>
            </a:r>
            <a:r>
              <a:rPr lang="es-ES" u="sng" dirty="0"/>
              <a:t>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932946-9C04-48F1-81EF-FB62281FC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70" y="688646"/>
            <a:ext cx="2915057" cy="1190791"/>
          </a:xfrm>
          <a:prstGeom prst="rect">
            <a:avLst/>
          </a:prstGeom>
        </p:spPr>
      </p:pic>
      <p:pic>
        <p:nvPicPr>
          <p:cNvPr id="6" name="Imagen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EE9BE272-18F7-4D77-BF83-8C94DD873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31" y="2067172"/>
            <a:ext cx="779253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30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715C96B-ABBC-41E8-8506-B9F54EB75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780" y="524969"/>
            <a:ext cx="6128440" cy="374917"/>
          </a:xfrm>
          <a:prstGeom prst="rect">
            <a:avLst/>
          </a:prstGeom>
        </p:spPr>
      </p:pic>
      <p:pic>
        <p:nvPicPr>
          <p:cNvPr id="3" name="Imagen 2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1D25BA61-73EC-46B6-99B5-89215081B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76" y="1075896"/>
            <a:ext cx="7515247" cy="2569591"/>
          </a:xfrm>
          <a:prstGeom prst="rect">
            <a:avLst/>
          </a:prstGeom>
        </p:spPr>
      </p:pic>
      <p:pic>
        <p:nvPicPr>
          <p:cNvPr id="4" name="Imagen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456346C7-777C-4B78-8E5E-40D75989C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25" y="3821497"/>
            <a:ext cx="7536749" cy="25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F5E9340-27EA-4094-9424-AEA738EC2CA8}"/>
              </a:ext>
            </a:extLst>
          </p:cNvPr>
          <p:cNvSpPr txBox="1"/>
          <p:nvPr/>
        </p:nvSpPr>
        <p:spPr>
          <a:xfrm>
            <a:off x="725713" y="282916"/>
            <a:ext cx="107405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Workflow:</a:t>
            </a:r>
          </a:p>
          <a:p>
            <a:endParaRPr lang="en-GB" b="1" u="sng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Genomic DNA extraction from cultured cells (SH5 and N2a).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HNRNPK </a:t>
            </a:r>
            <a:r>
              <a:rPr lang="en-GB" dirty="0"/>
              <a:t>promoter sequence amplification by PCR (using the designed primers).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PCR product purification.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Digestion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PCR </a:t>
            </a:r>
            <a:r>
              <a:rPr lang="es-ES" dirty="0" err="1"/>
              <a:t>product</a:t>
            </a:r>
            <a:r>
              <a:rPr lang="es-ES" dirty="0"/>
              <a:t> and </a:t>
            </a:r>
            <a:r>
              <a:rPr lang="es-ES" dirty="0" err="1"/>
              <a:t>the</a:t>
            </a:r>
            <a:r>
              <a:rPr lang="es-ES" dirty="0"/>
              <a:t> pGL3 vector </a:t>
            </a:r>
            <a:r>
              <a:rPr lang="en-GB" dirty="0"/>
              <a:t>by restriction enzymes (and </a:t>
            </a:r>
            <a:r>
              <a:rPr lang="en-GB" dirty="0" err="1"/>
              <a:t>dephosphorilation</a:t>
            </a:r>
            <a:r>
              <a:rPr lang="en-GB" dirty="0"/>
              <a:t> by </a:t>
            </a:r>
            <a:r>
              <a:rPr lang="es-ES" dirty="0" err="1"/>
              <a:t>alkaline</a:t>
            </a:r>
            <a:r>
              <a:rPr lang="es-ES" dirty="0"/>
              <a:t> </a:t>
            </a:r>
            <a:r>
              <a:rPr lang="es-ES" dirty="0" err="1"/>
              <a:t>phosphatase</a:t>
            </a:r>
            <a:r>
              <a:rPr lang="es-ES" dirty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 err="1"/>
              <a:t>Digestion</a:t>
            </a:r>
            <a:r>
              <a:rPr lang="es-ES" dirty="0"/>
              <a:t> </a:t>
            </a:r>
            <a:r>
              <a:rPr lang="es-ES" dirty="0" err="1"/>
              <a:t>product</a:t>
            </a:r>
            <a:r>
              <a:rPr lang="es-ES" dirty="0"/>
              <a:t> </a:t>
            </a:r>
            <a:r>
              <a:rPr lang="es-ES" dirty="0" err="1"/>
              <a:t>purification</a:t>
            </a:r>
            <a:r>
              <a:rPr lang="es-ES" dirty="0"/>
              <a:t> (gel </a:t>
            </a:r>
            <a:r>
              <a:rPr lang="es-ES" dirty="0" err="1"/>
              <a:t>extraction</a:t>
            </a:r>
            <a:r>
              <a:rPr lang="es-ES" dirty="0"/>
              <a:t>) and </a:t>
            </a:r>
            <a:r>
              <a:rPr lang="es-ES" dirty="0" err="1"/>
              <a:t>ligation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digestion</a:t>
            </a:r>
            <a:r>
              <a:rPr lang="es-ES" dirty="0"/>
              <a:t> </a:t>
            </a:r>
            <a:r>
              <a:rPr lang="es-ES" dirty="0" err="1"/>
              <a:t>products</a:t>
            </a:r>
            <a:r>
              <a:rPr lang="es-ES" dirty="0"/>
              <a:t> (T4 ligase).</a:t>
            </a:r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342900" indent="-342900">
              <a:buFont typeface="+mj-lt"/>
              <a:buAutoNum type="arabicPeriod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b="1" u="sng" dirty="0"/>
          </a:p>
          <a:p>
            <a:endParaRPr lang="es-ES" b="1" u="sng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267D5-DC0D-49D4-98C9-BB48BD1BE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651"/>
          <a:stretch/>
        </p:blipFill>
        <p:spPr>
          <a:xfrm>
            <a:off x="2522385" y="3924884"/>
            <a:ext cx="7147228" cy="27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0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C27A80-9EA2-4F75-9A67-F6C90CB9824D}"/>
              </a:ext>
            </a:extLst>
          </p:cNvPr>
          <p:cNvSpPr txBox="1"/>
          <p:nvPr/>
        </p:nvSpPr>
        <p:spPr>
          <a:xfrm>
            <a:off x="717393" y="277949"/>
            <a:ext cx="59653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Workflow:</a:t>
            </a:r>
          </a:p>
          <a:p>
            <a:endParaRPr lang="es-ES" dirty="0"/>
          </a:p>
          <a:p>
            <a:pPr marL="342900" indent="-342900">
              <a:buAutoNum type="arabicPeriod" startAt="6"/>
            </a:pPr>
            <a:r>
              <a:rPr lang="es-ES" dirty="0" err="1"/>
              <a:t>Construct</a:t>
            </a:r>
            <a:r>
              <a:rPr lang="es-ES" dirty="0"/>
              <a:t> </a:t>
            </a:r>
            <a:r>
              <a:rPr lang="es-ES" dirty="0" err="1"/>
              <a:t>verification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sequencing</a:t>
            </a:r>
            <a:r>
              <a:rPr lang="es-ES" dirty="0"/>
              <a:t>.</a:t>
            </a:r>
          </a:p>
          <a:p>
            <a:pPr marL="342900" indent="-342900">
              <a:buAutoNum type="arabicPeriod" startAt="6"/>
            </a:pPr>
            <a:endParaRPr lang="es-ES" dirty="0"/>
          </a:p>
          <a:p>
            <a:pPr marL="342900" indent="-342900">
              <a:buAutoNum type="arabicPeriod" startAt="6"/>
            </a:pPr>
            <a:r>
              <a:rPr lang="es-ES" dirty="0" err="1"/>
              <a:t>Transformation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con</a:t>
            </a:r>
            <a:r>
              <a:rPr lang="en-GB" dirty="0"/>
              <a:t>struct in E. coli DH5</a:t>
            </a:r>
            <a:r>
              <a:rPr lang="el-GR" dirty="0"/>
              <a:t>α</a:t>
            </a:r>
            <a:r>
              <a:rPr lang="es-ES" dirty="0"/>
              <a:t>.</a:t>
            </a:r>
          </a:p>
          <a:p>
            <a:pPr marL="342900" indent="-342900">
              <a:buAutoNum type="arabicPeriod" startAt="6"/>
            </a:pPr>
            <a:endParaRPr lang="es-ES" dirty="0"/>
          </a:p>
          <a:p>
            <a:pPr marL="342900" indent="-342900">
              <a:buAutoNum type="arabicPeriod" startAt="6"/>
            </a:pPr>
            <a:r>
              <a:rPr lang="es-ES" dirty="0" err="1"/>
              <a:t>Plasmid</a:t>
            </a:r>
            <a:r>
              <a:rPr lang="en-GB" dirty="0"/>
              <a:t> DNA purification by Miniprep (</a:t>
            </a:r>
            <a:r>
              <a:rPr lang="en-GB" dirty="0" err="1"/>
              <a:t>alcaline</a:t>
            </a:r>
            <a:r>
              <a:rPr lang="en-GB" dirty="0"/>
              <a:t> </a:t>
            </a:r>
            <a:r>
              <a:rPr lang="en-GB" dirty="0" err="1"/>
              <a:t>lisis</a:t>
            </a:r>
            <a:r>
              <a:rPr lang="en-GB" dirty="0"/>
              <a:t>).</a:t>
            </a:r>
            <a:endParaRPr lang="es-ES" dirty="0"/>
          </a:p>
          <a:p>
            <a:pPr marL="342900" indent="-342900">
              <a:buAutoNum type="arabicPeriod" startAt="6"/>
            </a:pPr>
            <a:endParaRPr lang="es-ES" dirty="0"/>
          </a:p>
          <a:p>
            <a:pPr marL="342900" indent="-342900">
              <a:buAutoNum type="arabicPeriod" startAt="6"/>
            </a:pPr>
            <a:r>
              <a:rPr lang="es-ES" dirty="0" err="1"/>
              <a:t>Cotransfection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Lipofectamine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pGL3 vector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b="1" dirty="0" err="1"/>
              <a:t>Renilla</a:t>
            </a:r>
            <a:r>
              <a:rPr lang="es-ES" b="1" dirty="0"/>
              <a:t> </a:t>
            </a:r>
            <a:r>
              <a:rPr lang="es-ES" b="1" dirty="0" err="1"/>
              <a:t>luciferase</a:t>
            </a:r>
            <a:r>
              <a:rPr lang="es-ES" b="1" dirty="0"/>
              <a:t> </a:t>
            </a:r>
            <a:r>
              <a:rPr lang="es-ES" dirty="0"/>
              <a:t>control vector/</a:t>
            </a:r>
            <a:r>
              <a:rPr lang="es-ES" dirty="0" err="1"/>
              <a:t>null</a:t>
            </a:r>
            <a:r>
              <a:rPr lang="es-ES" dirty="0"/>
              <a:t> vector (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normalization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total </a:t>
            </a:r>
            <a:r>
              <a:rPr lang="es-ES" dirty="0" err="1"/>
              <a:t>protein</a:t>
            </a:r>
            <a:r>
              <a:rPr lang="es-ES" dirty="0"/>
              <a:t> </a:t>
            </a:r>
            <a:r>
              <a:rPr lang="es-ES" dirty="0" err="1"/>
              <a:t>concentration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Bradford/Lowry) in </a:t>
            </a:r>
            <a:r>
              <a:rPr lang="es-ES" dirty="0" err="1"/>
              <a:t>HeLa</a:t>
            </a:r>
            <a:r>
              <a:rPr lang="es-ES" dirty="0"/>
              <a:t>/COS7 </a:t>
            </a:r>
            <a:r>
              <a:rPr lang="es-ES" dirty="0" err="1"/>
              <a:t>cells</a:t>
            </a:r>
            <a:r>
              <a:rPr lang="es-ES" dirty="0"/>
              <a:t>.</a:t>
            </a:r>
          </a:p>
          <a:p>
            <a:pPr marL="342900" indent="-342900">
              <a:buAutoNum type="arabicPeriod" startAt="6"/>
            </a:pPr>
            <a:endParaRPr lang="es-ES" dirty="0"/>
          </a:p>
          <a:p>
            <a:pPr marL="342900" indent="-342900">
              <a:buAutoNum type="arabicPeriod" startAt="6"/>
            </a:pPr>
            <a:r>
              <a:rPr lang="en-GB" dirty="0" err="1"/>
              <a:t>Coexpression</a:t>
            </a:r>
            <a:r>
              <a:rPr lang="en-GB" dirty="0"/>
              <a:t> of vectors with SREBP1/2 (</a:t>
            </a:r>
            <a:r>
              <a:rPr lang="en-GB" dirty="0" err="1"/>
              <a:t>delipidation</a:t>
            </a:r>
            <a:r>
              <a:rPr lang="en-GB" dirty="0"/>
              <a:t> with statins for instance). Measure luciferase activity.</a:t>
            </a:r>
          </a:p>
          <a:p>
            <a:pPr marL="342900" indent="-342900">
              <a:buAutoNum type="arabicPeriod" startAt="6"/>
            </a:pPr>
            <a:endParaRPr lang="en-GB" dirty="0"/>
          </a:p>
          <a:p>
            <a:pPr marL="342900" indent="-342900">
              <a:buAutoNum type="arabicPeriod" startAt="6"/>
            </a:pPr>
            <a:r>
              <a:rPr lang="en-GB" dirty="0"/>
              <a:t>Site-directed mutagenesis of predicted binding sites for SREBP1/2. Measure the change in luciferase activity. Confirm transcription factor binding sites.</a:t>
            </a:r>
          </a:p>
          <a:p>
            <a:pPr marL="342900" indent="-342900">
              <a:buAutoNum type="arabicPeriod" startAt="6"/>
            </a:pPr>
            <a:endParaRPr lang="en-GB" dirty="0"/>
          </a:p>
          <a:p>
            <a:pPr marL="342900" indent="-342900">
              <a:buAutoNum type="arabicPeriod" startAt="6"/>
            </a:pPr>
            <a:r>
              <a:rPr lang="en-GB" dirty="0"/>
              <a:t>Confirm that the protein HNRNPK is under the insulin/cholesterol pathway’s control.</a:t>
            </a:r>
            <a:endParaRPr lang="es-ES" dirty="0"/>
          </a:p>
          <a:p>
            <a:endParaRPr lang="es-ES" b="1" u="sng" dirty="0"/>
          </a:p>
          <a:p>
            <a:endParaRPr lang="es-ES" b="1" u="sng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99F612B1-7F23-4201-A3C2-7D7F79E29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644" y="288896"/>
            <a:ext cx="4416406" cy="3140105"/>
          </a:xfrm>
          <a:prstGeom prst="rect">
            <a:avLst/>
          </a:prstGeom>
        </p:spPr>
      </p:pic>
      <p:pic>
        <p:nvPicPr>
          <p:cNvPr id="6" name="Imagen 5" descr="Imagen que contiene dispositivo&#10;&#10;Descripción generada automáticamente">
            <a:extLst>
              <a:ext uri="{FF2B5EF4-FFF2-40B4-BE49-F238E27FC236}">
                <a16:creationId xmlns:a16="http://schemas.microsoft.com/office/drawing/2014/main" id="{BDC1EF6C-5F18-4A22-BE19-23736C6BB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87" y="3648103"/>
            <a:ext cx="4783520" cy="29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06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411</Words>
  <Application>Microsoft Office PowerPoint</Application>
  <PresentationFormat>Panorámica</PresentationFormat>
  <Paragraphs>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CLONING OF THE HNRNPK PROMOTER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CLONING OF THE HNRNPK PROMOTER</dc:title>
  <dc:creator>usuario</dc:creator>
  <cp:lastModifiedBy>usuario</cp:lastModifiedBy>
  <cp:revision>31</cp:revision>
  <dcterms:created xsi:type="dcterms:W3CDTF">2019-06-24T18:02:30Z</dcterms:created>
  <dcterms:modified xsi:type="dcterms:W3CDTF">2019-06-25T07:51:40Z</dcterms:modified>
</cp:coreProperties>
</file>