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1" r:id="rId9"/>
    <p:sldId id="262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a.torrecilla\Desktop\IMDEA-2\Experimentos\Citometr&#237;a%20de%20flujo\10.%20MTK%20Red%20Green%20N2A%20081119\6.%20MTK%20Red%20Green%20N2A%20IMDEA%200811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MTK Red/Green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5A-4DFF-8EC0-AA9441904A85}"/>
              </c:ext>
            </c:extLst>
          </c:dPt>
          <c:dPt>
            <c:idx val="1"/>
            <c:invertIfNegative val="0"/>
            <c:bubble3D val="0"/>
            <c:spPr>
              <a:solidFill>
                <a:srgbClr val="F5515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5A-4DFF-8EC0-AA9441904A85}"/>
              </c:ext>
            </c:extLst>
          </c:dPt>
          <c:errBars>
            <c:errBarType val="plus"/>
            <c:errValType val="cust"/>
            <c:noEndCap val="0"/>
            <c:plus>
              <c:numRef>
                <c:f>Compensados!$N$4:$N$5</c:f>
                <c:numCache>
                  <c:formatCode>General</c:formatCode>
                  <c:ptCount val="2"/>
                  <c:pt idx="0">
                    <c:v>0.31450280906370831</c:v>
                  </c:pt>
                  <c:pt idx="1">
                    <c:v>0.6237381118774703</c:v>
                  </c:pt>
                </c:numCache>
              </c:numRef>
            </c:plus>
            <c:minus>
              <c:numRef>
                <c:f>Compensados!$N$4:$N$5</c:f>
                <c:numCache>
                  <c:formatCode>General</c:formatCode>
                  <c:ptCount val="2"/>
                  <c:pt idx="0">
                    <c:v>0.31450280906370831</c:v>
                  </c:pt>
                  <c:pt idx="1">
                    <c:v>0.6237381118774703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Compensados!$K$4:$K$5</c:f>
              <c:strCache>
                <c:ptCount val="2"/>
                <c:pt idx="0">
                  <c:v>CM</c:v>
                </c:pt>
                <c:pt idx="1">
                  <c:v>miR</c:v>
                </c:pt>
              </c:strCache>
            </c:strRef>
          </c:cat>
          <c:val>
            <c:numRef>
              <c:f>Compensados!$L$4:$L$5</c:f>
              <c:numCache>
                <c:formatCode>General</c:formatCode>
                <c:ptCount val="2"/>
                <c:pt idx="0">
                  <c:v>14.626006004369925</c:v>
                </c:pt>
                <c:pt idx="1">
                  <c:v>15.3169178946795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5A-4DFF-8EC0-AA9441904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822640"/>
        <c:axId val="866826384"/>
      </c:barChart>
      <c:catAx>
        <c:axId val="86682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66826384"/>
        <c:crosses val="autoZero"/>
        <c:auto val="1"/>
        <c:lblAlgn val="ctr"/>
        <c:lblOffset val="100"/>
        <c:noMultiLvlLbl val="0"/>
      </c:catAx>
      <c:valAx>
        <c:axId val="86682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6682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6EB9F-EBC9-419B-8581-8AD17A62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C1D5D-696B-40DE-A5E5-C60E19A5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576D5-9252-4FA6-B63A-AB433AE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E0AAB-6449-44BA-B7B0-4DD5617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383FD-0312-4EF9-95D1-F918104E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0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2B6F-6A51-40AB-AEC6-36E51B3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B9917A-091F-4907-AAB3-353FBC21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2284C-A0F3-470B-B4E3-BF0F6EA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4B27D-DD59-47AE-80A8-23F785B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755C1-13F6-4A3B-A1EB-D83860C8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9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9192A-FDE2-4F12-BB30-C4E71AB26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A2D78-208F-4F1D-98CB-6F2A696A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3C4EF-8B09-4219-93C3-546A4408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6BC95-2F21-40FF-9C85-EDD7FBE7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0E65C-5EB3-454D-952D-4EFA493D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23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E921-D600-4432-BAC0-38C8B433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0340F-9D7E-4238-8D4F-0EBA5D1E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BD6E3-1858-48D2-9B14-659568A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8239D-0F0B-42A5-959F-1B13A562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4EC54-7A49-4CDC-9D97-0AC6E1F4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2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AA301-47B3-40A8-AD6B-3D9009F5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362C4B-93F2-43C5-ADF5-14CE2761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AABBD-1653-448B-BA3A-01B4DEFF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B4357-80E4-4C06-B90C-5F5ADEC3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DFE55-4F5F-42F0-A642-023109F1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6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866E-CBDE-4DCA-B1A7-926570BC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48DA1-137F-4C81-93EF-6911F966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5FAC3-D8EC-4C49-9A42-42525C6C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E36D1D-6CC0-4756-BB31-051C4928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022021-EA8A-4C86-A086-EB9AE78F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3ED66-8D1D-4F47-823E-0752CFB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6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6FBF-F2D9-4344-BFBF-205E3A2E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35E11-2425-45D9-90E2-B0C9D14A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9E3DB-D78C-408E-9D89-9B739122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56B901-CE1A-4D2D-8A2A-7AE8BC775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66A0E-418D-43E3-A272-0D51A284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B781E7-2CFF-49D3-91DE-15E686B9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85BDF-5E51-45BB-9E21-F11D3C04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0E9D7B-6877-4229-9FB3-D205222C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23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81F0D-A3DC-442B-B946-A5E771C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A12F20-EE34-437C-8B5A-3CF44D71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36A5ED-FF04-47B5-9AA7-2804584E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A98649-266B-47AA-953E-5F4A753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4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60B52-2A08-46EB-93BD-EBB72A35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9B19AB-F526-484E-84AF-C4A94732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5E5CE-6209-4C11-8FE4-42F1A6EE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FE9E8-B78B-4A27-A74D-70F22967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24B14-DD84-403A-AC02-487CC87C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15BB14-22EE-4305-939C-EE2AFBCB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3ECC73-0074-4514-BC01-8203C963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46B29-4DBE-44D5-9C3E-30863B3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7EC90C-03D0-4809-824D-D0C67F8E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5D18-640B-4EDC-803B-F7230D80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B31274-AD9D-473C-BF56-48ED352FD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628BE-3277-4593-A09D-A676A0784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2F29A-8684-41A9-996B-7C261C26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38588D-7DDF-400A-B0AE-61C275C2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9B3A8-2655-4895-84B3-48F81D9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8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0FC64F-9189-4E40-9E89-1F78FDDB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0D126-1ED3-40D7-B3D9-135560E3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F93D7-780F-4D34-AF65-E6AA70C5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C0B2-322D-458A-986F-E1ACD348306F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EF1C9-12E8-49F3-B63E-7AB3EE55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3C2B3-04B0-45C8-B8E6-EE0BB27A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6D58-4613-464F-9817-0A82FF367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1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2BC6-7844-4FF5-8635-700EBA8BB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662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dirty="0" err="1"/>
              <a:t>Lab</a:t>
            </a:r>
            <a:r>
              <a:rPr lang="es-ES" dirty="0"/>
              <a:t> meeting 19/11/19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F84C9-6055-4C2D-B2EC-68AA01E7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538"/>
            <a:ext cx="9144000" cy="1403099"/>
          </a:xfrm>
        </p:spPr>
        <p:txBody>
          <a:bodyPr/>
          <a:lstStyle/>
          <a:p>
            <a:r>
              <a:rPr lang="es-ES" dirty="0" err="1"/>
              <a:t>Cloning</a:t>
            </a:r>
            <a:endParaRPr lang="es-ES" dirty="0"/>
          </a:p>
          <a:p>
            <a:r>
              <a:rPr lang="es-ES" dirty="0"/>
              <a:t>&amp;</a:t>
            </a:r>
          </a:p>
          <a:p>
            <a:r>
              <a:rPr lang="es-ES" dirty="0"/>
              <a:t>Flow </a:t>
            </a:r>
            <a:r>
              <a:rPr lang="es-ES" dirty="0" err="1"/>
              <a:t>cytometry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2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723808" y="404844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MTK Red + Green N2A (IMDEA)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2134E-4619-44BE-A5DE-CF6901E8E4AC}"/>
              </a:ext>
            </a:extLst>
          </p:cNvPr>
          <p:cNvSpPr txBox="1"/>
          <p:nvPr/>
        </p:nvSpPr>
        <p:spPr>
          <a:xfrm>
            <a:off x="302408" y="1602225"/>
            <a:ext cx="100117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Control -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2C5C7C-921F-467A-B204-CE9F4255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621"/>
          <a:stretch/>
        </p:blipFill>
        <p:spPr>
          <a:xfrm>
            <a:off x="1458086" y="997824"/>
            <a:ext cx="2428469" cy="192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0D3B61-CA3D-4C55-AE5B-6C307BCD8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" r="3588"/>
          <a:stretch/>
        </p:blipFill>
        <p:spPr>
          <a:xfrm>
            <a:off x="3907685" y="988890"/>
            <a:ext cx="2493115" cy="19206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FCF16C-CBAD-448C-A6FE-0F54B9A6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988890"/>
            <a:ext cx="2718900" cy="19474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2AA809-26BC-49ED-AD06-D0037A4B2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930" y="1033557"/>
            <a:ext cx="2683125" cy="1876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968683-9FBB-4C41-B1F4-893DB89B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661" y="2900032"/>
            <a:ext cx="2611575" cy="192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22305E-F47F-40B6-93E8-C9BE3C11D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004" y="2917899"/>
            <a:ext cx="2468475" cy="1902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41C1CAD-A021-4CBD-965B-81E0C0A6B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025" y="2900032"/>
            <a:ext cx="2790450" cy="19117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B0951E-AAFD-4FC0-886D-89B00F36D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030" y="2881573"/>
            <a:ext cx="2790450" cy="192066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A52956C-F761-496A-A518-B7CA8DFEB5EC}"/>
              </a:ext>
            </a:extLst>
          </p:cNvPr>
          <p:cNvSpPr txBox="1"/>
          <p:nvPr/>
        </p:nvSpPr>
        <p:spPr>
          <a:xfrm>
            <a:off x="238033" y="3361067"/>
            <a:ext cx="1129923" cy="64633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MTK Red control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A18B660-2017-4E49-88F4-E94E0A0636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781"/>
          <a:stretch/>
        </p:blipFill>
        <p:spPr>
          <a:xfrm>
            <a:off x="1524986" y="4837974"/>
            <a:ext cx="2504250" cy="18968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0CA0C06-C987-4263-BD84-4E59D3C58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0592" y="4829041"/>
            <a:ext cx="2540025" cy="1929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1C0F83-3A2A-4C24-A8A2-2953C30647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2595" y="4847499"/>
            <a:ext cx="2683125" cy="1956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4F04461-95C4-4E5F-B412-65B45D97488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498"/>
          <a:stretch/>
        </p:blipFill>
        <p:spPr>
          <a:xfrm>
            <a:off x="9183805" y="4837974"/>
            <a:ext cx="2683125" cy="195372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97A651-E825-4AFD-93BF-1C03D1E557B3}"/>
              </a:ext>
            </a:extLst>
          </p:cNvPr>
          <p:cNvSpPr txBox="1"/>
          <p:nvPr/>
        </p:nvSpPr>
        <p:spPr>
          <a:xfrm>
            <a:off x="238033" y="5278108"/>
            <a:ext cx="1129923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MTK Green control</a:t>
            </a:r>
          </a:p>
        </p:txBody>
      </p:sp>
    </p:spTree>
    <p:extLst>
      <p:ext uri="{BB962C8B-B14F-4D97-AF65-F5344CB8AC3E}">
        <p14:creationId xmlns:p14="http://schemas.microsoft.com/office/powerpoint/2010/main" val="233359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723808" y="404844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MTK Red + Green N2A (IMDEA)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2134E-4619-44BE-A5DE-CF6901E8E4AC}"/>
              </a:ext>
            </a:extLst>
          </p:cNvPr>
          <p:cNvSpPr txBox="1"/>
          <p:nvPr/>
        </p:nvSpPr>
        <p:spPr>
          <a:xfrm>
            <a:off x="519079" y="2032261"/>
            <a:ext cx="50526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52956C-F761-496A-A518-B7CA8DFEB5EC}"/>
              </a:ext>
            </a:extLst>
          </p:cNvPr>
          <p:cNvSpPr txBox="1"/>
          <p:nvPr/>
        </p:nvSpPr>
        <p:spPr>
          <a:xfrm>
            <a:off x="309987" y="4301603"/>
            <a:ext cx="765079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dirty="0"/>
              <a:t>miR7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3506A32-3038-4B7E-8ECA-21C2B95C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94" y="1441259"/>
            <a:ext cx="2504250" cy="19206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FBEE24-91DD-4A05-9D90-4E726E54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44" y="1358708"/>
            <a:ext cx="2468475" cy="19117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4A6579-89A8-49B4-9A3D-4FB4C62BD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19" y="1358708"/>
            <a:ext cx="2826225" cy="19474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3325996-2E32-4F0A-94E9-800624F5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044" y="1367748"/>
            <a:ext cx="2754675" cy="194746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2E36C8B-6890-4E44-B923-AD403C3F9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94" y="3593803"/>
            <a:ext cx="2504250" cy="19564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B9BC9FE-9D2E-4348-87A9-D349A0B85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344" y="3593803"/>
            <a:ext cx="2540025" cy="19474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B45F13A-4F5D-4E06-9CFB-91D36C7C0E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707"/>
          <a:stretch/>
        </p:blipFill>
        <p:spPr>
          <a:xfrm>
            <a:off x="6218319" y="3581173"/>
            <a:ext cx="2735181" cy="194746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DF1EF1B-C186-45A7-9546-E4BA5A20EA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044" y="3652640"/>
            <a:ext cx="2790450" cy="1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723808" y="404844"/>
            <a:ext cx="10884023" cy="461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MTK Red + Green (IMDEA)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6470"/>
              </p:ext>
            </p:extLst>
          </p:nvPr>
        </p:nvGraphicFramePr>
        <p:xfrm>
          <a:off x="4267536" y="1446454"/>
          <a:ext cx="3656928" cy="356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39119EEF-B65B-4408-B779-144CABADABB0}"/>
              </a:ext>
            </a:extLst>
          </p:cNvPr>
          <p:cNvSpPr/>
          <p:nvPr/>
        </p:nvSpPr>
        <p:spPr>
          <a:xfrm>
            <a:off x="723808" y="5845077"/>
            <a:ext cx="10884023" cy="4616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Repeat</a:t>
            </a:r>
            <a:r>
              <a:rPr lang="es-ES" dirty="0"/>
              <a:t> in CBMSO (and IMDEA)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triplicates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63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B98C-D7D3-4AF3-ADA6-8F3BF044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err="1"/>
              <a:t>Cloning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18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77520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hDHCR7, hDHCR24 &amp; hSC5D – </a:t>
            </a:r>
            <a:r>
              <a:rPr lang="es-ES" sz="2400" dirty="0" err="1"/>
              <a:t>primers</a:t>
            </a:r>
            <a:r>
              <a:rPr lang="es-ES" sz="2400" dirty="0"/>
              <a:t> 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596E7F-5CCF-46EE-80AC-EC1E5526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7" t="45865" r="26775" b="12334"/>
          <a:stretch/>
        </p:blipFill>
        <p:spPr>
          <a:xfrm>
            <a:off x="1391930" y="2308554"/>
            <a:ext cx="4274332" cy="3555339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04EBF7-6F55-4157-BF2A-911DF5968D6E}"/>
              </a:ext>
            </a:extLst>
          </p:cNvPr>
          <p:cNvCxnSpPr/>
          <p:nvPr/>
        </p:nvCxnSpPr>
        <p:spPr>
          <a:xfrm>
            <a:off x="1514036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F3DDB6-353E-418A-8D82-F345D6B1BA57}"/>
              </a:ext>
            </a:extLst>
          </p:cNvPr>
          <p:cNvCxnSpPr/>
          <p:nvPr/>
        </p:nvCxnSpPr>
        <p:spPr>
          <a:xfrm>
            <a:off x="2211720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829BD0-EBB6-4DE1-8D2D-BFAD1BC2137A}"/>
              </a:ext>
            </a:extLst>
          </p:cNvPr>
          <p:cNvCxnSpPr/>
          <p:nvPr/>
        </p:nvCxnSpPr>
        <p:spPr>
          <a:xfrm>
            <a:off x="3604293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52809CB-5D16-428E-9A2C-B1AA3C31D0F2}"/>
              </a:ext>
            </a:extLst>
          </p:cNvPr>
          <p:cNvCxnSpPr/>
          <p:nvPr/>
        </p:nvCxnSpPr>
        <p:spPr>
          <a:xfrm>
            <a:off x="4334135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0F85072-D218-40C7-9C0B-37EC7772D93F}"/>
              </a:ext>
            </a:extLst>
          </p:cNvPr>
          <p:cNvCxnSpPr/>
          <p:nvPr/>
        </p:nvCxnSpPr>
        <p:spPr>
          <a:xfrm>
            <a:off x="5030421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59C886-B559-4574-958D-681A3FF014DC}"/>
              </a:ext>
            </a:extLst>
          </p:cNvPr>
          <p:cNvSpPr txBox="1"/>
          <p:nvPr/>
        </p:nvSpPr>
        <p:spPr>
          <a:xfrm>
            <a:off x="1391929" y="1760824"/>
            <a:ext cx="67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Nippon</a:t>
            </a:r>
            <a:r>
              <a:rPr lang="es-ES" sz="1200" b="1" dirty="0"/>
              <a:t> 100pb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C3EA493-52DC-48EB-8542-8870D8ECB91D}"/>
              </a:ext>
            </a:extLst>
          </p:cNvPr>
          <p:cNvSpPr txBox="1"/>
          <p:nvPr/>
        </p:nvSpPr>
        <p:spPr>
          <a:xfrm>
            <a:off x="1991426" y="1751842"/>
            <a:ext cx="87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hDHCR7 fw1/rv1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04EDC3-A3FF-44B6-B3FD-CF642CCBAE01}"/>
              </a:ext>
            </a:extLst>
          </p:cNvPr>
          <p:cNvSpPr txBox="1"/>
          <p:nvPr/>
        </p:nvSpPr>
        <p:spPr>
          <a:xfrm>
            <a:off x="3417230" y="1751842"/>
            <a:ext cx="80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Marker</a:t>
            </a:r>
            <a:r>
              <a:rPr lang="es-ES" sz="1200" b="1" dirty="0"/>
              <a:t> VII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B75242-042A-48B0-B635-529BACBDABC0}"/>
              </a:ext>
            </a:extLst>
          </p:cNvPr>
          <p:cNvSpPr txBox="1"/>
          <p:nvPr/>
        </p:nvSpPr>
        <p:spPr>
          <a:xfrm>
            <a:off x="4113841" y="1751842"/>
            <a:ext cx="87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hDHCR24 fw3/rv3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B6517D-B57A-4A21-9FBC-7C71A5426705}"/>
              </a:ext>
            </a:extLst>
          </p:cNvPr>
          <p:cNvSpPr txBox="1"/>
          <p:nvPr/>
        </p:nvSpPr>
        <p:spPr>
          <a:xfrm>
            <a:off x="4793674" y="1751842"/>
            <a:ext cx="87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hSC5D fw6/rv6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4A7ED30-A618-4BDE-80C9-44B0AEAD2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91" y="1417739"/>
            <a:ext cx="266456" cy="26384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D96BC1-759D-4FDE-9F07-49F39E45C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93" y="1392949"/>
            <a:ext cx="266456" cy="263846"/>
          </a:xfrm>
          <a:prstGeom prst="rect">
            <a:avLst/>
          </a:prstGeom>
        </p:spPr>
      </p:pic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974013DE-D041-47CB-89D1-8D4D04710324}"/>
              </a:ext>
            </a:extLst>
          </p:cNvPr>
          <p:cNvSpPr/>
          <p:nvPr/>
        </p:nvSpPr>
        <p:spPr>
          <a:xfrm>
            <a:off x="4376673" y="1372288"/>
            <a:ext cx="346922" cy="31613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Tabla 24">
            <a:extLst>
              <a:ext uri="{FF2B5EF4-FFF2-40B4-BE49-F238E27FC236}">
                <a16:creationId xmlns:a16="http://schemas.microsoft.com/office/drawing/2014/main" id="{21DB31B4-4A10-48EF-BFEF-53D6D03C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918"/>
              </p:ext>
            </p:extLst>
          </p:nvPr>
        </p:nvGraphicFramePr>
        <p:xfrm>
          <a:off x="6525740" y="2835478"/>
          <a:ext cx="464839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49465">
                  <a:extLst>
                    <a:ext uri="{9D8B030D-6E8A-4147-A177-3AD203B41FA5}">
                      <a16:colId xmlns:a16="http://schemas.microsoft.com/office/drawing/2014/main" val="1080906180"/>
                    </a:ext>
                  </a:extLst>
                </a:gridCol>
                <a:gridCol w="1286909">
                  <a:extLst>
                    <a:ext uri="{9D8B030D-6E8A-4147-A177-3AD203B41FA5}">
                      <a16:colId xmlns:a16="http://schemas.microsoft.com/office/drawing/2014/main" val="2644947802"/>
                    </a:ext>
                  </a:extLst>
                </a:gridCol>
                <a:gridCol w="1812021">
                  <a:extLst>
                    <a:ext uri="{9D8B030D-6E8A-4147-A177-3AD203B41FA5}">
                      <a16:colId xmlns:a16="http://schemas.microsoft.com/office/drawing/2014/main" val="61927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3’UTR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Size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bp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miRNA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site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type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5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hDHCR7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7mer-m8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7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hDHCR24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7mer-A1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hSC5D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8mer, 7mer-m8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275436"/>
                  </a:ext>
                </a:extLst>
              </a:tr>
            </a:tbl>
          </a:graphicData>
        </a:graphic>
      </p:graphicFrame>
      <p:grpSp>
        <p:nvGrpSpPr>
          <p:cNvPr id="58" name="Grupo 57">
            <a:extLst>
              <a:ext uri="{FF2B5EF4-FFF2-40B4-BE49-F238E27FC236}">
                <a16:creationId xmlns:a16="http://schemas.microsoft.com/office/drawing/2014/main" id="{996193BD-3FB6-42EF-8CE2-CE6BD5B70EB1}"/>
              </a:ext>
            </a:extLst>
          </p:cNvPr>
          <p:cNvGrpSpPr/>
          <p:nvPr/>
        </p:nvGrpSpPr>
        <p:grpSpPr>
          <a:xfrm>
            <a:off x="2926869" y="2527611"/>
            <a:ext cx="602227" cy="2640685"/>
            <a:chOff x="2905477" y="2527611"/>
            <a:chExt cx="602227" cy="2640685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D8B70CB-B3E2-4492-9221-E798DBCCDCFC}"/>
                </a:ext>
              </a:extLst>
            </p:cNvPr>
            <p:cNvCxnSpPr/>
            <p:nvPr/>
          </p:nvCxnSpPr>
          <p:spPr>
            <a:xfrm>
              <a:off x="3291704" y="265057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7967A24-79D3-4C7A-955E-56D39EFF6FD3}"/>
                </a:ext>
              </a:extLst>
            </p:cNvPr>
            <p:cNvCxnSpPr/>
            <p:nvPr/>
          </p:nvCxnSpPr>
          <p:spPr>
            <a:xfrm>
              <a:off x="3291704" y="27039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ECD6E6A-A2D2-4A81-A4E9-0621C5D20DA9}"/>
                </a:ext>
              </a:extLst>
            </p:cNvPr>
            <p:cNvCxnSpPr/>
            <p:nvPr/>
          </p:nvCxnSpPr>
          <p:spPr>
            <a:xfrm>
              <a:off x="3291704" y="2820238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462CBC8-E4B8-4ABB-8B02-314E341E16EA}"/>
                </a:ext>
              </a:extLst>
            </p:cNvPr>
            <p:cNvCxnSpPr/>
            <p:nvPr/>
          </p:nvCxnSpPr>
          <p:spPr>
            <a:xfrm>
              <a:off x="3291704" y="29477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148DE9A-A461-49EF-A0B1-2D2E003BB1CB}"/>
                </a:ext>
              </a:extLst>
            </p:cNvPr>
            <p:cNvCxnSpPr/>
            <p:nvPr/>
          </p:nvCxnSpPr>
          <p:spPr>
            <a:xfrm>
              <a:off x="3291704" y="31763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C3C063E-36D1-4427-9749-3DFDEA733A62}"/>
                </a:ext>
              </a:extLst>
            </p:cNvPr>
            <p:cNvCxnSpPr/>
            <p:nvPr/>
          </p:nvCxnSpPr>
          <p:spPr>
            <a:xfrm>
              <a:off x="3291704" y="33973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DD76E0-ECAA-446F-BDC1-3CDAAAB49357}"/>
                </a:ext>
              </a:extLst>
            </p:cNvPr>
            <p:cNvCxnSpPr/>
            <p:nvPr/>
          </p:nvCxnSpPr>
          <p:spPr>
            <a:xfrm>
              <a:off x="3291704" y="37478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FA57039-426C-4ADF-A15C-B273C421B899}"/>
                </a:ext>
              </a:extLst>
            </p:cNvPr>
            <p:cNvCxnSpPr/>
            <p:nvPr/>
          </p:nvCxnSpPr>
          <p:spPr>
            <a:xfrm>
              <a:off x="3291704" y="3792382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C9A4D3FD-8631-44D1-9A46-F7F5C5E62F1F}"/>
                </a:ext>
              </a:extLst>
            </p:cNvPr>
            <p:cNvCxnSpPr/>
            <p:nvPr/>
          </p:nvCxnSpPr>
          <p:spPr>
            <a:xfrm>
              <a:off x="3291704" y="40526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0071633-FDB9-42B8-92E9-11F49844D0A8}"/>
                </a:ext>
              </a:extLst>
            </p:cNvPr>
            <p:cNvCxnSpPr/>
            <p:nvPr/>
          </p:nvCxnSpPr>
          <p:spPr>
            <a:xfrm>
              <a:off x="3291704" y="41136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C816A38-EE32-44AE-B5BE-53C2C5F1A797}"/>
                </a:ext>
              </a:extLst>
            </p:cNvPr>
            <p:cNvCxnSpPr/>
            <p:nvPr/>
          </p:nvCxnSpPr>
          <p:spPr>
            <a:xfrm>
              <a:off x="3284084" y="43879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2DC4040C-1EE8-46E2-894C-5FC0364D3D7E}"/>
                </a:ext>
              </a:extLst>
            </p:cNvPr>
            <p:cNvCxnSpPr/>
            <p:nvPr/>
          </p:nvCxnSpPr>
          <p:spPr>
            <a:xfrm>
              <a:off x="3284084" y="46165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21B81669-77B5-4EE6-AFBE-0C574A5A96D1}"/>
                </a:ext>
              </a:extLst>
            </p:cNvPr>
            <p:cNvCxnSpPr/>
            <p:nvPr/>
          </p:nvCxnSpPr>
          <p:spPr>
            <a:xfrm>
              <a:off x="3287843" y="50661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DEFB048-73DA-49F5-96A8-94459AF085D8}"/>
                </a:ext>
              </a:extLst>
            </p:cNvPr>
            <p:cNvSpPr txBox="1"/>
            <p:nvPr/>
          </p:nvSpPr>
          <p:spPr>
            <a:xfrm>
              <a:off x="2905477" y="252761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8576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F986C09B-40C2-4A6D-B393-D3416E938E84}"/>
                </a:ext>
              </a:extLst>
            </p:cNvPr>
            <p:cNvSpPr txBox="1"/>
            <p:nvPr/>
          </p:nvSpPr>
          <p:spPr>
            <a:xfrm>
              <a:off x="2905477" y="261884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7427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0DCAB20-2F75-47B5-B797-B8B92438FF00}"/>
                </a:ext>
              </a:extLst>
            </p:cNvPr>
            <p:cNvSpPr txBox="1"/>
            <p:nvPr/>
          </p:nvSpPr>
          <p:spPr>
            <a:xfrm>
              <a:off x="2905477" y="271810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6106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CE46A3C5-BBE0-4EE4-B8D8-70004C7649D8}"/>
                </a:ext>
              </a:extLst>
            </p:cNvPr>
            <p:cNvSpPr txBox="1"/>
            <p:nvPr/>
          </p:nvSpPr>
          <p:spPr>
            <a:xfrm>
              <a:off x="2908319" y="28400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4899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CACA2E4-4383-47A4-9FA1-11EBD265DCBF}"/>
                </a:ext>
              </a:extLst>
            </p:cNvPr>
            <p:cNvSpPr txBox="1"/>
            <p:nvPr/>
          </p:nvSpPr>
          <p:spPr>
            <a:xfrm>
              <a:off x="2914281" y="307526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3639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B4198606-8CD9-4036-B42C-3B53910AF894}"/>
                </a:ext>
              </a:extLst>
            </p:cNvPr>
            <p:cNvSpPr txBox="1"/>
            <p:nvPr/>
          </p:nvSpPr>
          <p:spPr>
            <a:xfrm>
              <a:off x="2918278" y="328854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2799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0A063B1-5048-494E-8EA5-52C613A22358}"/>
                </a:ext>
              </a:extLst>
            </p:cNvPr>
            <p:cNvSpPr txBox="1"/>
            <p:nvPr/>
          </p:nvSpPr>
          <p:spPr>
            <a:xfrm>
              <a:off x="2923085" y="362486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1953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3298396-4BDA-46BA-AB83-D7341AE32F91}"/>
                </a:ext>
              </a:extLst>
            </p:cNvPr>
            <p:cNvSpPr txBox="1"/>
            <p:nvPr/>
          </p:nvSpPr>
          <p:spPr>
            <a:xfrm>
              <a:off x="2923085" y="371651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1882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B996735-871E-4E65-866D-9619BFDBCB06}"/>
                </a:ext>
              </a:extLst>
            </p:cNvPr>
            <p:cNvSpPr txBox="1"/>
            <p:nvPr/>
          </p:nvSpPr>
          <p:spPr>
            <a:xfrm>
              <a:off x="2923085" y="393737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1515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E1C25E0-0EA8-44E3-81B0-79200A235BC0}"/>
                </a:ext>
              </a:extLst>
            </p:cNvPr>
            <p:cNvSpPr txBox="1"/>
            <p:nvPr/>
          </p:nvSpPr>
          <p:spPr>
            <a:xfrm>
              <a:off x="2923085" y="40354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1482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4868105-A347-4D8B-ABFD-CE59C71E8D2B}"/>
                </a:ext>
              </a:extLst>
            </p:cNvPr>
            <p:cNvSpPr txBox="1"/>
            <p:nvPr/>
          </p:nvSpPr>
          <p:spPr>
            <a:xfrm>
              <a:off x="2923085" y="428678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1164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BF2E526-3D3D-42EF-926A-6443328ACAB0}"/>
                </a:ext>
              </a:extLst>
            </p:cNvPr>
            <p:cNvSpPr txBox="1"/>
            <p:nvPr/>
          </p:nvSpPr>
          <p:spPr>
            <a:xfrm>
              <a:off x="2959615" y="450880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992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C8E656E5-4F22-42B3-A156-6F70D1D9A162}"/>
                </a:ext>
              </a:extLst>
            </p:cNvPr>
            <p:cNvSpPr txBox="1"/>
            <p:nvPr/>
          </p:nvSpPr>
          <p:spPr>
            <a:xfrm>
              <a:off x="2948733" y="4952852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710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C97CE43-A45C-4BDC-96F0-1399DCE52A9A}"/>
              </a:ext>
            </a:extLst>
          </p:cNvPr>
          <p:cNvGrpSpPr/>
          <p:nvPr/>
        </p:nvGrpSpPr>
        <p:grpSpPr>
          <a:xfrm>
            <a:off x="693995" y="3323340"/>
            <a:ext cx="582406" cy="2564463"/>
            <a:chOff x="693995" y="3323340"/>
            <a:chExt cx="582406" cy="2564463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3297D5E4-2F77-40B1-A3FF-6C68CD4BA858}"/>
                </a:ext>
              </a:extLst>
            </p:cNvPr>
            <p:cNvGrpSpPr/>
            <p:nvPr/>
          </p:nvGrpSpPr>
          <p:grpSpPr>
            <a:xfrm>
              <a:off x="1060401" y="3436620"/>
              <a:ext cx="216000" cy="2338151"/>
              <a:chOff x="1060401" y="3413760"/>
              <a:chExt cx="216000" cy="2338151"/>
            </a:xfrm>
          </p:grpSpPr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447CE1A3-8B35-4D72-90F2-5CDD8ECD72FD}"/>
                  </a:ext>
                </a:extLst>
              </p:cNvPr>
              <p:cNvCxnSpPr/>
              <p:nvPr/>
            </p:nvCxnSpPr>
            <p:spPr>
              <a:xfrm>
                <a:off x="1060401" y="3413760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92A1CB60-CA9D-4336-9216-E5EF8BC07A0C}"/>
                  </a:ext>
                </a:extLst>
              </p:cNvPr>
              <p:cNvCxnSpPr/>
              <p:nvPr/>
            </p:nvCxnSpPr>
            <p:spPr>
              <a:xfrm>
                <a:off x="1060401" y="409837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2E4A7E39-8B2C-4AA0-9DE1-E5C3C4A772BE}"/>
                  </a:ext>
                </a:extLst>
              </p:cNvPr>
              <p:cNvCxnSpPr/>
              <p:nvPr/>
            </p:nvCxnSpPr>
            <p:spPr>
              <a:xfrm>
                <a:off x="1060401" y="460129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6687D85E-F282-4C86-900A-D9B19641C087}"/>
                  </a:ext>
                </a:extLst>
              </p:cNvPr>
              <p:cNvCxnSpPr/>
              <p:nvPr/>
            </p:nvCxnSpPr>
            <p:spPr>
              <a:xfrm>
                <a:off x="1060401" y="523375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789E2F61-F7A0-4095-A1E1-A839951A897F}"/>
                  </a:ext>
                </a:extLst>
              </p:cNvPr>
              <p:cNvCxnSpPr/>
              <p:nvPr/>
            </p:nvCxnSpPr>
            <p:spPr>
              <a:xfrm>
                <a:off x="1060401" y="555379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D240C150-D518-49D7-A8E7-B17501533A4C}"/>
                  </a:ext>
                </a:extLst>
              </p:cNvPr>
              <p:cNvCxnSpPr/>
              <p:nvPr/>
            </p:nvCxnSpPr>
            <p:spPr>
              <a:xfrm>
                <a:off x="1060401" y="575191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17124AC-9FA0-4568-B603-571AE9377F67}"/>
                </a:ext>
              </a:extLst>
            </p:cNvPr>
            <p:cNvSpPr txBox="1"/>
            <p:nvPr/>
          </p:nvSpPr>
          <p:spPr>
            <a:xfrm>
              <a:off x="693995" y="332334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3000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571D6C36-DA60-4B3A-B7E9-FDD269AC780E}"/>
                </a:ext>
              </a:extLst>
            </p:cNvPr>
            <p:cNvSpPr txBox="1"/>
            <p:nvPr/>
          </p:nvSpPr>
          <p:spPr>
            <a:xfrm>
              <a:off x="697120" y="40211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1500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4C88656-C7F7-4FB8-8002-0A85478D3FA4}"/>
                </a:ext>
              </a:extLst>
            </p:cNvPr>
            <p:cNvSpPr txBox="1"/>
            <p:nvPr/>
          </p:nvSpPr>
          <p:spPr>
            <a:xfrm>
              <a:off x="693995" y="45164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1000</a:t>
              </a:r>
            </a:p>
          </p:txBody>
        </p: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FE3F71B-3D1E-43D1-AD80-BCF330F84960}"/>
                </a:ext>
              </a:extLst>
            </p:cNvPr>
            <p:cNvCxnSpPr/>
            <p:nvPr/>
          </p:nvCxnSpPr>
          <p:spPr>
            <a:xfrm>
              <a:off x="1060401" y="4724253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F030B278-1EFE-4C88-8257-0B8049E63989}"/>
                </a:ext>
              </a:extLst>
            </p:cNvPr>
            <p:cNvSpPr txBox="1"/>
            <p:nvPr/>
          </p:nvSpPr>
          <p:spPr>
            <a:xfrm>
              <a:off x="737082" y="4626251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900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E9A9786-39AC-47BF-844C-24BF9D480C49}"/>
                </a:ext>
              </a:extLst>
            </p:cNvPr>
            <p:cNvSpPr txBox="1"/>
            <p:nvPr/>
          </p:nvSpPr>
          <p:spPr>
            <a:xfrm>
              <a:off x="737082" y="515442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500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A99BBDD-4FCE-4793-9D74-6B607441B440}"/>
                </a:ext>
              </a:extLst>
            </p:cNvPr>
            <p:cNvSpPr txBox="1"/>
            <p:nvPr/>
          </p:nvSpPr>
          <p:spPr>
            <a:xfrm>
              <a:off x="737082" y="547221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400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19A4A31D-0176-4EDE-94F0-6A50DE7D5D20}"/>
                </a:ext>
              </a:extLst>
            </p:cNvPr>
            <p:cNvSpPr txBox="1"/>
            <p:nvPr/>
          </p:nvSpPr>
          <p:spPr>
            <a:xfrm>
              <a:off x="737082" y="567235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300</a:t>
              </a:r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AB0CD3D-D9D0-45D6-9248-2C701A5C9F94}"/>
              </a:ext>
            </a:extLst>
          </p:cNvPr>
          <p:cNvSpPr txBox="1"/>
          <p:nvPr/>
        </p:nvSpPr>
        <p:spPr>
          <a:xfrm>
            <a:off x="2211720" y="4502232"/>
            <a:ext cx="502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~871bp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1DA929B-3E5D-4ED0-A0A1-3209B231F40D}"/>
              </a:ext>
            </a:extLst>
          </p:cNvPr>
          <p:cNvSpPr txBox="1"/>
          <p:nvPr/>
        </p:nvSpPr>
        <p:spPr>
          <a:xfrm>
            <a:off x="4956510" y="2849968"/>
            <a:ext cx="5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~3425bp</a:t>
            </a:r>
          </a:p>
        </p:txBody>
      </p:sp>
    </p:spTree>
    <p:extLst>
      <p:ext uri="{BB962C8B-B14F-4D97-AF65-F5344CB8AC3E}">
        <p14:creationId xmlns:p14="http://schemas.microsoft.com/office/powerpoint/2010/main" val="2348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88359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hDHCR7 &amp; hSC5D – </a:t>
            </a:r>
            <a:r>
              <a:rPr lang="es-ES" sz="2400" dirty="0" err="1"/>
              <a:t>insert</a:t>
            </a:r>
            <a:r>
              <a:rPr lang="es-ES" sz="2400" dirty="0"/>
              <a:t> </a:t>
            </a:r>
            <a:r>
              <a:rPr lang="es-ES" sz="2400" dirty="0" err="1"/>
              <a:t>amplification</a:t>
            </a:r>
            <a:endParaRPr lang="es-ES" sz="24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164EC61-9995-4A2F-B2E9-55E2E964C595}"/>
              </a:ext>
            </a:extLst>
          </p:cNvPr>
          <p:cNvGrpSpPr/>
          <p:nvPr/>
        </p:nvGrpSpPr>
        <p:grpSpPr>
          <a:xfrm>
            <a:off x="853099" y="1695106"/>
            <a:ext cx="4305643" cy="3603029"/>
            <a:chOff x="853099" y="1981625"/>
            <a:chExt cx="4004651" cy="331650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755D53F-6EA5-426F-BC19-9BBF6E8F2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" t="22236" r="1987" b="3300"/>
            <a:stretch/>
          </p:blipFill>
          <p:spPr>
            <a:xfrm>
              <a:off x="853099" y="2547315"/>
              <a:ext cx="4004651" cy="2750819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E0B742A1-30ED-483A-8B70-2A3F0D9E020C}"/>
                </a:ext>
              </a:extLst>
            </p:cNvPr>
            <p:cNvCxnSpPr/>
            <p:nvPr/>
          </p:nvCxnSpPr>
          <p:spPr>
            <a:xfrm>
              <a:off x="1040163" y="2408966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AC0F329-8F18-40B4-AC8C-ED3FCF8EBB52}"/>
                </a:ext>
              </a:extLst>
            </p:cNvPr>
            <p:cNvCxnSpPr/>
            <p:nvPr/>
          </p:nvCxnSpPr>
          <p:spPr>
            <a:xfrm>
              <a:off x="1659225" y="2415397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999D1A8-EA65-4E0D-A6F6-77B64B704852}"/>
                </a:ext>
              </a:extLst>
            </p:cNvPr>
            <p:cNvCxnSpPr/>
            <p:nvPr/>
          </p:nvCxnSpPr>
          <p:spPr>
            <a:xfrm>
              <a:off x="2283411" y="241420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0F0CDE5-408C-44C7-9511-C90A408EB4AF}"/>
                </a:ext>
              </a:extLst>
            </p:cNvPr>
            <p:cNvSpPr txBox="1"/>
            <p:nvPr/>
          </p:nvSpPr>
          <p:spPr>
            <a:xfrm>
              <a:off x="922818" y="1981625"/>
              <a:ext cx="666688" cy="42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/>
                <a:t>Marker</a:t>
              </a:r>
              <a:r>
                <a:rPr lang="es-ES" sz="1200" b="1" dirty="0"/>
                <a:t> VII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0814BFD-7297-4BC9-ABC4-16CC11C2AA21}"/>
                </a:ext>
              </a:extLst>
            </p:cNvPr>
            <p:cNvSpPr txBox="1"/>
            <p:nvPr/>
          </p:nvSpPr>
          <p:spPr>
            <a:xfrm>
              <a:off x="1753914" y="2024825"/>
              <a:ext cx="961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hDHCR7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A9B24E6-5781-49D5-85FA-61A4F9152677}"/>
                </a:ext>
              </a:extLst>
            </p:cNvPr>
            <p:cNvCxnSpPr/>
            <p:nvPr/>
          </p:nvCxnSpPr>
          <p:spPr>
            <a:xfrm>
              <a:off x="3495645" y="2415397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1C5EB26-1BD9-4151-BC42-325496C59B69}"/>
                </a:ext>
              </a:extLst>
            </p:cNvPr>
            <p:cNvCxnSpPr/>
            <p:nvPr/>
          </p:nvCxnSpPr>
          <p:spPr>
            <a:xfrm>
              <a:off x="4119831" y="241420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431C27F-05A7-4571-B267-08A89DFD2773}"/>
                </a:ext>
              </a:extLst>
            </p:cNvPr>
            <p:cNvSpPr txBox="1"/>
            <p:nvPr/>
          </p:nvSpPr>
          <p:spPr>
            <a:xfrm>
              <a:off x="3597954" y="2024825"/>
              <a:ext cx="872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hSC5D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4B992BC-57E1-4A87-B42A-146EE35D6309}"/>
                </a:ext>
              </a:extLst>
            </p:cNvPr>
            <p:cNvSpPr/>
            <p:nvPr/>
          </p:nvSpPr>
          <p:spPr>
            <a:xfrm>
              <a:off x="1519788" y="3494100"/>
              <a:ext cx="1243248" cy="3780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B22E3E1-720A-4E96-A2D5-578304ADC572}"/>
                </a:ext>
              </a:extLst>
            </p:cNvPr>
            <p:cNvSpPr/>
            <p:nvPr/>
          </p:nvSpPr>
          <p:spPr>
            <a:xfrm>
              <a:off x="3412623" y="2812160"/>
              <a:ext cx="1243248" cy="3780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E9D386C-B658-48F5-AC3F-B003FBD64EB9}"/>
              </a:ext>
            </a:extLst>
          </p:cNvPr>
          <p:cNvGrpSpPr/>
          <p:nvPr/>
        </p:nvGrpSpPr>
        <p:grpSpPr>
          <a:xfrm>
            <a:off x="5396867" y="3429000"/>
            <a:ext cx="2369820" cy="1691884"/>
            <a:chOff x="4837581" y="4931227"/>
            <a:chExt cx="2369820" cy="1691884"/>
          </a:xfrm>
        </p:grpSpPr>
        <p:pic>
          <p:nvPicPr>
            <p:cNvPr id="15" name="Imagen 14" descr="&#10;">
              <a:extLst>
                <a:ext uri="{FF2B5EF4-FFF2-40B4-BE49-F238E27FC236}">
                  <a16:creationId xmlns:a16="http://schemas.microsoft.com/office/drawing/2014/main" id="{91305E95-8D64-46AD-8B4F-D90CA853F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85" t="46163" r="26741" b="29166"/>
            <a:stretch/>
          </p:blipFill>
          <p:spPr>
            <a:xfrm>
              <a:off x="4837581" y="4931227"/>
              <a:ext cx="2369820" cy="1691884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A8F8EFE-467D-464A-B774-C60F6B849C1F}"/>
                </a:ext>
              </a:extLst>
            </p:cNvPr>
            <p:cNvSpPr/>
            <p:nvPr/>
          </p:nvSpPr>
          <p:spPr>
            <a:xfrm>
              <a:off x="5143500" y="5553075"/>
              <a:ext cx="857250" cy="3416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B58E112-C7FD-4910-B995-3E5DA3681F68}"/>
                </a:ext>
              </a:extLst>
            </p:cNvPr>
            <p:cNvSpPr/>
            <p:nvPr/>
          </p:nvSpPr>
          <p:spPr>
            <a:xfrm>
              <a:off x="6293001" y="5128259"/>
              <a:ext cx="857250" cy="3416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2174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88359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Cloning</a:t>
            </a:r>
            <a:r>
              <a:rPr lang="es-ES" sz="2400" dirty="0"/>
              <a:t> – In </a:t>
            </a:r>
            <a:r>
              <a:rPr lang="es-ES" sz="2400" dirty="0" err="1"/>
              <a:t>progress</a:t>
            </a: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380372-ECA0-4C64-ACDF-F2C2F2D1BF7F}"/>
              </a:ext>
            </a:extLst>
          </p:cNvPr>
          <p:cNvSpPr txBox="1"/>
          <p:nvPr/>
        </p:nvSpPr>
        <p:spPr>
          <a:xfrm>
            <a:off x="885825" y="1628775"/>
            <a:ext cx="609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Cloning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3’UTRs hDHCR7 and hSC5D in psiCHECK2 </a:t>
            </a:r>
            <a:r>
              <a:rPr lang="es-ES" dirty="0" err="1"/>
              <a:t>plasmid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F44198-89C0-434D-B333-BC9CEBC7199D}"/>
              </a:ext>
            </a:extLst>
          </p:cNvPr>
          <p:cNvSpPr txBox="1"/>
          <p:nvPr/>
        </p:nvSpPr>
        <p:spPr>
          <a:xfrm>
            <a:off x="885825" y="2105025"/>
            <a:ext cx="360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Luciferase</a:t>
            </a:r>
            <a:r>
              <a:rPr lang="es-ES" dirty="0"/>
              <a:t> </a:t>
            </a:r>
            <a:r>
              <a:rPr lang="es-ES" dirty="0" err="1"/>
              <a:t>assay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cloned</a:t>
            </a:r>
            <a:r>
              <a:rPr lang="es-ES" dirty="0"/>
              <a:t> 3’UTRs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0576ADA-A27C-4DAD-AA4F-3C82E18A5AE0}"/>
              </a:ext>
            </a:extLst>
          </p:cNvPr>
          <p:cNvSpPr txBox="1"/>
          <p:nvPr/>
        </p:nvSpPr>
        <p:spPr>
          <a:xfrm>
            <a:off x="885825" y="2581275"/>
            <a:ext cx="2919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Point </a:t>
            </a:r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3’UTRs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mDHCR24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hDHCR7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hSC5D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00015A3-84B3-4B14-A641-BB934A2C3FD2}"/>
              </a:ext>
            </a:extLst>
          </p:cNvPr>
          <p:cNvSpPr txBox="1"/>
          <p:nvPr/>
        </p:nvSpPr>
        <p:spPr>
          <a:xfrm>
            <a:off x="885825" y="3888522"/>
            <a:ext cx="711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mSC5D </a:t>
            </a:r>
            <a:r>
              <a:rPr lang="es-ES" dirty="0" err="1"/>
              <a:t>sequencing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primers</a:t>
            </a:r>
            <a:r>
              <a:rPr lang="es-ES" dirty="0"/>
              <a:t> </a:t>
            </a:r>
            <a:r>
              <a:rPr lang="es-ES" dirty="0" err="1"/>
              <a:t>located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middle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sequence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609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B98C-D7D3-4AF3-ADA6-8F3BF044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/>
              <a:t>Flow </a:t>
            </a:r>
            <a:r>
              <a:rPr lang="es-ES" dirty="0" err="1"/>
              <a:t>cytometry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2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19938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Mitochondrial</a:t>
            </a:r>
            <a:r>
              <a:rPr lang="es-ES" sz="2400" dirty="0"/>
              <a:t> </a:t>
            </a:r>
            <a:r>
              <a:rPr lang="es-ES" sz="2400" dirty="0" err="1"/>
              <a:t>dyes</a:t>
            </a:r>
            <a:r>
              <a:rPr lang="es-ES" sz="2400" dirty="0"/>
              <a:t> test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643B33D8-0190-48F4-8841-7B7D41C4E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86047"/>
              </p:ext>
            </p:extLst>
          </p:nvPr>
        </p:nvGraphicFramePr>
        <p:xfrm>
          <a:off x="363644" y="2474124"/>
          <a:ext cx="4919073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691">
                  <a:extLst>
                    <a:ext uri="{9D8B030D-6E8A-4147-A177-3AD203B41FA5}">
                      <a16:colId xmlns:a16="http://schemas.microsoft.com/office/drawing/2014/main" val="2879549478"/>
                    </a:ext>
                  </a:extLst>
                </a:gridCol>
                <a:gridCol w="1639691">
                  <a:extLst>
                    <a:ext uri="{9D8B030D-6E8A-4147-A177-3AD203B41FA5}">
                      <a16:colId xmlns:a16="http://schemas.microsoft.com/office/drawing/2014/main" val="898972601"/>
                    </a:ext>
                  </a:extLst>
                </a:gridCol>
                <a:gridCol w="1639691">
                  <a:extLst>
                    <a:ext uri="{9D8B030D-6E8A-4147-A177-3AD203B41FA5}">
                      <a16:colId xmlns:a16="http://schemas.microsoft.com/office/drawing/2014/main" val="2937157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Detects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35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TMRM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Mitochondrial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membrane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potential</a:t>
                      </a:r>
                      <a:r>
                        <a:rPr lang="es-ES" dirty="0"/>
                        <a:t> (</a:t>
                      </a:r>
                      <a:r>
                        <a:rPr lang="el-GR" dirty="0"/>
                        <a:t>ΔΨ</a:t>
                      </a:r>
                      <a:r>
                        <a:rPr lang="es-ES" dirty="0"/>
                        <a:t>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FCCP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25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MitoSOX</a:t>
                      </a:r>
                      <a:endParaRPr lang="es-ES" dirty="0"/>
                    </a:p>
                    <a:p>
                      <a:pPr algn="ctr"/>
                      <a:r>
                        <a:rPr lang="es-ES" dirty="0"/>
                        <a:t>(2-4 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Superoxides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Rotenone</a:t>
                      </a:r>
                      <a:r>
                        <a:rPr lang="es-ES" dirty="0"/>
                        <a:t>  </a:t>
                      </a:r>
                      <a:r>
                        <a:rPr lang="es-ES" dirty="0" err="1"/>
                        <a:t>Antimycin</a:t>
                      </a:r>
                      <a:r>
                        <a:rPr lang="es-ES" dirty="0"/>
                        <a:t>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68949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44FE16A-414A-4BA9-A8BB-18735E2E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54" y="1866472"/>
            <a:ext cx="3086100" cy="23717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5D23E5-25CB-40D0-80F0-94EFD66C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345" y="1866472"/>
            <a:ext cx="2897751" cy="228288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013B612-01EB-4AC8-BB6C-1B22E4C0FA75}"/>
              </a:ext>
            </a:extLst>
          </p:cNvPr>
          <p:cNvSpPr txBox="1"/>
          <p:nvPr/>
        </p:nvSpPr>
        <p:spPr>
          <a:xfrm>
            <a:off x="7706358" y="1281304"/>
            <a:ext cx="172797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Negative</a:t>
            </a:r>
            <a:r>
              <a:rPr lang="es-ES" dirty="0"/>
              <a:t> control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1517B74-5E5C-4EBA-B1CD-D17E31173E1A}"/>
              </a:ext>
            </a:extLst>
          </p:cNvPr>
          <p:cNvGrpSpPr/>
          <p:nvPr/>
        </p:nvGrpSpPr>
        <p:grpSpPr>
          <a:xfrm>
            <a:off x="7347433" y="4357459"/>
            <a:ext cx="2911041" cy="1828387"/>
            <a:chOff x="7347433" y="4230459"/>
            <a:chExt cx="2911041" cy="1828387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876488BB-87DB-45FD-8B46-61ABFA719447}"/>
                </a:ext>
              </a:extLst>
            </p:cNvPr>
            <p:cNvGrpSpPr/>
            <p:nvPr/>
          </p:nvGrpSpPr>
          <p:grpSpPr>
            <a:xfrm>
              <a:off x="7347433" y="4230459"/>
              <a:ext cx="2911041" cy="1828387"/>
              <a:chOff x="5694801" y="4213422"/>
              <a:chExt cx="2911041" cy="1828387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A99DE0FA-41B8-4F33-A00D-FDFF3F0B6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801" y="4257726"/>
                <a:ext cx="2253825" cy="1777733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898BA175-AFC4-4362-A2D3-0718D142A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8626" y="5211009"/>
                <a:ext cx="643950" cy="83080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CDECA00-CF58-48E5-B03A-DD59121A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6967" y="4213422"/>
                <a:ext cx="178875" cy="1304267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2D565D67-EF8F-4E65-9B30-E3263675F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2799" y="4251376"/>
                <a:ext cx="858600" cy="98267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11136C8-9282-48C8-A234-E5E56B26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7438" y="5265875"/>
              <a:ext cx="429300" cy="678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73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19475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Mitochondrial</a:t>
            </a:r>
            <a:r>
              <a:rPr lang="es-ES" sz="2400" dirty="0"/>
              <a:t> </a:t>
            </a:r>
            <a:r>
              <a:rPr lang="es-ES" sz="2400" dirty="0" err="1"/>
              <a:t>dyes</a:t>
            </a:r>
            <a:r>
              <a:rPr lang="es-ES" sz="2400" dirty="0"/>
              <a:t>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13B612-01EB-4AC8-BB6C-1B22E4C0FA75}"/>
              </a:ext>
            </a:extLst>
          </p:cNvPr>
          <p:cNvSpPr txBox="1"/>
          <p:nvPr/>
        </p:nvSpPr>
        <p:spPr>
          <a:xfrm>
            <a:off x="2798783" y="1332405"/>
            <a:ext cx="8162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TMRM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21C326-6B97-4791-9B0E-CA40B38EA813}"/>
              </a:ext>
            </a:extLst>
          </p:cNvPr>
          <p:cNvSpPr txBox="1"/>
          <p:nvPr/>
        </p:nvSpPr>
        <p:spPr>
          <a:xfrm>
            <a:off x="8500310" y="1294438"/>
            <a:ext cx="1400896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TMRM+FCCP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A10801-2ADB-4CE0-AED9-708D665D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973152"/>
            <a:ext cx="2683125" cy="1974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103242-535E-46C2-BAE3-42EA7F27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08" y="1892752"/>
            <a:ext cx="2540025" cy="205466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D263A45-A056-4EDE-BB0F-31A0CA3BF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83" y="4269935"/>
            <a:ext cx="2496585" cy="2033306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F7D23F1A-A2F5-4FDA-803C-B9CC555B01C3}"/>
              </a:ext>
            </a:extLst>
          </p:cNvPr>
          <p:cNvGrpSpPr/>
          <p:nvPr/>
        </p:nvGrpSpPr>
        <p:grpSpPr>
          <a:xfrm>
            <a:off x="3105457" y="4490248"/>
            <a:ext cx="2811669" cy="1197068"/>
            <a:chOff x="3472537" y="4363247"/>
            <a:chExt cx="2811669" cy="1197068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B7CCB646-0F11-4AEE-87DF-27EFFFA57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095"/>
            <a:stretch/>
          </p:blipFill>
          <p:spPr>
            <a:xfrm>
              <a:off x="3472537" y="4363248"/>
              <a:ext cx="1175663" cy="119706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3C702E37-EFE0-46D1-8A40-596C36FB9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364"/>
            <a:stretch/>
          </p:blipFill>
          <p:spPr>
            <a:xfrm>
              <a:off x="4381500" y="4363247"/>
              <a:ext cx="1902706" cy="1197067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62B8E3B9-1F6B-4686-B2FF-37874D42F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328" y="1892752"/>
            <a:ext cx="2739556" cy="20546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F2D081C-1222-4D29-BC1C-088315459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0758" y="1935184"/>
            <a:ext cx="2467459" cy="196980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70AAA32-50B5-4C24-9E2A-EBA18848DA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46"/>
          <a:stretch/>
        </p:blipFill>
        <p:spPr>
          <a:xfrm>
            <a:off x="6199154" y="4269934"/>
            <a:ext cx="2496585" cy="1893867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3EFF5772-CA27-4EDE-864B-04CFC98EE527}"/>
              </a:ext>
            </a:extLst>
          </p:cNvPr>
          <p:cNvGrpSpPr/>
          <p:nvPr/>
        </p:nvGrpSpPr>
        <p:grpSpPr>
          <a:xfrm>
            <a:off x="8770873" y="4490248"/>
            <a:ext cx="2903395" cy="1098800"/>
            <a:chOff x="4268827" y="2879600"/>
            <a:chExt cx="2903395" cy="1098800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84692695-3195-4E81-8BFB-EEF5A208C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2821"/>
            <a:stretch/>
          </p:blipFill>
          <p:spPr>
            <a:xfrm>
              <a:off x="4268827" y="2879600"/>
              <a:ext cx="1369973" cy="109880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B6ADC098-3E5A-42DB-9FBD-A23C0FF57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6051" r="-1"/>
            <a:stretch/>
          </p:blipFill>
          <p:spPr>
            <a:xfrm>
              <a:off x="5552765" y="2879600"/>
              <a:ext cx="1619457" cy="1098800"/>
            </a:xfrm>
            <a:prstGeom prst="rect">
              <a:avLst/>
            </a:prstGeom>
          </p:spPr>
        </p:pic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6D32DFA-D523-45B0-A237-E326C2274E89}"/>
              </a:ext>
            </a:extLst>
          </p:cNvPr>
          <p:cNvSpPr/>
          <p:nvPr/>
        </p:nvSpPr>
        <p:spPr>
          <a:xfrm>
            <a:off x="11023600" y="2070100"/>
            <a:ext cx="546100" cy="15111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20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23123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Mitochondrial</a:t>
            </a:r>
            <a:r>
              <a:rPr lang="es-ES" sz="2400" dirty="0"/>
              <a:t> </a:t>
            </a:r>
            <a:r>
              <a:rPr lang="es-ES" sz="2400" dirty="0" err="1"/>
              <a:t>dyes</a:t>
            </a:r>
            <a:r>
              <a:rPr lang="es-ES" sz="2400" dirty="0"/>
              <a:t>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13B612-01EB-4AC8-BB6C-1B22E4C0FA75}"/>
              </a:ext>
            </a:extLst>
          </p:cNvPr>
          <p:cNvSpPr txBox="1"/>
          <p:nvPr/>
        </p:nvSpPr>
        <p:spPr>
          <a:xfrm>
            <a:off x="2425512" y="1281304"/>
            <a:ext cx="149124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MitoSOX</a:t>
            </a:r>
            <a:r>
              <a:rPr lang="es-ES" dirty="0"/>
              <a:t> 2µM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21C326-6B97-4791-9B0E-CA40B38EA813}"/>
              </a:ext>
            </a:extLst>
          </p:cNvPr>
          <p:cNvSpPr txBox="1"/>
          <p:nvPr/>
        </p:nvSpPr>
        <p:spPr>
          <a:xfrm>
            <a:off x="7998383" y="1294503"/>
            <a:ext cx="1962076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MitoSOX</a:t>
            </a:r>
            <a:r>
              <a:rPr lang="es-ES" dirty="0"/>
              <a:t> + </a:t>
            </a:r>
            <a:r>
              <a:rPr lang="es-ES" dirty="0" err="1"/>
              <a:t>Ant</a:t>
            </a:r>
            <a:r>
              <a:rPr lang="es-ES" dirty="0"/>
              <a:t>/</a:t>
            </a:r>
            <a:r>
              <a:rPr lang="es-ES" dirty="0" err="1"/>
              <a:t>Rot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7D1DE8-3F28-43E9-B8B4-1EEE944A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973152"/>
            <a:ext cx="2647350" cy="1974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CF43A5-67D0-4AE6-81B8-D4B04A81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33" y="1973152"/>
            <a:ext cx="2432700" cy="19742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77FFA7-B7EF-46D0-A4BF-A77D3665E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116" y="4054818"/>
            <a:ext cx="2848142" cy="23060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24CB33-D84F-4A2F-8710-717762A34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208" y="1982085"/>
            <a:ext cx="2647350" cy="1965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7ABA1C-216D-4922-8513-1CF3F746C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150" y="2044619"/>
            <a:ext cx="2432700" cy="1902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95657E-6762-45F5-BBB7-1C8EEEFA5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527" y="4054818"/>
            <a:ext cx="2889789" cy="22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7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213</Words>
  <Application>Microsoft Office PowerPoint</Application>
  <PresentationFormat>Panorámica</PresentationFormat>
  <Paragraphs>86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Lab meeting 19/11/19</vt:lpstr>
      <vt:lpstr>Cloning</vt:lpstr>
      <vt:lpstr>Presentación de PowerPoint</vt:lpstr>
      <vt:lpstr>Presentación de PowerPoint</vt:lpstr>
      <vt:lpstr>Presentación de PowerPoint</vt:lpstr>
      <vt:lpstr>Flow cytometry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19/11/19</dc:title>
  <dc:creator>Marta Torrecilla Parra</dc:creator>
  <cp:lastModifiedBy>Marta Torrecilla Parra</cp:lastModifiedBy>
  <cp:revision>18</cp:revision>
  <dcterms:created xsi:type="dcterms:W3CDTF">2019-11-18T10:01:45Z</dcterms:created>
  <dcterms:modified xsi:type="dcterms:W3CDTF">2019-11-18T16:06:52Z</dcterms:modified>
</cp:coreProperties>
</file>