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FF5C2F"/>
    <a:srgbClr val="FF9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35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9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6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2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1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6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6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5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25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2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611D-BF99-4646-8C6C-9F6E2433DDB7}" type="datetimeFigureOut">
              <a:rPr lang="es-ES" smtClean="0"/>
              <a:t>08/07/2019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0CF7-AEA5-44DA-A0AB-BAD76C74FB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8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meeting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25/06/2019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00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8" y="1520044"/>
            <a:ext cx="6483927" cy="42434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7508" y="387928"/>
            <a:ext cx="1915852" cy="707886"/>
          </a:xfrm>
          <a:prstGeom prst="rect">
            <a:avLst/>
          </a:prstGeom>
          <a:noFill/>
          <a:ln w="22225" cap="rnd" cmpd="dbl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Cloning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7481455" y="3152240"/>
            <a:ext cx="738909" cy="489527"/>
          </a:xfrm>
          <a:prstGeom prst="rightArrow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9107055" y="2281382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9098586" y="2929470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9098584" y="3595586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9081652" y="4223328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9081651" y="4812917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10800000">
            <a:off x="9107050" y="2398138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rot="10800000">
            <a:off x="9098582" y="3042110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rot="10800000">
            <a:off x="9100348" y="3713091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rot="10800000">
            <a:off x="9080183" y="4338929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rot="10800000">
            <a:off x="9083414" y="4924464"/>
            <a:ext cx="1671781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8860275" y="2281381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8860275" y="2398137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10778830" y="2281381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10778830" y="2398137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8860275" y="2925353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8860275" y="3042109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10778830" y="2925353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10778830" y="3042109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8860275" y="3596334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8860275" y="3713090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10778830" y="3596334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10778830" y="3713090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8836640" y="4222173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8836640" y="4338929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>
            <a:off x="10755195" y="4222173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H="1">
            <a:off x="10755195" y="4338929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>
            <a:off x="8836640" y="4810974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8836640" y="4927730"/>
            <a:ext cx="2467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10755195" y="4810974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10755195" y="4927730"/>
            <a:ext cx="24677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1236288" y="1656080"/>
            <a:ext cx="4311072" cy="39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orbel" panose="020B0503020204020204" pitchFamily="34" charset="0"/>
              </a:rPr>
              <a:t>Insert you want to clone</a:t>
            </a:r>
            <a:endParaRPr lang="en-US" sz="28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/>
          <p:cNvGrpSpPr/>
          <p:nvPr/>
        </p:nvGrpSpPr>
        <p:grpSpPr>
          <a:xfrm>
            <a:off x="5792480" y="2077658"/>
            <a:ext cx="519045" cy="502521"/>
            <a:chOff x="5799004" y="1917336"/>
            <a:chExt cx="2601848" cy="2484245"/>
          </a:xfrm>
        </p:grpSpPr>
        <p:grpSp>
          <p:nvGrpSpPr>
            <p:cNvPr id="36" name="Grupo 35"/>
            <p:cNvGrpSpPr/>
            <p:nvPr/>
          </p:nvGrpSpPr>
          <p:grpSpPr>
            <a:xfrm>
              <a:off x="5799005" y="1917336"/>
              <a:ext cx="2601847" cy="2480554"/>
              <a:chOff x="994803" y="1960123"/>
              <a:chExt cx="2601847" cy="2480554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1099225" y="2071992"/>
                <a:ext cx="2393005" cy="2256817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9" name="Arco de bloque 38"/>
              <p:cNvSpPr/>
              <p:nvPr/>
            </p:nvSpPr>
            <p:spPr>
              <a:xfrm rot="10800000">
                <a:off x="994803" y="1960123"/>
                <a:ext cx="2601847" cy="2480554"/>
              </a:xfrm>
              <a:prstGeom prst="blockArc">
                <a:avLst>
                  <a:gd name="adj1" fmla="val 13061213"/>
                  <a:gd name="adj2" fmla="val 19646687"/>
                  <a:gd name="adj3" fmla="val 806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Arco de bloque 36"/>
            <p:cNvSpPr/>
            <p:nvPr/>
          </p:nvSpPr>
          <p:spPr>
            <a:xfrm rot="10800000">
              <a:off x="5799004" y="1921027"/>
              <a:ext cx="2601847" cy="2480554"/>
            </a:xfrm>
            <a:prstGeom prst="blockArc">
              <a:avLst>
                <a:gd name="adj1" fmla="val 13026807"/>
                <a:gd name="adj2" fmla="val 19639809"/>
                <a:gd name="adj3" fmla="val 3143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6031172" y="1297049"/>
            <a:ext cx="519045" cy="502521"/>
            <a:chOff x="5799004" y="1917336"/>
            <a:chExt cx="2601848" cy="2484245"/>
          </a:xfrm>
        </p:grpSpPr>
        <p:grpSp>
          <p:nvGrpSpPr>
            <p:cNvPr id="51" name="Grupo 50"/>
            <p:cNvGrpSpPr/>
            <p:nvPr/>
          </p:nvGrpSpPr>
          <p:grpSpPr>
            <a:xfrm>
              <a:off x="5799005" y="1917336"/>
              <a:ext cx="2601847" cy="2480554"/>
              <a:chOff x="994803" y="1960123"/>
              <a:chExt cx="2601847" cy="2480554"/>
            </a:xfrm>
          </p:grpSpPr>
          <p:sp>
            <p:nvSpPr>
              <p:cNvPr id="53" name="Elipse 52"/>
              <p:cNvSpPr/>
              <p:nvPr/>
            </p:nvSpPr>
            <p:spPr>
              <a:xfrm>
                <a:off x="1099225" y="2071992"/>
                <a:ext cx="2393005" cy="2256817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4" name="Arco de bloque 53"/>
              <p:cNvSpPr/>
              <p:nvPr/>
            </p:nvSpPr>
            <p:spPr>
              <a:xfrm rot="10800000">
                <a:off x="994803" y="1960123"/>
                <a:ext cx="2601847" cy="2480554"/>
              </a:xfrm>
              <a:prstGeom prst="blockArc">
                <a:avLst>
                  <a:gd name="adj1" fmla="val 13061213"/>
                  <a:gd name="adj2" fmla="val 19646687"/>
                  <a:gd name="adj3" fmla="val 806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Arco de bloque 51"/>
            <p:cNvSpPr/>
            <p:nvPr/>
          </p:nvSpPr>
          <p:spPr>
            <a:xfrm rot="10800000">
              <a:off x="5799004" y="1921027"/>
              <a:ext cx="2601847" cy="2480554"/>
            </a:xfrm>
            <a:prstGeom prst="blockArc">
              <a:avLst>
                <a:gd name="adj1" fmla="val 13026807"/>
                <a:gd name="adj2" fmla="val 19639809"/>
                <a:gd name="adj3" fmla="val 3143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56" name="Flecha derecha 55"/>
          <p:cNvSpPr/>
          <p:nvPr/>
        </p:nvSpPr>
        <p:spPr>
          <a:xfrm rot="14557222">
            <a:off x="7866693" y="2929526"/>
            <a:ext cx="609600" cy="398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Grupo 33"/>
          <p:cNvGrpSpPr/>
          <p:nvPr/>
        </p:nvGrpSpPr>
        <p:grpSpPr>
          <a:xfrm>
            <a:off x="710057" y="1152702"/>
            <a:ext cx="2284752" cy="542518"/>
            <a:chOff x="538480" y="1617631"/>
            <a:chExt cx="2284752" cy="542518"/>
          </a:xfrm>
        </p:grpSpPr>
        <p:grpSp>
          <p:nvGrpSpPr>
            <p:cNvPr id="21" name="Grupo 20"/>
            <p:cNvGrpSpPr/>
            <p:nvPr/>
          </p:nvGrpSpPr>
          <p:grpSpPr>
            <a:xfrm>
              <a:off x="538480" y="1617631"/>
              <a:ext cx="2165329" cy="116756"/>
              <a:chOff x="990600" y="2242471"/>
              <a:chExt cx="2165329" cy="116756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1237379" y="2242471"/>
                <a:ext cx="1671781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rot="10800000">
                <a:off x="1237374" y="2359227"/>
                <a:ext cx="1671781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H="1">
                <a:off x="990600" y="2242471"/>
                <a:ext cx="24677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 flipH="1">
                <a:off x="990600" y="2359227"/>
                <a:ext cx="24677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/>
              <p:cNvCxnSpPr/>
              <p:nvPr/>
            </p:nvCxnSpPr>
            <p:spPr>
              <a:xfrm flipH="1">
                <a:off x="2909155" y="2242471"/>
                <a:ext cx="246774" cy="0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>
                <a:off x="2909155" y="2359227"/>
                <a:ext cx="246774" cy="0"/>
              </a:xfrm>
              <a:prstGeom prst="line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3008">
              <a:off x="577215" y="1771649"/>
              <a:ext cx="485625" cy="291375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26853">
              <a:off x="2337607" y="1683464"/>
              <a:ext cx="485625" cy="291375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3372414" y="815844"/>
            <a:ext cx="1331866" cy="1168983"/>
            <a:chOff x="3379432" y="1555963"/>
            <a:chExt cx="1331866" cy="1168983"/>
          </a:xfrm>
        </p:grpSpPr>
        <p:sp>
          <p:nvSpPr>
            <p:cNvPr id="24" name="Elipse 23"/>
            <p:cNvSpPr/>
            <p:nvPr/>
          </p:nvSpPr>
          <p:spPr>
            <a:xfrm>
              <a:off x="3457860" y="1555963"/>
              <a:ext cx="1088739" cy="10643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26853">
              <a:off x="4225673" y="2343946"/>
              <a:ext cx="485625" cy="291375"/>
            </a:xfrm>
            <a:prstGeom prst="rect">
              <a:avLst/>
            </a:prstGeom>
            <a:noFill/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13008">
              <a:off x="3282307" y="2336446"/>
              <a:ext cx="485625" cy="291375"/>
            </a:xfrm>
            <a:prstGeom prst="rect">
              <a:avLst/>
            </a:prstGeom>
          </p:spPr>
        </p:pic>
      </p:grpSp>
      <p:grpSp>
        <p:nvGrpSpPr>
          <p:cNvPr id="32" name="Grupo 31"/>
          <p:cNvGrpSpPr/>
          <p:nvPr/>
        </p:nvGrpSpPr>
        <p:grpSpPr>
          <a:xfrm>
            <a:off x="1650341" y="2494315"/>
            <a:ext cx="2356818" cy="2291465"/>
            <a:chOff x="5799004" y="1917336"/>
            <a:chExt cx="2601848" cy="2484245"/>
          </a:xfrm>
        </p:grpSpPr>
        <p:grpSp>
          <p:nvGrpSpPr>
            <p:cNvPr id="8" name="Grupo 7"/>
            <p:cNvGrpSpPr/>
            <p:nvPr/>
          </p:nvGrpSpPr>
          <p:grpSpPr>
            <a:xfrm>
              <a:off x="5799005" y="1917336"/>
              <a:ext cx="2601847" cy="2480554"/>
              <a:chOff x="994803" y="1960123"/>
              <a:chExt cx="2601847" cy="2480554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1099225" y="2071992"/>
                <a:ext cx="2393005" cy="2256817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Arco de bloque 6"/>
              <p:cNvSpPr/>
              <p:nvPr/>
            </p:nvSpPr>
            <p:spPr>
              <a:xfrm rot="10800000">
                <a:off x="994803" y="1960123"/>
                <a:ext cx="2601847" cy="2480554"/>
              </a:xfrm>
              <a:prstGeom prst="blockArc">
                <a:avLst>
                  <a:gd name="adj1" fmla="val 13061213"/>
                  <a:gd name="adj2" fmla="val 19646687"/>
                  <a:gd name="adj3" fmla="val 806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Arco de bloque 28"/>
            <p:cNvSpPr/>
            <p:nvPr/>
          </p:nvSpPr>
          <p:spPr>
            <a:xfrm rot="10800000">
              <a:off x="5799004" y="1921027"/>
              <a:ext cx="2601847" cy="2480554"/>
            </a:xfrm>
            <a:prstGeom prst="blockArc">
              <a:avLst>
                <a:gd name="adj1" fmla="val 13026807"/>
                <a:gd name="adj2" fmla="val 19639809"/>
                <a:gd name="adj3" fmla="val 3143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31" name="Flecha abajo 30"/>
          <p:cNvSpPr/>
          <p:nvPr/>
        </p:nvSpPr>
        <p:spPr>
          <a:xfrm>
            <a:off x="2612107" y="1825356"/>
            <a:ext cx="382702" cy="52169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5" name="Grupo 44"/>
          <p:cNvGrpSpPr/>
          <p:nvPr/>
        </p:nvGrpSpPr>
        <p:grpSpPr>
          <a:xfrm>
            <a:off x="6610968" y="2557550"/>
            <a:ext cx="519045" cy="502521"/>
            <a:chOff x="5799004" y="1917336"/>
            <a:chExt cx="2601848" cy="2484245"/>
          </a:xfrm>
        </p:grpSpPr>
        <p:grpSp>
          <p:nvGrpSpPr>
            <p:cNvPr id="46" name="Grupo 45"/>
            <p:cNvGrpSpPr/>
            <p:nvPr/>
          </p:nvGrpSpPr>
          <p:grpSpPr>
            <a:xfrm>
              <a:off x="5799005" y="1917336"/>
              <a:ext cx="2601847" cy="2480554"/>
              <a:chOff x="994803" y="1960123"/>
              <a:chExt cx="2601847" cy="2480554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1099225" y="2071992"/>
                <a:ext cx="2393005" cy="2256817"/>
              </a:xfrm>
              <a:prstGeom prst="ellips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Arco de bloque 48"/>
              <p:cNvSpPr/>
              <p:nvPr/>
            </p:nvSpPr>
            <p:spPr>
              <a:xfrm rot="10800000">
                <a:off x="994803" y="1960123"/>
                <a:ext cx="2601847" cy="2480554"/>
              </a:xfrm>
              <a:prstGeom prst="blockArc">
                <a:avLst>
                  <a:gd name="adj1" fmla="val 13061213"/>
                  <a:gd name="adj2" fmla="val 19646687"/>
                  <a:gd name="adj3" fmla="val 8060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Arco de bloque 46"/>
            <p:cNvSpPr/>
            <p:nvPr/>
          </p:nvSpPr>
          <p:spPr>
            <a:xfrm rot="10800000">
              <a:off x="5799004" y="1921027"/>
              <a:ext cx="2601847" cy="2480554"/>
            </a:xfrm>
            <a:prstGeom prst="blockArc">
              <a:avLst>
                <a:gd name="adj1" fmla="val 13026807"/>
                <a:gd name="adj2" fmla="val 19639809"/>
                <a:gd name="adj3" fmla="val 3143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6571048" y="461375"/>
            <a:ext cx="2011737" cy="2118057"/>
            <a:chOff x="9478415" y="3975812"/>
            <a:chExt cx="2011737" cy="2118057"/>
          </a:xfrm>
        </p:grpSpPr>
        <p:sp>
          <p:nvSpPr>
            <p:cNvPr id="11" name="Forma libre 10"/>
            <p:cNvSpPr/>
            <p:nvPr/>
          </p:nvSpPr>
          <p:spPr>
            <a:xfrm>
              <a:off x="9478415" y="3975812"/>
              <a:ext cx="2011737" cy="2118057"/>
            </a:xfrm>
            <a:custGeom>
              <a:avLst/>
              <a:gdLst>
                <a:gd name="connsiteX0" fmla="*/ 806726 w 1949696"/>
                <a:gd name="connsiteY0" fmla="*/ 240110 h 2379891"/>
                <a:gd name="connsiteX1" fmla="*/ 28513 w 1949696"/>
                <a:gd name="connsiteY1" fmla="*/ 1981361 h 2379891"/>
                <a:gd name="connsiteX2" fmla="*/ 1886496 w 1949696"/>
                <a:gd name="connsiteY2" fmla="*/ 2244007 h 2379891"/>
                <a:gd name="connsiteX3" fmla="*/ 1448752 w 1949696"/>
                <a:gd name="connsiteY3" fmla="*/ 230382 h 2379891"/>
                <a:gd name="connsiteX4" fmla="*/ 806726 w 1949696"/>
                <a:gd name="connsiteY4" fmla="*/ 240110 h 23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9696" h="2379891">
                  <a:moveTo>
                    <a:pt x="806726" y="240110"/>
                  </a:moveTo>
                  <a:cubicBezTo>
                    <a:pt x="570020" y="531940"/>
                    <a:pt x="-151449" y="1647378"/>
                    <a:pt x="28513" y="1981361"/>
                  </a:cubicBezTo>
                  <a:cubicBezTo>
                    <a:pt x="208475" y="2315344"/>
                    <a:pt x="1649790" y="2535837"/>
                    <a:pt x="1886496" y="2244007"/>
                  </a:cubicBezTo>
                  <a:cubicBezTo>
                    <a:pt x="2123202" y="1952177"/>
                    <a:pt x="1631956" y="564365"/>
                    <a:pt x="1448752" y="230382"/>
                  </a:cubicBezTo>
                  <a:cubicBezTo>
                    <a:pt x="1265548" y="-103601"/>
                    <a:pt x="1043432" y="-51720"/>
                    <a:pt x="806726" y="24011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Elipse 1"/>
            <p:cNvSpPr/>
            <p:nvPr/>
          </p:nvSpPr>
          <p:spPr>
            <a:xfrm>
              <a:off x="9921268" y="4789586"/>
              <a:ext cx="1157592" cy="1117852"/>
            </a:xfrm>
            <a:prstGeom prst="ellipse">
              <a:avLst/>
            </a:prstGeom>
            <a:gradFill flip="none" rotWithShape="1">
              <a:gsLst>
                <a:gs pos="100000">
                  <a:srgbClr val="C00000"/>
                </a:gs>
                <a:gs pos="89000">
                  <a:srgbClr val="FF0000">
                    <a:lumMod val="100000"/>
                  </a:srgbClr>
                </a:gs>
                <a:gs pos="22000">
                  <a:srgbClr val="EA0000"/>
                </a:gs>
                <a:gs pos="63000">
                  <a:srgbClr val="FF0000"/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7177236" y="3491374"/>
            <a:ext cx="2019993" cy="1846305"/>
            <a:chOff x="7735893" y="3684329"/>
            <a:chExt cx="2019993" cy="1846305"/>
          </a:xfrm>
        </p:grpSpPr>
        <p:grpSp>
          <p:nvGrpSpPr>
            <p:cNvPr id="27" name="Grupo 26"/>
            <p:cNvGrpSpPr/>
            <p:nvPr/>
          </p:nvGrpSpPr>
          <p:grpSpPr>
            <a:xfrm>
              <a:off x="7735893" y="3684329"/>
              <a:ext cx="1505781" cy="1846305"/>
              <a:chOff x="5121568" y="4075563"/>
              <a:chExt cx="1505781" cy="1846305"/>
            </a:xfrm>
          </p:grpSpPr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53942">
                <a:off x="5121568" y="4837571"/>
                <a:ext cx="952507" cy="952507"/>
              </a:xfrm>
              <a:prstGeom prst="rect">
                <a:avLst/>
              </a:prstGeom>
            </p:spPr>
          </p:pic>
          <p:pic>
            <p:nvPicPr>
              <p:cNvPr id="57" name="Imagen 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78562">
                <a:off x="5674842" y="4969361"/>
                <a:ext cx="952507" cy="952507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56174">
                <a:off x="5229059" y="4075563"/>
                <a:ext cx="952507" cy="952507"/>
              </a:xfrm>
              <a:prstGeom prst="rect">
                <a:avLst/>
              </a:prstGeom>
            </p:spPr>
          </p:pic>
        </p:grpSp>
        <p:grpSp>
          <p:nvGrpSpPr>
            <p:cNvPr id="59" name="Grupo 58"/>
            <p:cNvGrpSpPr/>
            <p:nvPr/>
          </p:nvGrpSpPr>
          <p:grpSpPr>
            <a:xfrm>
              <a:off x="8946656" y="4204226"/>
              <a:ext cx="392235" cy="379391"/>
              <a:chOff x="5799004" y="1917336"/>
              <a:chExt cx="2601848" cy="2484245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5799005" y="1917336"/>
                <a:ext cx="2601847" cy="2480554"/>
                <a:chOff x="994803" y="1960123"/>
                <a:chExt cx="2601847" cy="2480554"/>
              </a:xfrm>
            </p:grpSpPr>
            <p:sp>
              <p:nvSpPr>
                <p:cNvPr id="62" name="Elipse 61"/>
                <p:cNvSpPr/>
                <p:nvPr/>
              </p:nvSpPr>
              <p:spPr>
                <a:xfrm>
                  <a:off x="1099225" y="2071992"/>
                  <a:ext cx="2393005" cy="2256817"/>
                </a:xfrm>
                <a:prstGeom prst="ellips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Arco de bloque 62"/>
                <p:cNvSpPr/>
                <p:nvPr/>
              </p:nvSpPr>
              <p:spPr>
                <a:xfrm rot="10800000">
                  <a:off x="994803" y="1960123"/>
                  <a:ext cx="2601847" cy="2480554"/>
                </a:xfrm>
                <a:prstGeom prst="blockArc">
                  <a:avLst>
                    <a:gd name="adj1" fmla="val 13061213"/>
                    <a:gd name="adj2" fmla="val 19646687"/>
                    <a:gd name="adj3" fmla="val 8060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1" name="Arco de bloque 60"/>
              <p:cNvSpPr/>
              <p:nvPr/>
            </p:nvSpPr>
            <p:spPr>
              <a:xfrm rot="10800000">
                <a:off x="5799004" y="1921027"/>
                <a:ext cx="2601847" cy="2480554"/>
              </a:xfrm>
              <a:prstGeom prst="blockArc">
                <a:avLst>
                  <a:gd name="adj1" fmla="val 13026807"/>
                  <a:gd name="adj2" fmla="val 19639809"/>
                  <a:gd name="adj3" fmla="val 3143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upo 63"/>
            <p:cNvGrpSpPr/>
            <p:nvPr/>
          </p:nvGrpSpPr>
          <p:grpSpPr>
            <a:xfrm>
              <a:off x="9328552" y="3901871"/>
              <a:ext cx="392235" cy="379391"/>
              <a:chOff x="5799004" y="1917336"/>
              <a:chExt cx="2601848" cy="2484245"/>
            </a:xfrm>
          </p:grpSpPr>
          <p:grpSp>
            <p:nvGrpSpPr>
              <p:cNvPr id="65" name="Grupo 64"/>
              <p:cNvGrpSpPr/>
              <p:nvPr/>
            </p:nvGrpSpPr>
            <p:grpSpPr>
              <a:xfrm>
                <a:off x="5799005" y="1917336"/>
                <a:ext cx="2601847" cy="2480554"/>
                <a:chOff x="994803" y="1960123"/>
                <a:chExt cx="2601847" cy="2480554"/>
              </a:xfrm>
            </p:grpSpPr>
            <p:sp>
              <p:nvSpPr>
                <p:cNvPr id="67" name="Elipse 66"/>
                <p:cNvSpPr/>
                <p:nvPr/>
              </p:nvSpPr>
              <p:spPr>
                <a:xfrm>
                  <a:off x="1099225" y="2071992"/>
                  <a:ext cx="2393005" cy="2256817"/>
                </a:xfrm>
                <a:prstGeom prst="ellips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8" name="Arco de bloque 67"/>
                <p:cNvSpPr/>
                <p:nvPr/>
              </p:nvSpPr>
              <p:spPr>
                <a:xfrm rot="10800000">
                  <a:off x="994803" y="1960123"/>
                  <a:ext cx="2601847" cy="2480554"/>
                </a:xfrm>
                <a:prstGeom prst="blockArc">
                  <a:avLst>
                    <a:gd name="adj1" fmla="val 13061213"/>
                    <a:gd name="adj2" fmla="val 19646687"/>
                    <a:gd name="adj3" fmla="val 8060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6" name="Arco de bloque 65"/>
              <p:cNvSpPr/>
              <p:nvPr/>
            </p:nvSpPr>
            <p:spPr>
              <a:xfrm rot="10800000">
                <a:off x="5799004" y="1921027"/>
                <a:ext cx="2601847" cy="2480554"/>
              </a:xfrm>
              <a:prstGeom prst="blockArc">
                <a:avLst>
                  <a:gd name="adj1" fmla="val 13026807"/>
                  <a:gd name="adj2" fmla="val 19639809"/>
                  <a:gd name="adj3" fmla="val 3143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upo 68"/>
            <p:cNvGrpSpPr/>
            <p:nvPr/>
          </p:nvGrpSpPr>
          <p:grpSpPr>
            <a:xfrm>
              <a:off x="9363651" y="4585202"/>
              <a:ext cx="392235" cy="379391"/>
              <a:chOff x="5799004" y="1917336"/>
              <a:chExt cx="2601848" cy="2484245"/>
            </a:xfrm>
          </p:grpSpPr>
          <p:grpSp>
            <p:nvGrpSpPr>
              <p:cNvPr id="70" name="Grupo 69"/>
              <p:cNvGrpSpPr/>
              <p:nvPr/>
            </p:nvGrpSpPr>
            <p:grpSpPr>
              <a:xfrm>
                <a:off x="5799005" y="1917336"/>
                <a:ext cx="2601847" cy="2480554"/>
                <a:chOff x="994803" y="1960123"/>
                <a:chExt cx="2601847" cy="2480554"/>
              </a:xfrm>
            </p:grpSpPr>
            <p:sp>
              <p:nvSpPr>
                <p:cNvPr id="72" name="Elipse 71"/>
                <p:cNvSpPr/>
                <p:nvPr/>
              </p:nvSpPr>
              <p:spPr>
                <a:xfrm>
                  <a:off x="1099225" y="2071992"/>
                  <a:ext cx="2393005" cy="2256817"/>
                </a:xfrm>
                <a:prstGeom prst="ellips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Arco de bloque 72"/>
                <p:cNvSpPr/>
                <p:nvPr/>
              </p:nvSpPr>
              <p:spPr>
                <a:xfrm rot="10800000">
                  <a:off x="994803" y="1960123"/>
                  <a:ext cx="2601847" cy="2480554"/>
                </a:xfrm>
                <a:prstGeom prst="blockArc">
                  <a:avLst>
                    <a:gd name="adj1" fmla="val 13061213"/>
                    <a:gd name="adj2" fmla="val 19646687"/>
                    <a:gd name="adj3" fmla="val 8060"/>
                  </a:avLst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1" name="Arco de bloque 70"/>
              <p:cNvSpPr/>
              <p:nvPr/>
            </p:nvSpPr>
            <p:spPr>
              <a:xfrm rot="10800000">
                <a:off x="5799004" y="1921027"/>
                <a:ext cx="2601847" cy="2480554"/>
              </a:xfrm>
              <a:prstGeom prst="blockArc">
                <a:avLst>
                  <a:gd name="adj1" fmla="val 13026807"/>
                  <a:gd name="adj2" fmla="val 19639809"/>
                  <a:gd name="adj3" fmla="val 3143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Flecha derecha 73"/>
          <p:cNvSpPr/>
          <p:nvPr/>
        </p:nvSpPr>
        <p:spPr>
          <a:xfrm rot="2288659">
            <a:off x="3456965" y="5011336"/>
            <a:ext cx="609600" cy="398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Flecha derecha 74"/>
          <p:cNvSpPr/>
          <p:nvPr/>
        </p:nvSpPr>
        <p:spPr>
          <a:xfrm rot="20152655">
            <a:off x="6539878" y="5356462"/>
            <a:ext cx="609600" cy="3989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sequenc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44" y="5206990"/>
            <a:ext cx="1908843" cy="12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1" grpId="0" animBg="1"/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7508" y="387928"/>
            <a:ext cx="899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Primer design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7508" y="1666240"/>
            <a:ext cx="3573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Step 1: Find your sequence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018" y="345383"/>
            <a:ext cx="4177359" cy="63360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3" y="3098800"/>
            <a:ext cx="5688058" cy="2201126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750820" y="4575810"/>
            <a:ext cx="499110" cy="12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  <a:endParaRPr lang="es-E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7508" y="387928"/>
            <a:ext cx="899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Primer design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7508" y="1254641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Step 2: Find miRNA binding sites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4526161"/>
            <a:ext cx="6126480" cy="137561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48" y="1875133"/>
            <a:ext cx="3947585" cy="470717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0" y="1254641"/>
            <a:ext cx="5867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7508" y="387928"/>
            <a:ext cx="899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Primer design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7508" y="1381760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Step 3: Design your pair of primers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08" y="2129371"/>
            <a:ext cx="5380991" cy="796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3008">
            <a:off x="1392371" y="2680153"/>
            <a:ext cx="280101" cy="16806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30454" y="3754651"/>
            <a:ext cx="2797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Check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restriction</a:t>
            </a:r>
            <a:r>
              <a:rPr lang="es-ES" dirty="0" smtClean="0"/>
              <a:t> </a:t>
            </a:r>
            <a:r>
              <a:rPr lang="es-ES" dirty="0" err="1" smtClean="0"/>
              <a:t>endonuclease</a:t>
            </a:r>
            <a:r>
              <a:rPr lang="es-ES" dirty="0" smtClean="0"/>
              <a:t> </a:t>
            </a:r>
            <a:r>
              <a:rPr lang="es-ES" dirty="0" err="1" smtClean="0"/>
              <a:t>recognition</a:t>
            </a:r>
            <a:r>
              <a:rPr lang="es-ES" dirty="0" smtClean="0"/>
              <a:t> </a:t>
            </a:r>
            <a:r>
              <a:rPr lang="es-ES" dirty="0" err="1" smtClean="0"/>
              <a:t>sites</a:t>
            </a:r>
            <a:r>
              <a:rPr lang="es-ES" dirty="0" smtClean="0"/>
              <a:t> in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insert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17" y="2876982"/>
            <a:ext cx="8010525" cy="3390900"/>
          </a:xfrm>
          <a:prstGeom prst="rect">
            <a:avLst/>
          </a:prstGeom>
        </p:spPr>
      </p:pic>
      <p:sp>
        <p:nvSpPr>
          <p:cNvPr id="15" name="Elipse 14"/>
          <p:cNvSpPr/>
          <p:nvPr/>
        </p:nvSpPr>
        <p:spPr>
          <a:xfrm>
            <a:off x="1379424" y="2052320"/>
            <a:ext cx="1028496" cy="873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33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7508" y="387928"/>
            <a:ext cx="899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Primer design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7508" y="1381760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Step 3: Design your pair of primers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3"/>
          <a:stretch/>
        </p:blipFill>
        <p:spPr>
          <a:xfrm>
            <a:off x="6384869" y="1197616"/>
            <a:ext cx="4547292" cy="796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3008">
            <a:off x="6946982" y="1748398"/>
            <a:ext cx="280101" cy="16806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583508" y="2705492"/>
            <a:ext cx="3760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Choose two sequences with similar melting temperatures (Tm) 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934960" y="1100203"/>
            <a:ext cx="2996345" cy="747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 abajo 1"/>
          <p:cNvSpPr/>
          <p:nvPr/>
        </p:nvSpPr>
        <p:spPr>
          <a:xfrm>
            <a:off x="1168082" y="3592416"/>
            <a:ext cx="269932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abajo 9"/>
          <p:cNvSpPr/>
          <p:nvPr/>
        </p:nvSpPr>
        <p:spPr>
          <a:xfrm>
            <a:off x="2164138" y="3592416"/>
            <a:ext cx="300036" cy="5892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3161208" y="3592416"/>
            <a:ext cx="328140" cy="11480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993508" y="408205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orbel" panose="020B0503020204020204" pitchFamily="34" charset="0"/>
              </a:rPr>
              <a:t>%GC</a:t>
            </a:r>
            <a:endParaRPr lang="es-ES" dirty="0">
              <a:latin typeface="Corbel" panose="020B0503020204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61423" y="426671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latin typeface="Corbel" panose="020B0503020204020204" pitchFamily="34" charset="0"/>
              </a:rPr>
              <a:t>polymerase</a:t>
            </a:r>
            <a:endParaRPr lang="es-ES" dirty="0">
              <a:latin typeface="Corbel" panose="020B0503020204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91872" y="4825516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rbel" panose="020B0503020204020204" pitchFamily="34" charset="0"/>
              </a:rPr>
              <a:t>p</a:t>
            </a:r>
            <a:r>
              <a:rPr lang="es-ES" dirty="0" smtClean="0">
                <a:latin typeface="Corbel" panose="020B0503020204020204" pitchFamily="34" charset="0"/>
              </a:rPr>
              <a:t>rimer </a:t>
            </a:r>
            <a:r>
              <a:rPr lang="es-ES" dirty="0" err="1" smtClean="0">
                <a:latin typeface="Corbel" panose="020B0503020204020204" pitchFamily="34" charset="0"/>
              </a:rPr>
              <a:t>length</a:t>
            </a:r>
            <a:endParaRPr lang="es-ES" dirty="0">
              <a:latin typeface="Corbel" panose="020B0503020204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18" y="2330060"/>
            <a:ext cx="7312762" cy="38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0" grpId="0" animBg="1"/>
      <p:bldP spid="11" grpId="0" animBg="1"/>
      <p:bldP spid="3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7508" y="387928"/>
            <a:ext cx="8996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rbel" panose="020B0503020204020204" pitchFamily="34" charset="0"/>
              </a:rPr>
              <a:t>Primer design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37508" y="1381760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Step 3: Design your pair of primers</a:t>
            </a: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7" name="Imagen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3"/>
          <a:stretch/>
        </p:blipFill>
        <p:spPr>
          <a:xfrm>
            <a:off x="6384869" y="1197616"/>
            <a:ext cx="4547292" cy="7967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13008">
            <a:off x="6946982" y="1748398"/>
            <a:ext cx="280101" cy="16806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278097" y="2190988"/>
            <a:ext cx="376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rbel" panose="020B0503020204020204" pitchFamily="34" charset="0"/>
              </a:rPr>
              <a:t>Check for dimerization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268720" y="1100203"/>
            <a:ext cx="4662585" cy="7472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Flecha abajo 1"/>
          <p:cNvSpPr/>
          <p:nvPr/>
        </p:nvSpPr>
        <p:spPr>
          <a:xfrm>
            <a:off x="1096962" y="2749256"/>
            <a:ext cx="269932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33243" y="3238890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Homodimers</a:t>
            </a:r>
            <a:endParaRPr lang="es-ES" dirty="0"/>
          </a:p>
        </p:txBody>
      </p:sp>
      <p:sp>
        <p:nvSpPr>
          <p:cNvPr id="16" name="Flecha abajo 15"/>
          <p:cNvSpPr/>
          <p:nvPr/>
        </p:nvSpPr>
        <p:spPr>
          <a:xfrm>
            <a:off x="2998628" y="2749256"/>
            <a:ext cx="269932" cy="3556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/>
          <p:cNvSpPr txBox="1"/>
          <p:nvPr/>
        </p:nvSpPr>
        <p:spPr>
          <a:xfrm>
            <a:off x="2434909" y="3238890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Heterodimers</a:t>
            </a:r>
            <a:endParaRPr lang="es-ES" dirty="0"/>
          </a:p>
        </p:txBody>
      </p:sp>
      <p:sp>
        <p:nvSpPr>
          <p:cNvPr id="14" name="Flecha abajo 13"/>
          <p:cNvSpPr/>
          <p:nvPr/>
        </p:nvSpPr>
        <p:spPr>
          <a:xfrm>
            <a:off x="1989823" y="2749257"/>
            <a:ext cx="336817" cy="13555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1678772" y="425302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Hairpins</a:t>
            </a:r>
            <a:endParaRPr lang="es-E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4"/>
          <a:srcRect t="1915"/>
          <a:stretch/>
        </p:blipFill>
        <p:spPr>
          <a:xfrm>
            <a:off x="4347838" y="2762723"/>
            <a:ext cx="5478388" cy="298059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219" r="22092"/>
          <a:stretch/>
        </p:blipFill>
        <p:spPr>
          <a:xfrm>
            <a:off x="9915006" y="2487915"/>
            <a:ext cx="1876514" cy="3530214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7"/>
          <a:srcRect l="215" t="7419" r="-215" b="2384"/>
          <a:stretch/>
        </p:blipFill>
        <p:spPr>
          <a:xfrm>
            <a:off x="533243" y="5026663"/>
            <a:ext cx="3274929" cy="1063871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458928" y="6040795"/>
            <a:ext cx="14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Heterodimers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0454618" y="601812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Hairpin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4365474" y="5721202"/>
            <a:ext cx="13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Homodimers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  <p:bldP spid="12" grpId="0"/>
      <p:bldP spid="16" grpId="0" animBg="1"/>
      <p:bldP spid="17" grpId="0"/>
      <p:bldP spid="14" grpId="0" animBg="1"/>
      <p:bldP spid="20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90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Tema de Office</vt:lpstr>
      <vt:lpstr>Lab meeting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Marta Torrecilla Parra</dc:creator>
  <cp:lastModifiedBy>Marta Torrecilla Parra</cp:lastModifiedBy>
  <cp:revision>20</cp:revision>
  <dcterms:created xsi:type="dcterms:W3CDTF">2019-06-24T21:49:58Z</dcterms:created>
  <dcterms:modified xsi:type="dcterms:W3CDTF">2019-07-08T11:59:15Z</dcterms:modified>
</cp:coreProperties>
</file>