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2"/>
  </p:notesMasterIdLst>
  <p:sldIdLst>
    <p:sldId id="256" r:id="rId2"/>
    <p:sldId id="258" r:id="rId3"/>
    <p:sldId id="262" r:id="rId4"/>
    <p:sldId id="260" r:id="rId5"/>
    <p:sldId id="261" r:id="rId6"/>
    <p:sldId id="263" r:id="rId7"/>
    <p:sldId id="264" r:id="rId8"/>
    <p:sldId id="267"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726" autoAdjust="0"/>
  </p:normalViewPr>
  <p:slideViewPr>
    <p:cSldViewPr snapToGrid="0">
      <p:cViewPr varScale="1">
        <p:scale>
          <a:sx n="81" d="100"/>
          <a:sy n="81" d="100"/>
        </p:scale>
        <p:origin x="1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E5859-DA51-49AA-ABDF-8E34C8BD5E99}" type="datetimeFigureOut">
              <a:rPr lang="en-GB" smtClean="0"/>
              <a:t>09/01/2017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4CFF0-033F-47B5-B972-EFD9D940F16B}" type="slidenum">
              <a:rPr lang="en-GB" smtClean="0"/>
              <a:t>‹#›</a:t>
            </a:fld>
            <a:endParaRPr lang="en-GB"/>
          </a:p>
        </p:txBody>
      </p:sp>
    </p:spTree>
    <p:extLst>
      <p:ext uri="{BB962C8B-B14F-4D97-AF65-F5344CB8AC3E}">
        <p14:creationId xmlns:p14="http://schemas.microsoft.com/office/powerpoint/2010/main" val="2055868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memory a program uses is typically divided into a few different areas, called segments:</a:t>
            </a:r>
          </a:p>
          <a:p>
            <a:pPr marL="171450" indent="-171450">
              <a:buFontTx/>
              <a:buChar char="-"/>
            </a:pPr>
            <a:r>
              <a:rPr lang="en-GB" sz="1200" b="0" i="0" kern="1200" dirty="0">
                <a:solidFill>
                  <a:schemeClr val="tx1"/>
                </a:solidFill>
                <a:effectLst/>
                <a:latin typeface="+mn-lt"/>
                <a:ea typeface="+mn-ea"/>
                <a:cs typeface="+mn-cs"/>
              </a:rPr>
              <a:t>The code segment (also called a text segment), where the compiled program sits in memory. The code segment is typically read-only. Fixed size</a:t>
            </a:r>
          </a:p>
          <a:p>
            <a:pPr marL="171450" indent="-171450">
              <a:buFontTx/>
              <a:buChar char="-"/>
            </a:pPr>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bss</a:t>
            </a:r>
            <a:r>
              <a:rPr lang="en-GB" sz="1200" b="0" i="0" kern="1200" dirty="0">
                <a:solidFill>
                  <a:schemeClr val="tx1"/>
                </a:solidFill>
                <a:effectLst/>
                <a:latin typeface="+mn-lt"/>
                <a:ea typeface="+mn-ea"/>
                <a:cs typeface="+mn-cs"/>
              </a:rPr>
              <a:t> (block started by symbol</a:t>
            </a:r>
            <a:r>
              <a:rPr lang="en-GB" sz="1200" b="0" i="0" kern="1200" baseline="0" dirty="0">
                <a:solidFill>
                  <a:schemeClr val="tx1"/>
                </a:solidFill>
                <a:effectLst/>
                <a:latin typeface="+mn-lt"/>
                <a:ea typeface="+mn-ea"/>
                <a:cs typeface="+mn-cs"/>
              </a:rPr>
              <a:t> or “better save space”) </a:t>
            </a:r>
            <a:r>
              <a:rPr lang="en-GB" sz="1200" b="0" i="0" kern="1200" dirty="0">
                <a:solidFill>
                  <a:schemeClr val="tx1"/>
                </a:solidFill>
                <a:effectLst/>
                <a:latin typeface="+mn-lt"/>
                <a:ea typeface="+mn-ea"/>
                <a:cs typeface="+mn-cs"/>
              </a:rPr>
              <a:t>segment (also called the uninitialized data segment), where zero-initialized global and static variables are stored. Fixed size</a:t>
            </a:r>
          </a:p>
          <a:p>
            <a:pPr marL="171450" indent="-171450">
              <a:buFontTx/>
              <a:buChar char="-"/>
            </a:pPr>
            <a:r>
              <a:rPr lang="en-GB" sz="1200" b="0" i="0" kern="1200" dirty="0">
                <a:solidFill>
                  <a:schemeClr val="tx1"/>
                </a:solidFill>
                <a:effectLst/>
                <a:latin typeface="+mn-lt"/>
                <a:ea typeface="+mn-ea"/>
                <a:cs typeface="+mn-cs"/>
              </a:rPr>
              <a:t>The data segment (also called the initialized data segment), where initialized global and static variables are stored. Fixed size</a:t>
            </a:r>
          </a:p>
          <a:p>
            <a:pPr marL="171450" indent="-171450">
              <a:buFontTx/>
              <a:buChar char="-"/>
            </a:pPr>
            <a:r>
              <a:rPr lang="en-GB" sz="1200" b="0" i="0" kern="1200" dirty="0">
                <a:solidFill>
                  <a:schemeClr val="tx1"/>
                </a:solidFill>
                <a:effectLst/>
                <a:latin typeface="+mn-lt"/>
                <a:ea typeface="+mn-ea"/>
                <a:cs typeface="+mn-cs"/>
              </a:rPr>
              <a:t>The heap, where dynamically allocated variables are allocated from. Grows up</a:t>
            </a:r>
          </a:p>
          <a:p>
            <a:pPr marL="171450" indent="-171450">
              <a:buFontTx/>
              <a:buChar char="-"/>
            </a:pPr>
            <a:r>
              <a:rPr lang="en-GB" sz="1200" b="0" i="0" kern="1200" dirty="0">
                <a:solidFill>
                  <a:schemeClr val="tx1"/>
                </a:solidFill>
                <a:effectLst/>
                <a:latin typeface="+mn-lt"/>
                <a:ea typeface="+mn-ea"/>
                <a:cs typeface="+mn-cs"/>
              </a:rPr>
              <a:t>The call stack, where function parameters, local variables, and other function-related information are stored. Grows</a:t>
            </a:r>
            <a:r>
              <a:rPr lang="en-GB" sz="1200" b="0" i="0" kern="1200" baseline="0" dirty="0">
                <a:solidFill>
                  <a:schemeClr val="tx1"/>
                </a:solidFill>
                <a:effectLst/>
                <a:latin typeface="+mn-lt"/>
                <a:ea typeface="+mn-ea"/>
                <a:cs typeface="+mn-cs"/>
              </a:rPr>
              <a:t> down</a:t>
            </a:r>
          </a:p>
          <a:p>
            <a:pPr marL="0" indent="0">
              <a:buFontTx/>
              <a:buNone/>
            </a:pPr>
            <a:endParaRPr lang="en-GB" sz="1200" b="0" i="0" kern="1200" baseline="0" dirty="0">
              <a:solidFill>
                <a:schemeClr val="tx1"/>
              </a:solidFill>
              <a:effectLst/>
              <a:latin typeface="+mn-lt"/>
              <a:ea typeface="+mn-ea"/>
              <a:cs typeface="+mn-cs"/>
            </a:endParaRPr>
          </a:p>
          <a:p>
            <a:pPr marL="0" indent="0">
              <a:buFontTx/>
              <a:buNone/>
            </a:pPr>
            <a:endParaRPr lang="en-GB" sz="1200" b="0" i="0" kern="1200" dirty="0">
              <a:solidFill>
                <a:schemeClr val="tx1"/>
              </a:solidFill>
              <a:effectLst/>
              <a:latin typeface="+mn-lt"/>
              <a:ea typeface="+mn-ea"/>
              <a:cs typeface="+mn-cs"/>
            </a:endParaRPr>
          </a:p>
          <a:p>
            <a:pPr marL="171450" indent="-171450">
              <a:buFontTx/>
              <a:buChar char="-"/>
            </a:pPr>
            <a:endParaRPr lang="en-GB" sz="1200" b="0" i="0" kern="1200" dirty="0">
              <a:solidFill>
                <a:schemeClr val="tx1"/>
              </a:solidFill>
              <a:effectLst/>
              <a:latin typeface="+mn-lt"/>
              <a:ea typeface="+mn-ea"/>
              <a:cs typeface="+mn-cs"/>
            </a:endParaRPr>
          </a:p>
          <a:p>
            <a:pPr marL="171450" indent="-171450">
              <a:buFontTx/>
              <a:buChar char="-"/>
            </a:pP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74CFF0-033F-47B5-B972-EFD9D940F16B}" type="slidenum">
              <a:rPr lang="en-GB" smtClean="0"/>
              <a:t>2</a:t>
            </a:fld>
            <a:endParaRPr lang="en-GB"/>
          </a:p>
        </p:txBody>
      </p:sp>
    </p:spTree>
    <p:extLst>
      <p:ext uri="{BB962C8B-B14F-4D97-AF65-F5344CB8AC3E}">
        <p14:creationId xmlns:p14="http://schemas.microsoft.com/office/powerpoint/2010/main" val="440018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dirty="0">
                <a:solidFill>
                  <a:schemeClr val="tx1"/>
                </a:solidFill>
                <a:effectLst/>
                <a:latin typeface="+mn-lt"/>
                <a:ea typeface="+mn-ea"/>
                <a:cs typeface="+mn-cs"/>
              </a:rPr>
              <a:t>Right</a:t>
            </a:r>
            <a:r>
              <a:rPr lang="en-GB" sz="1200" b="0" i="0" kern="1200" baseline="0" dirty="0">
                <a:solidFill>
                  <a:schemeClr val="tx1"/>
                </a:solidFill>
                <a:effectLst/>
                <a:latin typeface="+mn-lt"/>
                <a:ea typeface="+mn-ea"/>
                <a:cs typeface="+mn-cs"/>
              </a:rPr>
              <a:t> now, we care mainly about the heap and the stack.</a:t>
            </a:r>
          </a:p>
          <a:p>
            <a:pPr marL="0" indent="0">
              <a:buFontTx/>
              <a:buNone/>
            </a:pPr>
            <a:endParaRPr lang="en-GB" sz="1200" b="0" i="0" kern="1200" baseline="0" dirty="0">
              <a:solidFill>
                <a:schemeClr val="tx1"/>
              </a:solidFill>
              <a:effectLst/>
              <a:latin typeface="+mn-lt"/>
              <a:ea typeface="+mn-ea"/>
              <a:cs typeface="+mn-cs"/>
            </a:endParaRPr>
          </a:p>
          <a:p>
            <a:pPr marL="0" indent="0">
              <a:buFontTx/>
              <a:buNone/>
            </a:pPr>
            <a:r>
              <a:rPr lang="en-GB" sz="1200" b="0" i="0" kern="1200" baseline="0" dirty="0">
                <a:solidFill>
                  <a:schemeClr val="tx1"/>
                </a:solidFill>
                <a:effectLst/>
                <a:latin typeface="+mn-lt"/>
                <a:ea typeface="+mn-ea"/>
                <a:cs typeface="+mn-cs"/>
              </a:rPr>
              <a:t>The heap is a big pool of memory (the “free store”) and anything we dynamically allocate (using new in </a:t>
            </a:r>
            <a:r>
              <a:rPr lang="en-GB" sz="1200" b="0" i="0" kern="1200" baseline="0" dirty="0" err="1">
                <a:solidFill>
                  <a:schemeClr val="tx1"/>
                </a:solidFill>
                <a:effectLst/>
                <a:latin typeface="+mn-lt"/>
                <a:ea typeface="+mn-ea"/>
                <a:cs typeface="+mn-cs"/>
              </a:rPr>
              <a:t>c++</a:t>
            </a:r>
            <a:r>
              <a:rPr lang="en-GB" sz="1200" b="0" i="0" kern="1200" baseline="0" dirty="0">
                <a:solidFill>
                  <a:schemeClr val="tx1"/>
                </a:solidFill>
                <a:effectLst/>
                <a:latin typeface="+mn-lt"/>
                <a:ea typeface="+mn-ea"/>
                <a:cs typeface="+mn-cs"/>
              </a:rPr>
              <a:t>) is put there.</a:t>
            </a:r>
          </a:p>
          <a:p>
            <a:pPr marL="0" indent="0">
              <a:buFontTx/>
              <a:buNone/>
            </a:pPr>
            <a:endParaRPr lang="en-GB" sz="1200" b="0" i="0" kern="1200" baseline="0" dirty="0">
              <a:solidFill>
                <a:schemeClr val="tx1"/>
              </a:solidFill>
              <a:effectLst/>
              <a:latin typeface="+mn-lt"/>
              <a:ea typeface="+mn-ea"/>
              <a:cs typeface="+mn-cs"/>
            </a:endParaRPr>
          </a:p>
          <a:p>
            <a:pPr marL="0" indent="0">
              <a:buFontTx/>
              <a:buNone/>
            </a:pPr>
            <a:r>
              <a:rPr lang="en-GB" sz="1200" b="0" i="0" kern="1200" baseline="0" dirty="0">
                <a:solidFill>
                  <a:schemeClr val="tx1"/>
                </a:solidFill>
                <a:effectLst/>
                <a:latin typeface="+mn-lt"/>
                <a:ea typeface="+mn-ea"/>
                <a:cs typeface="+mn-cs"/>
              </a:rPr>
              <a:t>Meanwhile, whenever we declare a variable in a function, it is pushed onto the stack and as soon as that function exits, all the variables associated with that function are popped off the stack. Which is why tracking the scope of a variable is important, as soon as a local variable is popped off the stack it is lost forever and any reference to it will be invalidated.</a:t>
            </a:r>
          </a:p>
          <a:p>
            <a:pPr marL="0" indent="0">
              <a:buFontTx/>
              <a:buNone/>
            </a:pPr>
            <a:endParaRPr lang="en-GB" sz="1200" b="0" i="0" kern="1200" baseline="0" dirty="0">
              <a:solidFill>
                <a:schemeClr val="tx1"/>
              </a:solidFill>
              <a:effectLst/>
              <a:latin typeface="+mn-lt"/>
              <a:ea typeface="+mn-ea"/>
              <a:cs typeface="+mn-cs"/>
            </a:endParaRPr>
          </a:p>
          <a:p>
            <a:pPr marL="0" indent="0">
              <a:buFontTx/>
              <a:buNone/>
            </a:pPr>
            <a:endParaRPr lang="en-GB" sz="1200" b="0" i="0" kern="1200" dirty="0">
              <a:solidFill>
                <a:schemeClr val="tx1"/>
              </a:solidFill>
              <a:effectLst/>
              <a:latin typeface="+mn-lt"/>
              <a:ea typeface="+mn-ea"/>
              <a:cs typeface="+mn-cs"/>
            </a:endParaRPr>
          </a:p>
          <a:p>
            <a:pPr marL="171450" indent="-171450">
              <a:buFontTx/>
              <a:buChar char="-"/>
            </a:pPr>
            <a:endParaRPr lang="en-GB" sz="1200" b="0" i="0" kern="1200" dirty="0">
              <a:solidFill>
                <a:schemeClr val="tx1"/>
              </a:solidFill>
              <a:effectLst/>
              <a:latin typeface="+mn-lt"/>
              <a:ea typeface="+mn-ea"/>
              <a:cs typeface="+mn-cs"/>
            </a:endParaRPr>
          </a:p>
          <a:p>
            <a:pPr marL="171450" indent="-171450">
              <a:buFontTx/>
              <a:buChar char="-"/>
            </a:pP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74CFF0-033F-47B5-B972-EFD9D940F16B}" type="slidenum">
              <a:rPr lang="en-GB" smtClean="0"/>
              <a:t>3</a:t>
            </a:fld>
            <a:endParaRPr lang="en-GB"/>
          </a:p>
        </p:txBody>
      </p:sp>
    </p:spTree>
    <p:extLst>
      <p:ext uri="{BB962C8B-B14F-4D97-AF65-F5344CB8AC3E}">
        <p14:creationId xmlns:p14="http://schemas.microsoft.com/office/powerpoint/2010/main" val="4249339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 brief interlude; as we may also want to consider how our objects are laid out in memory, we can visualize the memory layout in a nicely straightforward way – each box represents the underlying size of the variable: so </a:t>
            </a:r>
            <a:r>
              <a:rPr lang="en-GB" baseline="0" dirty="0" err="1"/>
              <a:t>ints</a:t>
            </a:r>
            <a:r>
              <a:rPr lang="en-GB" baseline="0" dirty="0"/>
              <a:t> are 32 bits (or 4 bytes) and Booleans are 8 bits (or ¼ the size of an int) and we can easily see that relationship. These first two show </a:t>
            </a:r>
            <a:r>
              <a:rPr lang="en-GB" baseline="0" dirty="0" err="1"/>
              <a:t>structs</a:t>
            </a:r>
            <a:r>
              <a:rPr lang="en-GB" baseline="0" dirty="0"/>
              <a:t> that are, without any fiddling, nicely aligned on memory boundaries.</a:t>
            </a:r>
          </a:p>
          <a:p>
            <a:endParaRPr lang="en-GB" baseline="0" dirty="0"/>
          </a:p>
          <a:p>
            <a:r>
              <a:rPr lang="en-US" sz="1200" b="0" i="0" u="none" strike="noStrike" kern="1200" baseline="0" dirty="0">
                <a:solidFill>
                  <a:schemeClr val="tx1"/>
                </a:solidFill>
                <a:latin typeface="+mn-lt"/>
                <a:ea typeface="+mn-ea"/>
                <a:cs typeface="+mn-cs"/>
              </a:rPr>
              <a:t>As we start to think more carefully about the layout of our </a:t>
            </a:r>
            <a:r>
              <a:rPr lang="en-US" sz="1200" b="0" i="0" u="none" strike="noStrike" kern="1200" baseline="0" dirty="0" err="1">
                <a:solidFill>
                  <a:schemeClr val="tx1"/>
                </a:solidFill>
                <a:latin typeface="+mn-lt"/>
                <a:ea typeface="+mn-ea"/>
                <a:cs typeface="+mn-cs"/>
              </a:rPr>
              <a:t>structs</a:t>
            </a:r>
            <a:r>
              <a:rPr lang="en-US" sz="1200" b="0" i="0" u="none" strike="noStrike" kern="1200" baseline="0" dirty="0">
                <a:solidFill>
                  <a:schemeClr val="tx1"/>
                </a:solidFill>
                <a:latin typeface="+mn-lt"/>
                <a:ea typeface="+mn-ea"/>
                <a:cs typeface="+mn-cs"/>
              </a:rPr>
              <a:t> and classes in memory, we may start to wonder what happens when small data members are interspersed with larger members. While we may imagine that the compiler will organize this structure in memory “sensibly”, but we would be wrong (most of the time). The compiler leaves these “holes” because each data type has a natural alignment that has to be respected to let the CPU read and write memory effectively.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An object with 1-byte alignment resides at any memory address, 2-byte alignments reside at even addresses, 4-byte alignments reside at addresses that are multiples of 4 and 16-byte alignments at addresses that are multiples of 16. Ignoring these alignment requirements mean a CPU may have to read two 4-byte blocks (or worse) – some CPUs will in fact abort if you request data that is unaligned, causing a crash.</a:t>
            </a:r>
            <a:endParaRPr lang="en-GB" baseline="0" dirty="0"/>
          </a:p>
          <a:p>
            <a:endParaRPr lang="en-GB" baseline="0" dirty="0"/>
          </a:p>
          <a:p>
            <a:endParaRPr lang="en-GB" baseline="0" dirty="0"/>
          </a:p>
        </p:txBody>
      </p:sp>
      <p:sp>
        <p:nvSpPr>
          <p:cNvPr id="4" name="Slide Number Placeholder 3"/>
          <p:cNvSpPr>
            <a:spLocks noGrp="1"/>
          </p:cNvSpPr>
          <p:nvPr>
            <p:ph type="sldNum" sz="quarter" idx="10"/>
          </p:nvPr>
        </p:nvSpPr>
        <p:spPr/>
        <p:txBody>
          <a:bodyPr/>
          <a:lstStyle/>
          <a:p>
            <a:fld id="{7174CFF0-033F-47B5-B972-EFD9D940F16B}" type="slidenum">
              <a:rPr lang="en-GB" smtClean="0"/>
              <a:t>4</a:t>
            </a:fld>
            <a:endParaRPr lang="en-GB"/>
          </a:p>
        </p:txBody>
      </p:sp>
    </p:spTree>
    <p:extLst>
      <p:ext uri="{BB962C8B-B14F-4D97-AF65-F5344CB8AC3E}">
        <p14:creationId xmlns:p14="http://schemas.microsoft.com/office/powerpoint/2010/main" val="329235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Let’s consider a pretty normal looking </a:t>
            </a:r>
            <a:r>
              <a:rPr lang="en-GB" baseline="0" dirty="0" err="1"/>
              <a:t>struct</a:t>
            </a:r>
            <a:r>
              <a:rPr lang="en-GB" baseline="0" dirty="0"/>
              <a:t> – </a:t>
            </a:r>
            <a:r>
              <a:rPr lang="en-GB" sz="1200" kern="1200" dirty="0">
                <a:solidFill>
                  <a:schemeClr val="tx1"/>
                </a:solidFill>
                <a:latin typeface="+mn-lt"/>
                <a:ea typeface="+mn-ea"/>
                <a:cs typeface="+mn-cs"/>
              </a:rPr>
              <a:t>Inefficient</a:t>
            </a:r>
            <a:r>
              <a:rPr lang="en-GB" sz="1200" kern="1200" baseline="0" dirty="0">
                <a:solidFill>
                  <a:schemeClr val="tx1"/>
                </a:solidFill>
                <a:latin typeface="+mn-lt"/>
                <a:ea typeface="+mn-ea"/>
                <a:cs typeface="+mn-cs"/>
              </a:rPr>
              <a:t>; we can count up the size of each of the elements and it looks like a </a:t>
            </a:r>
            <a:r>
              <a:rPr lang="en-GB" sz="1200" kern="1200" baseline="0" dirty="0" err="1">
                <a:solidFill>
                  <a:schemeClr val="tx1"/>
                </a:solidFill>
                <a:latin typeface="+mn-lt"/>
                <a:ea typeface="+mn-ea"/>
                <a:cs typeface="+mn-cs"/>
              </a:rPr>
              <a:t>sizeof</a:t>
            </a:r>
            <a:r>
              <a:rPr lang="en-GB" sz="1200" kern="1200" baseline="0" dirty="0">
                <a:solidFill>
                  <a:schemeClr val="tx1"/>
                </a:solidFill>
                <a:latin typeface="+mn-lt"/>
                <a:ea typeface="+mn-ea"/>
                <a:cs typeface="+mn-cs"/>
              </a:rPr>
              <a:t> call should tell us it’s 19 bytes… But if we actually do that, we get a size of 24 bytes! It’s because the compiler is keeping our structure memory aligned, so the 2 byte short actually takes up 4 bytes, as does the 1 byte bool.</a:t>
            </a: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We can optimize this by just reordering the variables, as we can see with </a:t>
            </a:r>
            <a:r>
              <a:rPr lang="en-GB" sz="1200" kern="1200" baseline="0" dirty="0" err="1">
                <a:solidFill>
                  <a:schemeClr val="tx1"/>
                </a:solidFill>
                <a:latin typeface="+mn-lt"/>
                <a:ea typeface="+mn-ea"/>
                <a:cs typeface="+mn-cs"/>
              </a:rPr>
              <a:t>MoreEfficient</a:t>
            </a:r>
            <a:r>
              <a:rPr lang="en-GB" sz="1200" kern="1200" baseline="0" dirty="0">
                <a:solidFill>
                  <a:schemeClr val="tx1"/>
                </a:solidFill>
                <a:latin typeface="+mn-lt"/>
                <a:ea typeface="+mn-ea"/>
                <a:cs typeface="+mn-cs"/>
              </a:rPr>
              <a:t> – the size of this structure is now only 20 bytes, so we’ve managed to remove 4 bytes of padding – that may not seem like much, but imagine if this was a game where we had hundreds of units, each of which had a </a:t>
            </a:r>
            <a:r>
              <a:rPr lang="en-GB" sz="1200" kern="1200" baseline="0" dirty="0" err="1">
                <a:solidFill>
                  <a:schemeClr val="tx1"/>
                </a:solidFill>
                <a:latin typeface="+mn-lt"/>
                <a:ea typeface="+mn-ea"/>
                <a:cs typeface="+mn-cs"/>
              </a:rPr>
              <a:t>struct</a:t>
            </a:r>
            <a:r>
              <a:rPr lang="en-GB" sz="1200" kern="1200" baseline="0" dirty="0">
                <a:solidFill>
                  <a:schemeClr val="tx1"/>
                </a:solidFill>
                <a:latin typeface="+mn-lt"/>
                <a:ea typeface="+mn-ea"/>
                <a:cs typeface="+mn-cs"/>
              </a:rPr>
              <a:t> like this attached to them…</a:t>
            </a: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It’s worth noting that these optimisations will have different impacts depending on the compiler used, these numbers are from the VS compiler.</a:t>
            </a:r>
          </a:p>
          <a:p>
            <a:endParaRPr lang="en-GB" sz="1200" kern="1200" baseline="0" dirty="0">
              <a:solidFill>
                <a:schemeClr val="tx1"/>
              </a:solidFill>
              <a:latin typeface="+mn-lt"/>
              <a:ea typeface="+mn-ea"/>
              <a:cs typeface="+mn-cs"/>
            </a:endParaRPr>
          </a:p>
          <a:p>
            <a:endParaRPr lang="en-GB" baseline="0" dirty="0"/>
          </a:p>
        </p:txBody>
      </p:sp>
      <p:sp>
        <p:nvSpPr>
          <p:cNvPr id="4" name="Slide Number Placeholder 3"/>
          <p:cNvSpPr>
            <a:spLocks noGrp="1"/>
          </p:cNvSpPr>
          <p:nvPr>
            <p:ph type="sldNum" sz="quarter" idx="10"/>
          </p:nvPr>
        </p:nvSpPr>
        <p:spPr/>
        <p:txBody>
          <a:bodyPr/>
          <a:lstStyle/>
          <a:p>
            <a:fld id="{7174CFF0-033F-47B5-B972-EFD9D940F16B}" type="slidenum">
              <a:rPr lang="en-GB" smtClean="0"/>
              <a:t>5</a:t>
            </a:fld>
            <a:endParaRPr lang="en-GB"/>
          </a:p>
        </p:txBody>
      </p:sp>
    </p:spTree>
    <p:extLst>
      <p:ext uri="{BB962C8B-B14F-4D97-AF65-F5344CB8AC3E}">
        <p14:creationId xmlns:p14="http://schemas.microsoft.com/office/powerpoint/2010/main" val="37086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back to the main attraction – memory management.</a:t>
            </a:r>
            <a:r>
              <a:rPr lang="en-GB" baseline="0" dirty="0"/>
              <a:t> So dynamic allocations are “bad”, you’ve heard me say it plenty and you could write some code that times things and see it for yourself if you really don’t believe these numbers (which are measured in microseconds here (using a release build, rather than debug)). </a:t>
            </a:r>
          </a:p>
          <a:p>
            <a:endParaRPr lang="en-GB" baseline="0" dirty="0"/>
          </a:p>
          <a:p>
            <a:r>
              <a:rPr lang="en-GB" baseline="0" dirty="0"/>
              <a:t>However, having said that, dynamic allocations are unavoidable, we can’t just keep everything on the stack – I’m hopeful that by now you can tell that would be a bad idea. So how can we improve on this? We can write our own memory managers and allocators, which allocate a load of empty memory (the expensive, slow bit) when they’re first created and make that memory available for use during run time.</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7174CFF0-033F-47B5-B972-EFD9D940F16B}" type="slidenum">
              <a:rPr lang="en-GB" smtClean="0"/>
              <a:t>6</a:t>
            </a:fld>
            <a:endParaRPr lang="en-GB"/>
          </a:p>
        </p:txBody>
      </p:sp>
    </p:spTree>
    <p:extLst>
      <p:ext uri="{BB962C8B-B14F-4D97-AF65-F5344CB8AC3E}">
        <p14:creationId xmlns:p14="http://schemas.microsoft.com/office/powerpoint/2010/main" val="974806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several approaches to custom allocators, we could overload </a:t>
            </a:r>
            <a:r>
              <a:rPr lang="en-GB" baseline="0" dirty="0" err="1"/>
              <a:t>malloc</a:t>
            </a:r>
            <a:r>
              <a:rPr lang="en-GB" baseline="0" dirty="0"/>
              <a:t> or new (</a:t>
            </a:r>
            <a:r>
              <a:rPr lang="en-GB" baseline="0" dirty="0" err="1"/>
              <a:t>malloc</a:t>
            </a:r>
            <a:r>
              <a:rPr lang="en-GB" baseline="0" dirty="0"/>
              <a:t> just allocates us a lump of memory to use, new does the same thing but then also calls an objects constructor) – but we then run into an issue where other developers on our team may be using those functions in different ways that we don’t account for, leading to unusual bugs that are particularly difficult to track down. A more straightforward approach, that provides us with easier use cases is to come up with a custom allocator (or a series of custom allocators, each designed to provide slightly different functionality). The most straightforward allocator is a linear allocator, which is not designed to allow for any specific memory to be released, we can just clear the entire lump.</a:t>
            </a:r>
          </a:p>
          <a:p>
            <a:endParaRPr lang="en-GB" baseline="0" dirty="0"/>
          </a:p>
        </p:txBody>
      </p:sp>
      <p:sp>
        <p:nvSpPr>
          <p:cNvPr id="4" name="Slide Number Placeholder 3"/>
          <p:cNvSpPr>
            <a:spLocks noGrp="1"/>
          </p:cNvSpPr>
          <p:nvPr>
            <p:ph type="sldNum" sz="quarter" idx="10"/>
          </p:nvPr>
        </p:nvSpPr>
        <p:spPr/>
        <p:txBody>
          <a:bodyPr/>
          <a:lstStyle/>
          <a:p>
            <a:fld id="{7174CFF0-033F-47B5-B972-EFD9D940F16B}" type="slidenum">
              <a:rPr lang="en-GB" smtClean="0"/>
              <a:t>7</a:t>
            </a:fld>
            <a:endParaRPr lang="en-GB"/>
          </a:p>
        </p:txBody>
      </p:sp>
    </p:spTree>
    <p:extLst>
      <p:ext uri="{BB962C8B-B14F-4D97-AF65-F5344CB8AC3E}">
        <p14:creationId xmlns:p14="http://schemas.microsoft.com/office/powerpoint/2010/main" val="687115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For something that requires some more control, we can implement a stack allocator – this lets us roll back allocations to a prior point (any given marker, including the start of the stack allocation). From this sort of basic implementation, we can step forward into a double ended stack, with two stack allocators working on either end of a block of memory (one fills upwards, the other down), we just need to be careful to avoid overrunning from one side to the other. This greatly improves the efficiency of our memory usage.</a:t>
            </a:r>
          </a:p>
        </p:txBody>
      </p:sp>
      <p:sp>
        <p:nvSpPr>
          <p:cNvPr id="4" name="Slide Number Placeholder 3"/>
          <p:cNvSpPr>
            <a:spLocks noGrp="1"/>
          </p:cNvSpPr>
          <p:nvPr>
            <p:ph type="sldNum" sz="quarter" idx="10"/>
          </p:nvPr>
        </p:nvSpPr>
        <p:spPr/>
        <p:txBody>
          <a:bodyPr/>
          <a:lstStyle/>
          <a:p>
            <a:fld id="{7174CFF0-033F-47B5-B972-EFD9D940F16B}" type="slidenum">
              <a:rPr lang="en-GB" smtClean="0"/>
              <a:t>8</a:t>
            </a:fld>
            <a:endParaRPr lang="en-GB"/>
          </a:p>
        </p:txBody>
      </p:sp>
    </p:spTree>
    <p:extLst>
      <p:ext uri="{BB962C8B-B14F-4D97-AF65-F5344CB8AC3E}">
        <p14:creationId xmlns:p14="http://schemas.microsoft.com/office/powerpoint/2010/main" val="3637594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games have allocations that happen for the duration</a:t>
            </a:r>
            <a:r>
              <a:rPr lang="en-GB" baseline="0" dirty="0"/>
              <a:t> of a single frame (or maybe 2 at most), these short lived allocations can just as easily be handled with a stack allocator. We just “clear” it at the start of the frame, though there is a risk of programmers trying to access something in the next frame, after it has been cleared (note that there is also a chance for something to still be present in memory, we don’t actually change the memory space when we clear it). For allocations we want to last into the next frame, we can implement a double buffered allocator, which has two stacks of memory that are swapped between – so at the start of a frame, we swap the buffers and clear the current buffer, leaving the last frames buffer free to be accessed in the current frame. These sorts of double buffered allocators are ideal for handling asynchronous processing results, we start something in frame </a:t>
            </a:r>
            <a:r>
              <a:rPr lang="en-GB" baseline="0" dirty="0" err="1"/>
              <a:t>i</a:t>
            </a:r>
            <a:r>
              <a:rPr lang="en-GB" baseline="0" dirty="0"/>
              <a:t>, at the start of frame i+1 we swap the buffers and we can still access the location of the result of the process.	</a:t>
            </a:r>
            <a:endParaRPr lang="en-GB" dirty="0"/>
          </a:p>
        </p:txBody>
      </p:sp>
      <p:sp>
        <p:nvSpPr>
          <p:cNvPr id="4" name="Slide Number Placeholder 3"/>
          <p:cNvSpPr>
            <a:spLocks noGrp="1"/>
          </p:cNvSpPr>
          <p:nvPr>
            <p:ph type="sldNum" sz="quarter" idx="10"/>
          </p:nvPr>
        </p:nvSpPr>
        <p:spPr/>
        <p:txBody>
          <a:bodyPr/>
          <a:lstStyle/>
          <a:p>
            <a:fld id="{7174CFF0-033F-47B5-B972-EFD9D940F16B}" type="slidenum">
              <a:rPr lang="en-GB" smtClean="0"/>
              <a:t>9</a:t>
            </a:fld>
            <a:endParaRPr lang="en-GB"/>
          </a:p>
        </p:txBody>
      </p:sp>
    </p:spTree>
    <p:extLst>
      <p:ext uri="{BB962C8B-B14F-4D97-AF65-F5344CB8AC3E}">
        <p14:creationId xmlns:p14="http://schemas.microsoft.com/office/powerpoint/2010/main" val="4066670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final thing to consider is memory</a:t>
            </a:r>
            <a:r>
              <a:rPr lang="en-GB" baseline="0" dirty="0"/>
              <a:t> fragmentation, which occurs because when a program first runs, the heap is completely empty – but as allocations and deallocations are made, blocks of different sizes appear in the heap, so while we have enough free memory to allocate something, we can’t find that space in one contiguous space, as is required to be able to use the space. This means allocations can fail, even though we have enough free memory available as a whole. This is a fairly undesirable state of affairs. Thankfully, operating systems with virtual memory systems alleviate this for us (so, we have to be less concerned about this for a PC / Mac based game) though there is an inherent performance cost associated with working inside a virtual memory system so even on consoles that support it, most game engines will avoid making use of them. </a:t>
            </a:r>
          </a:p>
          <a:p>
            <a:endParaRPr lang="en-GB" baseline="0" dirty="0"/>
          </a:p>
          <a:p>
            <a:r>
              <a:rPr lang="en-GB" baseline="0" dirty="0"/>
              <a:t>Using stack or pool allocators means we can avoid the issue completely, but for other types of allocators, we may need to consider a system that would allow us to defragment our memory usage to free up small chunks of ‘free’ memory that is otherwise unusable. However, as soon as we step into that murky water, we open a whole new barrel of worms as we’re suddenly moving *allocated* memory around the place and that can be seriously bad juju as it screws up any pointers we have pointing to that memory. Gregory goes into more details with regards to approaching this, but we’ll skip it for the sake of our own sanity.</a:t>
            </a:r>
          </a:p>
        </p:txBody>
      </p:sp>
      <p:sp>
        <p:nvSpPr>
          <p:cNvPr id="4" name="Slide Number Placeholder 3"/>
          <p:cNvSpPr>
            <a:spLocks noGrp="1"/>
          </p:cNvSpPr>
          <p:nvPr>
            <p:ph type="sldNum" sz="quarter" idx="10"/>
          </p:nvPr>
        </p:nvSpPr>
        <p:spPr/>
        <p:txBody>
          <a:bodyPr/>
          <a:lstStyle/>
          <a:p>
            <a:fld id="{7174CFF0-033F-47B5-B972-EFD9D940F16B}" type="slidenum">
              <a:rPr lang="en-GB" smtClean="0"/>
              <a:t>10</a:t>
            </a:fld>
            <a:endParaRPr lang="en-GB"/>
          </a:p>
        </p:txBody>
      </p:sp>
    </p:spTree>
    <p:extLst>
      <p:ext uri="{BB962C8B-B14F-4D97-AF65-F5344CB8AC3E}">
        <p14:creationId xmlns:p14="http://schemas.microsoft.com/office/powerpoint/2010/main" val="2872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1/9/2017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1/9/2017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1/9/2017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1/9/2017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Memory management</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69402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ile of ram chips"/>
          <p:cNvPicPr>
            <a:picLocks noChangeAspect="1" noChangeArrowheads="1"/>
          </p:cNvPicPr>
          <p:nvPr/>
        </p:nvPicPr>
        <p:blipFill rotWithShape="1">
          <a:blip r:embed="rId3">
            <a:extLst>
              <a:ext uri="{28A0092B-C50C-407E-A947-70E740481C1C}">
                <a14:useLocalDpi xmlns:a14="http://schemas.microsoft.com/office/drawing/2010/main" val="0"/>
              </a:ext>
            </a:extLst>
          </a:blip>
          <a:srcRect t="3948" b="2080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95838" y="752928"/>
            <a:ext cx="10000343" cy="682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free</a:t>
            </a:r>
          </a:p>
        </p:txBody>
      </p:sp>
      <p:grpSp>
        <p:nvGrpSpPr>
          <p:cNvPr id="3" name="Group 2"/>
          <p:cNvGrpSpPr/>
          <p:nvPr/>
        </p:nvGrpSpPr>
        <p:grpSpPr>
          <a:xfrm>
            <a:off x="1095839" y="1805214"/>
            <a:ext cx="10000342" cy="682172"/>
            <a:chOff x="1095839" y="2643414"/>
            <a:chExt cx="10000342" cy="682172"/>
          </a:xfrm>
        </p:grpSpPr>
        <p:sp>
          <p:nvSpPr>
            <p:cNvPr id="4" name="Rectangle 3"/>
            <p:cNvSpPr/>
            <p:nvPr/>
          </p:nvSpPr>
          <p:spPr>
            <a:xfrm>
              <a:off x="3265714" y="2643414"/>
              <a:ext cx="7830467" cy="682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p:nvSpPr>
          <p:spPr>
            <a:xfrm>
              <a:off x="1095839" y="2643414"/>
              <a:ext cx="2169876"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nvGrpSpPr>
          <p:cNvPr id="25" name="Group 24"/>
          <p:cNvGrpSpPr/>
          <p:nvPr/>
        </p:nvGrpSpPr>
        <p:grpSpPr>
          <a:xfrm>
            <a:off x="1095838" y="2857160"/>
            <a:ext cx="10000343" cy="682512"/>
            <a:chOff x="1095838" y="3695360"/>
            <a:chExt cx="10000343" cy="682512"/>
          </a:xfrm>
        </p:grpSpPr>
        <p:sp>
          <p:nvSpPr>
            <p:cNvPr id="5" name="Rectangle 4"/>
            <p:cNvSpPr/>
            <p:nvPr/>
          </p:nvSpPr>
          <p:spPr>
            <a:xfrm>
              <a:off x="1095838" y="3695700"/>
              <a:ext cx="10000343" cy="682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095839" y="3695700"/>
              <a:ext cx="2169876"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9" name="Rectangle 8"/>
            <p:cNvSpPr/>
            <p:nvPr/>
          </p:nvSpPr>
          <p:spPr>
            <a:xfrm>
              <a:off x="3804567" y="3695700"/>
              <a:ext cx="2169876"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0" name="Rectangle 9"/>
            <p:cNvSpPr/>
            <p:nvPr/>
          </p:nvSpPr>
          <p:spPr>
            <a:xfrm>
              <a:off x="6506945" y="3695563"/>
              <a:ext cx="2169876"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1" name="Rectangle 10"/>
            <p:cNvSpPr/>
            <p:nvPr/>
          </p:nvSpPr>
          <p:spPr>
            <a:xfrm>
              <a:off x="3264806" y="3695361"/>
              <a:ext cx="537027"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2" name="Rectangle 11"/>
            <p:cNvSpPr/>
            <p:nvPr/>
          </p:nvSpPr>
          <p:spPr>
            <a:xfrm>
              <a:off x="5974443" y="3695360"/>
              <a:ext cx="537027"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3" name="Rectangle 12"/>
            <p:cNvSpPr/>
            <p:nvPr/>
          </p:nvSpPr>
          <p:spPr>
            <a:xfrm>
              <a:off x="8675003" y="3695360"/>
              <a:ext cx="537027"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nvGrpSpPr>
          <p:cNvPr id="26" name="Group 25"/>
          <p:cNvGrpSpPr/>
          <p:nvPr/>
        </p:nvGrpSpPr>
        <p:grpSpPr>
          <a:xfrm>
            <a:off x="1093111" y="3909108"/>
            <a:ext cx="10003070" cy="682850"/>
            <a:chOff x="1093111" y="4747308"/>
            <a:chExt cx="10003070" cy="682850"/>
          </a:xfrm>
        </p:grpSpPr>
        <p:sp>
          <p:nvSpPr>
            <p:cNvPr id="6" name="Rectangle 5"/>
            <p:cNvSpPr/>
            <p:nvPr/>
          </p:nvSpPr>
          <p:spPr>
            <a:xfrm>
              <a:off x="1095838" y="4747986"/>
              <a:ext cx="10000343" cy="682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3804567" y="4747986"/>
              <a:ext cx="2169876"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6" name="Rectangle 15"/>
            <p:cNvSpPr/>
            <p:nvPr/>
          </p:nvSpPr>
          <p:spPr>
            <a:xfrm>
              <a:off x="8675003" y="4747646"/>
              <a:ext cx="537027"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8" name="Rectangle 17"/>
            <p:cNvSpPr/>
            <p:nvPr/>
          </p:nvSpPr>
          <p:spPr>
            <a:xfrm>
              <a:off x="7042157" y="4747646"/>
              <a:ext cx="537027"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9" name="Rectangle 18"/>
            <p:cNvSpPr/>
            <p:nvPr/>
          </p:nvSpPr>
          <p:spPr>
            <a:xfrm>
              <a:off x="9212030" y="4747646"/>
              <a:ext cx="537027"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0" name="Rectangle 19"/>
            <p:cNvSpPr/>
            <p:nvPr/>
          </p:nvSpPr>
          <p:spPr>
            <a:xfrm>
              <a:off x="1093111" y="4747646"/>
              <a:ext cx="268514"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1" name="Rectangle 20"/>
            <p:cNvSpPr/>
            <p:nvPr/>
          </p:nvSpPr>
          <p:spPr>
            <a:xfrm>
              <a:off x="1361624" y="4747646"/>
              <a:ext cx="268514"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2" name="Rectangle 21"/>
            <p:cNvSpPr/>
            <p:nvPr/>
          </p:nvSpPr>
          <p:spPr>
            <a:xfrm>
              <a:off x="1888674" y="4747646"/>
              <a:ext cx="268514"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3" name="Rectangle 22"/>
            <p:cNvSpPr/>
            <p:nvPr/>
          </p:nvSpPr>
          <p:spPr>
            <a:xfrm>
              <a:off x="2393047" y="4747646"/>
              <a:ext cx="268514"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4" name="Rectangle 23"/>
            <p:cNvSpPr/>
            <p:nvPr/>
          </p:nvSpPr>
          <p:spPr>
            <a:xfrm>
              <a:off x="2956388" y="4747308"/>
              <a:ext cx="537027"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grpSp>
        <p:nvGrpSpPr>
          <p:cNvPr id="27" name="Group 26"/>
          <p:cNvGrpSpPr/>
          <p:nvPr/>
        </p:nvGrpSpPr>
        <p:grpSpPr>
          <a:xfrm>
            <a:off x="1093111" y="4961394"/>
            <a:ext cx="10003070" cy="684182"/>
            <a:chOff x="1093111" y="4961394"/>
            <a:chExt cx="10003070" cy="684182"/>
          </a:xfrm>
        </p:grpSpPr>
        <p:sp>
          <p:nvSpPr>
            <p:cNvPr id="29" name="Rectangle 28"/>
            <p:cNvSpPr/>
            <p:nvPr/>
          </p:nvSpPr>
          <p:spPr>
            <a:xfrm>
              <a:off x="1095838" y="4961394"/>
              <a:ext cx="10000343" cy="682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p:cNvSpPr/>
            <p:nvPr/>
          </p:nvSpPr>
          <p:spPr>
            <a:xfrm>
              <a:off x="2699660" y="4961394"/>
              <a:ext cx="2169876"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1" name="Rectangle 30"/>
            <p:cNvSpPr/>
            <p:nvPr/>
          </p:nvSpPr>
          <p:spPr>
            <a:xfrm>
              <a:off x="5408610" y="4963404"/>
              <a:ext cx="537027"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2" name="Rectangle 31"/>
            <p:cNvSpPr/>
            <p:nvPr/>
          </p:nvSpPr>
          <p:spPr>
            <a:xfrm>
              <a:off x="4868972" y="4963404"/>
              <a:ext cx="537027"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3" name="Rectangle 32"/>
            <p:cNvSpPr/>
            <p:nvPr/>
          </p:nvSpPr>
          <p:spPr>
            <a:xfrm>
              <a:off x="5946899" y="4963404"/>
              <a:ext cx="537027"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4" name="Rectangle 33"/>
            <p:cNvSpPr/>
            <p:nvPr/>
          </p:nvSpPr>
          <p:spPr>
            <a:xfrm>
              <a:off x="1093111" y="4963404"/>
              <a:ext cx="268514"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5" name="Rectangle 34"/>
            <p:cNvSpPr/>
            <p:nvPr/>
          </p:nvSpPr>
          <p:spPr>
            <a:xfrm>
              <a:off x="1361624" y="4963404"/>
              <a:ext cx="268514"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6" name="Rectangle 35"/>
            <p:cNvSpPr/>
            <p:nvPr/>
          </p:nvSpPr>
          <p:spPr>
            <a:xfrm>
              <a:off x="1632065" y="4963066"/>
              <a:ext cx="268514"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7" name="Rectangle 36"/>
            <p:cNvSpPr/>
            <p:nvPr/>
          </p:nvSpPr>
          <p:spPr>
            <a:xfrm>
              <a:off x="1901032" y="4963066"/>
              <a:ext cx="268514"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8" name="Rectangle 37"/>
            <p:cNvSpPr/>
            <p:nvPr/>
          </p:nvSpPr>
          <p:spPr>
            <a:xfrm>
              <a:off x="2163658" y="4963066"/>
              <a:ext cx="537027" cy="68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23873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computer memory"/>
          <p:cNvPicPr>
            <a:picLocks noChangeAspect="1" noChangeArrowheads="1"/>
          </p:cNvPicPr>
          <p:nvPr/>
        </p:nvPicPr>
        <p:blipFill rotWithShape="1">
          <a:blip r:embed="rId3">
            <a:extLst>
              <a:ext uri="{28A0092B-C50C-407E-A947-70E740481C1C}">
                <a14:useLocalDpi xmlns:a14="http://schemas.microsoft.com/office/drawing/2010/main" val="0"/>
              </a:ext>
            </a:extLst>
          </a:blip>
          <a:srcRect t="7187" b="843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240974" y="388258"/>
            <a:ext cx="1233714" cy="6237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Code Segment</a:t>
            </a:r>
          </a:p>
        </p:txBody>
      </p:sp>
      <p:sp>
        <p:nvSpPr>
          <p:cNvPr id="7" name="Rounded Rectangle 6"/>
          <p:cNvSpPr/>
          <p:nvPr/>
        </p:nvSpPr>
        <p:spPr>
          <a:xfrm>
            <a:off x="3343730" y="388258"/>
            <a:ext cx="1233714" cy="6237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BSS</a:t>
            </a:r>
          </a:p>
        </p:txBody>
      </p:sp>
      <p:sp>
        <p:nvSpPr>
          <p:cNvPr id="8" name="Rounded Rectangle 7"/>
          <p:cNvSpPr/>
          <p:nvPr/>
        </p:nvSpPr>
        <p:spPr>
          <a:xfrm>
            <a:off x="5446486" y="368301"/>
            <a:ext cx="1233714" cy="6277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Segment</a:t>
            </a:r>
          </a:p>
        </p:txBody>
      </p:sp>
    </p:spTree>
    <p:extLst>
      <p:ext uri="{BB962C8B-B14F-4D97-AF65-F5344CB8AC3E}">
        <p14:creationId xmlns:p14="http://schemas.microsoft.com/office/powerpoint/2010/main" val="211865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computer memory"/>
          <p:cNvPicPr>
            <a:picLocks noChangeAspect="1" noChangeArrowheads="1"/>
          </p:cNvPicPr>
          <p:nvPr/>
        </p:nvPicPr>
        <p:blipFill rotWithShape="1">
          <a:blip r:embed="rId3">
            <a:extLst>
              <a:ext uri="{28A0092B-C50C-407E-A947-70E740481C1C}">
                <a14:useLocalDpi xmlns:a14="http://schemas.microsoft.com/office/drawing/2010/main" val="0"/>
              </a:ext>
            </a:extLst>
          </a:blip>
          <a:srcRect t="7187" b="843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240974" y="388258"/>
            <a:ext cx="1233714" cy="6237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Code Segment</a:t>
            </a:r>
          </a:p>
        </p:txBody>
      </p:sp>
      <p:sp>
        <p:nvSpPr>
          <p:cNvPr id="7" name="Rounded Rectangle 6"/>
          <p:cNvSpPr/>
          <p:nvPr/>
        </p:nvSpPr>
        <p:spPr>
          <a:xfrm>
            <a:off x="3343730" y="388258"/>
            <a:ext cx="1233714" cy="6237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BSS</a:t>
            </a:r>
          </a:p>
        </p:txBody>
      </p:sp>
      <p:sp>
        <p:nvSpPr>
          <p:cNvPr id="8" name="Rounded Rectangle 7"/>
          <p:cNvSpPr/>
          <p:nvPr/>
        </p:nvSpPr>
        <p:spPr>
          <a:xfrm>
            <a:off x="5446486" y="368301"/>
            <a:ext cx="1233714" cy="6277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Segment</a:t>
            </a:r>
          </a:p>
        </p:txBody>
      </p:sp>
      <p:sp>
        <p:nvSpPr>
          <p:cNvPr id="9" name="Rounded Rectangle 8"/>
          <p:cNvSpPr/>
          <p:nvPr/>
        </p:nvSpPr>
        <p:spPr>
          <a:xfrm>
            <a:off x="7549242" y="375559"/>
            <a:ext cx="1233714" cy="6262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Heap</a:t>
            </a:r>
          </a:p>
        </p:txBody>
      </p:sp>
      <p:sp>
        <p:nvSpPr>
          <p:cNvPr id="10" name="Rounded Rectangle 9"/>
          <p:cNvSpPr/>
          <p:nvPr/>
        </p:nvSpPr>
        <p:spPr>
          <a:xfrm>
            <a:off x="9651997" y="375559"/>
            <a:ext cx="1233714" cy="6262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Stack</a:t>
            </a:r>
          </a:p>
        </p:txBody>
      </p:sp>
    </p:spTree>
    <p:extLst>
      <p:ext uri="{BB962C8B-B14F-4D97-AF65-F5344CB8AC3E}">
        <p14:creationId xmlns:p14="http://schemas.microsoft.com/office/powerpoint/2010/main" val="2567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computer memory"/>
          <p:cNvPicPr>
            <a:picLocks noChangeAspect="1" noChangeArrowheads="1"/>
          </p:cNvPicPr>
          <p:nvPr/>
        </p:nvPicPr>
        <p:blipFill rotWithShape="1">
          <a:blip r:embed="rId3">
            <a:extLst>
              <a:ext uri="{28A0092B-C50C-407E-A947-70E740481C1C}">
                <a14:useLocalDpi xmlns:a14="http://schemas.microsoft.com/office/drawing/2010/main" val="0"/>
              </a:ext>
            </a:extLst>
          </a:blip>
          <a:srcRect t="7187" b="843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74815" y="1043671"/>
            <a:ext cx="4231574"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err="1">
                <a:solidFill>
                  <a:srgbClr val="0000FF"/>
                </a:solidFill>
                <a:highlight>
                  <a:srgbClr val="FFFFFF"/>
                </a:highlight>
                <a:latin typeface="Consolas" panose="020B0609020204030204" pitchFamily="49" charset="0"/>
              </a:rPr>
              <a:t>struct</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OK</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unsigned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UnsignedValue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float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FloatValue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int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SignedValue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
        <p:nvSpPr>
          <p:cNvPr id="13" name="Rectangle 12"/>
          <p:cNvSpPr/>
          <p:nvPr/>
        </p:nvSpPr>
        <p:spPr>
          <a:xfrm>
            <a:off x="7980217" y="1043671"/>
            <a:ext cx="288570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UnsignedValue</a:t>
            </a:r>
            <a:endParaRPr lang="en-GB" dirty="0"/>
          </a:p>
        </p:txBody>
      </p:sp>
      <p:sp>
        <p:nvSpPr>
          <p:cNvPr id="14" name="Rectangle 13"/>
          <p:cNvSpPr/>
          <p:nvPr/>
        </p:nvSpPr>
        <p:spPr>
          <a:xfrm>
            <a:off x="7980217" y="1601812"/>
            <a:ext cx="288570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FloatValue</a:t>
            </a:r>
            <a:endParaRPr lang="en-GB" dirty="0"/>
          </a:p>
        </p:txBody>
      </p:sp>
      <p:sp>
        <p:nvSpPr>
          <p:cNvPr id="15" name="Rectangle 14"/>
          <p:cNvSpPr/>
          <p:nvPr/>
        </p:nvSpPr>
        <p:spPr>
          <a:xfrm>
            <a:off x="7980217" y="2159953"/>
            <a:ext cx="288570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SignedValue</a:t>
            </a:r>
            <a:endParaRPr lang="en-GB" dirty="0"/>
          </a:p>
        </p:txBody>
      </p:sp>
      <p:sp>
        <p:nvSpPr>
          <p:cNvPr id="16" name="Rectangle 15"/>
          <p:cNvSpPr/>
          <p:nvPr/>
        </p:nvSpPr>
        <p:spPr>
          <a:xfrm>
            <a:off x="874815" y="3924795"/>
            <a:ext cx="4231574"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err="1">
                <a:solidFill>
                  <a:srgbClr val="0000FF"/>
                </a:solidFill>
                <a:highlight>
                  <a:srgbClr val="FFFFFF"/>
                </a:highlight>
                <a:latin typeface="Consolas" panose="020B0609020204030204" pitchFamily="49" charset="0"/>
              </a:rPr>
              <a:t>struct</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OK2</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unsigned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UnsignedValue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float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FloatValue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bool</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BooleanValue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
        <p:nvSpPr>
          <p:cNvPr id="17" name="Rectangle 16"/>
          <p:cNvSpPr/>
          <p:nvPr/>
        </p:nvSpPr>
        <p:spPr>
          <a:xfrm>
            <a:off x="7980217" y="3924795"/>
            <a:ext cx="288570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UnsignedValue</a:t>
            </a:r>
            <a:endParaRPr lang="en-GB" dirty="0"/>
          </a:p>
        </p:txBody>
      </p:sp>
      <p:sp>
        <p:nvSpPr>
          <p:cNvPr id="18" name="Rectangle 17"/>
          <p:cNvSpPr/>
          <p:nvPr/>
        </p:nvSpPr>
        <p:spPr>
          <a:xfrm>
            <a:off x="7980217" y="4482936"/>
            <a:ext cx="288570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FloatValue</a:t>
            </a:r>
            <a:endParaRPr lang="en-GB" dirty="0"/>
          </a:p>
        </p:txBody>
      </p:sp>
      <p:sp>
        <p:nvSpPr>
          <p:cNvPr id="19" name="Rectangle 18"/>
          <p:cNvSpPr/>
          <p:nvPr/>
        </p:nvSpPr>
        <p:spPr>
          <a:xfrm>
            <a:off x="7980217" y="5041077"/>
            <a:ext cx="74814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8701270" y="5135481"/>
            <a:ext cx="1443600" cy="369332"/>
          </a:xfrm>
          <a:prstGeom prst="rect">
            <a:avLst/>
          </a:prstGeom>
        </p:spPr>
        <p:txBody>
          <a:bodyPr wrap="none">
            <a:spAutoFit/>
          </a:bodyPr>
          <a:lstStyle/>
          <a:p>
            <a:r>
              <a:rPr lang="en-GB" dirty="0" err="1">
                <a:solidFill>
                  <a:schemeClr val="bg1"/>
                </a:solidFill>
              </a:rPr>
              <a:t>BooleanValue</a:t>
            </a:r>
            <a:endParaRPr lang="en-GB" dirty="0">
              <a:solidFill>
                <a:schemeClr val="bg1"/>
              </a:solidFill>
            </a:endParaRPr>
          </a:p>
        </p:txBody>
      </p:sp>
    </p:spTree>
    <p:extLst>
      <p:ext uri="{BB962C8B-B14F-4D97-AF65-F5344CB8AC3E}">
        <p14:creationId xmlns:p14="http://schemas.microsoft.com/office/powerpoint/2010/main" val="330404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
                                        </p:tgtEl>
                                      </p:cBhvr>
                                    </p:animEffect>
                                    <p:set>
                                      <p:cBhvr>
                                        <p:cTn id="42" dur="1" fill="hold">
                                          <p:stCondLst>
                                            <p:cond delay="499"/>
                                          </p:stCondLst>
                                        </p:cTn>
                                        <p:tgtEl>
                                          <p:spTgt spid="2"/>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3"/>
                                        </p:tgtEl>
                                      </p:cBhvr>
                                    </p:animEffect>
                                    <p:set>
                                      <p:cBhvr>
                                        <p:cTn id="45" dur="1" fill="hold">
                                          <p:stCondLst>
                                            <p:cond delay="499"/>
                                          </p:stCondLst>
                                        </p:cTn>
                                        <p:tgtEl>
                                          <p:spTgt spid="13"/>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4"/>
                                        </p:tgtEl>
                                      </p:cBhvr>
                                    </p:animEffect>
                                    <p:set>
                                      <p:cBhvr>
                                        <p:cTn id="48" dur="1" fill="hold">
                                          <p:stCondLst>
                                            <p:cond delay="499"/>
                                          </p:stCondLst>
                                        </p:cTn>
                                        <p:tgtEl>
                                          <p:spTgt spid="1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5"/>
                                        </p:tgtEl>
                                      </p:cBhvr>
                                    </p:animEffect>
                                    <p:set>
                                      <p:cBhvr>
                                        <p:cTn id="51" dur="1" fill="hold">
                                          <p:stCondLst>
                                            <p:cond delay="499"/>
                                          </p:stCondLst>
                                        </p:cTn>
                                        <p:tgtEl>
                                          <p:spTgt spid="15"/>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7"/>
                                        </p:tgtEl>
                                      </p:cBhvr>
                                    </p:animEffect>
                                    <p:set>
                                      <p:cBhvr>
                                        <p:cTn id="57" dur="1" fill="hold">
                                          <p:stCondLst>
                                            <p:cond delay="499"/>
                                          </p:stCondLst>
                                        </p:cTn>
                                        <p:tgtEl>
                                          <p:spTgt spid="17"/>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8"/>
                                        </p:tgtEl>
                                      </p:cBhvr>
                                    </p:animEffect>
                                    <p:set>
                                      <p:cBhvr>
                                        <p:cTn id="60" dur="1" fill="hold">
                                          <p:stCondLst>
                                            <p:cond delay="499"/>
                                          </p:stCondLst>
                                        </p:cTn>
                                        <p:tgtEl>
                                          <p:spTgt spid="18"/>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9"/>
                                        </p:tgtEl>
                                      </p:cBhvr>
                                    </p:animEffect>
                                    <p:set>
                                      <p:cBhvr>
                                        <p:cTn id="63" dur="1" fill="hold">
                                          <p:stCondLst>
                                            <p:cond delay="499"/>
                                          </p:stCondLst>
                                        </p:cTn>
                                        <p:tgtEl>
                                          <p:spTgt spid="19"/>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20"/>
                                        </p:tgtEl>
                                      </p:cBhvr>
                                    </p:animEffect>
                                    <p:set>
                                      <p:cBhvr>
                                        <p:cTn id="66"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p:bldP spid="2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computer memory"/>
          <p:cNvPicPr>
            <a:picLocks noChangeAspect="1" noChangeArrowheads="1"/>
          </p:cNvPicPr>
          <p:nvPr/>
        </p:nvPicPr>
        <p:blipFill rotWithShape="1">
          <a:blip r:embed="rId3">
            <a:extLst>
              <a:ext uri="{28A0092B-C50C-407E-A947-70E740481C1C}">
                <a14:useLocalDpi xmlns:a14="http://schemas.microsoft.com/office/drawing/2010/main" val="0"/>
              </a:ext>
            </a:extLst>
          </a:blip>
          <a:srcRect t="7187" b="843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7938652" y="1768206"/>
            <a:ext cx="288570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U1</a:t>
            </a:r>
          </a:p>
        </p:txBody>
      </p:sp>
      <p:sp>
        <p:nvSpPr>
          <p:cNvPr id="24" name="Rectangle 23"/>
          <p:cNvSpPr/>
          <p:nvPr/>
        </p:nvSpPr>
        <p:spPr>
          <a:xfrm>
            <a:off x="7938652" y="2877620"/>
            <a:ext cx="74814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p:cNvSpPr/>
          <p:nvPr/>
        </p:nvSpPr>
        <p:spPr>
          <a:xfrm>
            <a:off x="9149711" y="2978892"/>
            <a:ext cx="463588" cy="369332"/>
          </a:xfrm>
          <a:prstGeom prst="rect">
            <a:avLst/>
          </a:prstGeom>
        </p:spPr>
        <p:txBody>
          <a:bodyPr wrap="none">
            <a:spAutoFit/>
          </a:bodyPr>
          <a:lstStyle/>
          <a:p>
            <a:r>
              <a:rPr lang="en-GB" dirty="0">
                <a:solidFill>
                  <a:schemeClr val="bg1"/>
                </a:solidFill>
              </a:rPr>
              <a:t>U3</a:t>
            </a:r>
          </a:p>
        </p:txBody>
      </p:sp>
      <p:sp>
        <p:nvSpPr>
          <p:cNvPr id="26" name="Rectangle 25"/>
          <p:cNvSpPr/>
          <p:nvPr/>
        </p:nvSpPr>
        <p:spPr>
          <a:xfrm>
            <a:off x="7938652" y="2323986"/>
            <a:ext cx="288570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F2</a:t>
            </a:r>
          </a:p>
        </p:txBody>
      </p:sp>
      <p:sp>
        <p:nvSpPr>
          <p:cNvPr id="27" name="Rectangle 26"/>
          <p:cNvSpPr/>
          <p:nvPr/>
        </p:nvSpPr>
        <p:spPr>
          <a:xfrm>
            <a:off x="7938652" y="3437369"/>
            <a:ext cx="288570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I4</a:t>
            </a:r>
          </a:p>
        </p:txBody>
      </p:sp>
      <p:sp>
        <p:nvSpPr>
          <p:cNvPr id="28" name="Rectangle 27"/>
          <p:cNvSpPr/>
          <p:nvPr/>
        </p:nvSpPr>
        <p:spPr>
          <a:xfrm>
            <a:off x="7938652" y="3997417"/>
            <a:ext cx="74814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p:cNvSpPr/>
          <p:nvPr/>
        </p:nvSpPr>
        <p:spPr>
          <a:xfrm>
            <a:off x="9149711" y="4091633"/>
            <a:ext cx="429926" cy="369332"/>
          </a:xfrm>
          <a:prstGeom prst="rect">
            <a:avLst/>
          </a:prstGeom>
        </p:spPr>
        <p:txBody>
          <a:bodyPr wrap="none">
            <a:spAutoFit/>
          </a:bodyPr>
          <a:lstStyle/>
          <a:p>
            <a:r>
              <a:rPr lang="en-GB" dirty="0">
                <a:solidFill>
                  <a:schemeClr val="bg1"/>
                </a:solidFill>
              </a:rPr>
              <a:t>B5</a:t>
            </a:r>
          </a:p>
        </p:txBody>
      </p:sp>
      <p:sp>
        <p:nvSpPr>
          <p:cNvPr id="30" name="Rectangle 29"/>
          <p:cNvSpPr/>
          <p:nvPr/>
        </p:nvSpPr>
        <p:spPr>
          <a:xfrm>
            <a:off x="7938652" y="4557164"/>
            <a:ext cx="288570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P6</a:t>
            </a:r>
          </a:p>
        </p:txBody>
      </p:sp>
      <p:sp>
        <p:nvSpPr>
          <p:cNvPr id="32" name="Rectangle 31"/>
          <p:cNvSpPr/>
          <p:nvPr/>
        </p:nvSpPr>
        <p:spPr>
          <a:xfrm>
            <a:off x="7914902" y="2029461"/>
            <a:ext cx="288570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U1</a:t>
            </a:r>
          </a:p>
        </p:txBody>
      </p:sp>
      <p:sp>
        <p:nvSpPr>
          <p:cNvPr id="33" name="Rectangle 32"/>
          <p:cNvSpPr/>
          <p:nvPr/>
        </p:nvSpPr>
        <p:spPr>
          <a:xfrm>
            <a:off x="7914902" y="4257303"/>
            <a:ext cx="74814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U3</a:t>
            </a:r>
          </a:p>
        </p:txBody>
      </p:sp>
      <p:sp>
        <p:nvSpPr>
          <p:cNvPr id="35" name="Rectangle 34"/>
          <p:cNvSpPr/>
          <p:nvPr/>
        </p:nvSpPr>
        <p:spPr>
          <a:xfrm>
            <a:off x="7914902" y="2585241"/>
            <a:ext cx="288570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F2</a:t>
            </a:r>
          </a:p>
        </p:txBody>
      </p:sp>
      <p:sp>
        <p:nvSpPr>
          <p:cNvPr id="36" name="Rectangle 35"/>
          <p:cNvSpPr/>
          <p:nvPr/>
        </p:nvSpPr>
        <p:spPr>
          <a:xfrm>
            <a:off x="7914902" y="3134250"/>
            <a:ext cx="288570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I4</a:t>
            </a:r>
          </a:p>
        </p:txBody>
      </p:sp>
      <p:sp>
        <p:nvSpPr>
          <p:cNvPr id="37" name="Rectangle 36"/>
          <p:cNvSpPr/>
          <p:nvPr/>
        </p:nvSpPr>
        <p:spPr>
          <a:xfrm>
            <a:off x="8663048" y="4257303"/>
            <a:ext cx="74814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B5</a:t>
            </a:r>
          </a:p>
        </p:txBody>
      </p:sp>
      <p:sp>
        <p:nvSpPr>
          <p:cNvPr id="38" name="Rectangle 37"/>
          <p:cNvSpPr/>
          <p:nvPr/>
        </p:nvSpPr>
        <p:spPr>
          <a:xfrm>
            <a:off x="1272637" y="2136338"/>
            <a:ext cx="3412177"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err="1">
                <a:solidFill>
                  <a:srgbClr val="0000FF"/>
                </a:solidFill>
                <a:highlight>
                  <a:srgbClr val="FFFFFF"/>
                </a:highlight>
                <a:latin typeface="Consolas" panose="020B0609020204030204" pitchFamily="49" charset="0"/>
              </a:rPr>
              <a:t>struct</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Inefficient</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unsigned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U1;</a:t>
            </a:r>
          </a:p>
          <a:p>
            <a:r>
              <a:rPr lang="en-GB" dirty="0">
                <a:solidFill>
                  <a:srgbClr val="0000FF"/>
                </a:solidFill>
                <a:highlight>
                  <a:srgbClr val="FFFFFF"/>
                </a:highlight>
                <a:latin typeface="Consolas" panose="020B0609020204030204" pitchFamily="49" charset="0"/>
              </a:rPr>
              <a:t>    float</a:t>
            </a:r>
            <a:r>
              <a:rPr lang="en-GB" dirty="0">
                <a:solidFill>
                  <a:srgbClr val="000000"/>
                </a:solidFill>
                <a:highlight>
                  <a:srgbClr val="FFFFFF"/>
                </a:highlight>
                <a:latin typeface="Consolas" panose="020B0609020204030204" pitchFamily="49" charset="0"/>
              </a:rPr>
              <a:t> F2;</a:t>
            </a:r>
          </a:p>
          <a:p>
            <a:r>
              <a:rPr lang="en-GB" dirty="0">
                <a:solidFill>
                  <a:srgbClr val="0000FF"/>
                </a:solidFill>
                <a:highlight>
                  <a:srgbClr val="FFFFFF"/>
                </a:highlight>
                <a:latin typeface="Consolas" panose="020B0609020204030204" pitchFamily="49" charset="0"/>
              </a:rPr>
              <a:t>    unsigned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short</a:t>
            </a:r>
            <a:r>
              <a:rPr lang="en-GB" dirty="0">
                <a:solidFill>
                  <a:srgbClr val="000000"/>
                </a:solidFill>
                <a:highlight>
                  <a:srgbClr val="FFFFFF"/>
                </a:highlight>
                <a:latin typeface="Consolas" panose="020B0609020204030204" pitchFamily="49" charset="0"/>
              </a:rPr>
              <a:t> U3;</a:t>
            </a:r>
          </a:p>
          <a:p>
            <a:r>
              <a:rPr lang="en-GB" dirty="0">
                <a:solidFill>
                  <a:srgbClr val="0000FF"/>
                </a:solidFill>
                <a:highlight>
                  <a:srgbClr val="FFFFFF"/>
                </a:highlight>
                <a:latin typeface="Consolas" panose="020B0609020204030204" pitchFamily="49" charset="0"/>
              </a:rPr>
              <a:t>    int</a:t>
            </a:r>
            <a:r>
              <a:rPr lang="en-GB" dirty="0">
                <a:solidFill>
                  <a:srgbClr val="000000"/>
                </a:solidFill>
                <a:highlight>
                  <a:srgbClr val="FFFFFF"/>
                </a:highlight>
                <a:latin typeface="Consolas" panose="020B0609020204030204" pitchFamily="49" charset="0"/>
              </a:rPr>
              <a:t> I4;</a:t>
            </a:r>
          </a:p>
          <a:p>
            <a:r>
              <a:rPr lang="en-GB" dirty="0">
                <a:solidFill>
                  <a:srgbClr val="0000FF"/>
                </a:solidFill>
                <a:highlight>
                  <a:srgbClr val="FFFFFF"/>
                </a:highlight>
                <a:latin typeface="Consolas" panose="020B0609020204030204" pitchFamily="49" charset="0"/>
              </a:rPr>
              <a:t>    bool</a:t>
            </a:r>
            <a:r>
              <a:rPr lang="en-GB" dirty="0">
                <a:solidFill>
                  <a:srgbClr val="000000"/>
                </a:solidFill>
                <a:highlight>
                  <a:srgbClr val="FFFFFF"/>
                </a:highlight>
                <a:latin typeface="Consolas" panose="020B0609020204030204" pitchFamily="49" charset="0"/>
              </a:rPr>
              <a:t> B5;</a:t>
            </a:r>
          </a:p>
          <a:p>
            <a:r>
              <a:rPr lang="en-GB" dirty="0">
                <a:solidFill>
                  <a:srgbClr val="0000FF"/>
                </a:solidFill>
                <a:highlight>
                  <a:srgbClr val="FFFFFF"/>
                </a:highlight>
                <a:latin typeface="Consolas" panose="020B0609020204030204" pitchFamily="49" charset="0"/>
              </a:rPr>
              <a:t>    char</a:t>
            </a:r>
            <a:r>
              <a:rPr lang="en-GB" dirty="0">
                <a:solidFill>
                  <a:srgbClr val="000000"/>
                </a:solidFill>
                <a:highlight>
                  <a:srgbClr val="FFFFFF"/>
                </a:highlight>
                <a:latin typeface="Consolas" panose="020B0609020204030204" pitchFamily="49" charset="0"/>
              </a:rPr>
              <a:t> *P6;</a:t>
            </a:r>
          </a:p>
          <a:p>
            <a:r>
              <a:rPr lang="en-GB" dirty="0">
                <a:solidFill>
                  <a:srgbClr val="000000"/>
                </a:solidFill>
                <a:highlight>
                  <a:srgbClr val="FFFFFF"/>
                </a:highlight>
                <a:latin typeface="Consolas" panose="020B0609020204030204" pitchFamily="49" charset="0"/>
              </a:rPr>
              <a:t>};</a:t>
            </a:r>
            <a:endParaRPr lang="en-GB" dirty="0"/>
          </a:p>
        </p:txBody>
      </p:sp>
      <p:sp>
        <p:nvSpPr>
          <p:cNvPr id="39" name="Rectangle 38"/>
          <p:cNvSpPr/>
          <p:nvPr/>
        </p:nvSpPr>
        <p:spPr>
          <a:xfrm>
            <a:off x="7914902" y="3699162"/>
            <a:ext cx="2885706"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P6</a:t>
            </a:r>
          </a:p>
        </p:txBody>
      </p:sp>
      <p:sp>
        <p:nvSpPr>
          <p:cNvPr id="40" name="Rectangle 39"/>
          <p:cNvSpPr/>
          <p:nvPr/>
        </p:nvSpPr>
        <p:spPr>
          <a:xfrm>
            <a:off x="1189730" y="2136338"/>
            <a:ext cx="3435707"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err="1">
                <a:solidFill>
                  <a:srgbClr val="0000FF"/>
                </a:solidFill>
                <a:highlight>
                  <a:srgbClr val="FFFFFF"/>
                </a:highlight>
                <a:latin typeface="Consolas" panose="020B0609020204030204" pitchFamily="49" charset="0"/>
              </a:rPr>
              <a:t>struct</a:t>
            </a:r>
            <a:r>
              <a:rPr lang="en-GB" dirty="0">
                <a:solidFill>
                  <a:srgbClr val="000000"/>
                </a:solidFill>
                <a:highlight>
                  <a:srgbClr val="FFFFFF"/>
                </a:highlight>
                <a:latin typeface="Consolas" panose="020B0609020204030204" pitchFamily="49" charset="0"/>
              </a:rPr>
              <a:t> </a:t>
            </a:r>
            <a:r>
              <a:rPr lang="en-GB" dirty="0" err="1">
                <a:solidFill>
                  <a:srgbClr val="2B91AF"/>
                </a:solidFill>
                <a:highlight>
                  <a:srgbClr val="FFFFFF"/>
                </a:highlight>
                <a:latin typeface="Consolas" panose="020B0609020204030204" pitchFamily="49" charset="0"/>
              </a:rPr>
              <a:t>MoreEfficient</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unsigned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U1;</a:t>
            </a:r>
          </a:p>
          <a:p>
            <a:r>
              <a:rPr lang="en-GB" dirty="0">
                <a:solidFill>
                  <a:srgbClr val="0000FF"/>
                </a:solidFill>
                <a:highlight>
                  <a:srgbClr val="FFFFFF"/>
                </a:highlight>
                <a:latin typeface="Consolas" panose="020B0609020204030204" pitchFamily="49" charset="0"/>
              </a:rPr>
              <a:t>    float</a:t>
            </a:r>
            <a:r>
              <a:rPr lang="en-GB" dirty="0">
                <a:solidFill>
                  <a:srgbClr val="000000"/>
                </a:solidFill>
                <a:highlight>
                  <a:srgbClr val="FFFFFF"/>
                </a:highlight>
                <a:latin typeface="Consolas" panose="020B0609020204030204" pitchFamily="49" charset="0"/>
              </a:rPr>
              <a:t> F2;</a:t>
            </a:r>
          </a:p>
          <a:p>
            <a:r>
              <a:rPr lang="en-GB" dirty="0">
                <a:solidFill>
                  <a:srgbClr val="0000FF"/>
                </a:solidFill>
                <a:highlight>
                  <a:srgbClr val="FFFFFF"/>
                </a:highlight>
                <a:latin typeface="Consolas" panose="020B0609020204030204" pitchFamily="49" charset="0"/>
              </a:rPr>
              <a:t>    int</a:t>
            </a:r>
            <a:r>
              <a:rPr lang="en-GB" dirty="0">
                <a:solidFill>
                  <a:srgbClr val="000000"/>
                </a:solidFill>
                <a:highlight>
                  <a:srgbClr val="FFFFFF"/>
                </a:highlight>
                <a:latin typeface="Consolas" panose="020B0609020204030204" pitchFamily="49" charset="0"/>
              </a:rPr>
              <a:t> I4;</a:t>
            </a:r>
          </a:p>
          <a:p>
            <a:r>
              <a:rPr lang="en-GB" dirty="0">
                <a:solidFill>
                  <a:srgbClr val="0000FF"/>
                </a:solidFill>
                <a:highlight>
                  <a:srgbClr val="FFFFFF"/>
                </a:highlight>
                <a:latin typeface="Consolas" panose="020B0609020204030204" pitchFamily="49" charset="0"/>
              </a:rPr>
              <a:t>    char</a:t>
            </a:r>
            <a:r>
              <a:rPr lang="en-GB" dirty="0">
                <a:solidFill>
                  <a:srgbClr val="000000"/>
                </a:solidFill>
                <a:highlight>
                  <a:srgbClr val="FFFFFF"/>
                </a:highlight>
                <a:latin typeface="Consolas" panose="020B0609020204030204" pitchFamily="49" charset="0"/>
              </a:rPr>
              <a:t> *P6;</a:t>
            </a:r>
          </a:p>
          <a:p>
            <a:r>
              <a:rPr lang="en-GB" dirty="0">
                <a:solidFill>
                  <a:srgbClr val="0000FF"/>
                </a:solidFill>
                <a:highlight>
                  <a:srgbClr val="FFFFFF"/>
                </a:highlight>
                <a:latin typeface="Consolas" panose="020B0609020204030204" pitchFamily="49" charset="0"/>
              </a:rPr>
              <a:t>    unsigned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short</a:t>
            </a:r>
            <a:r>
              <a:rPr lang="en-GB" dirty="0">
                <a:solidFill>
                  <a:srgbClr val="000000"/>
                </a:solidFill>
                <a:highlight>
                  <a:srgbClr val="FFFFFF"/>
                </a:highlight>
                <a:latin typeface="Consolas" panose="020B0609020204030204" pitchFamily="49" charset="0"/>
              </a:rPr>
              <a:t> U3;</a:t>
            </a:r>
          </a:p>
          <a:p>
            <a:r>
              <a:rPr lang="en-GB" dirty="0">
                <a:solidFill>
                  <a:srgbClr val="0000FF"/>
                </a:solidFill>
                <a:highlight>
                  <a:srgbClr val="FFFFFF"/>
                </a:highlight>
                <a:latin typeface="Consolas" panose="020B0609020204030204" pitchFamily="49" charset="0"/>
              </a:rPr>
              <a:t>    bool</a:t>
            </a:r>
            <a:r>
              <a:rPr lang="en-GB" dirty="0">
                <a:solidFill>
                  <a:srgbClr val="000000"/>
                </a:solidFill>
                <a:highlight>
                  <a:srgbClr val="FFFFFF"/>
                </a:highlight>
                <a:latin typeface="Consolas" panose="020B0609020204030204" pitchFamily="49" charset="0"/>
              </a:rPr>
              <a:t> B5;</a:t>
            </a:r>
          </a:p>
          <a:p>
            <a:r>
              <a:rPr lang="en-GB" dirty="0">
                <a:solidFill>
                  <a:srgbClr val="000000"/>
                </a:solidFill>
                <a:highlight>
                  <a:srgbClr val="FFFFFF"/>
                </a:highlight>
                <a:latin typeface="Consolas" panose="020B0609020204030204" pitchFamily="49" charset="0"/>
              </a:rPr>
              <a:t>};</a:t>
            </a:r>
            <a:endParaRPr lang="en-GB" dirty="0"/>
          </a:p>
        </p:txBody>
      </p:sp>
    </p:spTree>
    <p:extLst>
      <p:ext uri="{BB962C8B-B14F-4D97-AF65-F5344CB8AC3E}">
        <p14:creationId xmlns:p14="http://schemas.microsoft.com/office/powerpoint/2010/main" val="413929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38"/>
                                        </p:tgtEl>
                                      </p:cBhvr>
                                    </p:animEffect>
                                    <p:set>
                                      <p:cBhvr>
                                        <p:cTn id="38" dur="1" fill="hold">
                                          <p:stCondLst>
                                            <p:cond delay="499"/>
                                          </p:stCondLst>
                                        </p:cTn>
                                        <p:tgtEl>
                                          <p:spTgt spid="38"/>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23"/>
                                        </p:tgtEl>
                                      </p:cBhvr>
                                    </p:animEffect>
                                    <p:set>
                                      <p:cBhvr>
                                        <p:cTn id="41" dur="1" fill="hold">
                                          <p:stCondLst>
                                            <p:cond delay="499"/>
                                          </p:stCondLst>
                                        </p:cTn>
                                        <p:tgtEl>
                                          <p:spTgt spid="2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4"/>
                                        </p:tgtEl>
                                      </p:cBhvr>
                                    </p:animEffect>
                                    <p:set>
                                      <p:cBhvr>
                                        <p:cTn id="44" dur="1" fill="hold">
                                          <p:stCondLst>
                                            <p:cond delay="499"/>
                                          </p:stCondLst>
                                        </p:cTn>
                                        <p:tgtEl>
                                          <p:spTgt spid="2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25"/>
                                        </p:tgtEl>
                                      </p:cBhvr>
                                    </p:animEffect>
                                    <p:set>
                                      <p:cBhvr>
                                        <p:cTn id="47" dur="1" fill="hold">
                                          <p:stCondLst>
                                            <p:cond delay="499"/>
                                          </p:stCondLst>
                                        </p:cTn>
                                        <p:tgtEl>
                                          <p:spTgt spid="25"/>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7"/>
                                        </p:tgtEl>
                                      </p:cBhvr>
                                    </p:animEffect>
                                    <p:set>
                                      <p:cBhvr>
                                        <p:cTn id="53" dur="1" fill="hold">
                                          <p:stCondLst>
                                            <p:cond delay="499"/>
                                          </p:stCondLst>
                                        </p:cTn>
                                        <p:tgtEl>
                                          <p:spTgt spid="27"/>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28"/>
                                        </p:tgtEl>
                                      </p:cBhvr>
                                    </p:animEffect>
                                    <p:set>
                                      <p:cBhvr>
                                        <p:cTn id="56" dur="1" fill="hold">
                                          <p:stCondLst>
                                            <p:cond delay="499"/>
                                          </p:stCondLst>
                                        </p:cTn>
                                        <p:tgtEl>
                                          <p:spTgt spid="28"/>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0"/>
                                        </p:tgtEl>
                                      </p:cBhvr>
                                    </p:animEffect>
                                    <p:set>
                                      <p:cBhvr>
                                        <p:cTn id="62" dur="1" fill="hold">
                                          <p:stCondLst>
                                            <p:cond delay="499"/>
                                          </p:stCondLst>
                                        </p:cTn>
                                        <p:tgtEl>
                                          <p:spTgt spid="30"/>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500"/>
                                        <p:tgtEl>
                                          <p:spTgt spid="3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p:bldP spid="25" grpId="1"/>
      <p:bldP spid="26" grpId="0" animBg="1"/>
      <p:bldP spid="26" grpId="1" animBg="1"/>
      <p:bldP spid="27" grpId="0" animBg="1"/>
      <p:bldP spid="27" grpId="1" animBg="1"/>
      <p:bldP spid="28" grpId="0" animBg="1"/>
      <p:bldP spid="28" grpId="1" animBg="1"/>
      <p:bldP spid="29" grpId="0"/>
      <p:bldP spid="29" grpId="1"/>
      <p:bldP spid="30" grpId="0" animBg="1"/>
      <p:bldP spid="30" grpId="1" animBg="1"/>
      <p:bldP spid="32" grpId="0" animBg="1"/>
      <p:bldP spid="33" grpId="0" animBg="1"/>
      <p:bldP spid="35" grpId="0" animBg="1"/>
      <p:bldP spid="36" grpId="0" animBg="1"/>
      <p:bldP spid="37" grpId="0" animBg="1"/>
      <p:bldP spid="38" grpId="0" animBg="1"/>
      <p:bldP spid="38" grpId="1" animBg="1"/>
      <p:bldP spid="39" grpId="0" animBg="1"/>
      <p:bldP spid="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2192000" cy="6858000"/>
          </a:xfrm>
          <a:prstGeom prst="rect">
            <a:avLst/>
          </a:prstGeom>
        </p:spPr>
      </p:pic>
      <p:sp>
        <p:nvSpPr>
          <p:cNvPr id="4" name="Rectangle 3"/>
          <p:cNvSpPr/>
          <p:nvPr/>
        </p:nvSpPr>
        <p:spPr>
          <a:xfrm>
            <a:off x="3312884" y="3846609"/>
            <a:ext cx="5566229"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i="1" dirty="0" err="1">
                <a:solidFill>
                  <a:srgbClr val="880000"/>
                </a:solidFill>
                <a:highlight>
                  <a:srgbClr val="FFFFFF"/>
                </a:highlight>
                <a:latin typeface="Consolas" panose="020B0609020204030204" pitchFamily="49" charset="0"/>
              </a:rPr>
              <a:t>QueryPerformanceCounter</a:t>
            </a:r>
            <a:r>
              <a:rPr lang="en-GB" dirty="0">
                <a:solidFill>
                  <a:srgbClr val="000000"/>
                </a:solidFill>
                <a:highlight>
                  <a:srgbClr val="FFFFFF"/>
                </a:highlight>
                <a:latin typeface="Consolas" panose="020B0609020204030204" pitchFamily="49" charset="0"/>
              </a:rPr>
              <a:t>(&amp;</a:t>
            </a:r>
            <a:r>
              <a:rPr lang="en-GB" dirty="0" err="1">
                <a:solidFill>
                  <a:srgbClr val="000080"/>
                </a:solidFill>
                <a:highlight>
                  <a:srgbClr val="FFFFFF"/>
                </a:highlight>
                <a:latin typeface="Consolas" panose="020B0609020204030204" pitchFamily="49" charset="0"/>
              </a:rPr>
              <a:t>StartingTime</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a:t>
            </a:r>
            <a:r>
              <a:rPr lang="nn-NO" dirty="0">
                <a:solidFill>
                  <a:srgbClr val="000080"/>
                </a:solidFill>
                <a:highlight>
                  <a:srgbClr val="FFFFFF"/>
                </a:highlight>
                <a:latin typeface="Consolas" panose="020B0609020204030204" pitchFamily="49" charset="0"/>
              </a:rPr>
              <a:t>i</a:t>
            </a:r>
            <a:r>
              <a:rPr lang="nn-NO" dirty="0">
                <a:solidFill>
                  <a:srgbClr val="000000"/>
                </a:solidFill>
                <a:highlight>
                  <a:srgbClr val="FFFFFF"/>
                </a:highlight>
                <a:latin typeface="Consolas" panose="020B0609020204030204" pitchFamily="49" charset="0"/>
              </a:rPr>
              <a:t> = 0; </a:t>
            </a:r>
            <a:r>
              <a:rPr lang="nn-NO" dirty="0">
                <a:solidFill>
                  <a:srgbClr val="000080"/>
                </a:solidFill>
                <a:highlight>
                  <a:srgbClr val="FFFFFF"/>
                </a:highlight>
                <a:latin typeface="Consolas" panose="020B0609020204030204" pitchFamily="49" charset="0"/>
              </a:rPr>
              <a:t>i</a:t>
            </a:r>
            <a:r>
              <a:rPr lang="nn-NO" dirty="0">
                <a:solidFill>
                  <a:srgbClr val="000000"/>
                </a:solidFill>
                <a:highlight>
                  <a:srgbClr val="FFFFFF"/>
                </a:highlight>
                <a:latin typeface="Consolas" panose="020B0609020204030204" pitchFamily="49" charset="0"/>
              </a:rPr>
              <a:t> &lt; </a:t>
            </a:r>
            <a:r>
              <a:rPr lang="nn-NO" dirty="0">
                <a:solidFill>
                  <a:srgbClr val="000080"/>
                </a:solidFill>
                <a:highlight>
                  <a:srgbClr val="FFFFFF"/>
                </a:highlight>
                <a:latin typeface="Consolas" panose="020B0609020204030204" pitchFamily="49" charset="0"/>
              </a:rPr>
              <a:t>LOOP_LENGTH</a:t>
            </a:r>
            <a:r>
              <a:rPr lang="nn-NO" dirty="0">
                <a:solidFill>
                  <a:srgbClr val="000000"/>
                </a:solidFill>
                <a:highlight>
                  <a:srgbClr val="FFFFFF"/>
                </a:highlight>
                <a:latin typeface="Consolas" panose="020B0609020204030204" pitchFamily="49" charset="0"/>
              </a:rPr>
              <a:t>; </a:t>
            </a:r>
            <a:r>
              <a:rPr lang="nn-NO" dirty="0">
                <a:solidFill>
                  <a:srgbClr val="000080"/>
                </a:solidFill>
                <a:highlight>
                  <a:srgbClr val="FFFFFF"/>
                </a:highlight>
                <a:latin typeface="Consolas" panose="020B0609020204030204" pitchFamily="49" charset="0"/>
              </a:rPr>
              <a:t>i</a:t>
            </a:r>
            <a:r>
              <a:rPr lang="nn-NO"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008080"/>
                </a:solidFill>
                <a:highlight>
                  <a:srgbClr val="FFFFFF"/>
                </a:highlight>
                <a:latin typeface="Consolas" panose="020B0609020204030204" pitchFamily="49" charset="0"/>
              </a:rPr>
              <a:t>    new</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MoreEfficient</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i="1" dirty="0" err="1">
                <a:solidFill>
                  <a:srgbClr val="880000"/>
                </a:solidFill>
                <a:highlight>
                  <a:srgbClr val="FFFFFF"/>
                </a:highlight>
                <a:latin typeface="Consolas" panose="020B0609020204030204" pitchFamily="49" charset="0"/>
              </a:rPr>
              <a:t>QueryPerformanceCounter</a:t>
            </a:r>
            <a:r>
              <a:rPr lang="en-GB" dirty="0">
                <a:solidFill>
                  <a:srgbClr val="000000"/>
                </a:solidFill>
                <a:highlight>
                  <a:srgbClr val="FFFFFF"/>
                </a:highlight>
                <a:latin typeface="Consolas" panose="020B0609020204030204" pitchFamily="49" charset="0"/>
              </a:rPr>
              <a:t>(&amp;</a:t>
            </a:r>
            <a:r>
              <a:rPr lang="en-GB" dirty="0" err="1">
                <a:solidFill>
                  <a:srgbClr val="000080"/>
                </a:solidFill>
                <a:highlight>
                  <a:srgbClr val="FFFFFF"/>
                </a:highlight>
                <a:latin typeface="Consolas" panose="020B0609020204030204" pitchFamily="49" charset="0"/>
              </a:rPr>
              <a:t>EndingTime</a:t>
            </a:r>
            <a:r>
              <a:rPr lang="en-GB" dirty="0">
                <a:solidFill>
                  <a:srgbClr val="000000"/>
                </a:solidFill>
                <a:highlight>
                  <a:srgbClr val="FFFFFF"/>
                </a:highlight>
                <a:latin typeface="Consolas" panose="020B0609020204030204" pitchFamily="49" charset="0"/>
              </a:rPr>
              <a:t>);</a:t>
            </a:r>
          </a:p>
        </p:txBody>
      </p:sp>
      <p:sp>
        <p:nvSpPr>
          <p:cNvPr id="6" name="Rectangle 5"/>
          <p:cNvSpPr/>
          <p:nvPr/>
        </p:nvSpPr>
        <p:spPr>
          <a:xfrm>
            <a:off x="3312884" y="835219"/>
            <a:ext cx="5566229"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i="1" dirty="0" err="1">
                <a:solidFill>
                  <a:srgbClr val="880000"/>
                </a:solidFill>
                <a:highlight>
                  <a:srgbClr val="FFFFFF"/>
                </a:highlight>
                <a:latin typeface="Consolas" panose="020B0609020204030204" pitchFamily="49" charset="0"/>
              </a:rPr>
              <a:t>QueryPerformanceCounter</a:t>
            </a:r>
            <a:r>
              <a:rPr lang="en-GB" dirty="0">
                <a:solidFill>
                  <a:srgbClr val="000000"/>
                </a:solidFill>
                <a:highlight>
                  <a:srgbClr val="FFFFFF"/>
                </a:highlight>
                <a:latin typeface="Consolas" panose="020B0609020204030204" pitchFamily="49" charset="0"/>
              </a:rPr>
              <a:t>(&amp;</a:t>
            </a:r>
            <a:r>
              <a:rPr lang="en-GB" dirty="0" err="1">
                <a:solidFill>
                  <a:srgbClr val="000080"/>
                </a:solidFill>
                <a:highlight>
                  <a:srgbClr val="FFFFFF"/>
                </a:highlight>
                <a:latin typeface="Consolas" panose="020B0609020204030204" pitchFamily="49" charset="0"/>
              </a:rPr>
              <a:t>StartingTime</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a:t>
            </a:r>
            <a:r>
              <a:rPr lang="nn-NO" dirty="0">
                <a:solidFill>
                  <a:srgbClr val="000080"/>
                </a:solidFill>
                <a:highlight>
                  <a:srgbClr val="FFFFFF"/>
                </a:highlight>
                <a:latin typeface="Consolas" panose="020B0609020204030204" pitchFamily="49" charset="0"/>
              </a:rPr>
              <a:t>i</a:t>
            </a:r>
            <a:r>
              <a:rPr lang="nn-NO" dirty="0">
                <a:solidFill>
                  <a:srgbClr val="000000"/>
                </a:solidFill>
                <a:highlight>
                  <a:srgbClr val="FFFFFF"/>
                </a:highlight>
                <a:latin typeface="Consolas" panose="020B0609020204030204" pitchFamily="49" charset="0"/>
              </a:rPr>
              <a:t> = 0; </a:t>
            </a:r>
            <a:r>
              <a:rPr lang="nn-NO" dirty="0">
                <a:solidFill>
                  <a:srgbClr val="000080"/>
                </a:solidFill>
                <a:highlight>
                  <a:srgbClr val="FFFFFF"/>
                </a:highlight>
                <a:latin typeface="Consolas" panose="020B0609020204030204" pitchFamily="49" charset="0"/>
              </a:rPr>
              <a:t>i</a:t>
            </a:r>
            <a:r>
              <a:rPr lang="nn-NO" dirty="0">
                <a:solidFill>
                  <a:srgbClr val="000000"/>
                </a:solidFill>
                <a:highlight>
                  <a:srgbClr val="FFFFFF"/>
                </a:highlight>
                <a:latin typeface="Consolas" panose="020B0609020204030204" pitchFamily="49" charset="0"/>
              </a:rPr>
              <a:t> &lt; </a:t>
            </a:r>
            <a:r>
              <a:rPr lang="nn-NO" dirty="0">
                <a:solidFill>
                  <a:srgbClr val="000080"/>
                </a:solidFill>
                <a:highlight>
                  <a:srgbClr val="FFFFFF"/>
                </a:highlight>
                <a:latin typeface="Consolas" panose="020B0609020204030204" pitchFamily="49" charset="0"/>
              </a:rPr>
              <a:t>LOOP_LENGTH</a:t>
            </a:r>
            <a:r>
              <a:rPr lang="nn-NO" dirty="0">
                <a:solidFill>
                  <a:srgbClr val="000000"/>
                </a:solidFill>
                <a:highlight>
                  <a:srgbClr val="FFFFFF"/>
                </a:highlight>
                <a:latin typeface="Consolas" panose="020B0609020204030204" pitchFamily="49" charset="0"/>
              </a:rPr>
              <a:t>; </a:t>
            </a:r>
            <a:r>
              <a:rPr lang="nn-NO" dirty="0">
                <a:solidFill>
                  <a:srgbClr val="000080"/>
                </a:solidFill>
                <a:highlight>
                  <a:srgbClr val="FFFFFF"/>
                </a:highlight>
                <a:latin typeface="Consolas" panose="020B0609020204030204" pitchFamily="49" charset="0"/>
              </a:rPr>
              <a:t>i</a:t>
            </a:r>
            <a:r>
              <a:rPr lang="nn-NO"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MoreEfficient</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temp</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i="1" dirty="0" err="1">
                <a:solidFill>
                  <a:srgbClr val="880000"/>
                </a:solidFill>
                <a:highlight>
                  <a:srgbClr val="FFFFFF"/>
                </a:highlight>
                <a:latin typeface="Consolas" panose="020B0609020204030204" pitchFamily="49" charset="0"/>
              </a:rPr>
              <a:t>QueryPerformanceCounter</a:t>
            </a:r>
            <a:r>
              <a:rPr lang="en-GB" dirty="0">
                <a:solidFill>
                  <a:srgbClr val="000000"/>
                </a:solidFill>
                <a:highlight>
                  <a:srgbClr val="FFFFFF"/>
                </a:highlight>
                <a:latin typeface="Consolas" panose="020B0609020204030204" pitchFamily="49" charset="0"/>
              </a:rPr>
              <a:t>(&amp;</a:t>
            </a:r>
            <a:r>
              <a:rPr lang="en-GB" dirty="0" err="1">
                <a:solidFill>
                  <a:srgbClr val="000080"/>
                </a:solidFill>
                <a:highlight>
                  <a:srgbClr val="FFFFFF"/>
                </a:highlight>
                <a:latin typeface="Consolas" panose="020B0609020204030204" pitchFamily="49" charset="0"/>
              </a:rPr>
              <a:t>EndingTime</a:t>
            </a:r>
            <a:r>
              <a:rPr lang="en-GB" dirty="0">
                <a:solidFill>
                  <a:srgbClr val="000000"/>
                </a:solidFill>
                <a:highlight>
                  <a:srgbClr val="FFFFFF"/>
                </a:highlight>
                <a:latin typeface="Consolas" panose="020B0609020204030204" pitchFamily="49" charset="0"/>
              </a:rPr>
              <a:t>);</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663531841"/>
              </p:ext>
            </p:extLst>
          </p:nvPr>
        </p:nvGraphicFramePr>
        <p:xfrm>
          <a:off x="2031998" y="2497252"/>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782475269"/>
                    </a:ext>
                  </a:extLst>
                </a:gridCol>
                <a:gridCol w="2709333">
                  <a:extLst>
                    <a:ext uri="{9D8B030D-6E8A-4147-A177-3AD203B41FA5}">
                      <a16:colId xmlns:a16="http://schemas.microsoft.com/office/drawing/2014/main" val="3756937932"/>
                    </a:ext>
                  </a:extLst>
                </a:gridCol>
                <a:gridCol w="2709333">
                  <a:extLst>
                    <a:ext uri="{9D8B030D-6E8A-4147-A177-3AD203B41FA5}">
                      <a16:colId xmlns:a16="http://schemas.microsoft.com/office/drawing/2014/main" val="1866399089"/>
                    </a:ext>
                  </a:extLst>
                </a:gridCol>
              </a:tblGrid>
              <a:tr h="370840">
                <a:tc>
                  <a:txBody>
                    <a:bodyPr/>
                    <a:lstStyle/>
                    <a:p>
                      <a:r>
                        <a:rPr lang="en-GB" dirty="0"/>
                        <a:t>Loop</a:t>
                      </a:r>
                      <a:r>
                        <a:rPr lang="en-GB" baseline="0" dirty="0"/>
                        <a:t> Size</a:t>
                      </a:r>
                      <a:endParaRPr lang="en-GB" dirty="0"/>
                    </a:p>
                  </a:txBody>
                  <a:tcPr/>
                </a:tc>
                <a:tc>
                  <a:txBody>
                    <a:bodyPr/>
                    <a:lstStyle/>
                    <a:p>
                      <a:r>
                        <a:rPr lang="en-GB" dirty="0"/>
                        <a:t>Stack</a:t>
                      </a:r>
                      <a:r>
                        <a:rPr lang="en-GB" baseline="0" dirty="0"/>
                        <a:t> </a:t>
                      </a:r>
                      <a:r>
                        <a:rPr lang="en-GB" baseline="0" dirty="0" err="1"/>
                        <a:t>Alloc</a:t>
                      </a:r>
                      <a:endParaRPr lang="en-GB" dirty="0"/>
                    </a:p>
                  </a:txBody>
                  <a:tcPr/>
                </a:tc>
                <a:tc>
                  <a:txBody>
                    <a:bodyPr/>
                    <a:lstStyle/>
                    <a:p>
                      <a:r>
                        <a:rPr lang="en-GB" dirty="0"/>
                        <a:t>Heap </a:t>
                      </a:r>
                      <a:r>
                        <a:rPr lang="en-GB" dirty="0" err="1"/>
                        <a:t>Alloc</a:t>
                      </a:r>
                      <a:endParaRPr lang="en-GB" dirty="0"/>
                    </a:p>
                  </a:txBody>
                  <a:tcPr/>
                </a:tc>
                <a:extLst>
                  <a:ext uri="{0D108BD9-81ED-4DB2-BD59-A6C34878D82A}">
                    <a16:rowId xmlns:a16="http://schemas.microsoft.com/office/drawing/2014/main" val="2644083096"/>
                  </a:ext>
                </a:extLst>
              </a:tr>
              <a:tr h="370840">
                <a:tc>
                  <a:txBody>
                    <a:bodyPr/>
                    <a:lstStyle/>
                    <a:p>
                      <a:r>
                        <a:rPr lang="en-GB" dirty="0"/>
                        <a:t>1000</a:t>
                      </a:r>
                    </a:p>
                  </a:txBody>
                  <a:tcPr/>
                </a:tc>
                <a:tc>
                  <a:txBody>
                    <a:bodyPr/>
                    <a:lstStyle/>
                    <a:p>
                      <a:r>
                        <a:rPr lang="en-GB" dirty="0"/>
                        <a:t>8</a:t>
                      </a:r>
                    </a:p>
                  </a:txBody>
                  <a:tcPr/>
                </a:tc>
                <a:tc>
                  <a:txBody>
                    <a:bodyPr/>
                    <a:lstStyle/>
                    <a:p>
                      <a:r>
                        <a:rPr lang="en-GB" dirty="0"/>
                        <a:t>55</a:t>
                      </a:r>
                    </a:p>
                  </a:txBody>
                  <a:tcPr/>
                </a:tc>
                <a:extLst>
                  <a:ext uri="{0D108BD9-81ED-4DB2-BD59-A6C34878D82A}">
                    <a16:rowId xmlns:a16="http://schemas.microsoft.com/office/drawing/2014/main" val="22932825"/>
                  </a:ext>
                </a:extLst>
              </a:tr>
              <a:tr h="370840">
                <a:tc>
                  <a:txBody>
                    <a:bodyPr/>
                    <a:lstStyle/>
                    <a:p>
                      <a:r>
                        <a:rPr lang="en-GB" dirty="0"/>
                        <a:t>10,000</a:t>
                      </a:r>
                    </a:p>
                  </a:txBody>
                  <a:tcPr/>
                </a:tc>
                <a:tc>
                  <a:txBody>
                    <a:bodyPr/>
                    <a:lstStyle/>
                    <a:p>
                      <a:r>
                        <a:rPr lang="en-GB" dirty="0"/>
                        <a:t>50</a:t>
                      </a:r>
                    </a:p>
                  </a:txBody>
                  <a:tcPr/>
                </a:tc>
                <a:tc>
                  <a:txBody>
                    <a:bodyPr/>
                    <a:lstStyle/>
                    <a:p>
                      <a:r>
                        <a:rPr lang="en-GB" dirty="0"/>
                        <a:t>553</a:t>
                      </a:r>
                    </a:p>
                  </a:txBody>
                  <a:tcPr/>
                </a:tc>
                <a:extLst>
                  <a:ext uri="{0D108BD9-81ED-4DB2-BD59-A6C34878D82A}">
                    <a16:rowId xmlns:a16="http://schemas.microsoft.com/office/drawing/2014/main" val="1867509882"/>
                  </a:ext>
                </a:extLst>
              </a:tr>
              <a:tr h="370840">
                <a:tc>
                  <a:txBody>
                    <a:bodyPr/>
                    <a:lstStyle/>
                    <a:p>
                      <a:r>
                        <a:rPr lang="en-GB" dirty="0"/>
                        <a:t>100,000</a:t>
                      </a:r>
                    </a:p>
                  </a:txBody>
                  <a:tcPr/>
                </a:tc>
                <a:tc>
                  <a:txBody>
                    <a:bodyPr/>
                    <a:lstStyle/>
                    <a:p>
                      <a:r>
                        <a:rPr lang="en-GB" dirty="0"/>
                        <a:t>605</a:t>
                      </a:r>
                    </a:p>
                  </a:txBody>
                  <a:tcPr/>
                </a:tc>
                <a:tc>
                  <a:txBody>
                    <a:bodyPr/>
                    <a:lstStyle/>
                    <a:p>
                      <a:r>
                        <a:rPr lang="en-GB" dirty="0"/>
                        <a:t>4588</a:t>
                      </a:r>
                    </a:p>
                  </a:txBody>
                  <a:tcPr/>
                </a:tc>
                <a:extLst>
                  <a:ext uri="{0D108BD9-81ED-4DB2-BD59-A6C34878D82A}">
                    <a16:rowId xmlns:a16="http://schemas.microsoft.com/office/drawing/2014/main" val="30754771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1,000,000</a:t>
                      </a:r>
                    </a:p>
                  </a:txBody>
                  <a:tcPr/>
                </a:tc>
                <a:tc>
                  <a:txBody>
                    <a:bodyPr/>
                    <a:lstStyle/>
                    <a:p>
                      <a:r>
                        <a:rPr lang="en-GB" dirty="0"/>
                        <a:t>6538</a:t>
                      </a:r>
                    </a:p>
                  </a:txBody>
                  <a:tcPr/>
                </a:tc>
                <a:tc>
                  <a:txBody>
                    <a:bodyPr/>
                    <a:lstStyle/>
                    <a:p>
                      <a:r>
                        <a:rPr lang="en-GB" dirty="0"/>
                        <a:t>51,211</a:t>
                      </a:r>
                    </a:p>
                  </a:txBody>
                  <a:tcPr/>
                </a:tc>
                <a:extLst>
                  <a:ext uri="{0D108BD9-81ED-4DB2-BD59-A6C34878D82A}">
                    <a16:rowId xmlns:a16="http://schemas.microsoft.com/office/drawing/2014/main" val="1465647270"/>
                  </a:ext>
                </a:extLst>
              </a:tr>
            </a:tbl>
          </a:graphicData>
        </a:graphic>
      </p:graphicFrame>
    </p:spTree>
    <p:extLst>
      <p:ext uri="{BB962C8B-B14F-4D97-AF65-F5344CB8AC3E}">
        <p14:creationId xmlns:p14="http://schemas.microsoft.com/office/powerpoint/2010/main" val="124006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a:stretch/>
        </p:blipFill>
        <p:spPr>
          <a:xfrm>
            <a:off x="20" y="10"/>
            <a:ext cx="12191980" cy="6857990"/>
          </a:xfrm>
          <a:prstGeom prst="rect">
            <a:avLst/>
          </a:prstGeom>
        </p:spPr>
      </p:pic>
      <p:sp>
        <p:nvSpPr>
          <p:cNvPr id="3" name="Rectangle 2"/>
          <p:cNvSpPr/>
          <p:nvPr/>
        </p:nvSpPr>
        <p:spPr>
          <a:xfrm>
            <a:off x="2064337" y="751349"/>
            <a:ext cx="8063345" cy="535531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808080"/>
                </a:solidFill>
                <a:highlight>
                  <a:srgbClr val="FFFFFF"/>
                </a:highlight>
                <a:latin typeface="Consolas" panose="020B0609020204030204" pitchFamily="49" charset="0"/>
              </a:rPr>
              <a:t>#include</a:t>
            </a:r>
            <a:r>
              <a:rPr lang="en-GB" dirty="0">
                <a:solidFill>
                  <a:srgbClr val="000000"/>
                </a:solidFill>
                <a:highlight>
                  <a:srgbClr val="FFFFFF"/>
                </a:highlight>
                <a:latin typeface="Consolas" panose="020B0609020204030204" pitchFamily="49" charset="0"/>
              </a:rPr>
              <a:t> </a:t>
            </a:r>
            <a:r>
              <a:rPr lang="en-GB" dirty="0">
                <a:solidFill>
                  <a:srgbClr val="A31515"/>
                </a:solidFill>
                <a:highlight>
                  <a:srgbClr val="FFFFFF"/>
                </a:highlight>
                <a:latin typeface="Consolas" panose="020B0609020204030204" pitchFamily="49" charset="0"/>
              </a:rPr>
              <a:t>&lt;</a:t>
            </a:r>
            <a:r>
              <a:rPr lang="en-GB" dirty="0" err="1">
                <a:solidFill>
                  <a:srgbClr val="A31515"/>
                </a:solidFill>
                <a:highlight>
                  <a:srgbClr val="FFFFFF"/>
                </a:highlight>
                <a:latin typeface="Consolas" panose="020B0609020204030204" pitchFamily="49" charset="0"/>
              </a:rPr>
              <a:t>stdlib.h</a:t>
            </a:r>
            <a:r>
              <a:rPr lang="en-GB" dirty="0">
                <a:solidFill>
                  <a:srgbClr val="A31515"/>
                </a:solidFill>
                <a:highlight>
                  <a:srgbClr val="FFFFFF"/>
                </a:highlight>
                <a:latin typeface="Consolas" panose="020B0609020204030204" pitchFamily="49" charset="0"/>
              </a:rPr>
              <a:t>&gt;</a:t>
            </a:r>
            <a:endParaRPr lang="en-GB" dirty="0">
              <a:solidFill>
                <a:srgbClr val="000000"/>
              </a:solidFill>
              <a:highlight>
                <a:srgbClr val="FFFFFF"/>
              </a:highlight>
              <a:latin typeface="Consolas" panose="020B0609020204030204" pitchFamily="49" charset="0"/>
            </a:endParaRP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class</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LinearAllocator</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public</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LinearAllocator</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bufferSize</a:t>
            </a:r>
            <a:r>
              <a:rPr lang="en-GB" dirty="0">
                <a:solidFill>
                  <a:srgbClr val="000000"/>
                </a:solidFill>
                <a:highlight>
                  <a:srgbClr val="FFFFFF"/>
                </a:highlight>
                <a:latin typeface="Consolas" panose="020B0609020204030204" pitchFamily="49" charset="0"/>
              </a:rPr>
              <a:t>) : </a:t>
            </a:r>
            <a:r>
              <a:rPr lang="en-GB" dirty="0" err="1">
                <a:solidFill>
                  <a:srgbClr val="000080"/>
                </a:solidFill>
                <a:highlight>
                  <a:srgbClr val="FFFFFF"/>
                </a:highlight>
                <a:latin typeface="Consolas" panose="020B0609020204030204" pitchFamily="49" charset="0"/>
              </a:rPr>
              <a:t>bufferSize</a:t>
            </a:r>
            <a:r>
              <a:rPr lang="en-GB" dirty="0">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bufferSize</a:t>
            </a:r>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currentOffset</a:t>
            </a:r>
            <a:r>
              <a:rPr lang="en-GB" dirty="0">
                <a:solidFill>
                  <a:srgbClr val="000000"/>
                </a:solidFill>
                <a:highlight>
                  <a:srgbClr val="FFFFFF"/>
                </a:highlight>
                <a:latin typeface="Consolas" panose="020B0609020204030204" pitchFamily="49" charset="0"/>
              </a:rPr>
              <a:t>(0) </a:t>
            </a:r>
          </a:p>
          <a:p>
            <a:r>
              <a:rPr lang="en-GB" dirty="0">
                <a:solidFill>
                  <a:srgbClr val="000000"/>
                </a:solidFill>
                <a:highlight>
                  <a:srgbClr val="FFFFFF"/>
                </a:highlight>
                <a:latin typeface="Consolas" panose="020B0609020204030204" pitchFamily="49" charset="0"/>
              </a:rPr>
              <a:t>                   { </a:t>
            </a:r>
            <a:r>
              <a:rPr lang="en-GB" dirty="0">
                <a:solidFill>
                  <a:srgbClr val="000080"/>
                </a:solidFill>
                <a:highlight>
                  <a:srgbClr val="FFFFFF"/>
                </a:highlight>
                <a:latin typeface="Consolas" panose="020B0609020204030204" pitchFamily="49" charset="0"/>
              </a:rPr>
              <a:t>buffer</a:t>
            </a:r>
            <a:r>
              <a:rPr lang="en-GB" dirty="0">
                <a:solidFill>
                  <a:srgbClr val="000000"/>
                </a:solidFill>
                <a:highlight>
                  <a:srgbClr val="FFFFFF"/>
                </a:highlight>
                <a:latin typeface="Consolas" panose="020B0609020204030204" pitchFamily="49" charset="0"/>
              </a:rPr>
              <a:t> = (</a:t>
            </a:r>
            <a:r>
              <a:rPr lang="en-GB" dirty="0">
                <a:solidFill>
                  <a:srgbClr val="0000FF"/>
                </a:solidFill>
                <a:highlight>
                  <a:srgbClr val="FFFFFF"/>
                </a:highlight>
                <a:latin typeface="Consolas" panose="020B0609020204030204" pitchFamily="49" charset="0"/>
              </a:rPr>
              <a:t>char</a:t>
            </a:r>
            <a:r>
              <a:rPr lang="en-GB" dirty="0">
                <a:solidFill>
                  <a:srgbClr val="000000"/>
                </a:solidFill>
                <a:highlight>
                  <a:srgbClr val="FFFFFF"/>
                </a:highlight>
                <a:latin typeface="Consolas" panose="020B0609020204030204" pitchFamily="49" charset="0"/>
              </a:rPr>
              <a:t>*)</a:t>
            </a:r>
            <a:r>
              <a:rPr lang="en-GB" i="1" dirty="0" err="1">
                <a:solidFill>
                  <a:srgbClr val="A000A0"/>
                </a:solidFill>
                <a:highlight>
                  <a:srgbClr val="FFFFFF"/>
                </a:highlight>
                <a:latin typeface="Consolas" panose="020B0609020204030204" pitchFamily="49" charset="0"/>
              </a:rPr>
              <a:t>malloc</a:t>
            </a:r>
            <a:r>
              <a:rPr lang="en-GB" dirty="0">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bufferSize</a:t>
            </a:r>
            <a:r>
              <a:rPr lang="en-GB" dirty="0">
                <a:solidFill>
                  <a:srgbClr val="000000"/>
                </a:solidFill>
                <a:highlight>
                  <a:srgbClr val="FFFFFF"/>
                </a:highlight>
                <a:latin typeface="Consolas" panose="020B0609020204030204" pitchFamily="49" charset="0"/>
              </a:rPr>
              <a:t>);  }</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LinearAllocator</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void</a:t>
            </a:r>
            <a:r>
              <a:rPr lang="en-GB" dirty="0">
                <a:solidFill>
                  <a:srgbClr val="000000"/>
                </a:solidFill>
                <a:highlight>
                  <a:srgbClr val="FFFFFF"/>
                </a:highlight>
                <a:latin typeface="Consolas" panose="020B0609020204030204" pitchFamily="49" charset="0"/>
              </a:rPr>
              <a:t>* </a:t>
            </a:r>
            <a:r>
              <a:rPr lang="en-GB" dirty="0" err="1">
                <a:solidFill>
                  <a:srgbClr val="880000"/>
                </a:solidFill>
                <a:highlight>
                  <a:srgbClr val="FFFFFF"/>
                </a:highlight>
                <a:latin typeface="Consolas" panose="020B0609020204030204" pitchFamily="49" charset="0"/>
              </a:rPr>
              <a:t>Alloc</a:t>
            </a:r>
            <a:r>
              <a:rPr lang="en-GB" dirty="0">
                <a:solidFill>
                  <a:srgbClr val="000000"/>
                </a:solidFill>
                <a:highlight>
                  <a:srgbClr val="FFFFFF"/>
                </a:highlight>
                <a:latin typeface="Consolas" panose="020B0609020204030204" pitchFamily="49" charset="0"/>
              </a:rPr>
              <a:t>(</a:t>
            </a:r>
            <a:r>
              <a:rPr lang="en-GB" i="1" dirty="0" err="1">
                <a:solidFill>
                  <a:srgbClr val="0000FF"/>
                </a:solidFill>
                <a:highlight>
                  <a:srgbClr val="FFFFFF"/>
                </a:highlight>
                <a:latin typeface="Consolas" panose="020B0609020204030204" pitchFamily="49" charset="0"/>
              </a:rPr>
              <a:t>size_t</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size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void</a:t>
            </a:r>
            <a:r>
              <a:rPr lang="en-GB" dirty="0">
                <a:solidFill>
                  <a:srgbClr val="000000"/>
                </a:solidFill>
                <a:highlight>
                  <a:srgbClr val="FFFFFF"/>
                </a:highlight>
                <a:latin typeface="Consolas" panose="020B0609020204030204" pitchFamily="49" charset="0"/>
              </a:rPr>
              <a:t> </a:t>
            </a:r>
            <a:r>
              <a:rPr lang="en-GB" dirty="0">
                <a:solidFill>
                  <a:srgbClr val="880000"/>
                </a:solidFill>
                <a:highlight>
                  <a:srgbClr val="FFFFFF"/>
                </a:highlight>
                <a:latin typeface="Consolas" panose="020B0609020204030204" pitchFamily="49" charset="0"/>
              </a:rPr>
              <a:t>Free</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mem</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private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char</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buffer</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int</a:t>
            </a:r>
            <a:r>
              <a:rPr lang="en-GB" dirty="0">
                <a:solidFill>
                  <a:srgbClr val="00000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bufferSize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int</a:t>
            </a:r>
            <a:r>
              <a:rPr lang="en-GB" dirty="0">
                <a:solidFill>
                  <a:srgbClr val="00000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currentOffset</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
        <p:nvSpPr>
          <p:cNvPr id="4" name="Rounded Rectangle 3"/>
          <p:cNvSpPr/>
          <p:nvPr/>
        </p:nvSpPr>
        <p:spPr>
          <a:xfrm>
            <a:off x="4655127" y="653142"/>
            <a:ext cx="3111335" cy="4868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need </a:t>
            </a:r>
            <a:r>
              <a:rPr lang="en-GB" dirty="0" err="1"/>
              <a:t>stdlib</a:t>
            </a:r>
            <a:r>
              <a:rPr lang="en-GB" dirty="0"/>
              <a:t> for </a:t>
            </a:r>
            <a:r>
              <a:rPr lang="en-GB" dirty="0" err="1"/>
              <a:t>malloc</a:t>
            </a:r>
            <a:endParaRPr lang="en-GB" dirty="0"/>
          </a:p>
        </p:txBody>
      </p:sp>
      <p:sp>
        <p:nvSpPr>
          <p:cNvPr id="5" name="Rounded Rectangle 4"/>
          <p:cNvSpPr/>
          <p:nvPr/>
        </p:nvSpPr>
        <p:spPr>
          <a:xfrm>
            <a:off x="6096009" y="1647925"/>
            <a:ext cx="3261747" cy="644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constructor allocates the memory buffer</a:t>
            </a:r>
          </a:p>
        </p:txBody>
      </p:sp>
      <p:sp>
        <p:nvSpPr>
          <p:cNvPr id="6" name="Rounded Rectangle 5"/>
          <p:cNvSpPr/>
          <p:nvPr/>
        </p:nvSpPr>
        <p:spPr>
          <a:xfrm>
            <a:off x="5965380" y="3765850"/>
            <a:ext cx="3142994" cy="604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can’t actually free specific memory in a linear allocator.</a:t>
            </a:r>
          </a:p>
        </p:txBody>
      </p:sp>
      <p:sp>
        <p:nvSpPr>
          <p:cNvPr id="7" name="Rounded Rectangle 6"/>
          <p:cNvSpPr/>
          <p:nvPr/>
        </p:nvSpPr>
        <p:spPr>
          <a:xfrm>
            <a:off x="4583888" y="4872314"/>
            <a:ext cx="3142994" cy="604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data type for the buffer is char as that guarantees bytes!</a:t>
            </a:r>
          </a:p>
        </p:txBody>
      </p:sp>
      <p:sp>
        <p:nvSpPr>
          <p:cNvPr id="8" name="Rectangle 7"/>
          <p:cNvSpPr/>
          <p:nvPr/>
        </p:nvSpPr>
        <p:spPr>
          <a:xfrm>
            <a:off x="3048009" y="1305346"/>
            <a:ext cx="6096000" cy="424731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GB" dirty="0" err="1">
                <a:solidFill>
                  <a:srgbClr val="0000FF"/>
                </a:solidFill>
                <a:highlight>
                  <a:srgbClr val="FFFFFF"/>
                </a:highlight>
                <a:latin typeface="Consolas" panose="020B0609020204030204" pitchFamily="49" charset="0"/>
              </a:rPr>
              <a:t>LinearAllocator</a:t>
            </a:r>
            <a:r>
              <a:rPr lang="en-GB" dirty="0">
                <a:solidFill>
                  <a:srgbClr val="000000"/>
                </a:solidFill>
                <a:highlight>
                  <a:srgbClr val="FFFFFF"/>
                </a:highlight>
                <a:latin typeface="Consolas" panose="020B0609020204030204" pitchFamily="49" charset="0"/>
              </a:rPr>
              <a:t>::~</a:t>
            </a:r>
            <a:r>
              <a:rPr lang="en-GB" dirty="0" err="1">
                <a:solidFill>
                  <a:srgbClr val="0000FF"/>
                </a:solidFill>
                <a:highlight>
                  <a:srgbClr val="FFFFFF"/>
                </a:highlight>
                <a:latin typeface="Consolas" panose="020B0609020204030204" pitchFamily="49" charset="0"/>
              </a:rPr>
              <a:t>LinearAllocator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i="1" dirty="0">
                <a:solidFill>
                  <a:srgbClr val="A000A0"/>
                </a:solidFill>
                <a:highlight>
                  <a:srgbClr val="FFFFFF"/>
                </a:highlight>
                <a:latin typeface="Consolas" panose="020B0609020204030204" pitchFamily="49" charset="0"/>
              </a:rPr>
              <a:t>    free</a:t>
            </a:r>
            <a:r>
              <a:rPr lang="en-GB" dirty="0">
                <a:solidFill>
                  <a:srgbClr val="000000"/>
                </a:solidFill>
                <a:highlight>
                  <a:srgbClr val="FFFFFF"/>
                </a:highlight>
                <a:latin typeface="Consolas" panose="020B0609020204030204" pitchFamily="49" charset="0"/>
              </a:rPr>
              <a:t>(</a:t>
            </a:r>
            <a:r>
              <a:rPr lang="en-GB" dirty="0">
                <a:solidFill>
                  <a:srgbClr val="000080"/>
                </a:solidFill>
                <a:highlight>
                  <a:srgbClr val="FFFFFF"/>
                </a:highlight>
                <a:latin typeface="Consolas" panose="020B0609020204030204" pitchFamily="49" charset="0"/>
              </a:rPr>
              <a:t>buffer</a:t>
            </a:r>
            <a:r>
              <a:rPr lang="en-GB" dirty="0">
                <a:solidFill>
                  <a:srgbClr val="000000"/>
                </a:solidFill>
                <a:highlight>
                  <a:srgbClr val="FFFFFF"/>
                </a:highlight>
                <a:latin typeface="Consolas" panose="020B0609020204030204" pitchFamily="49" charset="0"/>
              </a:rPr>
              <a:t>);</a:t>
            </a:r>
          </a:p>
          <a:p>
            <a:r>
              <a:rPr lang="en-GB" dirty="0">
                <a:solidFill>
                  <a:srgbClr val="000080"/>
                </a:solidFill>
                <a:highlight>
                  <a:srgbClr val="FFFFFF"/>
                </a:highlight>
                <a:latin typeface="Consolas" panose="020B0609020204030204" pitchFamily="49" charset="0"/>
              </a:rPr>
              <a:t>    buffer</a:t>
            </a:r>
            <a:r>
              <a:rPr lang="en-GB" dirty="0">
                <a:solidFill>
                  <a:srgbClr val="000000"/>
                </a:solidFill>
                <a:highlight>
                  <a:srgbClr val="FFFFFF"/>
                </a:highlight>
                <a:latin typeface="Consolas" panose="020B0609020204030204" pitchFamily="49" charset="0"/>
              </a:rPr>
              <a:t> = </a:t>
            </a:r>
            <a:r>
              <a:rPr lang="en-GB" dirty="0" err="1">
                <a:solidFill>
                  <a:srgbClr val="0000FF"/>
                </a:solidFill>
                <a:highlight>
                  <a:srgbClr val="FFFFFF"/>
                </a:highlight>
                <a:latin typeface="Consolas" panose="020B0609020204030204" pitchFamily="49" charset="0"/>
              </a:rPr>
              <a:t>nullptr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 </a:t>
            </a:r>
            <a:r>
              <a:rPr lang="en-GB" dirty="0" err="1">
                <a:solidFill>
                  <a:srgbClr val="0000FF"/>
                </a:solidFill>
                <a:highlight>
                  <a:srgbClr val="FFFFFF"/>
                </a:highlight>
                <a:latin typeface="Consolas" panose="020B0609020204030204" pitchFamily="49" charset="0"/>
              </a:rPr>
              <a:t>LinearAllocator</a:t>
            </a:r>
            <a:r>
              <a:rPr lang="en-GB" dirty="0">
                <a:solidFill>
                  <a:srgbClr val="000000"/>
                </a:solidFill>
                <a:highlight>
                  <a:srgbClr val="FFFFFF"/>
                </a:highlight>
                <a:latin typeface="Consolas" panose="020B0609020204030204" pitchFamily="49" charset="0"/>
              </a:rPr>
              <a:t>::</a:t>
            </a:r>
            <a:r>
              <a:rPr lang="en-GB" dirty="0" err="1">
                <a:solidFill>
                  <a:srgbClr val="880000"/>
                </a:solidFill>
                <a:highlight>
                  <a:srgbClr val="FFFFFF"/>
                </a:highlight>
                <a:latin typeface="Consolas" panose="020B0609020204030204" pitchFamily="49" charset="0"/>
              </a:rPr>
              <a:t>Alloc</a:t>
            </a:r>
            <a:r>
              <a:rPr lang="en-GB" dirty="0">
                <a:solidFill>
                  <a:srgbClr val="000000"/>
                </a:solidFill>
                <a:highlight>
                  <a:srgbClr val="FFFFFF"/>
                </a:highlight>
                <a:latin typeface="Consolas" panose="020B0609020204030204" pitchFamily="49" charset="0"/>
              </a:rPr>
              <a:t>(</a:t>
            </a:r>
            <a:r>
              <a:rPr lang="en-GB" i="1" dirty="0" err="1">
                <a:solidFill>
                  <a:srgbClr val="0000FF"/>
                </a:solidFill>
                <a:highlight>
                  <a:srgbClr val="FFFFFF"/>
                </a:highlight>
                <a:latin typeface="Consolas" panose="020B0609020204030204" pitchFamily="49" charset="0"/>
              </a:rPr>
              <a:t>size_t</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size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if</a:t>
            </a:r>
            <a:r>
              <a:rPr lang="en-GB" dirty="0">
                <a:solidFill>
                  <a:srgbClr val="00000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currentOffset</a:t>
            </a:r>
            <a:r>
              <a:rPr lang="en-GB" dirty="0">
                <a:solidFill>
                  <a:srgbClr val="000000"/>
                </a:solidFill>
                <a:highlight>
                  <a:srgbClr val="FFFFFF"/>
                </a:highlight>
                <a:latin typeface="Consolas" panose="020B0609020204030204" pitchFamily="49" charset="0"/>
              </a:rPr>
              <a:t> + </a:t>
            </a:r>
            <a:r>
              <a:rPr lang="en-GB" dirty="0">
                <a:solidFill>
                  <a:srgbClr val="000080"/>
                </a:solidFill>
                <a:highlight>
                  <a:srgbClr val="FFFFFF"/>
                </a:highlight>
                <a:latin typeface="Consolas" panose="020B0609020204030204" pitchFamily="49" charset="0"/>
              </a:rPr>
              <a:t>size</a:t>
            </a:r>
            <a:r>
              <a:rPr lang="en-GB" dirty="0">
                <a:solidFill>
                  <a:srgbClr val="000000"/>
                </a:solidFill>
                <a:highlight>
                  <a:srgbClr val="FFFFFF"/>
                </a:highlight>
                <a:latin typeface="Consolas" panose="020B0609020204030204" pitchFamily="49" charset="0"/>
              </a:rPr>
              <a:t> &gt; </a:t>
            </a:r>
            <a:r>
              <a:rPr lang="en-GB" dirty="0" err="1">
                <a:solidFill>
                  <a:srgbClr val="000080"/>
                </a:solidFill>
                <a:highlight>
                  <a:srgbClr val="FFFFFF"/>
                </a:highlight>
                <a:latin typeface="Consolas" panose="020B0609020204030204" pitchFamily="49" charset="0"/>
              </a:rPr>
              <a:t>bufferSize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nullptr</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void</a:t>
            </a:r>
            <a:r>
              <a:rPr lang="en-GB" dirty="0">
                <a:solidFill>
                  <a:srgbClr val="00000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memToReturn</a:t>
            </a:r>
            <a:r>
              <a:rPr lang="en-GB" dirty="0">
                <a:solidFill>
                  <a:srgbClr val="000000"/>
                </a:solidFill>
                <a:highlight>
                  <a:srgbClr val="FFFFFF"/>
                </a:highlight>
                <a:latin typeface="Consolas" panose="020B0609020204030204" pitchFamily="49" charset="0"/>
              </a:rPr>
              <a:t> = </a:t>
            </a:r>
            <a:r>
              <a:rPr lang="en-GB" dirty="0">
                <a:solidFill>
                  <a:srgbClr val="000080"/>
                </a:solidFill>
                <a:highlight>
                  <a:srgbClr val="FFFFFF"/>
                </a:highlight>
                <a:latin typeface="Consolas" panose="020B0609020204030204" pitchFamily="49" charset="0"/>
              </a:rPr>
              <a:t>buffer</a:t>
            </a:r>
            <a:r>
              <a:rPr lang="en-GB" dirty="0">
                <a:solidFill>
                  <a:srgbClr val="000000"/>
                </a:solidFill>
                <a:highlight>
                  <a:srgbClr val="FFFFFF"/>
                </a:highlight>
                <a:latin typeface="Consolas" panose="020B0609020204030204" pitchFamily="49" charset="0"/>
              </a:rPr>
              <a:t> + </a:t>
            </a:r>
            <a:r>
              <a:rPr lang="en-GB" dirty="0" err="1">
                <a:solidFill>
                  <a:srgbClr val="000080"/>
                </a:solidFill>
                <a:highlight>
                  <a:srgbClr val="FFFFFF"/>
                </a:highlight>
                <a:latin typeface="Consolas" panose="020B0609020204030204" pitchFamily="49" charset="0"/>
              </a:rPr>
              <a:t>currentOffset</a:t>
            </a:r>
            <a:r>
              <a:rPr lang="en-GB" dirty="0">
                <a:solidFill>
                  <a:srgbClr val="000000"/>
                </a:solidFill>
                <a:highlight>
                  <a:srgbClr val="FFFFFF"/>
                </a:highlight>
                <a:latin typeface="Consolas" panose="020B0609020204030204" pitchFamily="49" charset="0"/>
              </a:rPr>
              <a:t>;</a:t>
            </a:r>
          </a:p>
          <a:p>
            <a:r>
              <a:rPr lang="en-GB" dirty="0">
                <a:solidFill>
                  <a:srgbClr val="00008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currentOffset</a:t>
            </a:r>
            <a:r>
              <a:rPr lang="en-GB" dirty="0">
                <a:solidFill>
                  <a:srgbClr val="000000"/>
                </a:solidFill>
                <a:highlight>
                  <a:srgbClr val="FFFFFF"/>
                </a:highlight>
                <a:latin typeface="Consolas" panose="020B0609020204030204" pitchFamily="49" charset="0"/>
              </a:rPr>
              <a:t> += </a:t>
            </a:r>
            <a:r>
              <a:rPr lang="en-GB" dirty="0">
                <a:solidFill>
                  <a:srgbClr val="000080"/>
                </a:solidFill>
                <a:highlight>
                  <a:srgbClr val="FFFFFF"/>
                </a:highlight>
                <a:latin typeface="Consolas" panose="020B0609020204030204" pitchFamily="49" charset="0"/>
              </a:rPr>
              <a:t>size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memToReturn</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
        <p:nvSpPr>
          <p:cNvPr id="9" name="Rounded Rectangle 8"/>
          <p:cNvSpPr/>
          <p:nvPr/>
        </p:nvSpPr>
        <p:spPr>
          <a:xfrm>
            <a:off x="6001015" y="1856244"/>
            <a:ext cx="3142994" cy="604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destructor just frees our allocated memory.</a:t>
            </a:r>
          </a:p>
        </p:txBody>
      </p:sp>
      <p:sp>
        <p:nvSpPr>
          <p:cNvPr id="10" name="Rounded Rectangle 9"/>
          <p:cNvSpPr/>
          <p:nvPr/>
        </p:nvSpPr>
        <p:spPr>
          <a:xfrm>
            <a:off x="5227139" y="2855440"/>
            <a:ext cx="3142994" cy="604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Make sure we’ve got the space for the amount we want</a:t>
            </a:r>
          </a:p>
        </p:txBody>
      </p:sp>
      <p:sp>
        <p:nvSpPr>
          <p:cNvPr id="11" name="Rounded Rectangle 10"/>
          <p:cNvSpPr/>
          <p:nvPr/>
        </p:nvSpPr>
        <p:spPr>
          <a:xfrm>
            <a:off x="6450298" y="4750930"/>
            <a:ext cx="3142994" cy="954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move our offset by the size of the amount we’re requesting</a:t>
            </a:r>
          </a:p>
        </p:txBody>
      </p:sp>
    </p:spTree>
    <p:extLst>
      <p:ext uri="{BB962C8B-B14F-4D97-AF65-F5344CB8AC3E}">
        <p14:creationId xmlns:p14="http://schemas.microsoft.com/office/powerpoint/2010/main" val="132410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a:stretch/>
        </p:blipFill>
        <p:spPr>
          <a:xfrm>
            <a:off x="20" y="10"/>
            <a:ext cx="12191980" cy="6857990"/>
          </a:xfrm>
          <a:prstGeom prst="rect">
            <a:avLst/>
          </a:prstGeom>
        </p:spPr>
      </p:pic>
      <p:sp>
        <p:nvSpPr>
          <p:cNvPr id="4" name="Rectangle 3"/>
          <p:cNvSpPr/>
          <p:nvPr/>
        </p:nvSpPr>
        <p:spPr>
          <a:xfrm>
            <a:off x="3048000" y="335846"/>
            <a:ext cx="6654140" cy="59093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808080"/>
                </a:solidFill>
                <a:highlight>
                  <a:srgbClr val="FFFFFF"/>
                </a:highlight>
                <a:latin typeface="Consolas" panose="020B0609020204030204" pitchFamily="49" charset="0"/>
              </a:rPr>
              <a:t>#include</a:t>
            </a:r>
            <a:r>
              <a:rPr lang="en-GB" dirty="0">
                <a:solidFill>
                  <a:srgbClr val="000000"/>
                </a:solidFill>
                <a:highlight>
                  <a:srgbClr val="FFFFFF"/>
                </a:highlight>
                <a:latin typeface="Consolas" panose="020B0609020204030204" pitchFamily="49" charset="0"/>
              </a:rPr>
              <a:t> </a:t>
            </a:r>
            <a:r>
              <a:rPr lang="en-GB" dirty="0">
                <a:solidFill>
                  <a:srgbClr val="A31515"/>
                </a:solidFill>
                <a:highlight>
                  <a:srgbClr val="FFFFFF"/>
                </a:highlight>
                <a:latin typeface="Consolas" panose="020B0609020204030204" pitchFamily="49" charset="0"/>
              </a:rPr>
              <a:t>&lt;</a:t>
            </a:r>
            <a:r>
              <a:rPr lang="en-GB" dirty="0" err="1">
                <a:solidFill>
                  <a:srgbClr val="A31515"/>
                </a:solidFill>
                <a:highlight>
                  <a:srgbClr val="FFFFFF"/>
                </a:highlight>
                <a:latin typeface="Consolas" panose="020B0609020204030204" pitchFamily="49" charset="0"/>
              </a:rPr>
              <a:t>cstdint</a:t>
            </a:r>
            <a:r>
              <a:rPr lang="en-GB" dirty="0">
                <a:solidFill>
                  <a:srgbClr val="A31515"/>
                </a:solidFill>
                <a:highlight>
                  <a:srgbClr val="FFFFFF"/>
                </a:highlight>
                <a:latin typeface="Consolas" panose="020B0609020204030204" pitchFamily="49" charset="0"/>
              </a:rPr>
              <a:t>&gt;</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#include</a:t>
            </a:r>
            <a:r>
              <a:rPr lang="en-GB" dirty="0">
                <a:solidFill>
                  <a:srgbClr val="000000"/>
                </a:solidFill>
                <a:highlight>
                  <a:srgbClr val="FFFFFF"/>
                </a:highlight>
                <a:latin typeface="Consolas" panose="020B0609020204030204" pitchFamily="49" charset="0"/>
              </a:rPr>
              <a:t> </a:t>
            </a:r>
            <a:r>
              <a:rPr lang="en-GB" dirty="0">
                <a:solidFill>
                  <a:srgbClr val="A31515"/>
                </a:solidFill>
                <a:highlight>
                  <a:srgbClr val="FFFFFF"/>
                </a:highlight>
                <a:latin typeface="Consolas" panose="020B0609020204030204" pitchFamily="49" charset="0"/>
              </a:rPr>
              <a:t>&lt;</a:t>
            </a:r>
            <a:r>
              <a:rPr lang="en-GB" dirty="0" err="1">
                <a:solidFill>
                  <a:srgbClr val="A31515"/>
                </a:solidFill>
                <a:highlight>
                  <a:srgbClr val="FFFFFF"/>
                </a:highlight>
                <a:latin typeface="Consolas" panose="020B0609020204030204" pitchFamily="49" charset="0"/>
              </a:rPr>
              <a:t>cstdlib</a:t>
            </a:r>
            <a:r>
              <a:rPr lang="en-GB" dirty="0">
                <a:solidFill>
                  <a:srgbClr val="A31515"/>
                </a:solidFill>
                <a:highlight>
                  <a:srgbClr val="FFFFFF"/>
                </a:highlight>
                <a:latin typeface="Consolas" panose="020B0609020204030204" pitchFamily="49" charset="0"/>
              </a:rPr>
              <a:t>&gt;</a:t>
            </a:r>
            <a:endParaRPr lang="en-GB" dirty="0">
              <a:solidFill>
                <a:srgbClr val="000000"/>
              </a:solidFill>
              <a:highlight>
                <a:srgbClr val="FFFFFF"/>
              </a:highlight>
              <a:latin typeface="Consolas" panose="020B0609020204030204" pitchFamily="49" charset="0"/>
            </a:endParaRP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class</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StackAllocator</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public</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typedef</a:t>
            </a:r>
            <a:r>
              <a:rPr lang="en-GB" dirty="0">
                <a:solidFill>
                  <a:srgbClr val="000000"/>
                </a:solidFill>
                <a:highlight>
                  <a:srgbClr val="FFFFFF"/>
                </a:highlight>
                <a:latin typeface="Consolas" panose="020B0609020204030204" pitchFamily="49" charset="0"/>
              </a:rPr>
              <a:t> </a:t>
            </a:r>
            <a:r>
              <a:rPr lang="en-GB" i="1" dirty="0">
                <a:solidFill>
                  <a:srgbClr val="0000FF"/>
                </a:solidFill>
                <a:highlight>
                  <a:srgbClr val="FFFFFF"/>
                </a:highlight>
                <a:latin typeface="Consolas" panose="020B0609020204030204" pitchFamily="49" charset="0"/>
              </a:rPr>
              <a:t>uint_least32_t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U32</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typedef</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U32</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Marker</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explicit</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StackAllocator</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U32</a:t>
            </a:r>
            <a:r>
              <a:rPr lang="en-GB" dirty="0">
                <a:solidFill>
                  <a:srgbClr val="00000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stackSize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StackAllocator</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void</a:t>
            </a:r>
            <a:r>
              <a:rPr lang="en-GB" dirty="0">
                <a:solidFill>
                  <a:srgbClr val="000000"/>
                </a:solidFill>
                <a:highlight>
                  <a:srgbClr val="FFFFFF"/>
                </a:highlight>
                <a:latin typeface="Consolas" panose="020B0609020204030204" pitchFamily="49" charset="0"/>
              </a:rPr>
              <a:t>* </a:t>
            </a:r>
            <a:r>
              <a:rPr lang="en-GB" dirty="0" err="1">
                <a:solidFill>
                  <a:srgbClr val="880000"/>
                </a:solidFill>
                <a:highlight>
                  <a:srgbClr val="FFFFFF"/>
                </a:highlight>
                <a:latin typeface="Consolas" panose="020B0609020204030204" pitchFamily="49" charset="0"/>
              </a:rPr>
              <a:t>Alloc</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U32</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size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Marker</a:t>
            </a:r>
            <a:r>
              <a:rPr lang="en-GB" dirty="0">
                <a:solidFill>
                  <a:srgbClr val="000000"/>
                </a:solidFill>
                <a:highlight>
                  <a:srgbClr val="FFFFFF"/>
                </a:highlight>
                <a:latin typeface="Consolas" panose="020B0609020204030204" pitchFamily="49" charset="0"/>
              </a:rPr>
              <a:t> </a:t>
            </a:r>
            <a:r>
              <a:rPr lang="en-GB" dirty="0" err="1">
                <a:solidFill>
                  <a:srgbClr val="880000"/>
                </a:solidFill>
                <a:highlight>
                  <a:srgbClr val="FFFFFF"/>
                </a:highlight>
                <a:latin typeface="Consolas" panose="020B0609020204030204" pitchFamily="49" charset="0"/>
              </a:rPr>
              <a:t>GetMarker</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void</a:t>
            </a:r>
            <a:r>
              <a:rPr lang="en-GB" dirty="0">
                <a:solidFill>
                  <a:srgbClr val="000000"/>
                </a:solidFill>
                <a:highlight>
                  <a:srgbClr val="FFFFFF"/>
                </a:highlight>
                <a:latin typeface="Consolas" panose="020B0609020204030204" pitchFamily="49" charset="0"/>
              </a:rPr>
              <a:t> </a:t>
            </a:r>
            <a:r>
              <a:rPr lang="en-GB" dirty="0" err="1">
                <a:solidFill>
                  <a:srgbClr val="880000"/>
                </a:solidFill>
                <a:highlight>
                  <a:srgbClr val="FFFFFF"/>
                </a:highlight>
                <a:latin typeface="Consolas" panose="020B0609020204030204" pitchFamily="49" charset="0"/>
              </a:rPr>
              <a:t>FreeToMarker</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Marker</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marker</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void</a:t>
            </a:r>
            <a:r>
              <a:rPr lang="en-GB" dirty="0">
                <a:solidFill>
                  <a:srgbClr val="000000"/>
                </a:solidFill>
                <a:highlight>
                  <a:srgbClr val="FFFFFF"/>
                </a:highlight>
                <a:latin typeface="Consolas" panose="020B0609020204030204" pitchFamily="49" charset="0"/>
              </a:rPr>
              <a:t> </a:t>
            </a:r>
            <a:r>
              <a:rPr lang="en-GB" dirty="0">
                <a:solidFill>
                  <a:srgbClr val="880000"/>
                </a:solidFill>
                <a:highlight>
                  <a:srgbClr val="FFFFFF"/>
                </a:highlight>
                <a:latin typeface="Consolas" panose="020B0609020204030204" pitchFamily="49" charset="0"/>
              </a:rPr>
              <a:t>Clear</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private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Marker</a:t>
            </a:r>
            <a:r>
              <a:rPr lang="en-GB" dirty="0">
                <a:solidFill>
                  <a:srgbClr val="00000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currentMarker</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Marker</a:t>
            </a:r>
            <a:r>
              <a:rPr lang="en-GB" dirty="0">
                <a:solidFill>
                  <a:srgbClr val="00000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startMarker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
        <p:nvSpPr>
          <p:cNvPr id="5" name="Rounded Rectangle 4"/>
          <p:cNvSpPr/>
          <p:nvPr/>
        </p:nvSpPr>
        <p:spPr>
          <a:xfrm>
            <a:off x="5700156" y="451261"/>
            <a:ext cx="3111335" cy="4868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Still need </a:t>
            </a:r>
            <a:r>
              <a:rPr lang="en-GB" dirty="0" err="1"/>
              <a:t>malloc</a:t>
            </a:r>
            <a:r>
              <a:rPr lang="en-GB" dirty="0"/>
              <a:t>!</a:t>
            </a:r>
          </a:p>
        </p:txBody>
      </p:sp>
      <p:sp>
        <p:nvSpPr>
          <p:cNvPr id="7" name="Rounded Rectangle 6"/>
          <p:cNvSpPr/>
          <p:nvPr/>
        </p:nvSpPr>
        <p:spPr>
          <a:xfrm>
            <a:off x="6481948" y="1876301"/>
            <a:ext cx="3111335" cy="736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uint_least32_t ensures we get at least a 32 bit unsigned int </a:t>
            </a:r>
          </a:p>
        </p:txBody>
      </p:sp>
      <p:sp>
        <p:nvSpPr>
          <p:cNvPr id="8" name="Rounded Rectangle 7"/>
          <p:cNvSpPr/>
          <p:nvPr/>
        </p:nvSpPr>
        <p:spPr>
          <a:xfrm>
            <a:off x="3572493" y="3136438"/>
            <a:ext cx="4916385" cy="828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explicit keyword stops the compiler allowing implicit conversions of the argument type</a:t>
            </a:r>
          </a:p>
        </p:txBody>
      </p:sp>
      <p:sp>
        <p:nvSpPr>
          <p:cNvPr id="11" name="Rectangle 10"/>
          <p:cNvSpPr/>
          <p:nvPr/>
        </p:nvSpPr>
        <p:spPr>
          <a:xfrm>
            <a:off x="3048010" y="1720845"/>
            <a:ext cx="6096000" cy="341632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GB" dirty="0">
                <a:solidFill>
                  <a:srgbClr val="808080"/>
                </a:solidFill>
                <a:highlight>
                  <a:srgbClr val="FFFFFF"/>
                </a:highlight>
                <a:latin typeface="Consolas" panose="020B0609020204030204" pitchFamily="49" charset="0"/>
              </a:rPr>
              <a:t>#include</a:t>
            </a:r>
            <a:r>
              <a:rPr lang="en-GB" dirty="0">
                <a:solidFill>
                  <a:srgbClr val="000000"/>
                </a:solidFill>
                <a:highlight>
                  <a:srgbClr val="FFFFFF"/>
                </a:highlight>
                <a:latin typeface="Consolas" panose="020B0609020204030204" pitchFamily="49" charset="0"/>
              </a:rPr>
              <a:t> </a:t>
            </a:r>
            <a:r>
              <a:rPr lang="en-GB" dirty="0">
                <a:solidFill>
                  <a:srgbClr val="A31515"/>
                </a:solidFill>
                <a:highlight>
                  <a:srgbClr val="FFFFFF"/>
                </a:highlight>
                <a:latin typeface="Consolas" panose="020B0609020204030204" pitchFamily="49" charset="0"/>
              </a:rPr>
              <a:t>"</a:t>
            </a:r>
            <a:r>
              <a:rPr lang="en-GB" dirty="0" err="1">
                <a:solidFill>
                  <a:srgbClr val="A31515"/>
                </a:solidFill>
                <a:highlight>
                  <a:srgbClr val="FFFFFF"/>
                </a:highlight>
                <a:latin typeface="Consolas" panose="020B0609020204030204" pitchFamily="49" charset="0"/>
              </a:rPr>
              <a:t>StackAllocator.h</a:t>
            </a:r>
            <a:r>
              <a:rPr lang="en-GB" dirty="0">
                <a:solidFill>
                  <a:srgbClr val="A31515"/>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endParaRPr lang="en-GB" dirty="0">
              <a:solidFill>
                <a:srgbClr val="000000"/>
              </a:solidFill>
              <a:highlight>
                <a:srgbClr val="FFFFFF"/>
              </a:highlight>
              <a:latin typeface="Consolas" panose="020B0609020204030204" pitchFamily="49" charset="0"/>
            </a:endParaRPr>
          </a:p>
          <a:p>
            <a:r>
              <a:rPr lang="en-GB" dirty="0" err="1">
                <a:solidFill>
                  <a:srgbClr val="0000FF"/>
                </a:solidFill>
                <a:highlight>
                  <a:srgbClr val="FFFFFF"/>
                </a:highlight>
                <a:latin typeface="Consolas" panose="020B0609020204030204" pitchFamily="49" charset="0"/>
              </a:rPr>
              <a:t>StackAllocator</a:t>
            </a:r>
            <a:r>
              <a:rPr lang="en-GB" dirty="0">
                <a:solidFill>
                  <a:srgbClr val="000000"/>
                </a:solidFill>
                <a:highlight>
                  <a:srgbClr val="FFFFFF"/>
                </a:highlight>
                <a:latin typeface="Consolas" panose="020B0609020204030204" pitchFamily="49" charset="0"/>
              </a:rPr>
              <a:t>::</a:t>
            </a:r>
            <a:r>
              <a:rPr lang="en-GB" dirty="0" err="1">
                <a:solidFill>
                  <a:srgbClr val="0000FF"/>
                </a:solidFill>
                <a:highlight>
                  <a:srgbClr val="FFFFFF"/>
                </a:highlight>
                <a:latin typeface="Consolas" panose="020B0609020204030204" pitchFamily="49" charset="0"/>
              </a:rPr>
              <a:t>StackAllocator</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U32</a:t>
            </a:r>
            <a:r>
              <a:rPr lang="en-GB" dirty="0">
                <a:solidFill>
                  <a:srgbClr val="00000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stackSize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00008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startMarker</a:t>
            </a:r>
            <a:r>
              <a:rPr lang="en-GB" dirty="0">
                <a:solidFill>
                  <a:srgbClr val="000000"/>
                </a:solidFill>
                <a:highlight>
                  <a:srgbClr val="FFFFFF"/>
                </a:highlight>
                <a:latin typeface="Consolas" panose="020B0609020204030204" pitchFamily="49" charset="0"/>
              </a:rPr>
              <a:t> = (</a:t>
            </a:r>
            <a:r>
              <a:rPr lang="en-GB" dirty="0">
                <a:solidFill>
                  <a:srgbClr val="0000FF"/>
                </a:solidFill>
                <a:highlight>
                  <a:srgbClr val="FFFFFF"/>
                </a:highlight>
                <a:latin typeface="Consolas" panose="020B0609020204030204" pitchFamily="49" charset="0"/>
              </a:rPr>
              <a:t>U32</a:t>
            </a:r>
            <a:r>
              <a:rPr lang="en-GB" dirty="0">
                <a:solidFill>
                  <a:srgbClr val="000000"/>
                </a:solidFill>
                <a:highlight>
                  <a:srgbClr val="FFFFFF"/>
                </a:highlight>
                <a:latin typeface="Consolas" panose="020B0609020204030204" pitchFamily="49" charset="0"/>
              </a:rPr>
              <a:t>)</a:t>
            </a:r>
            <a:r>
              <a:rPr lang="en-GB" i="1" dirty="0" err="1">
                <a:solidFill>
                  <a:srgbClr val="A000A0"/>
                </a:solidFill>
                <a:highlight>
                  <a:srgbClr val="FFFFFF"/>
                </a:highlight>
                <a:latin typeface="Consolas" panose="020B0609020204030204" pitchFamily="49" charset="0"/>
              </a:rPr>
              <a:t>malloc</a:t>
            </a:r>
            <a:r>
              <a:rPr lang="en-GB" dirty="0">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stackSize</a:t>
            </a:r>
            <a:r>
              <a:rPr lang="en-GB" dirty="0">
                <a:solidFill>
                  <a:srgbClr val="000000"/>
                </a:solidFill>
                <a:highlight>
                  <a:srgbClr val="FFFFFF"/>
                </a:highlight>
                <a:latin typeface="Consolas" panose="020B0609020204030204" pitchFamily="49" charset="0"/>
              </a:rPr>
              <a:t>);</a:t>
            </a:r>
          </a:p>
          <a:p>
            <a:r>
              <a:rPr lang="en-GB" dirty="0">
                <a:solidFill>
                  <a:srgbClr val="00008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currentMarker</a:t>
            </a:r>
            <a:r>
              <a:rPr lang="en-GB" dirty="0">
                <a:solidFill>
                  <a:srgbClr val="000000"/>
                </a:solidFill>
                <a:highlight>
                  <a:srgbClr val="FFFFFF"/>
                </a:highlight>
                <a:latin typeface="Consolas" panose="020B0609020204030204" pitchFamily="49" charset="0"/>
              </a:rPr>
              <a:t> = </a:t>
            </a:r>
            <a:r>
              <a:rPr lang="en-GB" dirty="0" err="1">
                <a:solidFill>
                  <a:srgbClr val="000080"/>
                </a:solidFill>
                <a:highlight>
                  <a:srgbClr val="FFFFFF"/>
                </a:highlight>
                <a:latin typeface="Consolas" panose="020B0609020204030204" pitchFamily="49" charset="0"/>
              </a:rPr>
              <a:t>startMarker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err="1">
                <a:solidFill>
                  <a:srgbClr val="0000FF"/>
                </a:solidFill>
                <a:highlight>
                  <a:srgbClr val="FFFFFF"/>
                </a:highlight>
                <a:latin typeface="Consolas" panose="020B0609020204030204" pitchFamily="49" charset="0"/>
              </a:rPr>
              <a:t>StackAllocator</a:t>
            </a:r>
            <a:r>
              <a:rPr lang="en-GB" dirty="0">
                <a:solidFill>
                  <a:srgbClr val="000000"/>
                </a:solidFill>
                <a:highlight>
                  <a:srgbClr val="FFFFFF"/>
                </a:highlight>
                <a:latin typeface="Consolas" panose="020B0609020204030204" pitchFamily="49" charset="0"/>
              </a:rPr>
              <a:t>::~</a:t>
            </a:r>
            <a:r>
              <a:rPr lang="en-GB" dirty="0" err="1">
                <a:solidFill>
                  <a:srgbClr val="0000FF"/>
                </a:solidFill>
                <a:highlight>
                  <a:srgbClr val="FFFFFF"/>
                </a:highlight>
                <a:latin typeface="Consolas" panose="020B0609020204030204" pitchFamily="49" charset="0"/>
              </a:rPr>
              <a:t>StackAllocator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i="1" dirty="0">
                <a:solidFill>
                  <a:srgbClr val="A000A0"/>
                </a:solidFill>
                <a:highlight>
                  <a:srgbClr val="FFFFFF"/>
                </a:highlight>
                <a:latin typeface="Consolas" panose="020B0609020204030204" pitchFamily="49" charset="0"/>
              </a:rPr>
              <a:t>    free</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startMarker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p:txBody>
      </p:sp>
      <p:sp>
        <p:nvSpPr>
          <p:cNvPr id="13" name="Rounded Rectangle 12"/>
          <p:cNvSpPr/>
          <p:nvPr/>
        </p:nvSpPr>
        <p:spPr>
          <a:xfrm>
            <a:off x="5206669" y="2249714"/>
            <a:ext cx="3530931" cy="595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Allocate the required space and setup our marker positions</a:t>
            </a:r>
          </a:p>
        </p:txBody>
      </p:sp>
      <p:sp>
        <p:nvSpPr>
          <p:cNvPr id="14" name="Rounded Rectangle 13"/>
          <p:cNvSpPr/>
          <p:nvPr/>
        </p:nvSpPr>
        <p:spPr>
          <a:xfrm>
            <a:off x="5206668" y="3715211"/>
            <a:ext cx="3530931" cy="595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Free all allocated memory</a:t>
            </a:r>
          </a:p>
        </p:txBody>
      </p:sp>
      <p:sp>
        <p:nvSpPr>
          <p:cNvPr id="10" name="Rectangle 9"/>
          <p:cNvSpPr/>
          <p:nvPr/>
        </p:nvSpPr>
        <p:spPr>
          <a:xfrm>
            <a:off x="2721438" y="474350"/>
            <a:ext cx="6749143" cy="59093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 </a:t>
            </a:r>
            <a:r>
              <a:rPr lang="en-GB" dirty="0" err="1">
                <a:solidFill>
                  <a:srgbClr val="0000FF"/>
                </a:solidFill>
                <a:highlight>
                  <a:srgbClr val="FFFFFF"/>
                </a:highlight>
                <a:latin typeface="Consolas" panose="020B0609020204030204" pitchFamily="49" charset="0"/>
              </a:rPr>
              <a:t>StackAllocator</a:t>
            </a:r>
            <a:r>
              <a:rPr lang="en-GB" dirty="0">
                <a:solidFill>
                  <a:srgbClr val="000000"/>
                </a:solidFill>
                <a:highlight>
                  <a:srgbClr val="FFFFFF"/>
                </a:highlight>
                <a:latin typeface="Consolas" panose="020B0609020204030204" pitchFamily="49" charset="0"/>
              </a:rPr>
              <a:t>::</a:t>
            </a:r>
            <a:r>
              <a:rPr lang="en-GB" dirty="0" err="1">
                <a:solidFill>
                  <a:srgbClr val="880000"/>
                </a:solidFill>
                <a:highlight>
                  <a:srgbClr val="FFFFFF"/>
                </a:highlight>
                <a:latin typeface="Consolas" panose="020B0609020204030204" pitchFamily="49" charset="0"/>
              </a:rPr>
              <a:t>Alloc</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U32</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size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Marker</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temp</a:t>
            </a:r>
            <a:r>
              <a:rPr lang="en-GB" dirty="0">
                <a:solidFill>
                  <a:srgbClr val="000000"/>
                </a:solidFill>
                <a:highlight>
                  <a:srgbClr val="FFFFFF"/>
                </a:highlight>
                <a:latin typeface="Consolas" panose="020B0609020204030204" pitchFamily="49" charset="0"/>
              </a:rPr>
              <a:t> = </a:t>
            </a:r>
            <a:r>
              <a:rPr lang="en-GB" dirty="0" err="1">
                <a:solidFill>
                  <a:srgbClr val="000080"/>
                </a:solidFill>
                <a:highlight>
                  <a:srgbClr val="FFFFFF"/>
                </a:highlight>
                <a:latin typeface="Consolas" panose="020B0609020204030204" pitchFamily="49" charset="0"/>
              </a:rPr>
              <a:t>currentMarker</a:t>
            </a:r>
            <a:r>
              <a:rPr lang="en-GB" dirty="0">
                <a:solidFill>
                  <a:srgbClr val="000000"/>
                </a:solidFill>
                <a:highlight>
                  <a:srgbClr val="FFFFFF"/>
                </a:highlight>
                <a:latin typeface="Consolas" panose="020B0609020204030204" pitchFamily="49" charset="0"/>
              </a:rPr>
              <a:t>;</a:t>
            </a:r>
          </a:p>
          <a:p>
            <a:r>
              <a:rPr lang="en-GB" dirty="0">
                <a:solidFill>
                  <a:srgbClr val="00008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currentMarker</a:t>
            </a:r>
            <a:r>
              <a:rPr lang="en-GB" dirty="0">
                <a:solidFill>
                  <a:srgbClr val="000000"/>
                </a:solidFill>
                <a:highlight>
                  <a:srgbClr val="FFFFFF"/>
                </a:highlight>
                <a:latin typeface="Consolas" panose="020B0609020204030204" pitchFamily="49" charset="0"/>
              </a:rPr>
              <a:t> += </a:t>
            </a:r>
            <a:r>
              <a:rPr lang="en-GB" dirty="0">
                <a:solidFill>
                  <a:srgbClr val="000080"/>
                </a:solidFill>
                <a:highlight>
                  <a:srgbClr val="FFFFFF"/>
                </a:highlight>
                <a:latin typeface="Consolas" panose="020B0609020204030204" pitchFamily="49" charset="0"/>
              </a:rPr>
              <a:t>size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a:t>
            </a:r>
            <a:r>
              <a:rPr lang="en-GB" dirty="0">
                <a:solidFill>
                  <a:srgbClr val="000080"/>
                </a:solidFill>
                <a:highlight>
                  <a:srgbClr val="FFFFFF"/>
                </a:highlight>
                <a:latin typeface="Consolas" panose="020B0609020204030204" pitchFamily="49" charset="0"/>
              </a:rPr>
              <a:t>temp</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err="1">
                <a:solidFill>
                  <a:srgbClr val="0000FF"/>
                </a:solidFill>
                <a:highlight>
                  <a:srgbClr val="FFFFFF"/>
                </a:highlight>
                <a:latin typeface="Consolas" panose="020B0609020204030204" pitchFamily="49" charset="0"/>
              </a:rPr>
              <a:t>StackAllocator</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Marker</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StackAllocator</a:t>
            </a:r>
            <a:r>
              <a:rPr lang="en-GB" dirty="0">
                <a:solidFill>
                  <a:srgbClr val="000000"/>
                </a:solidFill>
                <a:highlight>
                  <a:srgbClr val="FFFFFF"/>
                </a:highlight>
                <a:latin typeface="Consolas" panose="020B0609020204030204" pitchFamily="49" charset="0"/>
              </a:rPr>
              <a:t>::</a:t>
            </a:r>
            <a:r>
              <a:rPr lang="en-GB" dirty="0" err="1">
                <a:solidFill>
                  <a:srgbClr val="880000"/>
                </a:solidFill>
                <a:highlight>
                  <a:srgbClr val="FFFFFF"/>
                </a:highlight>
                <a:latin typeface="Consolas" panose="020B0609020204030204" pitchFamily="49" charset="0"/>
              </a:rPr>
              <a:t>GetMarker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currentMarker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StackAllocator</a:t>
            </a:r>
            <a:r>
              <a:rPr lang="en-GB" dirty="0">
                <a:solidFill>
                  <a:srgbClr val="000000"/>
                </a:solidFill>
                <a:highlight>
                  <a:srgbClr val="FFFFFF"/>
                </a:highlight>
                <a:latin typeface="Consolas" panose="020B0609020204030204" pitchFamily="49" charset="0"/>
              </a:rPr>
              <a:t>::</a:t>
            </a:r>
            <a:r>
              <a:rPr lang="en-GB" dirty="0" err="1">
                <a:solidFill>
                  <a:srgbClr val="880000"/>
                </a:solidFill>
                <a:highlight>
                  <a:srgbClr val="FFFFFF"/>
                </a:highlight>
                <a:latin typeface="Consolas" panose="020B0609020204030204" pitchFamily="49" charset="0"/>
              </a:rPr>
              <a:t>FreeToMarker</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Marker</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marker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00008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currentMarker</a:t>
            </a:r>
            <a:r>
              <a:rPr lang="en-GB" dirty="0">
                <a:solidFill>
                  <a:srgbClr val="000000"/>
                </a:solidFill>
                <a:highlight>
                  <a:srgbClr val="FFFFFF"/>
                </a:highlight>
                <a:latin typeface="Consolas" panose="020B0609020204030204" pitchFamily="49" charset="0"/>
              </a:rPr>
              <a:t> = </a:t>
            </a:r>
            <a:r>
              <a:rPr lang="en-GB" dirty="0">
                <a:solidFill>
                  <a:srgbClr val="000080"/>
                </a:solidFill>
                <a:highlight>
                  <a:srgbClr val="FFFFFF"/>
                </a:highlight>
                <a:latin typeface="Consolas" panose="020B0609020204030204" pitchFamily="49" charset="0"/>
              </a:rPr>
              <a:t>marker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StackAllocator</a:t>
            </a:r>
            <a:r>
              <a:rPr lang="en-GB" dirty="0">
                <a:solidFill>
                  <a:srgbClr val="000000"/>
                </a:solidFill>
                <a:highlight>
                  <a:srgbClr val="FFFFFF"/>
                </a:highlight>
                <a:latin typeface="Consolas" panose="020B0609020204030204" pitchFamily="49" charset="0"/>
              </a:rPr>
              <a:t>::</a:t>
            </a:r>
            <a:r>
              <a:rPr lang="en-GB" dirty="0">
                <a:solidFill>
                  <a:srgbClr val="880000"/>
                </a:solidFill>
                <a:highlight>
                  <a:srgbClr val="FFFFFF"/>
                </a:highlight>
                <a:latin typeface="Consolas" panose="020B0609020204030204" pitchFamily="49" charset="0"/>
              </a:rPr>
              <a:t>Clear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00008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currentMarker</a:t>
            </a:r>
            <a:r>
              <a:rPr lang="en-GB" dirty="0">
                <a:solidFill>
                  <a:srgbClr val="000000"/>
                </a:solidFill>
                <a:highlight>
                  <a:srgbClr val="FFFFFF"/>
                </a:highlight>
                <a:latin typeface="Consolas" panose="020B0609020204030204" pitchFamily="49" charset="0"/>
              </a:rPr>
              <a:t> = </a:t>
            </a:r>
            <a:r>
              <a:rPr lang="en-GB" dirty="0" err="1">
                <a:solidFill>
                  <a:srgbClr val="000080"/>
                </a:solidFill>
                <a:highlight>
                  <a:srgbClr val="FFFFFF"/>
                </a:highlight>
                <a:latin typeface="Consolas" panose="020B0609020204030204" pitchFamily="49" charset="0"/>
              </a:rPr>
              <a:t>startMarker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p:txBody>
      </p:sp>
      <p:sp>
        <p:nvSpPr>
          <p:cNvPr id="15" name="Rounded Rectangle 14"/>
          <p:cNvSpPr/>
          <p:nvPr/>
        </p:nvSpPr>
        <p:spPr>
          <a:xfrm>
            <a:off x="3493983" y="416294"/>
            <a:ext cx="3530931" cy="595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Allocations start at the current stack marker</a:t>
            </a:r>
          </a:p>
        </p:txBody>
      </p:sp>
      <p:sp>
        <p:nvSpPr>
          <p:cNvPr id="16" name="Rounded Rectangle 15"/>
          <p:cNvSpPr/>
          <p:nvPr/>
        </p:nvSpPr>
        <p:spPr>
          <a:xfrm>
            <a:off x="5054268" y="1575443"/>
            <a:ext cx="3530931" cy="595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marker is then incremented by the requested size.</a:t>
            </a:r>
          </a:p>
        </p:txBody>
      </p:sp>
      <p:sp>
        <p:nvSpPr>
          <p:cNvPr id="17" name="Rounded Rectangle 16"/>
          <p:cNvSpPr/>
          <p:nvPr/>
        </p:nvSpPr>
        <p:spPr>
          <a:xfrm>
            <a:off x="6328238" y="4299862"/>
            <a:ext cx="4122048" cy="7946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can move our current marker back down the stack, ‘freeing’ anything after it.</a:t>
            </a:r>
          </a:p>
        </p:txBody>
      </p:sp>
      <p:sp>
        <p:nvSpPr>
          <p:cNvPr id="18" name="Rounded Rectangle 17"/>
          <p:cNvSpPr/>
          <p:nvPr/>
        </p:nvSpPr>
        <p:spPr>
          <a:xfrm>
            <a:off x="7024914" y="5568854"/>
            <a:ext cx="3530931" cy="595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never actually free the memory until deconstruction.</a:t>
            </a:r>
          </a:p>
        </p:txBody>
      </p:sp>
    </p:spTree>
    <p:extLst>
      <p:ext uri="{BB962C8B-B14F-4D97-AF65-F5344CB8AC3E}">
        <p14:creationId xmlns:p14="http://schemas.microsoft.com/office/powerpoint/2010/main" val="29580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3"/>
                                        </p:tgtEl>
                                      </p:cBhvr>
                                    </p:animEffect>
                                    <p:set>
                                      <p:cBhvr>
                                        <p:cTn id="59" dur="1" fill="hold">
                                          <p:stCondLst>
                                            <p:cond delay="499"/>
                                          </p:stCondLst>
                                        </p:cTn>
                                        <p:tgtEl>
                                          <p:spTgt spid="13"/>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4"/>
                                        </p:tgtEl>
                                      </p:cBhvr>
                                    </p:animEffect>
                                    <p:set>
                                      <p:cBhvr>
                                        <p:cTn id="62" dur="1" fill="hold">
                                          <p:stCondLst>
                                            <p:cond delay="4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11" grpId="0" animBg="1"/>
      <p:bldP spid="11" grpId="1" animBg="1"/>
      <p:bldP spid="13" grpId="0" animBg="1"/>
      <p:bldP spid="13" grpId="1" animBg="1"/>
      <p:bldP spid="14" grpId="0" animBg="1"/>
      <p:bldP spid="14" grpId="1" animBg="1"/>
      <p:bldP spid="10" grpId="0" animBg="1"/>
      <p:bldP spid="15" grpId="0" animBg="1"/>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pile of ram chips"/>
          <p:cNvPicPr>
            <a:picLocks noChangeAspect="1" noChangeArrowheads="1"/>
          </p:cNvPicPr>
          <p:nvPr/>
        </p:nvPicPr>
        <p:blipFill rotWithShape="1">
          <a:blip r:embed="rId3">
            <a:extLst>
              <a:ext uri="{28A0092B-C50C-407E-A947-70E740481C1C}">
                <a14:useLocalDpi xmlns:a14="http://schemas.microsoft.com/office/drawing/2010/main" val="0"/>
              </a:ext>
            </a:extLst>
          </a:blip>
          <a:srcRect t="3948" b="2080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01266" y="1582345"/>
            <a:ext cx="6589487"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err="1">
                <a:solidFill>
                  <a:srgbClr val="880000"/>
                </a:solidFill>
                <a:highlight>
                  <a:srgbClr val="FFFFFF"/>
                </a:highlight>
                <a:latin typeface="Consolas" panose="020B0609020204030204" pitchFamily="49" charset="0"/>
              </a:rPr>
              <a:t>GameLoop</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US" dirty="0">
                <a:solidFill>
                  <a:srgbClr val="008000"/>
                </a:solidFill>
                <a:highlight>
                  <a:srgbClr val="FFFFFF"/>
                </a:highlight>
                <a:latin typeface="Consolas" panose="020B0609020204030204" pitchFamily="49" charset="0"/>
              </a:rPr>
              <a:t>    // clear the frame allocator prior </a:t>
            </a:r>
            <a:endParaRPr lang="en-US" dirty="0">
              <a:solidFill>
                <a:srgbClr val="000000"/>
              </a:solidFill>
              <a:highlight>
                <a:srgbClr val="FFFFFF"/>
              </a:highlight>
              <a:latin typeface="Consolas" panose="020B0609020204030204" pitchFamily="49" charset="0"/>
            </a:endParaRPr>
          </a:p>
          <a:p>
            <a:r>
              <a:rPr lang="en-GB" dirty="0">
                <a:solidFill>
                  <a:srgbClr val="008000"/>
                </a:solidFill>
                <a:highlight>
                  <a:srgbClr val="FFFFFF"/>
                </a:highlight>
                <a:latin typeface="Consolas" panose="020B0609020204030204" pitchFamily="49" charset="0"/>
              </a:rPr>
              <a:t>    // to starting the frame</a:t>
            </a:r>
            <a:endParaRPr lang="en-GB" dirty="0">
              <a:solidFill>
                <a:srgbClr val="000000"/>
              </a:solidFill>
              <a:highlight>
                <a:srgbClr val="FFFFFF"/>
              </a:highlight>
              <a:latin typeface="Consolas" panose="020B0609020204030204" pitchFamily="49" charset="0"/>
            </a:endParaRPr>
          </a:p>
          <a:p>
            <a:r>
              <a:rPr lang="en-GB" dirty="0">
                <a:solidFill>
                  <a:srgbClr val="00008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frameAlloc</a:t>
            </a:r>
            <a:r>
              <a:rPr lang="en-GB" dirty="0" err="1">
                <a:solidFill>
                  <a:srgbClr val="000000"/>
                </a:solidFill>
                <a:highlight>
                  <a:srgbClr val="FFFFFF"/>
                </a:highlight>
                <a:latin typeface="Consolas" panose="020B0609020204030204" pitchFamily="49" charset="0"/>
              </a:rPr>
              <a:t>.</a:t>
            </a:r>
            <a:r>
              <a:rPr lang="en-GB" dirty="0" err="1">
                <a:solidFill>
                  <a:srgbClr val="880000"/>
                </a:solidFill>
                <a:highlight>
                  <a:srgbClr val="FFFFFF"/>
                </a:highlight>
                <a:latin typeface="Consolas" panose="020B0609020204030204" pitchFamily="49" charset="0"/>
              </a:rPr>
              <a:t>Clear</a:t>
            </a:r>
            <a:r>
              <a:rPr lang="en-GB" dirty="0">
                <a:solidFill>
                  <a:srgbClr val="000000"/>
                </a:solidFill>
                <a:highlight>
                  <a:srgbClr val="FFFFFF"/>
                </a:highlight>
                <a:latin typeface="Consolas" panose="020B0609020204030204" pitchFamily="49" charset="0"/>
              </a:rPr>
              <a:t>(); </a:t>
            </a:r>
          </a:p>
          <a:p>
            <a:endParaRPr lang="en-GB" dirty="0">
              <a:solidFill>
                <a:srgbClr val="000000"/>
              </a:solidFill>
              <a:highlight>
                <a:srgbClr val="FFFFFF"/>
              </a:highlight>
              <a:latin typeface="Consolas" panose="020B0609020204030204" pitchFamily="49" charset="0"/>
            </a:endParaRPr>
          </a:p>
          <a:p>
            <a:r>
              <a:rPr lang="en-GB" dirty="0">
                <a:solidFill>
                  <a:srgbClr val="008000"/>
                </a:solidFill>
                <a:highlight>
                  <a:srgbClr val="FFFFFF"/>
                </a:highlight>
                <a:latin typeface="Consolas" panose="020B0609020204030204" pitchFamily="49" charset="0"/>
              </a:rPr>
              <a:t>    // do game stuff</a:t>
            </a:r>
            <a:endParaRPr lang="en-GB" dirty="0">
              <a:solidFill>
                <a:srgbClr val="000000"/>
              </a:solidFill>
              <a:highlight>
                <a:srgbClr val="FFFFFF"/>
              </a:highlight>
              <a:latin typeface="Consolas" panose="020B0609020204030204" pitchFamily="49" charset="0"/>
            </a:endParaRPr>
          </a:p>
          <a:p>
            <a:endParaRPr lang="en-GB" dirty="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    // allocate from the frame buffer, </a:t>
            </a:r>
            <a:endParaRPr lang="en-US" dirty="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    // we don't need to free this memory</a:t>
            </a:r>
            <a:endParaRPr lang="en-US" dirty="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    // but we can only use it this frame.</a:t>
            </a:r>
            <a:endParaRPr lang="en-US"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void</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pointer</a:t>
            </a:r>
            <a:r>
              <a:rPr lang="en-GB" dirty="0">
                <a:solidFill>
                  <a:srgbClr val="000000"/>
                </a:solidFill>
                <a:highlight>
                  <a:srgbClr val="FFFFFF"/>
                </a:highlight>
                <a:latin typeface="Consolas" panose="020B0609020204030204" pitchFamily="49" charset="0"/>
              </a:rPr>
              <a:t> = </a:t>
            </a:r>
            <a:r>
              <a:rPr lang="en-GB" dirty="0" err="1">
                <a:solidFill>
                  <a:srgbClr val="000080"/>
                </a:solidFill>
                <a:highlight>
                  <a:srgbClr val="FFFFFF"/>
                </a:highlight>
                <a:latin typeface="Consolas" panose="020B0609020204030204" pitchFamily="49" charset="0"/>
              </a:rPr>
              <a:t>frameAlloc</a:t>
            </a:r>
            <a:r>
              <a:rPr lang="en-GB" dirty="0" err="1">
                <a:solidFill>
                  <a:srgbClr val="000000"/>
                </a:solidFill>
                <a:highlight>
                  <a:srgbClr val="FFFFFF"/>
                </a:highlight>
                <a:latin typeface="Consolas" panose="020B0609020204030204" pitchFamily="49" charset="0"/>
              </a:rPr>
              <a:t>.</a:t>
            </a:r>
            <a:r>
              <a:rPr lang="en-GB" dirty="0" err="1">
                <a:solidFill>
                  <a:srgbClr val="880000"/>
                </a:solidFill>
                <a:highlight>
                  <a:srgbClr val="FFFFFF"/>
                </a:highlight>
                <a:latin typeface="Consolas" panose="020B0609020204030204" pitchFamily="49" charset="0"/>
              </a:rPr>
              <a:t>Alloc</a:t>
            </a:r>
            <a:r>
              <a:rPr lang="en-GB" dirty="0">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objectSize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
        <p:nvSpPr>
          <p:cNvPr id="6" name="Rectangle 5"/>
          <p:cNvSpPr/>
          <p:nvPr/>
        </p:nvSpPr>
        <p:spPr>
          <a:xfrm>
            <a:off x="2471071" y="1443846"/>
            <a:ext cx="7249877"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err="1">
                <a:solidFill>
                  <a:srgbClr val="880000"/>
                </a:solidFill>
                <a:highlight>
                  <a:srgbClr val="FFFFFF"/>
                </a:highlight>
                <a:latin typeface="Consolas" panose="020B0609020204030204" pitchFamily="49" charset="0"/>
              </a:rPr>
              <a:t>GameLoop</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008000"/>
                </a:solidFill>
                <a:highlight>
                  <a:srgbClr val="FFFFFF"/>
                </a:highlight>
                <a:latin typeface="Consolas" panose="020B0609020204030204" pitchFamily="49" charset="0"/>
              </a:rPr>
              <a:t>    // swap the buffers over</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doubleBufferFrameAlloc.</a:t>
            </a:r>
            <a:r>
              <a:rPr lang="en-GB" i="1" dirty="0" err="1">
                <a:solidFill>
                  <a:srgbClr val="880000"/>
                </a:solidFill>
                <a:highlight>
                  <a:srgbClr val="FFFFFF"/>
                </a:highlight>
                <a:latin typeface="Consolas" panose="020B0609020204030204" pitchFamily="49" charset="0"/>
              </a:rPr>
              <a:t>SwapBuffers</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8000"/>
                </a:solidFill>
                <a:highlight>
                  <a:srgbClr val="FFFFFF"/>
                </a:highlight>
                <a:latin typeface="Consolas" panose="020B0609020204030204" pitchFamily="49" charset="0"/>
              </a:rPr>
              <a:t>    // clear the buffer</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doubleBufferFrameAlloc.ClearCurrentBuffer</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8000"/>
                </a:solidFill>
                <a:highlight>
                  <a:srgbClr val="FFFFFF"/>
                </a:highlight>
                <a:latin typeface="Consolas" panose="020B0609020204030204" pitchFamily="49" charset="0"/>
              </a:rPr>
              <a:t>    // ...</a:t>
            </a:r>
            <a:endParaRPr lang="en-GB" dirty="0">
              <a:solidFill>
                <a:srgbClr val="000000"/>
              </a:solidFill>
              <a:highlight>
                <a:srgbClr val="FFFFFF"/>
              </a:highlight>
              <a:latin typeface="Consolas" panose="020B0609020204030204" pitchFamily="49" charset="0"/>
            </a:endParaRPr>
          </a:p>
          <a:p>
            <a:endParaRPr lang="en-GB" dirty="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    // allocate out of the buffer for this frame</a:t>
            </a:r>
            <a:endParaRPr lang="en-US" dirty="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    // this will still be valid *next* frame</a:t>
            </a:r>
            <a:endParaRPr lang="en-US"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void</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p</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doubleBufferFrameAlloc.</a:t>
            </a:r>
            <a:r>
              <a:rPr lang="en-GB" dirty="0" err="1">
                <a:solidFill>
                  <a:srgbClr val="880000"/>
                </a:solidFill>
                <a:highlight>
                  <a:srgbClr val="FFFFFF"/>
                </a:highlight>
                <a:latin typeface="Consolas" panose="020B0609020204030204" pitchFamily="49" charset="0"/>
              </a:rPr>
              <a:t>Alloc</a:t>
            </a:r>
            <a:r>
              <a:rPr lang="en-GB" dirty="0">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objectSize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Tree>
    <p:extLst>
      <p:ext uri="{BB962C8B-B14F-4D97-AF65-F5344CB8AC3E}">
        <p14:creationId xmlns:p14="http://schemas.microsoft.com/office/powerpoint/2010/main" val="37118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9261</TotalTime>
  <Words>2325</Words>
  <Application>Microsoft Office PowerPoint</Application>
  <PresentationFormat>Widescreen</PresentationFormat>
  <Paragraphs>263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Consolas</vt:lpstr>
      <vt:lpstr>Gill Sans MT</vt:lpstr>
      <vt:lpstr>Parcel</vt:lpstr>
      <vt:lpstr>Memory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game engine?</dc:title>
  <dc:creator>Chris Janes</dc:creator>
  <cp:lastModifiedBy>Chris Janes</cp:lastModifiedBy>
  <cp:revision>78</cp:revision>
  <dcterms:created xsi:type="dcterms:W3CDTF">2016-09-29T14:51:33Z</dcterms:created>
  <dcterms:modified xsi:type="dcterms:W3CDTF">2017-01-11T14:03:45Z</dcterms:modified>
</cp:coreProperties>
</file>