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516" r:id="rId2"/>
    <p:sldId id="696" r:id="rId3"/>
    <p:sldId id="655" r:id="rId4"/>
    <p:sldId id="656" r:id="rId5"/>
    <p:sldId id="657" r:id="rId6"/>
    <p:sldId id="659" r:id="rId7"/>
    <p:sldId id="660" r:id="rId8"/>
    <p:sldId id="658" r:id="rId9"/>
    <p:sldId id="666" r:id="rId10"/>
    <p:sldId id="667" r:id="rId11"/>
    <p:sldId id="668" r:id="rId12"/>
    <p:sldId id="669" r:id="rId13"/>
    <p:sldId id="670" r:id="rId14"/>
    <p:sldId id="661" r:id="rId15"/>
    <p:sldId id="676" r:id="rId16"/>
    <p:sldId id="662" r:id="rId17"/>
    <p:sldId id="663" r:id="rId18"/>
    <p:sldId id="672" r:id="rId19"/>
    <p:sldId id="674" r:id="rId20"/>
    <p:sldId id="673" r:id="rId21"/>
    <p:sldId id="697" r:id="rId22"/>
    <p:sldId id="677" r:id="rId23"/>
    <p:sldId id="678" r:id="rId24"/>
    <p:sldId id="679" r:id="rId25"/>
    <p:sldId id="680" r:id="rId26"/>
    <p:sldId id="686" r:id="rId27"/>
    <p:sldId id="687" r:id="rId28"/>
    <p:sldId id="698" r:id="rId29"/>
    <p:sldId id="688" r:id="rId30"/>
    <p:sldId id="689" r:id="rId31"/>
    <p:sldId id="690" r:id="rId32"/>
    <p:sldId id="691" r:id="rId33"/>
    <p:sldId id="692" r:id="rId34"/>
    <p:sldId id="693" r:id="rId35"/>
    <p:sldId id="694" r:id="rId36"/>
    <p:sldId id="695" r:id="rId37"/>
    <p:sldId id="699" r:id="rId38"/>
    <p:sldId id="681" r:id="rId39"/>
    <p:sldId id="682" r:id="rId40"/>
    <p:sldId id="683" r:id="rId41"/>
    <p:sldId id="684" r:id="rId42"/>
    <p:sldId id="65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5C1A"/>
    <a:srgbClr val="EA04A8"/>
    <a:srgbClr val="FFFFCC"/>
    <a:srgbClr val="FFFF99"/>
    <a:srgbClr val="E4E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94" y="102"/>
      </p:cViewPr>
      <p:guideLst>
        <p:guide orient="horz" pos="217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Thomas" userId="c70d66d9-7267-4f59-8d9e-6268ec5bdaef" providerId="ADAL" clId="{80D301B8-B68E-48AF-A5CC-ECA633CA6BF7}"/>
    <pc:docChg chg="custSel modSld">
      <pc:chgData name="Nick Thomas" userId="c70d66d9-7267-4f59-8d9e-6268ec5bdaef" providerId="ADAL" clId="{80D301B8-B68E-48AF-A5CC-ECA633CA6BF7}" dt="2019-09-27T09:50:21.470" v="37" actId="478"/>
      <pc:docMkLst>
        <pc:docMk/>
      </pc:docMkLst>
      <pc:sldChg chg="delSp modSp">
        <pc:chgData name="Nick Thomas" userId="c70d66d9-7267-4f59-8d9e-6268ec5bdaef" providerId="ADAL" clId="{80D301B8-B68E-48AF-A5CC-ECA633CA6BF7}" dt="2019-09-27T09:49:32.086" v="1" actId="478"/>
        <pc:sldMkLst>
          <pc:docMk/>
          <pc:sldMk cId="1198993438" sldId="516"/>
        </pc:sldMkLst>
        <pc:grpChg chg="del mod">
          <ac:chgData name="Nick Thomas" userId="c70d66d9-7267-4f59-8d9e-6268ec5bdaef" providerId="ADAL" clId="{80D301B8-B68E-48AF-A5CC-ECA633CA6BF7}" dt="2019-09-27T09:49:32.086" v="1" actId="478"/>
          <ac:grpSpMkLst>
            <pc:docMk/>
            <pc:sldMk cId="1198993438" sldId="516"/>
            <ac:grpSpMk id="1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50:21.470" v="37" actId="478"/>
        <pc:sldMkLst>
          <pc:docMk/>
          <pc:sldMk cId="1990332730" sldId="654"/>
        </pc:sldMkLst>
        <pc:grpChg chg="del">
          <ac:chgData name="Nick Thomas" userId="c70d66d9-7267-4f59-8d9e-6268ec5bdaef" providerId="ADAL" clId="{80D301B8-B68E-48AF-A5CC-ECA633CA6BF7}" dt="2019-09-27T09:50:21.470" v="37" actId="478"/>
          <ac:grpSpMkLst>
            <pc:docMk/>
            <pc:sldMk cId="1990332730" sldId="654"/>
            <ac:grpSpMk id="1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35.096" v="3" actId="478"/>
        <pc:sldMkLst>
          <pc:docMk/>
          <pc:sldMk cId="3153654302" sldId="655"/>
        </pc:sldMkLst>
        <pc:grpChg chg="del">
          <ac:chgData name="Nick Thomas" userId="c70d66d9-7267-4f59-8d9e-6268ec5bdaef" providerId="ADAL" clId="{80D301B8-B68E-48AF-A5CC-ECA633CA6BF7}" dt="2019-09-27T09:49:35.096" v="3" actId="478"/>
          <ac:grpSpMkLst>
            <pc:docMk/>
            <pc:sldMk cId="3153654302" sldId="655"/>
            <ac:grpSpMk id="21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36.299" v="4" actId="478"/>
        <pc:sldMkLst>
          <pc:docMk/>
          <pc:sldMk cId="245896029" sldId="656"/>
        </pc:sldMkLst>
        <pc:grpChg chg="del">
          <ac:chgData name="Nick Thomas" userId="c70d66d9-7267-4f59-8d9e-6268ec5bdaef" providerId="ADAL" clId="{80D301B8-B68E-48AF-A5CC-ECA633CA6BF7}" dt="2019-09-27T09:49:36.299" v="4" actId="478"/>
          <ac:grpSpMkLst>
            <pc:docMk/>
            <pc:sldMk cId="245896029" sldId="656"/>
            <ac:grpSpMk id="19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37.253" v="5" actId="478"/>
        <pc:sldMkLst>
          <pc:docMk/>
          <pc:sldMk cId="3418485179" sldId="657"/>
        </pc:sldMkLst>
        <pc:grpChg chg="del">
          <ac:chgData name="Nick Thomas" userId="c70d66d9-7267-4f59-8d9e-6268ec5bdaef" providerId="ADAL" clId="{80D301B8-B68E-48AF-A5CC-ECA633CA6BF7}" dt="2019-09-27T09:49:37.253" v="5" actId="478"/>
          <ac:grpSpMkLst>
            <pc:docMk/>
            <pc:sldMk cId="3418485179" sldId="657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40.495" v="8" actId="478"/>
        <pc:sldMkLst>
          <pc:docMk/>
          <pc:sldMk cId="4052502918" sldId="658"/>
        </pc:sldMkLst>
        <pc:grpChg chg="del">
          <ac:chgData name="Nick Thomas" userId="c70d66d9-7267-4f59-8d9e-6268ec5bdaef" providerId="ADAL" clId="{80D301B8-B68E-48AF-A5CC-ECA633CA6BF7}" dt="2019-09-27T09:49:40.495" v="8" actId="478"/>
          <ac:grpSpMkLst>
            <pc:docMk/>
            <pc:sldMk cId="4052502918" sldId="658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38.291" v="6" actId="478"/>
        <pc:sldMkLst>
          <pc:docMk/>
          <pc:sldMk cId="1580424010" sldId="659"/>
        </pc:sldMkLst>
        <pc:grpChg chg="del">
          <ac:chgData name="Nick Thomas" userId="c70d66d9-7267-4f59-8d9e-6268ec5bdaef" providerId="ADAL" clId="{80D301B8-B68E-48AF-A5CC-ECA633CA6BF7}" dt="2019-09-27T09:49:38.291" v="6" actId="478"/>
          <ac:grpSpMkLst>
            <pc:docMk/>
            <pc:sldMk cId="1580424010" sldId="659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39.399" v="7" actId="478"/>
        <pc:sldMkLst>
          <pc:docMk/>
          <pc:sldMk cId="2846129587" sldId="660"/>
        </pc:sldMkLst>
        <pc:grpChg chg="del">
          <ac:chgData name="Nick Thomas" userId="c70d66d9-7267-4f59-8d9e-6268ec5bdaef" providerId="ADAL" clId="{80D301B8-B68E-48AF-A5CC-ECA633CA6BF7}" dt="2019-09-27T09:49:39.399" v="7" actId="478"/>
          <ac:grpSpMkLst>
            <pc:docMk/>
            <pc:sldMk cId="2846129587" sldId="660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47.074" v="14" actId="478"/>
        <pc:sldMkLst>
          <pc:docMk/>
          <pc:sldMk cId="1798173559" sldId="661"/>
        </pc:sldMkLst>
        <pc:grpChg chg="del">
          <ac:chgData name="Nick Thomas" userId="c70d66d9-7267-4f59-8d9e-6268ec5bdaef" providerId="ADAL" clId="{80D301B8-B68E-48AF-A5CC-ECA633CA6BF7}" dt="2019-09-27T09:49:47.074" v="14" actId="478"/>
          <ac:grpSpMkLst>
            <pc:docMk/>
            <pc:sldMk cId="1798173559" sldId="661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50.981" v="16" actId="478"/>
        <pc:sldMkLst>
          <pc:docMk/>
          <pc:sldMk cId="2719071724" sldId="662"/>
        </pc:sldMkLst>
        <pc:grpChg chg="del">
          <ac:chgData name="Nick Thomas" userId="c70d66d9-7267-4f59-8d9e-6268ec5bdaef" providerId="ADAL" clId="{80D301B8-B68E-48AF-A5CC-ECA633CA6BF7}" dt="2019-09-27T09:49:50.981" v="16" actId="478"/>
          <ac:grpSpMkLst>
            <pc:docMk/>
            <pc:sldMk cId="2719071724" sldId="662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52.369" v="17" actId="478"/>
        <pc:sldMkLst>
          <pc:docMk/>
          <pc:sldMk cId="1770575396" sldId="663"/>
        </pc:sldMkLst>
        <pc:grpChg chg="del">
          <ac:chgData name="Nick Thomas" userId="c70d66d9-7267-4f59-8d9e-6268ec5bdaef" providerId="ADAL" clId="{80D301B8-B68E-48AF-A5CC-ECA633CA6BF7}" dt="2019-09-27T09:49:52.369" v="17" actId="478"/>
          <ac:grpSpMkLst>
            <pc:docMk/>
            <pc:sldMk cId="1770575396" sldId="663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41.654" v="9" actId="478"/>
        <pc:sldMkLst>
          <pc:docMk/>
          <pc:sldMk cId="1739280342" sldId="666"/>
        </pc:sldMkLst>
        <pc:grpChg chg="del">
          <ac:chgData name="Nick Thomas" userId="c70d66d9-7267-4f59-8d9e-6268ec5bdaef" providerId="ADAL" clId="{80D301B8-B68E-48AF-A5CC-ECA633CA6BF7}" dt="2019-09-27T09:49:41.654" v="9" actId="478"/>
          <ac:grpSpMkLst>
            <pc:docMk/>
            <pc:sldMk cId="1739280342" sldId="666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42.757" v="10" actId="478"/>
        <pc:sldMkLst>
          <pc:docMk/>
          <pc:sldMk cId="2949430816" sldId="667"/>
        </pc:sldMkLst>
        <pc:grpChg chg="del">
          <ac:chgData name="Nick Thomas" userId="c70d66d9-7267-4f59-8d9e-6268ec5bdaef" providerId="ADAL" clId="{80D301B8-B68E-48AF-A5CC-ECA633CA6BF7}" dt="2019-09-27T09:49:42.757" v="10" actId="478"/>
          <ac:grpSpMkLst>
            <pc:docMk/>
            <pc:sldMk cId="2949430816" sldId="667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43.694" v="11" actId="478"/>
        <pc:sldMkLst>
          <pc:docMk/>
          <pc:sldMk cId="1425980487" sldId="668"/>
        </pc:sldMkLst>
        <pc:grpChg chg="del">
          <ac:chgData name="Nick Thomas" userId="c70d66d9-7267-4f59-8d9e-6268ec5bdaef" providerId="ADAL" clId="{80D301B8-B68E-48AF-A5CC-ECA633CA6BF7}" dt="2019-09-27T09:49:43.694" v="11" actId="478"/>
          <ac:grpSpMkLst>
            <pc:docMk/>
            <pc:sldMk cId="1425980487" sldId="668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44.869" v="12" actId="478"/>
        <pc:sldMkLst>
          <pc:docMk/>
          <pc:sldMk cId="2265524901" sldId="669"/>
        </pc:sldMkLst>
        <pc:grpChg chg="del">
          <ac:chgData name="Nick Thomas" userId="c70d66d9-7267-4f59-8d9e-6268ec5bdaef" providerId="ADAL" clId="{80D301B8-B68E-48AF-A5CC-ECA633CA6BF7}" dt="2019-09-27T09:49:44.869" v="12" actId="478"/>
          <ac:grpSpMkLst>
            <pc:docMk/>
            <pc:sldMk cId="2265524901" sldId="669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45.981" v="13" actId="478"/>
        <pc:sldMkLst>
          <pc:docMk/>
          <pc:sldMk cId="2798061127" sldId="670"/>
        </pc:sldMkLst>
        <pc:grpChg chg="del">
          <ac:chgData name="Nick Thomas" userId="c70d66d9-7267-4f59-8d9e-6268ec5bdaef" providerId="ADAL" clId="{80D301B8-B68E-48AF-A5CC-ECA633CA6BF7}" dt="2019-09-27T09:49:45.981" v="13" actId="478"/>
          <ac:grpSpMkLst>
            <pc:docMk/>
            <pc:sldMk cId="2798061127" sldId="670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53.631" v="18" actId="478"/>
        <pc:sldMkLst>
          <pc:docMk/>
          <pc:sldMk cId="3649210595" sldId="672"/>
        </pc:sldMkLst>
        <pc:grpChg chg="del">
          <ac:chgData name="Nick Thomas" userId="c70d66d9-7267-4f59-8d9e-6268ec5bdaef" providerId="ADAL" clId="{80D301B8-B68E-48AF-A5CC-ECA633CA6BF7}" dt="2019-09-27T09:49:53.631" v="18" actId="478"/>
          <ac:grpSpMkLst>
            <pc:docMk/>
            <pc:sldMk cId="3649210595" sldId="672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56.209" v="20" actId="478"/>
        <pc:sldMkLst>
          <pc:docMk/>
          <pc:sldMk cId="2767435995" sldId="673"/>
        </pc:sldMkLst>
        <pc:grpChg chg="del">
          <ac:chgData name="Nick Thomas" userId="c70d66d9-7267-4f59-8d9e-6268ec5bdaef" providerId="ADAL" clId="{80D301B8-B68E-48AF-A5CC-ECA633CA6BF7}" dt="2019-09-27T09:49:56.209" v="20" actId="478"/>
          <ac:grpSpMkLst>
            <pc:docMk/>
            <pc:sldMk cId="2767435995" sldId="673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55.065" v="19" actId="478"/>
        <pc:sldMkLst>
          <pc:docMk/>
          <pc:sldMk cId="3400014183" sldId="674"/>
        </pc:sldMkLst>
        <pc:grpChg chg="del">
          <ac:chgData name="Nick Thomas" userId="c70d66d9-7267-4f59-8d9e-6268ec5bdaef" providerId="ADAL" clId="{80D301B8-B68E-48AF-A5CC-ECA633CA6BF7}" dt="2019-09-27T09:49:55.065" v="19" actId="478"/>
          <ac:grpSpMkLst>
            <pc:docMk/>
            <pc:sldMk cId="3400014183" sldId="674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49.791" v="15" actId="478"/>
        <pc:sldMkLst>
          <pc:docMk/>
          <pc:sldMk cId="2913680956" sldId="676"/>
        </pc:sldMkLst>
        <pc:grpChg chg="del">
          <ac:chgData name="Nick Thomas" userId="c70d66d9-7267-4f59-8d9e-6268ec5bdaef" providerId="ADAL" clId="{80D301B8-B68E-48AF-A5CC-ECA633CA6BF7}" dt="2019-09-27T09:49:49.791" v="15" actId="478"/>
          <ac:grpSpMkLst>
            <pc:docMk/>
            <pc:sldMk cId="2913680956" sldId="676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58.277" v="22" actId="478"/>
        <pc:sldMkLst>
          <pc:docMk/>
          <pc:sldMk cId="1511078792" sldId="677"/>
        </pc:sldMkLst>
        <pc:grpChg chg="del">
          <ac:chgData name="Nick Thomas" userId="c70d66d9-7267-4f59-8d9e-6268ec5bdaef" providerId="ADAL" clId="{80D301B8-B68E-48AF-A5CC-ECA633CA6BF7}" dt="2019-09-27T09:49:58.277" v="22" actId="478"/>
          <ac:grpSpMkLst>
            <pc:docMk/>
            <pc:sldMk cId="1511078792" sldId="677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59.347" v="23" actId="478"/>
        <pc:sldMkLst>
          <pc:docMk/>
          <pc:sldMk cId="4148408346" sldId="678"/>
        </pc:sldMkLst>
        <pc:grpChg chg="del">
          <ac:chgData name="Nick Thomas" userId="c70d66d9-7267-4f59-8d9e-6268ec5bdaef" providerId="ADAL" clId="{80D301B8-B68E-48AF-A5CC-ECA633CA6BF7}" dt="2019-09-27T09:49:59.347" v="23" actId="478"/>
          <ac:grpSpMkLst>
            <pc:docMk/>
            <pc:sldMk cId="4148408346" sldId="678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50:00.198" v="24" actId="478"/>
        <pc:sldMkLst>
          <pc:docMk/>
          <pc:sldMk cId="4006256583" sldId="679"/>
        </pc:sldMkLst>
        <pc:grpChg chg="del">
          <ac:chgData name="Nick Thomas" userId="c70d66d9-7267-4f59-8d9e-6268ec5bdaef" providerId="ADAL" clId="{80D301B8-B68E-48AF-A5CC-ECA633CA6BF7}" dt="2019-09-27T09:50:00.198" v="24" actId="478"/>
          <ac:grpSpMkLst>
            <pc:docMk/>
            <pc:sldMk cId="4006256583" sldId="679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50:01.321" v="25" actId="478"/>
        <pc:sldMkLst>
          <pc:docMk/>
          <pc:sldMk cId="1871627340" sldId="680"/>
        </pc:sldMkLst>
        <pc:grpChg chg="del">
          <ac:chgData name="Nick Thomas" userId="c70d66d9-7267-4f59-8d9e-6268ec5bdaef" providerId="ADAL" clId="{80D301B8-B68E-48AF-A5CC-ECA633CA6BF7}" dt="2019-09-27T09:50:01.321" v="25" actId="478"/>
          <ac:grpSpMkLst>
            <pc:docMk/>
            <pc:sldMk cId="1871627340" sldId="680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50:02.285" v="26" actId="478"/>
        <pc:sldMkLst>
          <pc:docMk/>
          <pc:sldMk cId="3207889764" sldId="686"/>
        </pc:sldMkLst>
        <pc:grpChg chg="del">
          <ac:chgData name="Nick Thomas" userId="c70d66d9-7267-4f59-8d9e-6268ec5bdaef" providerId="ADAL" clId="{80D301B8-B68E-48AF-A5CC-ECA633CA6BF7}" dt="2019-09-27T09:50:02.285" v="26" actId="478"/>
          <ac:grpSpMkLst>
            <pc:docMk/>
            <pc:sldMk cId="3207889764" sldId="686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50:03.406" v="27" actId="478"/>
        <pc:sldMkLst>
          <pc:docMk/>
          <pc:sldMk cId="775076194" sldId="687"/>
        </pc:sldMkLst>
        <pc:grpChg chg="del">
          <ac:chgData name="Nick Thomas" userId="c70d66d9-7267-4f59-8d9e-6268ec5bdaef" providerId="ADAL" clId="{80D301B8-B68E-48AF-A5CC-ECA633CA6BF7}" dt="2019-09-27T09:50:03.406" v="27" actId="478"/>
          <ac:grpSpMkLst>
            <pc:docMk/>
            <pc:sldMk cId="775076194" sldId="687"/>
            <ac:grpSpMk id="2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50:06.425" v="29" actId="478"/>
        <pc:sldMkLst>
          <pc:docMk/>
          <pc:sldMk cId="2316708337" sldId="689"/>
        </pc:sldMkLst>
        <pc:grpChg chg="del">
          <ac:chgData name="Nick Thomas" userId="c70d66d9-7267-4f59-8d9e-6268ec5bdaef" providerId="ADAL" clId="{80D301B8-B68E-48AF-A5CC-ECA633CA6BF7}" dt="2019-09-27T09:50:06.425" v="29" actId="478"/>
          <ac:grpSpMkLst>
            <pc:docMk/>
            <pc:sldMk cId="2316708337" sldId="689"/>
            <ac:grpSpMk id="5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50:08.582" v="30" actId="478"/>
        <pc:sldMkLst>
          <pc:docMk/>
          <pc:sldMk cId="448029181" sldId="690"/>
        </pc:sldMkLst>
        <pc:grpChg chg="del">
          <ac:chgData name="Nick Thomas" userId="c70d66d9-7267-4f59-8d9e-6268ec5bdaef" providerId="ADAL" clId="{80D301B8-B68E-48AF-A5CC-ECA633CA6BF7}" dt="2019-09-27T09:50:08.582" v="30" actId="478"/>
          <ac:grpSpMkLst>
            <pc:docMk/>
            <pc:sldMk cId="448029181" sldId="690"/>
            <ac:grpSpMk id="5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50:11.061" v="31" actId="478"/>
        <pc:sldMkLst>
          <pc:docMk/>
          <pc:sldMk cId="2630041394" sldId="691"/>
        </pc:sldMkLst>
        <pc:grpChg chg="del">
          <ac:chgData name="Nick Thomas" userId="c70d66d9-7267-4f59-8d9e-6268ec5bdaef" providerId="ADAL" clId="{80D301B8-B68E-48AF-A5CC-ECA633CA6BF7}" dt="2019-09-27T09:50:11.061" v="31" actId="478"/>
          <ac:grpSpMkLst>
            <pc:docMk/>
            <pc:sldMk cId="2630041394" sldId="691"/>
            <ac:grpSpMk id="5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50:12.659" v="32" actId="478"/>
        <pc:sldMkLst>
          <pc:docMk/>
          <pc:sldMk cId="3031534327" sldId="692"/>
        </pc:sldMkLst>
        <pc:grpChg chg="del">
          <ac:chgData name="Nick Thomas" userId="c70d66d9-7267-4f59-8d9e-6268ec5bdaef" providerId="ADAL" clId="{80D301B8-B68E-48AF-A5CC-ECA633CA6BF7}" dt="2019-09-27T09:50:12.659" v="32" actId="478"/>
          <ac:grpSpMkLst>
            <pc:docMk/>
            <pc:sldMk cId="3031534327" sldId="692"/>
            <ac:grpSpMk id="5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50:14.104" v="33" actId="478"/>
        <pc:sldMkLst>
          <pc:docMk/>
          <pc:sldMk cId="3318349969" sldId="693"/>
        </pc:sldMkLst>
        <pc:grpChg chg="del">
          <ac:chgData name="Nick Thomas" userId="c70d66d9-7267-4f59-8d9e-6268ec5bdaef" providerId="ADAL" clId="{80D301B8-B68E-48AF-A5CC-ECA633CA6BF7}" dt="2019-09-27T09:50:14.104" v="33" actId="478"/>
          <ac:grpSpMkLst>
            <pc:docMk/>
            <pc:sldMk cId="3318349969" sldId="693"/>
            <ac:grpSpMk id="5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50:15.381" v="34" actId="478"/>
        <pc:sldMkLst>
          <pc:docMk/>
          <pc:sldMk cId="3171738868" sldId="694"/>
        </pc:sldMkLst>
        <pc:grpChg chg="del">
          <ac:chgData name="Nick Thomas" userId="c70d66d9-7267-4f59-8d9e-6268ec5bdaef" providerId="ADAL" clId="{80D301B8-B68E-48AF-A5CC-ECA633CA6BF7}" dt="2019-09-27T09:50:15.381" v="34" actId="478"/>
          <ac:grpSpMkLst>
            <pc:docMk/>
            <pc:sldMk cId="3171738868" sldId="694"/>
            <ac:grpSpMk id="12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50:16.533" v="35" actId="478"/>
        <pc:sldMkLst>
          <pc:docMk/>
          <pc:sldMk cId="3000207384" sldId="695"/>
        </pc:sldMkLst>
        <pc:grpChg chg="del">
          <ac:chgData name="Nick Thomas" userId="c70d66d9-7267-4f59-8d9e-6268ec5bdaef" providerId="ADAL" clId="{80D301B8-B68E-48AF-A5CC-ECA633CA6BF7}" dt="2019-09-27T09:50:16.533" v="35" actId="478"/>
          <ac:grpSpMkLst>
            <pc:docMk/>
            <pc:sldMk cId="3000207384" sldId="695"/>
            <ac:grpSpMk id="7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33.403" v="2" actId="478"/>
        <pc:sldMkLst>
          <pc:docMk/>
          <pc:sldMk cId="2930762562" sldId="696"/>
        </pc:sldMkLst>
        <pc:grpChg chg="del">
          <ac:chgData name="Nick Thomas" userId="c70d66d9-7267-4f59-8d9e-6268ec5bdaef" providerId="ADAL" clId="{80D301B8-B68E-48AF-A5CC-ECA633CA6BF7}" dt="2019-09-27T09:49:33.403" v="2" actId="478"/>
          <ac:grpSpMkLst>
            <pc:docMk/>
            <pc:sldMk cId="2930762562" sldId="696"/>
            <ac:grpSpMk id="1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49:57.334" v="21" actId="478"/>
        <pc:sldMkLst>
          <pc:docMk/>
          <pc:sldMk cId="3426132565" sldId="697"/>
        </pc:sldMkLst>
        <pc:grpChg chg="del">
          <ac:chgData name="Nick Thomas" userId="c70d66d9-7267-4f59-8d9e-6268ec5bdaef" providerId="ADAL" clId="{80D301B8-B68E-48AF-A5CC-ECA633CA6BF7}" dt="2019-09-27T09:49:57.334" v="21" actId="478"/>
          <ac:grpSpMkLst>
            <pc:docMk/>
            <pc:sldMk cId="3426132565" sldId="697"/>
            <ac:grpSpMk id="1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50:04.443" v="28" actId="478"/>
        <pc:sldMkLst>
          <pc:docMk/>
          <pc:sldMk cId="3560561066" sldId="698"/>
        </pc:sldMkLst>
        <pc:grpChg chg="del">
          <ac:chgData name="Nick Thomas" userId="c70d66d9-7267-4f59-8d9e-6268ec5bdaef" providerId="ADAL" clId="{80D301B8-B68E-48AF-A5CC-ECA633CA6BF7}" dt="2019-09-27T09:50:04.443" v="28" actId="478"/>
          <ac:grpSpMkLst>
            <pc:docMk/>
            <pc:sldMk cId="3560561066" sldId="698"/>
            <ac:grpSpMk id="13" creationId="{00000000-0000-0000-0000-000000000000}"/>
          </ac:grpSpMkLst>
        </pc:grpChg>
      </pc:sldChg>
      <pc:sldChg chg="delSp">
        <pc:chgData name="Nick Thomas" userId="c70d66d9-7267-4f59-8d9e-6268ec5bdaef" providerId="ADAL" clId="{80D301B8-B68E-48AF-A5CC-ECA633CA6BF7}" dt="2019-09-27T09:50:17.794" v="36" actId="478"/>
        <pc:sldMkLst>
          <pc:docMk/>
          <pc:sldMk cId="172863156" sldId="699"/>
        </pc:sldMkLst>
        <pc:grpChg chg="del">
          <ac:chgData name="Nick Thomas" userId="c70d66d9-7267-4f59-8d9e-6268ec5bdaef" providerId="ADAL" clId="{80D301B8-B68E-48AF-A5CC-ECA633CA6BF7}" dt="2019-09-27T09:50:17.794" v="36" actId="478"/>
          <ac:grpSpMkLst>
            <pc:docMk/>
            <pc:sldMk cId="172863156" sldId="699"/>
            <ac:grpSpMk id="13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56C64-7E8F-45DE-A9FD-3123B108B943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92B1D-3701-4FE5-A052-5382F263F4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115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45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6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42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68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69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46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21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28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25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8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23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642-B45D-4ACD-8672-E8261733767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60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48642-B45D-4ACD-8672-E8261733767A}" type="datetimeFigureOut">
              <a:rPr lang="en-GB" smtClean="0"/>
              <a:t>27/09/2019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C323-DC9A-41D7-A310-6471C1C70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636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67" y="1772816"/>
            <a:ext cx="7462620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05</a:t>
            </a:r>
          </a:p>
          <a:p>
            <a:pPr algn="ctr"/>
            <a:r>
              <a:rPr lang="en-GB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Dynamic Array Allocation</a:t>
            </a:r>
          </a:p>
          <a:p>
            <a:pPr algn="ctr"/>
            <a:r>
              <a:rPr lang="en-GB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STL Vectors</a:t>
            </a:r>
          </a:p>
          <a:p>
            <a:pPr algn="ctr"/>
            <a:r>
              <a:rPr lang="en-GB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and Destructors</a:t>
            </a:r>
          </a:p>
        </p:txBody>
      </p:sp>
    </p:spTree>
    <p:extLst>
      <p:ext uri="{BB962C8B-B14F-4D97-AF65-F5344CB8AC3E}">
        <p14:creationId xmlns:p14="http://schemas.microsoft.com/office/powerpoint/2010/main" val="119899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68035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How </a:t>
            </a:r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memcpy</a:t>
            </a:r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can screw your code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0400" y="1656678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22" name="Rectangle 21"/>
          <p:cNvSpPr/>
          <p:nvPr/>
        </p:nvSpPr>
        <p:spPr>
          <a:xfrm>
            <a:off x="673200" y="165936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6000" y="165667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02000" y="1651301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29" name="Rectangle 28"/>
          <p:cNvSpPr/>
          <p:nvPr/>
        </p:nvSpPr>
        <p:spPr>
          <a:xfrm>
            <a:off x="2044800" y="1651300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0" name="Rectangle 29"/>
          <p:cNvSpPr/>
          <p:nvPr/>
        </p:nvSpPr>
        <p:spPr>
          <a:xfrm>
            <a:off x="1587600" y="1651300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1" name="Rectangle 30"/>
          <p:cNvSpPr/>
          <p:nvPr/>
        </p:nvSpPr>
        <p:spPr>
          <a:xfrm>
            <a:off x="3873600" y="1651301"/>
            <a:ext cx="457200" cy="4625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2" name="Rectangle 31"/>
          <p:cNvSpPr/>
          <p:nvPr/>
        </p:nvSpPr>
        <p:spPr>
          <a:xfrm>
            <a:off x="3416400" y="1651301"/>
            <a:ext cx="457200" cy="4625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3" name="Rectangle 32"/>
          <p:cNvSpPr/>
          <p:nvPr/>
        </p:nvSpPr>
        <p:spPr>
          <a:xfrm>
            <a:off x="2959200" y="1651300"/>
            <a:ext cx="457200" cy="4625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4" name="Rectangle 33"/>
          <p:cNvSpPr/>
          <p:nvPr/>
        </p:nvSpPr>
        <p:spPr>
          <a:xfrm>
            <a:off x="5236693" y="1651300"/>
            <a:ext cx="457200" cy="4643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5" name="Rectangle 34"/>
          <p:cNvSpPr/>
          <p:nvPr/>
        </p:nvSpPr>
        <p:spPr>
          <a:xfrm>
            <a:off x="4779493" y="1651300"/>
            <a:ext cx="457200" cy="4670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6" name="Rectangle 35"/>
          <p:cNvSpPr/>
          <p:nvPr/>
        </p:nvSpPr>
        <p:spPr>
          <a:xfrm>
            <a:off x="4322293" y="1651300"/>
            <a:ext cx="457200" cy="4643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7" name="Rectangle 36"/>
          <p:cNvSpPr/>
          <p:nvPr/>
        </p:nvSpPr>
        <p:spPr>
          <a:xfrm>
            <a:off x="6608293" y="1651301"/>
            <a:ext cx="457200" cy="46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51093" y="1653094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9" name="Rectangle 38"/>
          <p:cNvSpPr/>
          <p:nvPr/>
        </p:nvSpPr>
        <p:spPr>
          <a:xfrm>
            <a:off x="5693893" y="1653094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40" name="Rectangle 39"/>
          <p:cNvSpPr/>
          <p:nvPr/>
        </p:nvSpPr>
        <p:spPr>
          <a:xfrm>
            <a:off x="7979893" y="1653095"/>
            <a:ext cx="457200" cy="46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22693" y="1653095"/>
            <a:ext cx="457200" cy="46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65493" y="1653094"/>
            <a:ext cx="457200" cy="46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7093" y="1650145"/>
            <a:ext cx="457200" cy="46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606042" y="1277470"/>
            <a:ext cx="3516904" cy="38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Memory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720762" y="1279263"/>
            <a:ext cx="1859508" cy="38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Memory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30400" y="1276574"/>
            <a:ext cx="5486400" cy="38010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Memory Block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110117" y="4095078"/>
            <a:ext cx="457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#NAN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52917" y="409776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95717" y="409507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481717" y="4089701"/>
            <a:ext cx="457200" cy="465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#NAN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24517" y="4089700"/>
            <a:ext cx="457200" cy="465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#NAN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567317" y="4089700"/>
            <a:ext cx="457200" cy="465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#NAN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853317" y="4089701"/>
            <a:ext cx="457200" cy="4625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#NAN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96117" y="4089701"/>
            <a:ext cx="457200" cy="4625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#NAN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938917" y="4089700"/>
            <a:ext cx="457200" cy="462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#NAN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216410" y="4089700"/>
            <a:ext cx="457200" cy="4643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woo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759210" y="4089700"/>
            <a:ext cx="457200" cy="467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yay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302010" y="4089700"/>
            <a:ext cx="457200" cy="4643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#NAN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588010" y="4089701"/>
            <a:ext cx="457200" cy="467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crash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130810" y="4091494"/>
            <a:ext cx="457200" cy="4652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boom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673610" y="4091494"/>
            <a:ext cx="457200" cy="4652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chemeClr val="accent1"/>
                </a:solidFill>
              </a:rPr>
              <a:t>xplod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959610" y="4091495"/>
            <a:ext cx="457200" cy="462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awe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502410" y="4091495"/>
            <a:ext cx="457200" cy="462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shock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045210" y="4091494"/>
            <a:ext cx="457200" cy="462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ding</a:t>
            </a:r>
          </a:p>
        </p:txBody>
      </p:sp>
      <p:sp>
        <p:nvSpPr>
          <p:cNvPr id="86" name="Rectangle 85"/>
          <p:cNvSpPr/>
          <p:nvPr/>
        </p:nvSpPr>
        <p:spPr>
          <a:xfrm>
            <a:off x="8416810" y="4097767"/>
            <a:ext cx="457200" cy="45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chemeClr val="accent1"/>
                </a:solidFill>
              </a:rPr>
              <a:t>mazn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759209" y="3708441"/>
            <a:ext cx="5201811" cy="380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Really Important Bit of Memory</a:t>
            </a:r>
          </a:p>
        </p:txBody>
      </p:sp>
      <p:sp>
        <p:nvSpPr>
          <p:cNvPr id="88" name="Rectangle 87"/>
          <p:cNvSpPr/>
          <p:nvPr/>
        </p:nvSpPr>
        <p:spPr>
          <a:xfrm>
            <a:off x="-741045" y="3717663"/>
            <a:ext cx="1859508" cy="38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Memory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110117" y="3714974"/>
            <a:ext cx="3649093" cy="380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 Memory Block</a:t>
            </a:r>
          </a:p>
        </p:txBody>
      </p:sp>
    </p:spTree>
    <p:extLst>
      <p:ext uri="{BB962C8B-B14F-4D97-AF65-F5344CB8AC3E}">
        <p14:creationId xmlns:p14="http://schemas.microsoft.com/office/powerpoint/2010/main" val="294943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68035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How </a:t>
            </a:r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memcpy</a:t>
            </a:r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can screw your code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0400" y="1656678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22" name="Rectangle 21"/>
          <p:cNvSpPr/>
          <p:nvPr/>
        </p:nvSpPr>
        <p:spPr>
          <a:xfrm>
            <a:off x="673200" y="165936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6000" y="165667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02000" y="1651301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29" name="Rectangle 28"/>
          <p:cNvSpPr/>
          <p:nvPr/>
        </p:nvSpPr>
        <p:spPr>
          <a:xfrm>
            <a:off x="2044800" y="1651300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0" name="Rectangle 29"/>
          <p:cNvSpPr/>
          <p:nvPr/>
        </p:nvSpPr>
        <p:spPr>
          <a:xfrm>
            <a:off x="1587600" y="1651300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1" name="Rectangle 30"/>
          <p:cNvSpPr/>
          <p:nvPr/>
        </p:nvSpPr>
        <p:spPr>
          <a:xfrm>
            <a:off x="3873600" y="1651301"/>
            <a:ext cx="457200" cy="4625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2" name="Rectangle 31"/>
          <p:cNvSpPr/>
          <p:nvPr/>
        </p:nvSpPr>
        <p:spPr>
          <a:xfrm>
            <a:off x="3416400" y="1651301"/>
            <a:ext cx="457200" cy="4625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3" name="Rectangle 32"/>
          <p:cNvSpPr/>
          <p:nvPr/>
        </p:nvSpPr>
        <p:spPr>
          <a:xfrm>
            <a:off x="2959200" y="1651300"/>
            <a:ext cx="457200" cy="4625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4" name="Rectangle 33"/>
          <p:cNvSpPr/>
          <p:nvPr/>
        </p:nvSpPr>
        <p:spPr>
          <a:xfrm>
            <a:off x="5236693" y="1651300"/>
            <a:ext cx="457200" cy="4643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5" name="Rectangle 34"/>
          <p:cNvSpPr/>
          <p:nvPr/>
        </p:nvSpPr>
        <p:spPr>
          <a:xfrm>
            <a:off x="4779493" y="1651300"/>
            <a:ext cx="457200" cy="4670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6" name="Rectangle 35"/>
          <p:cNvSpPr/>
          <p:nvPr/>
        </p:nvSpPr>
        <p:spPr>
          <a:xfrm>
            <a:off x="4322293" y="1651300"/>
            <a:ext cx="457200" cy="4643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7" name="Rectangle 36"/>
          <p:cNvSpPr/>
          <p:nvPr/>
        </p:nvSpPr>
        <p:spPr>
          <a:xfrm>
            <a:off x="6608293" y="1651301"/>
            <a:ext cx="457200" cy="46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51093" y="1653094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9" name="Rectangle 38"/>
          <p:cNvSpPr/>
          <p:nvPr/>
        </p:nvSpPr>
        <p:spPr>
          <a:xfrm>
            <a:off x="5693893" y="1653094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40" name="Rectangle 39"/>
          <p:cNvSpPr/>
          <p:nvPr/>
        </p:nvSpPr>
        <p:spPr>
          <a:xfrm>
            <a:off x="7979893" y="1653095"/>
            <a:ext cx="457200" cy="46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22693" y="1653095"/>
            <a:ext cx="457200" cy="46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65493" y="1653094"/>
            <a:ext cx="457200" cy="46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7093" y="1650145"/>
            <a:ext cx="457200" cy="46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606042" y="1277470"/>
            <a:ext cx="3516904" cy="38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Memory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720762" y="1279263"/>
            <a:ext cx="1859508" cy="38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Memory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30400" y="1276574"/>
            <a:ext cx="5486400" cy="38010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Memory Block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10117" y="4095078"/>
            <a:ext cx="4572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#NAN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2917" y="409776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5717" y="409507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481717" y="4089701"/>
            <a:ext cx="457200" cy="465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#NAN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24517" y="4089700"/>
            <a:ext cx="457200" cy="465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#NAN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67317" y="4089700"/>
            <a:ext cx="457200" cy="465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#NAN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53317" y="4089701"/>
            <a:ext cx="457200" cy="4625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#NAN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396117" y="4089701"/>
            <a:ext cx="457200" cy="4625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#NAN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938917" y="4089700"/>
            <a:ext cx="457200" cy="462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#NAN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216410" y="4089700"/>
            <a:ext cx="457200" cy="4643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woo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59210" y="4089700"/>
            <a:ext cx="457200" cy="467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yay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302010" y="4089700"/>
            <a:ext cx="457200" cy="4643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#NAN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588010" y="4089701"/>
            <a:ext cx="457200" cy="467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crash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30810" y="4091494"/>
            <a:ext cx="457200" cy="4652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boom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673610" y="4091494"/>
            <a:ext cx="457200" cy="4652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chemeClr val="accent1"/>
                </a:solidFill>
              </a:rPr>
              <a:t>xplod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959610" y="4091495"/>
            <a:ext cx="457200" cy="462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awe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502410" y="4091495"/>
            <a:ext cx="457200" cy="462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shock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045210" y="4091494"/>
            <a:ext cx="457200" cy="462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ding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416810" y="4097767"/>
            <a:ext cx="457200" cy="45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chemeClr val="accent1"/>
                </a:solidFill>
              </a:rPr>
              <a:t>mazn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59209" y="3708441"/>
            <a:ext cx="5201811" cy="380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Really Important Bit of Memory</a:t>
            </a:r>
          </a:p>
        </p:txBody>
      </p:sp>
      <p:sp>
        <p:nvSpPr>
          <p:cNvPr id="66" name="Rectangle 65"/>
          <p:cNvSpPr/>
          <p:nvPr/>
        </p:nvSpPr>
        <p:spPr>
          <a:xfrm>
            <a:off x="-741045" y="3717663"/>
            <a:ext cx="1859508" cy="38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Memory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10117" y="3714974"/>
            <a:ext cx="3649093" cy="380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 Memory Block</a:t>
            </a:r>
          </a:p>
        </p:txBody>
      </p:sp>
      <p:sp>
        <p:nvSpPr>
          <p:cNvPr id="3" name="Down Arrow 2"/>
          <p:cNvSpPr/>
          <p:nvPr/>
        </p:nvSpPr>
        <p:spPr>
          <a:xfrm>
            <a:off x="940928" y="2121945"/>
            <a:ext cx="836143" cy="1595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556520" y="2596638"/>
            <a:ext cx="22772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memcpy</a:t>
            </a:r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!!!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598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68035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How </a:t>
            </a:r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memcpy</a:t>
            </a:r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can screw your code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0400" y="1656678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22" name="Rectangle 21"/>
          <p:cNvSpPr/>
          <p:nvPr/>
        </p:nvSpPr>
        <p:spPr>
          <a:xfrm>
            <a:off x="673200" y="165936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6000" y="165667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02000" y="1651301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29" name="Rectangle 28"/>
          <p:cNvSpPr/>
          <p:nvPr/>
        </p:nvSpPr>
        <p:spPr>
          <a:xfrm>
            <a:off x="2044800" y="1651300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0" name="Rectangle 29"/>
          <p:cNvSpPr/>
          <p:nvPr/>
        </p:nvSpPr>
        <p:spPr>
          <a:xfrm>
            <a:off x="1587600" y="1651300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1" name="Rectangle 30"/>
          <p:cNvSpPr/>
          <p:nvPr/>
        </p:nvSpPr>
        <p:spPr>
          <a:xfrm>
            <a:off x="3873600" y="1651301"/>
            <a:ext cx="457200" cy="4625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2" name="Rectangle 31"/>
          <p:cNvSpPr/>
          <p:nvPr/>
        </p:nvSpPr>
        <p:spPr>
          <a:xfrm>
            <a:off x="3416400" y="1651301"/>
            <a:ext cx="457200" cy="4625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3" name="Rectangle 32"/>
          <p:cNvSpPr/>
          <p:nvPr/>
        </p:nvSpPr>
        <p:spPr>
          <a:xfrm>
            <a:off x="2959200" y="1651300"/>
            <a:ext cx="457200" cy="4625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4" name="Rectangle 33"/>
          <p:cNvSpPr/>
          <p:nvPr/>
        </p:nvSpPr>
        <p:spPr>
          <a:xfrm>
            <a:off x="5236693" y="1651300"/>
            <a:ext cx="457200" cy="4643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5" name="Rectangle 34"/>
          <p:cNvSpPr/>
          <p:nvPr/>
        </p:nvSpPr>
        <p:spPr>
          <a:xfrm>
            <a:off x="4779493" y="1651300"/>
            <a:ext cx="457200" cy="4670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6" name="Rectangle 35"/>
          <p:cNvSpPr/>
          <p:nvPr/>
        </p:nvSpPr>
        <p:spPr>
          <a:xfrm>
            <a:off x="4322293" y="1651300"/>
            <a:ext cx="457200" cy="4643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7" name="Rectangle 36"/>
          <p:cNvSpPr/>
          <p:nvPr/>
        </p:nvSpPr>
        <p:spPr>
          <a:xfrm>
            <a:off x="6608293" y="1651301"/>
            <a:ext cx="457200" cy="46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51093" y="1653094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9" name="Rectangle 38"/>
          <p:cNvSpPr/>
          <p:nvPr/>
        </p:nvSpPr>
        <p:spPr>
          <a:xfrm>
            <a:off x="5693893" y="1653094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40" name="Rectangle 39"/>
          <p:cNvSpPr/>
          <p:nvPr/>
        </p:nvSpPr>
        <p:spPr>
          <a:xfrm>
            <a:off x="7979893" y="1653095"/>
            <a:ext cx="457200" cy="46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22693" y="1653095"/>
            <a:ext cx="457200" cy="46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65493" y="1653094"/>
            <a:ext cx="457200" cy="46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7093" y="1650145"/>
            <a:ext cx="457200" cy="46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606042" y="1277470"/>
            <a:ext cx="3516904" cy="38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Memory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720762" y="1279263"/>
            <a:ext cx="1859508" cy="38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Memory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30400" y="1276574"/>
            <a:ext cx="5486400" cy="38010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Memory Block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10117" y="4095078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47" name="Rectangle 46"/>
          <p:cNvSpPr/>
          <p:nvPr/>
        </p:nvSpPr>
        <p:spPr>
          <a:xfrm>
            <a:off x="652917" y="409776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5717" y="409507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481717" y="4089701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50" name="Rectangle 49"/>
          <p:cNvSpPr/>
          <p:nvPr/>
        </p:nvSpPr>
        <p:spPr>
          <a:xfrm>
            <a:off x="2024517" y="4089700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51" name="Rectangle 50"/>
          <p:cNvSpPr/>
          <p:nvPr/>
        </p:nvSpPr>
        <p:spPr>
          <a:xfrm>
            <a:off x="1567317" y="4089700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52" name="Rectangle 51"/>
          <p:cNvSpPr/>
          <p:nvPr/>
        </p:nvSpPr>
        <p:spPr>
          <a:xfrm>
            <a:off x="3853317" y="4089701"/>
            <a:ext cx="457200" cy="4625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53" name="Rectangle 52"/>
          <p:cNvSpPr/>
          <p:nvPr/>
        </p:nvSpPr>
        <p:spPr>
          <a:xfrm>
            <a:off x="3396117" y="4089701"/>
            <a:ext cx="457200" cy="4625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54" name="Rectangle 53"/>
          <p:cNvSpPr/>
          <p:nvPr/>
        </p:nvSpPr>
        <p:spPr>
          <a:xfrm>
            <a:off x="2938917" y="4089700"/>
            <a:ext cx="457200" cy="4625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55" name="Rectangle 54"/>
          <p:cNvSpPr/>
          <p:nvPr/>
        </p:nvSpPr>
        <p:spPr>
          <a:xfrm>
            <a:off x="5216410" y="4089700"/>
            <a:ext cx="457200" cy="4643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56" name="Rectangle 55"/>
          <p:cNvSpPr/>
          <p:nvPr/>
        </p:nvSpPr>
        <p:spPr>
          <a:xfrm>
            <a:off x="4759210" y="4089700"/>
            <a:ext cx="457200" cy="4670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57" name="Rectangle 56"/>
          <p:cNvSpPr/>
          <p:nvPr/>
        </p:nvSpPr>
        <p:spPr>
          <a:xfrm>
            <a:off x="4302010" y="4089700"/>
            <a:ext cx="457200" cy="4643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58" name="Rectangle 57"/>
          <p:cNvSpPr/>
          <p:nvPr/>
        </p:nvSpPr>
        <p:spPr>
          <a:xfrm>
            <a:off x="6588010" y="4089701"/>
            <a:ext cx="457200" cy="467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crash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30810" y="4091494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60" name="Rectangle 59"/>
          <p:cNvSpPr/>
          <p:nvPr/>
        </p:nvSpPr>
        <p:spPr>
          <a:xfrm>
            <a:off x="5673610" y="4091494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61" name="Rectangle 60"/>
          <p:cNvSpPr/>
          <p:nvPr/>
        </p:nvSpPr>
        <p:spPr>
          <a:xfrm>
            <a:off x="7959610" y="4091495"/>
            <a:ext cx="457200" cy="462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awe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502410" y="4091495"/>
            <a:ext cx="457200" cy="462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shock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045210" y="4091494"/>
            <a:ext cx="457200" cy="462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ding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416810" y="4097767"/>
            <a:ext cx="457200" cy="45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chemeClr val="accent1"/>
                </a:solidFill>
              </a:rPr>
              <a:t>mazn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59209" y="3708441"/>
            <a:ext cx="5201811" cy="380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Really Important Bit of Memory</a:t>
            </a:r>
          </a:p>
        </p:txBody>
      </p:sp>
      <p:sp>
        <p:nvSpPr>
          <p:cNvPr id="66" name="Rectangle 65"/>
          <p:cNvSpPr/>
          <p:nvPr/>
        </p:nvSpPr>
        <p:spPr>
          <a:xfrm>
            <a:off x="-741045" y="3717663"/>
            <a:ext cx="1859508" cy="38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Memory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10117" y="3714974"/>
            <a:ext cx="3649093" cy="380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 Memory Block</a:t>
            </a:r>
          </a:p>
        </p:txBody>
      </p:sp>
      <p:sp>
        <p:nvSpPr>
          <p:cNvPr id="3" name="Down Arrow 2"/>
          <p:cNvSpPr/>
          <p:nvPr/>
        </p:nvSpPr>
        <p:spPr>
          <a:xfrm>
            <a:off x="940928" y="2121945"/>
            <a:ext cx="836143" cy="1595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556520" y="2596638"/>
            <a:ext cx="22772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memcpy</a:t>
            </a:r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!!!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52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68035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How </a:t>
            </a:r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memcpy</a:t>
            </a:r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can screw your code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0400" y="1656678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22" name="Rectangle 21"/>
          <p:cNvSpPr/>
          <p:nvPr/>
        </p:nvSpPr>
        <p:spPr>
          <a:xfrm>
            <a:off x="673200" y="165936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6000" y="165667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02000" y="1651301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29" name="Rectangle 28"/>
          <p:cNvSpPr/>
          <p:nvPr/>
        </p:nvSpPr>
        <p:spPr>
          <a:xfrm>
            <a:off x="2044800" y="1651300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0" name="Rectangle 29"/>
          <p:cNvSpPr/>
          <p:nvPr/>
        </p:nvSpPr>
        <p:spPr>
          <a:xfrm>
            <a:off x="1587600" y="1651300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1" name="Rectangle 30"/>
          <p:cNvSpPr/>
          <p:nvPr/>
        </p:nvSpPr>
        <p:spPr>
          <a:xfrm>
            <a:off x="3873600" y="1651301"/>
            <a:ext cx="457200" cy="4625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2" name="Rectangle 31"/>
          <p:cNvSpPr/>
          <p:nvPr/>
        </p:nvSpPr>
        <p:spPr>
          <a:xfrm>
            <a:off x="3416400" y="1651301"/>
            <a:ext cx="457200" cy="4625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3" name="Rectangle 32"/>
          <p:cNvSpPr/>
          <p:nvPr/>
        </p:nvSpPr>
        <p:spPr>
          <a:xfrm>
            <a:off x="2959200" y="1651300"/>
            <a:ext cx="457200" cy="4625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4" name="Rectangle 33"/>
          <p:cNvSpPr/>
          <p:nvPr/>
        </p:nvSpPr>
        <p:spPr>
          <a:xfrm>
            <a:off x="5236693" y="1651300"/>
            <a:ext cx="457200" cy="4643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5" name="Rectangle 34"/>
          <p:cNvSpPr/>
          <p:nvPr/>
        </p:nvSpPr>
        <p:spPr>
          <a:xfrm>
            <a:off x="4779493" y="1651300"/>
            <a:ext cx="457200" cy="4670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6" name="Rectangle 35"/>
          <p:cNvSpPr/>
          <p:nvPr/>
        </p:nvSpPr>
        <p:spPr>
          <a:xfrm>
            <a:off x="4322293" y="1651300"/>
            <a:ext cx="457200" cy="4643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7" name="Rectangle 36"/>
          <p:cNvSpPr/>
          <p:nvPr/>
        </p:nvSpPr>
        <p:spPr>
          <a:xfrm>
            <a:off x="6608293" y="1651301"/>
            <a:ext cx="457200" cy="46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51093" y="1653094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9" name="Rectangle 38"/>
          <p:cNvSpPr/>
          <p:nvPr/>
        </p:nvSpPr>
        <p:spPr>
          <a:xfrm>
            <a:off x="5693893" y="1653094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40" name="Rectangle 39"/>
          <p:cNvSpPr/>
          <p:nvPr/>
        </p:nvSpPr>
        <p:spPr>
          <a:xfrm>
            <a:off x="7979893" y="1653095"/>
            <a:ext cx="457200" cy="46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22693" y="1653095"/>
            <a:ext cx="457200" cy="46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65493" y="1653094"/>
            <a:ext cx="457200" cy="46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7093" y="1650145"/>
            <a:ext cx="457200" cy="46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606042" y="1277470"/>
            <a:ext cx="3516904" cy="38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Memory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720762" y="1279263"/>
            <a:ext cx="1859508" cy="38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Memory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30400" y="1276574"/>
            <a:ext cx="5486400" cy="38010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Memory Block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10117" y="4095078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47" name="Rectangle 46"/>
          <p:cNvSpPr/>
          <p:nvPr/>
        </p:nvSpPr>
        <p:spPr>
          <a:xfrm>
            <a:off x="652917" y="409776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95717" y="409507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481717" y="4089701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50" name="Rectangle 49"/>
          <p:cNvSpPr/>
          <p:nvPr/>
        </p:nvSpPr>
        <p:spPr>
          <a:xfrm>
            <a:off x="2024517" y="4089700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51" name="Rectangle 50"/>
          <p:cNvSpPr/>
          <p:nvPr/>
        </p:nvSpPr>
        <p:spPr>
          <a:xfrm>
            <a:off x="1567317" y="4089700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52" name="Rectangle 51"/>
          <p:cNvSpPr/>
          <p:nvPr/>
        </p:nvSpPr>
        <p:spPr>
          <a:xfrm>
            <a:off x="3853317" y="4089701"/>
            <a:ext cx="457200" cy="4625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53" name="Rectangle 52"/>
          <p:cNvSpPr/>
          <p:nvPr/>
        </p:nvSpPr>
        <p:spPr>
          <a:xfrm>
            <a:off x="3396117" y="4089701"/>
            <a:ext cx="457200" cy="4625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54" name="Rectangle 53"/>
          <p:cNvSpPr/>
          <p:nvPr/>
        </p:nvSpPr>
        <p:spPr>
          <a:xfrm>
            <a:off x="2938917" y="4089700"/>
            <a:ext cx="457200" cy="4625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55" name="Rectangle 54"/>
          <p:cNvSpPr/>
          <p:nvPr/>
        </p:nvSpPr>
        <p:spPr>
          <a:xfrm>
            <a:off x="5216410" y="4089700"/>
            <a:ext cx="457200" cy="4643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56" name="Rectangle 55"/>
          <p:cNvSpPr/>
          <p:nvPr/>
        </p:nvSpPr>
        <p:spPr>
          <a:xfrm>
            <a:off x="4759210" y="4089700"/>
            <a:ext cx="457200" cy="4670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57" name="Rectangle 56"/>
          <p:cNvSpPr/>
          <p:nvPr/>
        </p:nvSpPr>
        <p:spPr>
          <a:xfrm>
            <a:off x="4302010" y="4089700"/>
            <a:ext cx="457200" cy="4643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58" name="Rectangle 57"/>
          <p:cNvSpPr/>
          <p:nvPr/>
        </p:nvSpPr>
        <p:spPr>
          <a:xfrm>
            <a:off x="6588010" y="4089701"/>
            <a:ext cx="457200" cy="467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crash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30810" y="4091494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60" name="Rectangle 59"/>
          <p:cNvSpPr/>
          <p:nvPr/>
        </p:nvSpPr>
        <p:spPr>
          <a:xfrm>
            <a:off x="5673610" y="4091494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61" name="Rectangle 60"/>
          <p:cNvSpPr/>
          <p:nvPr/>
        </p:nvSpPr>
        <p:spPr>
          <a:xfrm>
            <a:off x="7959610" y="4091495"/>
            <a:ext cx="457200" cy="462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awe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502410" y="4091495"/>
            <a:ext cx="457200" cy="4625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shock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045210" y="4091494"/>
            <a:ext cx="457200" cy="4625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ding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416810" y="4097767"/>
            <a:ext cx="457200" cy="4533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>
                <a:solidFill>
                  <a:schemeClr val="accent1"/>
                </a:solidFill>
              </a:rPr>
              <a:t>mazn</a:t>
            </a:r>
            <a:endParaRPr lang="en-GB" sz="900" dirty="0">
              <a:solidFill>
                <a:schemeClr val="accent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59209" y="3708441"/>
            <a:ext cx="5201811" cy="3801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Really Important Bit of Memory</a:t>
            </a:r>
          </a:p>
        </p:txBody>
      </p:sp>
      <p:sp>
        <p:nvSpPr>
          <p:cNvPr id="66" name="Rectangle 65"/>
          <p:cNvSpPr/>
          <p:nvPr/>
        </p:nvSpPr>
        <p:spPr>
          <a:xfrm>
            <a:off x="-741045" y="3717663"/>
            <a:ext cx="1859508" cy="38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Memory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10117" y="3714974"/>
            <a:ext cx="3649093" cy="3801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 Memory Block</a:t>
            </a:r>
          </a:p>
        </p:txBody>
      </p:sp>
      <p:sp>
        <p:nvSpPr>
          <p:cNvPr id="3" name="Down Arrow 2"/>
          <p:cNvSpPr/>
          <p:nvPr/>
        </p:nvSpPr>
        <p:spPr>
          <a:xfrm>
            <a:off x="940928" y="2121945"/>
            <a:ext cx="836143" cy="1595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556520" y="2596638"/>
            <a:ext cx="22772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memcpy</a:t>
            </a:r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!!!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9" name="Rectangle 68"/>
          <p:cNvSpPr/>
          <p:nvPr/>
        </p:nvSpPr>
        <p:spPr>
          <a:xfrm rot="5400000">
            <a:off x="5178635" y="3687261"/>
            <a:ext cx="1296144" cy="2646878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166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}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960310" y="4625463"/>
            <a:ext cx="16866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OMG! </a:t>
            </a:r>
          </a:p>
          <a:p>
            <a:pPr algn="ctr"/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Ruined!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806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20510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if….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5998" y="826331"/>
            <a:ext cx="86586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Method 2 -  </a:t>
            </a:r>
            <a:r>
              <a:rPr lang="en-GB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std</a:t>
            </a:r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::copy:</a:t>
            </a:r>
            <a:endParaRPr lang="en-GB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888" y="1649035"/>
            <a:ext cx="8064895" cy="34163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endParaRPr lang="en-GB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new array</a:t>
            </a:r>
          </a:p>
          <a:p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new_studentCount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GetNumStudentsLoggedIn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new_p_scores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new_studentCount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GB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the contents of the old array to the new array</a:t>
            </a:r>
          </a:p>
          <a:p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::copy(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p_scores+studentCount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new_p_scores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//delete the old array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613" y="3607692"/>
            <a:ext cx="7602412" cy="29755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::copy(</a:t>
            </a:r>
            <a:r>
              <a:rPr lang="en-GB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p_scores+studentCount</a:t>
            </a: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new_p_scores</a:t>
            </a: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817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20510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if….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5998" y="826331"/>
            <a:ext cx="86586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Method 2 and Microsoft -  </a:t>
            </a:r>
            <a:r>
              <a:rPr lang="en-GB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std</a:t>
            </a:r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::copy</a:t>
            </a:r>
            <a:endParaRPr lang="en-GB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888" y="1649035"/>
            <a:ext cx="8064895" cy="31085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&lt;iterator&gt;</a:t>
            </a:r>
          </a:p>
          <a:p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new array</a:t>
            </a:r>
          </a:p>
          <a:p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new_studentCount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GetNumStudentsLoggedIn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new_p_scores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new_studentCount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the contents of the old array to the new array</a:t>
            </a:r>
          </a:p>
          <a:p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stdext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checked_array_iterator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*&gt;car(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new_p_scores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new_studentCount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::copy(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p_scores+studentCount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car);</a:t>
            </a:r>
          </a:p>
          <a:p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//delete the old array</a:t>
            </a:r>
          </a:p>
          <a:p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 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000" y="4925898"/>
            <a:ext cx="8361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NOTE: Microsoft compiler only. Don’t need to do this with other compilers (at time of writing)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613" y="1914525"/>
            <a:ext cx="2030287" cy="228884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&lt;iterator&gt;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64327" y="3616755"/>
            <a:ext cx="319843" cy="21633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851" y="3419475"/>
            <a:ext cx="7648073" cy="21633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stdext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checked_array_iterator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*&gt;car(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new_p_scores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new_studentCount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368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20510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if….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5998" y="826331"/>
            <a:ext cx="86586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Method 2 -  </a:t>
            </a:r>
            <a:r>
              <a:rPr lang="en-GB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std</a:t>
            </a:r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::copy</a:t>
            </a:r>
            <a:endParaRPr lang="en-GB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000" y="1493232"/>
            <a:ext cx="87905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Safe for classes, </a:t>
            </a:r>
            <a:r>
              <a:rPr lang="en-GB" sz="2800" dirty="0" err="1"/>
              <a:t>structs</a:t>
            </a:r>
            <a:r>
              <a:rPr lang="en-GB" sz="2800" dirty="0"/>
              <a:t> and unions.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std</a:t>
            </a:r>
            <a:r>
              <a:rPr lang="en-GB" sz="2800" dirty="0"/>
              <a:t>::copy will call copy constructors on each destination class, giving it the source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Warning - Default copy constructors perform shallow copies on data. Want a deep copy? Write your own copy constructor.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1907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54336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Shallow Copy vs Deep Copy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6074" y="1063660"/>
            <a:ext cx="1593751" cy="3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r>
              <a:rPr lang="en-GB" dirty="0" err="1"/>
              <a:t>SoldierDude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16073" y="1416086"/>
            <a:ext cx="1593752" cy="65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Rifle*           </a:t>
            </a:r>
            <a:r>
              <a:rPr lang="en-GB" sz="1100" dirty="0" err="1"/>
              <a:t>m_gun</a:t>
            </a:r>
            <a:endParaRPr lang="en-GB" sz="1100" dirty="0"/>
          </a:p>
          <a:p>
            <a:r>
              <a:rPr lang="en-GB" sz="1100" dirty="0" err="1"/>
              <a:t>MedPack</a:t>
            </a:r>
            <a:r>
              <a:rPr lang="en-GB" sz="1100" dirty="0"/>
              <a:t>*  </a:t>
            </a:r>
            <a:r>
              <a:rPr lang="en-GB" sz="1100" dirty="0" err="1"/>
              <a:t>m_portaDoc</a:t>
            </a:r>
            <a:endParaRPr lang="en-GB" sz="1100" dirty="0"/>
          </a:p>
          <a:p>
            <a:r>
              <a:rPr lang="en-GB" sz="1100" dirty="0" err="1"/>
              <a:t>int</a:t>
            </a:r>
            <a:r>
              <a:rPr lang="en-GB" sz="1100" dirty="0"/>
              <a:t>                </a:t>
            </a:r>
            <a:r>
              <a:rPr lang="en-GB" sz="1100" dirty="0" err="1"/>
              <a:t>m_health</a:t>
            </a:r>
            <a:endParaRPr lang="en-GB" sz="1100" dirty="0"/>
          </a:p>
        </p:txBody>
      </p:sp>
      <p:sp>
        <p:nvSpPr>
          <p:cNvPr id="11" name="Rectangle 10"/>
          <p:cNvSpPr/>
          <p:nvPr/>
        </p:nvSpPr>
        <p:spPr>
          <a:xfrm>
            <a:off x="3455170" y="1079517"/>
            <a:ext cx="1593753" cy="3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Rifle*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55169" y="1424546"/>
            <a:ext cx="1593754" cy="65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int</a:t>
            </a:r>
            <a:r>
              <a:rPr lang="en-GB" sz="1100" dirty="0"/>
              <a:t>                      </a:t>
            </a:r>
            <a:r>
              <a:rPr lang="en-GB" sz="1100" dirty="0" err="1"/>
              <a:t>m_bullets</a:t>
            </a:r>
            <a:endParaRPr lang="en-GB" sz="1100" dirty="0"/>
          </a:p>
          <a:p>
            <a:r>
              <a:rPr lang="en-GB" sz="1100" dirty="0" err="1"/>
              <a:t>int</a:t>
            </a:r>
            <a:r>
              <a:rPr lang="en-GB" sz="1100" dirty="0"/>
              <a:t>                      </a:t>
            </a:r>
            <a:r>
              <a:rPr lang="en-GB" sz="1100" dirty="0" err="1"/>
              <a:t>m_mags</a:t>
            </a:r>
            <a:endParaRPr lang="en-GB" sz="1100" dirty="0"/>
          </a:p>
          <a:p>
            <a:r>
              <a:rPr lang="en-GB" sz="1100" dirty="0"/>
              <a:t>Suppressor*     </a:t>
            </a:r>
            <a:r>
              <a:rPr lang="en-GB" sz="1100" dirty="0" err="1"/>
              <a:t>m_sil</a:t>
            </a:r>
            <a:endParaRPr lang="en-GB" sz="1100" dirty="0"/>
          </a:p>
        </p:txBody>
      </p:sp>
      <p:sp>
        <p:nvSpPr>
          <p:cNvPr id="13" name="Rectangle 12"/>
          <p:cNvSpPr/>
          <p:nvPr/>
        </p:nvSpPr>
        <p:spPr>
          <a:xfrm>
            <a:off x="3455171" y="2241567"/>
            <a:ext cx="1593752" cy="3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r>
              <a:rPr lang="en-GB" dirty="0" err="1"/>
              <a:t>MedPack</a:t>
            </a:r>
            <a:r>
              <a:rPr lang="en-GB" dirty="0"/>
              <a:t>*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55171" y="2586596"/>
            <a:ext cx="1593752" cy="65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int</a:t>
            </a:r>
            <a:r>
              <a:rPr lang="en-GB" sz="1100" dirty="0"/>
              <a:t>         </a:t>
            </a:r>
            <a:r>
              <a:rPr lang="en-GB" sz="1100" dirty="0" err="1"/>
              <a:t>m_stimsCount</a:t>
            </a:r>
            <a:endParaRPr lang="en-GB" sz="1100" dirty="0"/>
          </a:p>
          <a:p>
            <a:r>
              <a:rPr lang="en-GB" sz="1100" dirty="0" err="1"/>
              <a:t>Defib</a:t>
            </a:r>
            <a:r>
              <a:rPr lang="en-GB" sz="1100" dirty="0"/>
              <a:t>*  </a:t>
            </a:r>
            <a:r>
              <a:rPr lang="en-GB" sz="1100" dirty="0" err="1"/>
              <a:t>m_defib</a:t>
            </a:r>
            <a:r>
              <a:rPr lang="en-GB" sz="1100" dirty="0"/>
              <a:t>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26787" y="1083720"/>
            <a:ext cx="1593753" cy="3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Suppressor*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6786" y="1428749"/>
            <a:ext cx="1593754" cy="65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float        </a:t>
            </a:r>
            <a:r>
              <a:rPr lang="en-GB" sz="1100" dirty="0" err="1"/>
              <a:t>m_maxDecibels</a:t>
            </a:r>
            <a:endParaRPr lang="en-GB" sz="1100" dirty="0"/>
          </a:p>
          <a:p>
            <a:r>
              <a:rPr lang="en-GB" sz="1100" dirty="0"/>
              <a:t>float        </a:t>
            </a:r>
            <a:r>
              <a:rPr lang="en-GB" sz="1100" dirty="0" err="1"/>
              <a:t>m_flashReduct</a:t>
            </a:r>
            <a:endParaRPr lang="en-GB" sz="1100" dirty="0"/>
          </a:p>
        </p:txBody>
      </p:sp>
      <p:sp>
        <p:nvSpPr>
          <p:cNvPr id="18" name="Rectangle 17"/>
          <p:cNvSpPr/>
          <p:nvPr/>
        </p:nvSpPr>
        <p:spPr>
          <a:xfrm>
            <a:off x="6226786" y="2245770"/>
            <a:ext cx="1593752" cy="3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r>
              <a:rPr lang="en-GB" dirty="0" err="1"/>
              <a:t>Defib</a:t>
            </a:r>
            <a:r>
              <a:rPr lang="en-GB" dirty="0"/>
              <a:t>*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26786" y="2590799"/>
            <a:ext cx="1593752" cy="65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int</a:t>
            </a:r>
            <a:r>
              <a:rPr lang="en-GB" sz="1100" dirty="0"/>
              <a:t>         </a:t>
            </a:r>
            <a:r>
              <a:rPr lang="en-GB" sz="1100" dirty="0" err="1"/>
              <a:t>m_numCharges</a:t>
            </a:r>
            <a:endParaRPr lang="en-GB" sz="1100" dirty="0"/>
          </a:p>
          <a:p>
            <a:r>
              <a:rPr lang="en-GB" sz="1100" dirty="0"/>
              <a:t>float *  </a:t>
            </a:r>
            <a:r>
              <a:rPr lang="en-GB" sz="1100" dirty="0" err="1"/>
              <a:t>m_resuscChance</a:t>
            </a:r>
            <a:endParaRPr lang="en-GB" sz="1100" dirty="0"/>
          </a:p>
        </p:txBody>
      </p:sp>
      <p:cxnSp>
        <p:nvCxnSpPr>
          <p:cNvPr id="5" name="Straight Arrow Connector 4"/>
          <p:cNvCxnSpPr>
            <a:endCxn id="13" idx="1"/>
          </p:cNvCxnSpPr>
          <p:nvPr/>
        </p:nvCxnSpPr>
        <p:spPr>
          <a:xfrm>
            <a:off x="2409825" y="1755288"/>
            <a:ext cx="1045346" cy="658794"/>
          </a:xfrm>
          <a:prstGeom prst="straightConnector1">
            <a:avLst/>
          </a:prstGeom>
          <a:ln w="38100">
            <a:solidFill>
              <a:srgbClr val="FFFF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1"/>
          </p:cNvCxnSpPr>
          <p:nvPr/>
        </p:nvCxnSpPr>
        <p:spPr>
          <a:xfrm flipV="1">
            <a:off x="2400300" y="1252032"/>
            <a:ext cx="1054870" cy="338644"/>
          </a:xfrm>
          <a:prstGeom prst="straightConnector1">
            <a:avLst/>
          </a:prstGeom>
          <a:ln w="38100">
            <a:solidFill>
              <a:srgbClr val="FFFF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5" idx="1"/>
          </p:cNvCxnSpPr>
          <p:nvPr/>
        </p:nvCxnSpPr>
        <p:spPr>
          <a:xfrm flipV="1">
            <a:off x="5038725" y="1256235"/>
            <a:ext cx="1188062" cy="683166"/>
          </a:xfrm>
          <a:prstGeom prst="straightConnector1">
            <a:avLst/>
          </a:prstGeom>
          <a:ln w="38100">
            <a:solidFill>
              <a:srgbClr val="FFFF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048923" y="2389710"/>
            <a:ext cx="1177863" cy="620190"/>
          </a:xfrm>
          <a:prstGeom prst="straightConnector1">
            <a:avLst/>
          </a:prstGeom>
          <a:ln w="38100">
            <a:solidFill>
              <a:srgbClr val="FFFF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57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54336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Shallow Copy</a:t>
            </a:r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vs Deep Copy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6074" y="1063660"/>
            <a:ext cx="1593751" cy="3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r>
              <a:rPr lang="en-GB" dirty="0" err="1"/>
              <a:t>SoldierDude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16073" y="1416086"/>
            <a:ext cx="1593752" cy="65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Rifle*           </a:t>
            </a:r>
            <a:r>
              <a:rPr lang="en-GB" sz="1100" dirty="0" err="1"/>
              <a:t>m_gun</a:t>
            </a:r>
            <a:endParaRPr lang="en-GB" sz="1100" dirty="0"/>
          </a:p>
          <a:p>
            <a:r>
              <a:rPr lang="en-GB" sz="1100" dirty="0" err="1"/>
              <a:t>MedPack</a:t>
            </a:r>
            <a:r>
              <a:rPr lang="en-GB" sz="1100" dirty="0"/>
              <a:t>*  </a:t>
            </a:r>
            <a:r>
              <a:rPr lang="en-GB" sz="1100" dirty="0" err="1"/>
              <a:t>m_portaDoc</a:t>
            </a:r>
            <a:endParaRPr lang="en-GB" sz="1100" dirty="0"/>
          </a:p>
          <a:p>
            <a:r>
              <a:rPr lang="en-GB" sz="1100" dirty="0" err="1"/>
              <a:t>int</a:t>
            </a:r>
            <a:r>
              <a:rPr lang="en-GB" sz="1100" dirty="0"/>
              <a:t>                </a:t>
            </a:r>
            <a:r>
              <a:rPr lang="en-GB" sz="1100" dirty="0" err="1"/>
              <a:t>m_health</a:t>
            </a:r>
            <a:endParaRPr lang="en-GB" sz="1100" dirty="0"/>
          </a:p>
        </p:txBody>
      </p:sp>
      <p:sp>
        <p:nvSpPr>
          <p:cNvPr id="11" name="Rectangle 10"/>
          <p:cNvSpPr/>
          <p:nvPr/>
        </p:nvSpPr>
        <p:spPr>
          <a:xfrm>
            <a:off x="3455170" y="1079517"/>
            <a:ext cx="1593753" cy="3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Rifle*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55169" y="1424546"/>
            <a:ext cx="1593754" cy="65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int</a:t>
            </a:r>
            <a:r>
              <a:rPr lang="en-GB" sz="1100" dirty="0"/>
              <a:t>                      </a:t>
            </a:r>
            <a:r>
              <a:rPr lang="en-GB" sz="1100" dirty="0" err="1"/>
              <a:t>m_bullets</a:t>
            </a:r>
            <a:endParaRPr lang="en-GB" sz="1100" dirty="0"/>
          </a:p>
          <a:p>
            <a:r>
              <a:rPr lang="en-GB" sz="1100" dirty="0" err="1"/>
              <a:t>int</a:t>
            </a:r>
            <a:r>
              <a:rPr lang="en-GB" sz="1100" dirty="0"/>
              <a:t>                      </a:t>
            </a:r>
            <a:r>
              <a:rPr lang="en-GB" sz="1100" dirty="0" err="1"/>
              <a:t>m_mags</a:t>
            </a:r>
            <a:endParaRPr lang="en-GB" sz="1100" dirty="0"/>
          </a:p>
          <a:p>
            <a:r>
              <a:rPr lang="en-GB" sz="1100" dirty="0"/>
              <a:t>Suppressor*     </a:t>
            </a:r>
            <a:r>
              <a:rPr lang="en-GB" sz="1100" dirty="0" err="1"/>
              <a:t>m_sil</a:t>
            </a:r>
            <a:endParaRPr lang="en-GB" sz="1100" dirty="0"/>
          </a:p>
        </p:txBody>
      </p:sp>
      <p:sp>
        <p:nvSpPr>
          <p:cNvPr id="13" name="Rectangle 12"/>
          <p:cNvSpPr/>
          <p:nvPr/>
        </p:nvSpPr>
        <p:spPr>
          <a:xfrm>
            <a:off x="3455171" y="2241567"/>
            <a:ext cx="1593752" cy="3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r>
              <a:rPr lang="en-GB" dirty="0" err="1"/>
              <a:t>MedPack</a:t>
            </a:r>
            <a:r>
              <a:rPr lang="en-GB" dirty="0"/>
              <a:t>*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55171" y="2586596"/>
            <a:ext cx="1593752" cy="65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int</a:t>
            </a:r>
            <a:r>
              <a:rPr lang="en-GB" sz="1100" dirty="0"/>
              <a:t>         </a:t>
            </a:r>
            <a:r>
              <a:rPr lang="en-GB" sz="1100" dirty="0" err="1"/>
              <a:t>m_stimsCount</a:t>
            </a:r>
            <a:endParaRPr lang="en-GB" sz="1100" dirty="0"/>
          </a:p>
          <a:p>
            <a:r>
              <a:rPr lang="en-GB" sz="1100" dirty="0" err="1"/>
              <a:t>Defib</a:t>
            </a:r>
            <a:r>
              <a:rPr lang="en-GB" sz="1100" dirty="0"/>
              <a:t>*  </a:t>
            </a:r>
            <a:r>
              <a:rPr lang="en-GB" sz="1100" dirty="0" err="1"/>
              <a:t>m_defib</a:t>
            </a:r>
            <a:r>
              <a:rPr lang="en-GB" sz="1100" dirty="0"/>
              <a:t>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26787" y="1083720"/>
            <a:ext cx="1593753" cy="3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Suppressor*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6786" y="1428749"/>
            <a:ext cx="1593754" cy="65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float        </a:t>
            </a:r>
            <a:r>
              <a:rPr lang="en-GB" sz="1100" dirty="0" err="1"/>
              <a:t>m_maxDecibels</a:t>
            </a:r>
            <a:endParaRPr lang="en-GB" sz="1100" dirty="0"/>
          </a:p>
          <a:p>
            <a:r>
              <a:rPr lang="en-GB" sz="1100" dirty="0"/>
              <a:t>float        </a:t>
            </a:r>
            <a:r>
              <a:rPr lang="en-GB" sz="1100" dirty="0" err="1"/>
              <a:t>m_flashReduct</a:t>
            </a:r>
            <a:endParaRPr lang="en-GB" sz="1100" dirty="0"/>
          </a:p>
        </p:txBody>
      </p:sp>
      <p:sp>
        <p:nvSpPr>
          <p:cNvPr id="18" name="Rectangle 17"/>
          <p:cNvSpPr/>
          <p:nvPr/>
        </p:nvSpPr>
        <p:spPr>
          <a:xfrm>
            <a:off x="6226786" y="2245770"/>
            <a:ext cx="1593752" cy="3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r>
              <a:rPr lang="en-GB" dirty="0" err="1"/>
              <a:t>Defib</a:t>
            </a:r>
            <a:r>
              <a:rPr lang="en-GB" dirty="0"/>
              <a:t>*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26786" y="2590799"/>
            <a:ext cx="1593752" cy="65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int</a:t>
            </a:r>
            <a:r>
              <a:rPr lang="en-GB" sz="1100" dirty="0"/>
              <a:t>         </a:t>
            </a:r>
            <a:r>
              <a:rPr lang="en-GB" sz="1100" dirty="0" err="1"/>
              <a:t>m_numCharges</a:t>
            </a:r>
            <a:endParaRPr lang="en-GB" sz="1100" dirty="0"/>
          </a:p>
          <a:p>
            <a:r>
              <a:rPr lang="en-GB" sz="1100" dirty="0"/>
              <a:t>float *  </a:t>
            </a:r>
            <a:r>
              <a:rPr lang="en-GB" sz="1100" dirty="0" err="1"/>
              <a:t>m_resuscChance</a:t>
            </a:r>
            <a:endParaRPr lang="en-GB" sz="1100" dirty="0"/>
          </a:p>
        </p:txBody>
      </p:sp>
      <p:cxnSp>
        <p:nvCxnSpPr>
          <p:cNvPr id="5" name="Straight Arrow Connector 4"/>
          <p:cNvCxnSpPr>
            <a:endCxn id="13" idx="1"/>
          </p:cNvCxnSpPr>
          <p:nvPr/>
        </p:nvCxnSpPr>
        <p:spPr>
          <a:xfrm>
            <a:off x="2409825" y="1755288"/>
            <a:ext cx="1045346" cy="658794"/>
          </a:xfrm>
          <a:prstGeom prst="straightConnector1">
            <a:avLst/>
          </a:prstGeom>
          <a:ln w="38100">
            <a:solidFill>
              <a:srgbClr val="FFFF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1"/>
          </p:cNvCxnSpPr>
          <p:nvPr/>
        </p:nvCxnSpPr>
        <p:spPr>
          <a:xfrm flipV="1">
            <a:off x="2400300" y="1252032"/>
            <a:ext cx="1054870" cy="338644"/>
          </a:xfrm>
          <a:prstGeom prst="straightConnector1">
            <a:avLst/>
          </a:prstGeom>
          <a:ln w="38100">
            <a:solidFill>
              <a:srgbClr val="FFFF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5" idx="1"/>
          </p:cNvCxnSpPr>
          <p:nvPr/>
        </p:nvCxnSpPr>
        <p:spPr>
          <a:xfrm flipV="1">
            <a:off x="5038725" y="1256235"/>
            <a:ext cx="1188062" cy="683166"/>
          </a:xfrm>
          <a:prstGeom prst="straightConnector1">
            <a:avLst/>
          </a:prstGeom>
          <a:ln w="38100">
            <a:solidFill>
              <a:srgbClr val="FFFF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048923" y="2389710"/>
            <a:ext cx="1177863" cy="620190"/>
          </a:xfrm>
          <a:prstGeom prst="straightConnector1">
            <a:avLst/>
          </a:prstGeom>
          <a:ln w="38100">
            <a:solidFill>
              <a:srgbClr val="FFFF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16075" y="3959260"/>
            <a:ext cx="1593751" cy="3450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SoldierDude2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6075" y="3530635"/>
            <a:ext cx="1593751" cy="3450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SoldierDude2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6074" y="3883061"/>
            <a:ext cx="1593752" cy="6593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Rifle*           </a:t>
            </a:r>
            <a:r>
              <a:rPr lang="en-GB" sz="1100" dirty="0" err="1"/>
              <a:t>m_gun</a:t>
            </a:r>
            <a:endParaRPr lang="en-GB" sz="1100" dirty="0"/>
          </a:p>
          <a:p>
            <a:r>
              <a:rPr lang="en-GB" sz="1100" dirty="0" err="1"/>
              <a:t>MedPack</a:t>
            </a:r>
            <a:r>
              <a:rPr lang="en-GB" sz="1100" dirty="0"/>
              <a:t>*  </a:t>
            </a:r>
            <a:r>
              <a:rPr lang="en-GB" sz="1100" dirty="0" err="1"/>
              <a:t>m_portaDoc</a:t>
            </a:r>
            <a:endParaRPr lang="en-GB" sz="1100" dirty="0"/>
          </a:p>
          <a:p>
            <a:r>
              <a:rPr lang="en-GB" sz="1100" dirty="0" err="1"/>
              <a:t>int</a:t>
            </a:r>
            <a:r>
              <a:rPr lang="en-GB" sz="1100" dirty="0"/>
              <a:t>                </a:t>
            </a:r>
            <a:r>
              <a:rPr lang="en-GB" sz="1100" dirty="0" err="1"/>
              <a:t>m_health</a:t>
            </a:r>
            <a:endParaRPr lang="en-GB" sz="1100" dirty="0"/>
          </a:p>
        </p:txBody>
      </p:sp>
      <p:cxnSp>
        <p:nvCxnSpPr>
          <p:cNvPr id="28" name="Straight Arrow Connector 27"/>
          <p:cNvCxnSpPr>
            <a:endCxn id="11" idx="1"/>
          </p:cNvCxnSpPr>
          <p:nvPr/>
        </p:nvCxnSpPr>
        <p:spPr>
          <a:xfrm flipV="1">
            <a:off x="2400300" y="1252032"/>
            <a:ext cx="1054870" cy="2815144"/>
          </a:xfrm>
          <a:prstGeom prst="straightConnector1">
            <a:avLst/>
          </a:prstGeom>
          <a:ln w="38100">
            <a:solidFill>
              <a:srgbClr val="FFC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1"/>
          </p:cNvCxnSpPr>
          <p:nvPr/>
        </p:nvCxnSpPr>
        <p:spPr>
          <a:xfrm flipV="1">
            <a:off x="2413387" y="2414082"/>
            <a:ext cx="1041784" cy="1808181"/>
          </a:xfrm>
          <a:prstGeom prst="straightConnector1">
            <a:avLst/>
          </a:prstGeom>
          <a:ln w="38100">
            <a:solidFill>
              <a:srgbClr val="FFC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57500" y="3680959"/>
            <a:ext cx="59531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When copying pointers, only addresses of data members are copied</a:t>
            </a:r>
          </a:p>
          <a:p>
            <a:endParaRPr lang="en-GB" sz="2800" dirty="0"/>
          </a:p>
          <a:p>
            <a:r>
              <a:rPr lang="en-GB" sz="2800" dirty="0"/>
              <a:t>ALL sorts of problems can occur</a:t>
            </a:r>
          </a:p>
        </p:txBody>
      </p:sp>
    </p:spTree>
    <p:extLst>
      <p:ext uri="{BB962C8B-B14F-4D97-AF65-F5344CB8AC3E}">
        <p14:creationId xmlns:p14="http://schemas.microsoft.com/office/powerpoint/2010/main" val="3649210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54336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Shallow Copy</a:t>
            </a:r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vs Deep Copy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6074" y="1063660"/>
            <a:ext cx="1593751" cy="3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r>
              <a:rPr lang="en-GB" dirty="0" err="1"/>
              <a:t>SoldierDude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16073" y="1416086"/>
            <a:ext cx="1593752" cy="65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Rifle*           </a:t>
            </a:r>
            <a:r>
              <a:rPr lang="en-GB" sz="1100" dirty="0" err="1"/>
              <a:t>m_gun</a:t>
            </a:r>
            <a:endParaRPr lang="en-GB" sz="1100" dirty="0"/>
          </a:p>
          <a:p>
            <a:r>
              <a:rPr lang="en-GB" sz="1100" dirty="0" err="1"/>
              <a:t>MedPack</a:t>
            </a:r>
            <a:r>
              <a:rPr lang="en-GB" sz="1100" dirty="0"/>
              <a:t>*  </a:t>
            </a:r>
            <a:r>
              <a:rPr lang="en-GB" sz="1100" dirty="0" err="1"/>
              <a:t>m_portaDoc</a:t>
            </a:r>
            <a:endParaRPr lang="en-GB" sz="1100" dirty="0"/>
          </a:p>
          <a:p>
            <a:r>
              <a:rPr lang="en-GB" sz="1100" dirty="0" err="1"/>
              <a:t>int</a:t>
            </a:r>
            <a:r>
              <a:rPr lang="en-GB" sz="1100" dirty="0"/>
              <a:t>                </a:t>
            </a:r>
            <a:r>
              <a:rPr lang="en-GB" sz="1100" dirty="0" err="1"/>
              <a:t>m_health</a:t>
            </a:r>
            <a:endParaRPr lang="en-GB" sz="1100" dirty="0"/>
          </a:p>
        </p:txBody>
      </p:sp>
      <p:sp>
        <p:nvSpPr>
          <p:cNvPr id="11" name="Rectangle 10"/>
          <p:cNvSpPr/>
          <p:nvPr/>
        </p:nvSpPr>
        <p:spPr>
          <a:xfrm>
            <a:off x="3455170" y="1079517"/>
            <a:ext cx="1593753" cy="3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Rifle*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55169" y="1424546"/>
            <a:ext cx="1593754" cy="65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int</a:t>
            </a:r>
            <a:r>
              <a:rPr lang="en-GB" sz="1100" dirty="0"/>
              <a:t>                      </a:t>
            </a:r>
            <a:r>
              <a:rPr lang="en-GB" sz="1100" dirty="0" err="1"/>
              <a:t>m_bullets</a:t>
            </a:r>
            <a:endParaRPr lang="en-GB" sz="1100" dirty="0"/>
          </a:p>
          <a:p>
            <a:r>
              <a:rPr lang="en-GB" sz="1100" dirty="0" err="1"/>
              <a:t>int</a:t>
            </a:r>
            <a:r>
              <a:rPr lang="en-GB" sz="1100" dirty="0"/>
              <a:t>                      </a:t>
            </a:r>
            <a:r>
              <a:rPr lang="en-GB" sz="1100" dirty="0" err="1"/>
              <a:t>m_mags</a:t>
            </a:r>
            <a:endParaRPr lang="en-GB" sz="1100" dirty="0"/>
          </a:p>
          <a:p>
            <a:r>
              <a:rPr lang="en-GB" sz="1100" dirty="0"/>
              <a:t>Suppressor*     </a:t>
            </a:r>
            <a:r>
              <a:rPr lang="en-GB" sz="1100" dirty="0" err="1"/>
              <a:t>m_sil</a:t>
            </a:r>
            <a:endParaRPr lang="en-GB" sz="1100" dirty="0"/>
          </a:p>
        </p:txBody>
      </p:sp>
      <p:sp>
        <p:nvSpPr>
          <p:cNvPr id="13" name="Rectangle 12"/>
          <p:cNvSpPr/>
          <p:nvPr/>
        </p:nvSpPr>
        <p:spPr>
          <a:xfrm>
            <a:off x="3455171" y="2241567"/>
            <a:ext cx="1593752" cy="3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r>
              <a:rPr lang="en-GB" dirty="0" err="1"/>
              <a:t>MedPack</a:t>
            </a:r>
            <a:r>
              <a:rPr lang="en-GB" dirty="0"/>
              <a:t>*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55171" y="2586596"/>
            <a:ext cx="1593752" cy="65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int</a:t>
            </a:r>
            <a:r>
              <a:rPr lang="en-GB" sz="1100" dirty="0"/>
              <a:t>         </a:t>
            </a:r>
            <a:r>
              <a:rPr lang="en-GB" sz="1100" dirty="0" err="1"/>
              <a:t>m_stimsCount</a:t>
            </a:r>
            <a:endParaRPr lang="en-GB" sz="1100" dirty="0"/>
          </a:p>
          <a:p>
            <a:r>
              <a:rPr lang="en-GB" sz="1100" dirty="0" err="1"/>
              <a:t>Defib</a:t>
            </a:r>
            <a:r>
              <a:rPr lang="en-GB" sz="1100" dirty="0"/>
              <a:t>*  </a:t>
            </a:r>
            <a:r>
              <a:rPr lang="en-GB" sz="1100" dirty="0" err="1"/>
              <a:t>m_defib</a:t>
            </a:r>
            <a:r>
              <a:rPr lang="en-GB" sz="1100" dirty="0"/>
              <a:t>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26787" y="1083720"/>
            <a:ext cx="1593753" cy="3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Suppressor*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6786" y="1428749"/>
            <a:ext cx="1593754" cy="65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float        </a:t>
            </a:r>
            <a:r>
              <a:rPr lang="en-GB" sz="1100" dirty="0" err="1"/>
              <a:t>m_maxDecibels</a:t>
            </a:r>
            <a:endParaRPr lang="en-GB" sz="1100" dirty="0"/>
          </a:p>
          <a:p>
            <a:r>
              <a:rPr lang="en-GB" sz="1100" dirty="0"/>
              <a:t>float        </a:t>
            </a:r>
            <a:r>
              <a:rPr lang="en-GB" sz="1100" dirty="0" err="1"/>
              <a:t>m_flashReduct</a:t>
            </a:r>
            <a:endParaRPr lang="en-GB" sz="1100" dirty="0"/>
          </a:p>
        </p:txBody>
      </p:sp>
      <p:sp>
        <p:nvSpPr>
          <p:cNvPr id="18" name="Rectangle 17"/>
          <p:cNvSpPr/>
          <p:nvPr/>
        </p:nvSpPr>
        <p:spPr>
          <a:xfrm>
            <a:off x="6226786" y="2245770"/>
            <a:ext cx="1593752" cy="3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r>
              <a:rPr lang="en-GB" dirty="0" err="1"/>
              <a:t>Defib</a:t>
            </a:r>
            <a:r>
              <a:rPr lang="en-GB" dirty="0"/>
              <a:t>*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26786" y="2590799"/>
            <a:ext cx="1593752" cy="65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int</a:t>
            </a:r>
            <a:r>
              <a:rPr lang="en-GB" sz="1100" dirty="0"/>
              <a:t>         </a:t>
            </a:r>
            <a:r>
              <a:rPr lang="en-GB" sz="1100" dirty="0" err="1"/>
              <a:t>m_numCharges</a:t>
            </a:r>
            <a:endParaRPr lang="en-GB" sz="1100" dirty="0"/>
          </a:p>
          <a:p>
            <a:r>
              <a:rPr lang="en-GB" sz="1100" dirty="0"/>
              <a:t>float *  </a:t>
            </a:r>
            <a:r>
              <a:rPr lang="en-GB" sz="1100" dirty="0" err="1"/>
              <a:t>m_resuscChance</a:t>
            </a:r>
            <a:endParaRPr lang="en-GB" sz="1100" dirty="0"/>
          </a:p>
        </p:txBody>
      </p:sp>
      <p:cxnSp>
        <p:nvCxnSpPr>
          <p:cNvPr id="5" name="Straight Arrow Connector 4"/>
          <p:cNvCxnSpPr>
            <a:endCxn id="13" idx="1"/>
          </p:cNvCxnSpPr>
          <p:nvPr/>
        </p:nvCxnSpPr>
        <p:spPr>
          <a:xfrm>
            <a:off x="2409825" y="1755288"/>
            <a:ext cx="1045346" cy="658794"/>
          </a:xfrm>
          <a:prstGeom prst="straightConnector1">
            <a:avLst/>
          </a:prstGeom>
          <a:ln w="38100">
            <a:solidFill>
              <a:srgbClr val="FFFF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1"/>
          </p:cNvCxnSpPr>
          <p:nvPr/>
        </p:nvCxnSpPr>
        <p:spPr>
          <a:xfrm flipV="1">
            <a:off x="2400300" y="1252032"/>
            <a:ext cx="1054870" cy="338644"/>
          </a:xfrm>
          <a:prstGeom prst="straightConnector1">
            <a:avLst/>
          </a:prstGeom>
          <a:ln w="38100">
            <a:solidFill>
              <a:srgbClr val="FFFF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5" idx="1"/>
          </p:cNvCxnSpPr>
          <p:nvPr/>
        </p:nvCxnSpPr>
        <p:spPr>
          <a:xfrm flipV="1">
            <a:off x="5038725" y="1256235"/>
            <a:ext cx="1188062" cy="683166"/>
          </a:xfrm>
          <a:prstGeom prst="straightConnector1">
            <a:avLst/>
          </a:prstGeom>
          <a:ln w="38100">
            <a:solidFill>
              <a:srgbClr val="FFFF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048923" y="2389710"/>
            <a:ext cx="1177863" cy="620190"/>
          </a:xfrm>
          <a:prstGeom prst="straightConnector1">
            <a:avLst/>
          </a:prstGeom>
          <a:ln w="38100">
            <a:solidFill>
              <a:srgbClr val="FFFF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16075" y="3959260"/>
            <a:ext cx="1593751" cy="3450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SoldierDude2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6075" y="3530635"/>
            <a:ext cx="1593751" cy="3450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SoldierDude2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6074" y="3883061"/>
            <a:ext cx="1593752" cy="6593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Rifle*           </a:t>
            </a:r>
            <a:r>
              <a:rPr lang="en-GB" sz="1100" dirty="0" err="1"/>
              <a:t>m_gun</a:t>
            </a:r>
            <a:endParaRPr lang="en-GB" sz="1100" dirty="0"/>
          </a:p>
          <a:p>
            <a:r>
              <a:rPr lang="en-GB" sz="1100" dirty="0" err="1"/>
              <a:t>MedPack</a:t>
            </a:r>
            <a:r>
              <a:rPr lang="en-GB" sz="1100" dirty="0"/>
              <a:t>*  </a:t>
            </a:r>
            <a:r>
              <a:rPr lang="en-GB" sz="1100" dirty="0" err="1"/>
              <a:t>m_portaDoc</a:t>
            </a:r>
            <a:endParaRPr lang="en-GB" sz="1100" dirty="0"/>
          </a:p>
          <a:p>
            <a:r>
              <a:rPr lang="en-GB" sz="1100" dirty="0" err="1"/>
              <a:t>int</a:t>
            </a:r>
            <a:r>
              <a:rPr lang="en-GB" sz="1100" dirty="0"/>
              <a:t>                </a:t>
            </a:r>
            <a:r>
              <a:rPr lang="en-GB" sz="1100" dirty="0" err="1"/>
              <a:t>m_health</a:t>
            </a:r>
            <a:endParaRPr lang="en-GB" sz="1100" dirty="0"/>
          </a:p>
        </p:txBody>
      </p:sp>
      <p:cxnSp>
        <p:nvCxnSpPr>
          <p:cNvPr id="28" name="Straight Arrow Connector 27"/>
          <p:cNvCxnSpPr>
            <a:endCxn id="11" idx="1"/>
          </p:cNvCxnSpPr>
          <p:nvPr/>
        </p:nvCxnSpPr>
        <p:spPr>
          <a:xfrm flipV="1">
            <a:off x="2400300" y="1252032"/>
            <a:ext cx="1054870" cy="2815144"/>
          </a:xfrm>
          <a:prstGeom prst="straightConnector1">
            <a:avLst/>
          </a:prstGeom>
          <a:ln w="38100">
            <a:solidFill>
              <a:srgbClr val="FFC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1"/>
          </p:cNvCxnSpPr>
          <p:nvPr/>
        </p:nvCxnSpPr>
        <p:spPr>
          <a:xfrm flipV="1">
            <a:off x="2413387" y="2414082"/>
            <a:ext cx="1041784" cy="1808181"/>
          </a:xfrm>
          <a:prstGeom prst="straightConnector1">
            <a:avLst/>
          </a:prstGeom>
          <a:ln w="38100">
            <a:solidFill>
              <a:srgbClr val="FFC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57500" y="3680959"/>
            <a:ext cx="59531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What happens to SD2’s bullet count when SD1 fires?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Animations?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Rendering?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Deleting? (i.e. calling destructor)</a:t>
            </a:r>
          </a:p>
        </p:txBody>
      </p:sp>
    </p:spTree>
    <p:extLst>
      <p:ext uri="{BB962C8B-B14F-4D97-AF65-F5344CB8AC3E}">
        <p14:creationId xmlns:p14="http://schemas.microsoft.com/office/powerpoint/2010/main" val="340001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67" y="1772816"/>
            <a:ext cx="7462620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GB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Dynamic Array Allocation</a:t>
            </a:r>
          </a:p>
        </p:txBody>
      </p:sp>
    </p:spTree>
    <p:extLst>
      <p:ext uri="{BB962C8B-B14F-4D97-AF65-F5344CB8AC3E}">
        <p14:creationId xmlns:p14="http://schemas.microsoft.com/office/powerpoint/2010/main" val="293076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54336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Shallow Copy vs </a:t>
            </a:r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Deep Copy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6074" y="1063660"/>
            <a:ext cx="1593751" cy="3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r>
              <a:rPr lang="en-GB" dirty="0" err="1"/>
              <a:t>SoldierDude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16073" y="1416086"/>
            <a:ext cx="1593752" cy="65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Rifle*           </a:t>
            </a:r>
            <a:r>
              <a:rPr lang="en-GB" sz="1100" dirty="0" err="1"/>
              <a:t>m_gun</a:t>
            </a:r>
            <a:endParaRPr lang="en-GB" sz="1100" dirty="0"/>
          </a:p>
          <a:p>
            <a:r>
              <a:rPr lang="en-GB" sz="1100" dirty="0" err="1"/>
              <a:t>MedPack</a:t>
            </a:r>
            <a:r>
              <a:rPr lang="en-GB" sz="1100" dirty="0"/>
              <a:t>*  </a:t>
            </a:r>
            <a:r>
              <a:rPr lang="en-GB" sz="1100" dirty="0" err="1"/>
              <a:t>m_portaDoc</a:t>
            </a:r>
            <a:endParaRPr lang="en-GB" sz="1100" dirty="0"/>
          </a:p>
          <a:p>
            <a:r>
              <a:rPr lang="en-GB" sz="1100" dirty="0" err="1"/>
              <a:t>int</a:t>
            </a:r>
            <a:r>
              <a:rPr lang="en-GB" sz="1100" dirty="0"/>
              <a:t>                </a:t>
            </a:r>
            <a:r>
              <a:rPr lang="en-GB" sz="1100" dirty="0" err="1"/>
              <a:t>m_health</a:t>
            </a:r>
            <a:endParaRPr lang="en-GB" sz="1100" dirty="0"/>
          </a:p>
        </p:txBody>
      </p:sp>
      <p:sp>
        <p:nvSpPr>
          <p:cNvPr id="11" name="Rectangle 10"/>
          <p:cNvSpPr/>
          <p:nvPr/>
        </p:nvSpPr>
        <p:spPr>
          <a:xfrm>
            <a:off x="3455170" y="1079517"/>
            <a:ext cx="1593753" cy="3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Rifle*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55169" y="1424546"/>
            <a:ext cx="1593754" cy="65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int</a:t>
            </a:r>
            <a:r>
              <a:rPr lang="en-GB" sz="1100" dirty="0"/>
              <a:t>                      </a:t>
            </a:r>
            <a:r>
              <a:rPr lang="en-GB" sz="1100" dirty="0" err="1"/>
              <a:t>m_bullets</a:t>
            </a:r>
            <a:endParaRPr lang="en-GB" sz="1100" dirty="0"/>
          </a:p>
          <a:p>
            <a:r>
              <a:rPr lang="en-GB" sz="1100" dirty="0" err="1"/>
              <a:t>int</a:t>
            </a:r>
            <a:r>
              <a:rPr lang="en-GB" sz="1100" dirty="0"/>
              <a:t>                      </a:t>
            </a:r>
            <a:r>
              <a:rPr lang="en-GB" sz="1100" dirty="0" err="1"/>
              <a:t>m_mags</a:t>
            </a:r>
            <a:endParaRPr lang="en-GB" sz="1100" dirty="0"/>
          </a:p>
          <a:p>
            <a:r>
              <a:rPr lang="en-GB" sz="1100" dirty="0"/>
              <a:t>Suppressor*     </a:t>
            </a:r>
            <a:r>
              <a:rPr lang="en-GB" sz="1100" dirty="0" err="1"/>
              <a:t>m_sil</a:t>
            </a:r>
            <a:endParaRPr lang="en-GB" sz="1100" dirty="0"/>
          </a:p>
        </p:txBody>
      </p:sp>
      <p:sp>
        <p:nvSpPr>
          <p:cNvPr id="13" name="Rectangle 12"/>
          <p:cNvSpPr/>
          <p:nvPr/>
        </p:nvSpPr>
        <p:spPr>
          <a:xfrm>
            <a:off x="3455171" y="2241567"/>
            <a:ext cx="1593752" cy="3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r>
              <a:rPr lang="en-GB" dirty="0" err="1"/>
              <a:t>MedPack</a:t>
            </a:r>
            <a:r>
              <a:rPr lang="en-GB" dirty="0"/>
              <a:t>*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55171" y="2586596"/>
            <a:ext cx="1593752" cy="65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int</a:t>
            </a:r>
            <a:r>
              <a:rPr lang="en-GB" sz="1100" dirty="0"/>
              <a:t>         </a:t>
            </a:r>
            <a:r>
              <a:rPr lang="en-GB" sz="1100" dirty="0" err="1"/>
              <a:t>m_stimsCount</a:t>
            </a:r>
            <a:endParaRPr lang="en-GB" sz="1100" dirty="0"/>
          </a:p>
          <a:p>
            <a:r>
              <a:rPr lang="en-GB" sz="1100" dirty="0" err="1"/>
              <a:t>Defib</a:t>
            </a:r>
            <a:r>
              <a:rPr lang="en-GB" sz="1100" dirty="0"/>
              <a:t>*  </a:t>
            </a:r>
            <a:r>
              <a:rPr lang="en-GB" sz="1100" dirty="0" err="1"/>
              <a:t>m_defib</a:t>
            </a:r>
            <a:r>
              <a:rPr lang="en-GB" sz="1100" dirty="0"/>
              <a:t>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26787" y="1083720"/>
            <a:ext cx="1593753" cy="3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Suppressor*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6786" y="1428749"/>
            <a:ext cx="1593754" cy="65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float        </a:t>
            </a:r>
            <a:r>
              <a:rPr lang="en-GB" sz="1100" dirty="0" err="1"/>
              <a:t>m_maxDecibels</a:t>
            </a:r>
            <a:endParaRPr lang="en-GB" sz="1100" dirty="0"/>
          </a:p>
          <a:p>
            <a:r>
              <a:rPr lang="en-GB" sz="1100" dirty="0"/>
              <a:t>float        </a:t>
            </a:r>
            <a:r>
              <a:rPr lang="en-GB" sz="1100" dirty="0" err="1"/>
              <a:t>m_flashReduct</a:t>
            </a:r>
            <a:endParaRPr lang="en-GB" sz="1100" dirty="0"/>
          </a:p>
        </p:txBody>
      </p:sp>
      <p:sp>
        <p:nvSpPr>
          <p:cNvPr id="18" name="Rectangle 17"/>
          <p:cNvSpPr/>
          <p:nvPr/>
        </p:nvSpPr>
        <p:spPr>
          <a:xfrm>
            <a:off x="6226786" y="2245770"/>
            <a:ext cx="1593752" cy="3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r>
              <a:rPr lang="en-GB" dirty="0" err="1"/>
              <a:t>Defib</a:t>
            </a:r>
            <a:r>
              <a:rPr lang="en-GB" dirty="0"/>
              <a:t>*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26786" y="2590799"/>
            <a:ext cx="1593752" cy="659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int</a:t>
            </a:r>
            <a:r>
              <a:rPr lang="en-GB" sz="1100" dirty="0"/>
              <a:t>         </a:t>
            </a:r>
            <a:r>
              <a:rPr lang="en-GB" sz="1100" dirty="0" err="1"/>
              <a:t>m_numCharges</a:t>
            </a:r>
            <a:endParaRPr lang="en-GB" sz="1100" dirty="0"/>
          </a:p>
          <a:p>
            <a:r>
              <a:rPr lang="en-GB" sz="1100" dirty="0"/>
              <a:t>float *  </a:t>
            </a:r>
            <a:r>
              <a:rPr lang="en-GB" sz="1100" dirty="0" err="1"/>
              <a:t>m_resuscChance</a:t>
            </a:r>
            <a:endParaRPr lang="en-GB" sz="1100" dirty="0"/>
          </a:p>
        </p:txBody>
      </p:sp>
      <p:cxnSp>
        <p:nvCxnSpPr>
          <p:cNvPr id="5" name="Straight Arrow Connector 4"/>
          <p:cNvCxnSpPr>
            <a:endCxn id="13" idx="1"/>
          </p:cNvCxnSpPr>
          <p:nvPr/>
        </p:nvCxnSpPr>
        <p:spPr>
          <a:xfrm>
            <a:off x="2409825" y="1755288"/>
            <a:ext cx="1045346" cy="658794"/>
          </a:xfrm>
          <a:prstGeom prst="straightConnector1">
            <a:avLst/>
          </a:prstGeom>
          <a:ln w="38100">
            <a:solidFill>
              <a:srgbClr val="FFFF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1"/>
          </p:cNvCxnSpPr>
          <p:nvPr/>
        </p:nvCxnSpPr>
        <p:spPr>
          <a:xfrm flipV="1">
            <a:off x="2400300" y="1252032"/>
            <a:ext cx="1054870" cy="338644"/>
          </a:xfrm>
          <a:prstGeom prst="straightConnector1">
            <a:avLst/>
          </a:prstGeom>
          <a:ln w="38100">
            <a:solidFill>
              <a:srgbClr val="FFFF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5" idx="1"/>
          </p:cNvCxnSpPr>
          <p:nvPr/>
        </p:nvCxnSpPr>
        <p:spPr>
          <a:xfrm flipV="1">
            <a:off x="5038725" y="1256235"/>
            <a:ext cx="1188062" cy="683166"/>
          </a:xfrm>
          <a:prstGeom prst="straightConnector1">
            <a:avLst/>
          </a:prstGeom>
          <a:ln w="38100">
            <a:solidFill>
              <a:srgbClr val="FFFF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048923" y="2389710"/>
            <a:ext cx="1177863" cy="620190"/>
          </a:xfrm>
          <a:prstGeom prst="straightConnector1">
            <a:avLst/>
          </a:prstGeom>
          <a:ln w="38100">
            <a:solidFill>
              <a:srgbClr val="FFFF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16075" y="3530635"/>
            <a:ext cx="1593751" cy="3450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SoldierDude2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6074" y="3883061"/>
            <a:ext cx="1593752" cy="6593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Rifle*           </a:t>
            </a:r>
            <a:r>
              <a:rPr lang="en-GB" sz="1100" dirty="0" err="1"/>
              <a:t>m_gun</a:t>
            </a:r>
            <a:endParaRPr lang="en-GB" sz="1100" dirty="0"/>
          </a:p>
          <a:p>
            <a:r>
              <a:rPr lang="en-GB" sz="1100" dirty="0" err="1"/>
              <a:t>MedPack</a:t>
            </a:r>
            <a:r>
              <a:rPr lang="en-GB" sz="1100" dirty="0"/>
              <a:t>*  </a:t>
            </a:r>
            <a:r>
              <a:rPr lang="en-GB" sz="1100" dirty="0" err="1"/>
              <a:t>m_portaDoc</a:t>
            </a:r>
            <a:endParaRPr lang="en-GB" sz="1100" dirty="0"/>
          </a:p>
          <a:p>
            <a:r>
              <a:rPr lang="en-GB" sz="1100" dirty="0" err="1"/>
              <a:t>int</a:t>
            </a:r>
            <a:r>
              <a:rPr lang="en-GB" sz="1100" dirty="0"/>
              <a:t>                </a:t>
            </a:r>
            <a:r>
              <a:rPr lang="en-GB" sz="1100" dirty="0" err="1"/>
              <a:t>m_health</a:t>
            </a:r>
            <a:endParaRPr lang="en-GB" sz="1100" dirty="0"/>
          </a:p>
        </p:txBody>
      </p:sp>
      <p:sp>
        <p:nvSpPr>
          <p:cNvPr id="31" name="Rectangle 30"/>
          <p:cNvSpPr/>
          <p:nvPr/>
        </p:nvSpPr>
        <p:spPr>
          <a:xfrm>
            <a:off x="3464695" y="3538032"/>
            <a:ext cx="1593753" cy="3450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Rifle*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464694" y="3883061"/>
            <a:ext cx="1593754" cy="6593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int</a:t>
            </a:r>
            <a:r>
              <a:rPr lang="en-GB" sz="1100" dirty="0"/>
              <a:t>                      </a:t>
            </a:r>
            <a:r>
              <a:rPr lang="en-GB" sz="1100" dirty="0" err="1"/>
              <a:t>m_bullets</a:t>
            </a:r>
            <a:endParaRPr lang="en-GB" sz="1100" dirty="0"/>
          </a:p>
          <a:p>
            <a:r>
              <a:rPr lang="en-GB" sz="1100" dirty="0" err="1"/>
              <a:t>int</a:t>
            </a:r>
            <a:r>
              <a:rPr lang="en-GB" sz="1100" dirty="0"/>
              <a:t>                      </a:t>
            </a:r>
            <a:r>
              <a:rPr lang="en-GB" sz="1100" dirty="0" err="1"/>
              <a:t>m_mags</a:t>
            </a:r>
            <a:endParaRPr lang="en-GB" sz="1100" dirty="0"/>
          </a:p>
          <a:p>
            <a:r>
              <a:rPr lang="en-GB" sz="1100" dirty="0"/>
              <a:t>Suppressor*     </a:t>
            </a:r>
            <a:r>
              <a:rPr lang="en-GB" sz="1100" dirty="0" err="1"/>
              <a:t>m_sil</a:t>
            </a:r>
            <a:endParaRPr lang="en-GB" sz="1100" dirty="0"/>
          </a:p>
        </p:txBody>
      </p:sp>
      <p:sp>
        <p:nvSpPr>
          <p:cNvPr id="34" name="Rectangle 33"/>
          <p:cNvSpPr/>
          <p:nvPr/>
        </p:nvSpPr>
        <p:spPr>
          <a:xfrm>
            <a:off x="3464696" y="4700082"/>
            <a:ext cx="1593752" cy="3450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r>
              <a:rPr lang="en-GB" dirty="0" err="1"/>
              <a:t>MedPack</a:t>
            </a:r>
            <a:r>
              <a:rPr lang="en-GB" dirty="0"/>
              <a:t>*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64696" y="5045111"/>
            <a:ext cx="1593752" cy="6593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int</a:t>
            </a:r>
            <a:r>
              <a:rPr lang="en-GB" sz="1100" dirty="0"/>
              <a:t>         </a:t>
            </a:r>
            <a:r>
              <a:rPr lang="en-GB" sz="1100" dirty="0" err="1"/>
              <a:t>m_stimsCount</a:t>
            </a:r>
            <a:endParaRPr lang="en-GB" sz="1100" dirty="0"/>
          </a:p>
          <a:p>
            <a:r>
              <a:rPr lang="en-GB" sz="1100" dirty="0" err="1"/>
              <a:t>Defib</a:t>
            </a:r>
            <a:r>
              <a:rPr lang="en-GB" sz="1100" dirty="0"/>
              <a:t>*  </a:t>
            </a:r>
            <a:r>
              <a:rPr lang="en-GB" sz="1100" dirty="0" err="1"/>
              <a:t>m_defib</a:t>
            </a:r>
            <a:r>
              <a:rPr lang="en-GB" sz="1100" dirty="0"/>
              <a:t>       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36312" y="3542235"/>
            <a:ext cx="1593753" cy="3450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Suppressor*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36311" y="3887264"/>
            <a:ext cx="1593754" cy="6593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float        </a:t>
            </a:r>
            <a:r>
              <a:rPr lang="en-GB" sz="1100" dirty="0" err="1"/>
              <a:t>m_maxDecibels</a:t>
            </a:r>
            <a:endParaRPr lang="en-GB" sz="1100" dirty="0"/>
          </a:p>
          <a:p>
            <a:r>
              <a:rPr lang="en-GB" sz="1100" dirty="0"/>
              <a:t>float        </a:t>
            </a:r>
            <a:r>
              <a:rPr lang="en-GB" sz="1100" dirty="0" err="1"/>
              <a:t>m_flashReduct</a:t>
            </a:r>
            <a:endParaRPr lang="en-GB" sz="1100" dirty="0"/>
          </a:p>
        </p:txBody>
      </p:sp>
      <p:sp>
        <p:nvSpPr>
          <p:cNvPr id="38" name="Rectangle 37"/>
          <p:cNvSpPr/>
          <p:nvPr/>
        </p:nvSpPr>
        <p:spPr>
          <a:xfrm>
            <a:off x="6236311" y="5049314"/>
            <a:ext cx="1593752" cy="6593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/>
              <a:t>int</a:t>
            </a:r>
            <a:r>
              <a:rPr lang="en-GB" sz="1100" dirty="0"/>
              <a:t>         </a:t>
            </a:r>
            <a:r>
              <a:rPr lang="en-GB" sz="1100" dirty="0" err="1"/>
              <a:t>m_numCharges</a:t>
            </a:r>
            <a:endParaRPr lang="en-GB" sz="1100" dirty="0"/>
          </a:p>
          <a:p>
            <a:r>
              <a:rPr lang="en-GB" sz="1100" dirty="0"/>
              <a:t>float *  </a:t>
            </a:r>
            <a:r>
              <a:rPr lang="en-GB" sz="1100" dirty="0" err="1"/>
              <a:t>m_resuscChance</a:t>
            </a:r>
            <a:endParaRPr lang="en-GB" sz="1100" dirty="0"/>
          </a:p>
        </p:txBody>
      </p:sp>
      <p:cxnSp>
        <p:nvCxnSpPr>
          <p:cNvPr id="39" name="Straight Arrow Connector 38"/>
          <p:cNvCxnSpPr>
            <a:endCxn id="34" idx="1"/>
          </p:cNvCxnSpPr>
          <p:nvPr/>
        </p:nvCxnSpPr>
        <p:spPr>
          <a:xfrm>
            <a:off x="2419350" y="4213803"/>
            <a:ext cx="1045346" cy="658794"/>
          </a:xfrm>
          <a:prstGeom prst="straightConnector1">
            <a:avLst/>
          </a:prstGeom>
          <a:ln w="38100">
            <a:solidFill>
              <a:srgbClr val="FFC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1" idx="1"/>
          </p:cNvCxnSpPr>
          <p:nvPr/>
        </p:nvCxnSpPr>
        <p:spPr>
          <a:xfrm flipV="1">
            <a:off x="2409825" y="3710547"/>
            <a:ext cx="1054870" cy="338644"/>
          </a:xfrm>
          <a:prstGeom prst="straightConnector1">
            <a:avLst/>
          </a:prstGeom>
          <a:ln w="38100">
            <a:solidFill>
              <a:srgbClr val="FFC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6" idx="1"/>
          </p:cNvCxnSpPr>
          <p:nvPr/>
        </p:nvCxnSpPr>
        <p:spPr>
          <a:xfrm flipV="1">
            <a:off x="5048250" y="3714750"/>
            <a:ext cx="1188062" cy="683166"/>
          </a:xfrm>
          <a:prstGeom prst="straightConnector1">
            <a:avLst/>
          </a:prstGeom>
          <a:ln w="38100">
            <a:solidFill>
              <a:srgbClr val="FFC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058448" y="4848225"/>
            <a:ext cx="1177863" cy="620190"/>
          </a:xfrm>
          <a:prstGeom prst="straightConnector1">
            <a:avLst/>
          </a:prstGeom>
          <a:ln w="38100">
            <a:solidFill>
              <a:srgbClr val="FFC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236313" y="4700081"/>
            <a:ext cx="1593752" cy="3450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  <a:r>
              <a:rPr lang="en-GB" dirty="0" err="1"/>
              <a:t>Defib</a:t>
            </a:r>
            <a:r>
              <a:rPr lang="en-GB" dirty="0"/>
              <a:t>*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6000" y="5049314"/>
            <a:ext cx="3108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Class AND member data is duplicated</a:t>
            </a:r>
          </a:p>
        </p:txBody>
      </p:sp>
    </p:spTree>
    <p:extLst>
      <p:ext uri="{BB962C8B-B14F-4D97-AF65-F5344CB8AC3E}">
        <p14:creationId xmlns:p14="http://schemas.microsoft.com/office/powerpoint/2010/main" val="2767435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80734" y="1772816"/>
            <a:ext cx="3939092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GB" sz="54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std</a:t>
            </a:r>
            <a:r>
              <a:rPr lang="en-GB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::vector&lt;&gt;</a:t>
            </a:r>
          </a:p>
        </p:txBody>
      </p:sp>
    </p:spTree>
    <p:extLst>
      <p:ext uri="{BB962C8B-B14F-4D97-AF65-F5344CB8AC3E}">
        <p14:creationId xmlns:p14="http://schemas.microsoft.com/office/powerpoint/2010/main" val="342613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22495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STL Library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998" y="889359"/>
            <a:ext cx="86613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Quite a bit of work to resize array – especially if it happens a lot.</a:t>
            </a:r>
          </a:p>
          <a:p>
            <a:endParaRPr lang="en-GB" sz="2800" dirty="0"/>
          </a:p>
          <a:p>
            <a:r>
              <a:rPr lang="en-GB" sz="2800" dirty="0"/>
              <a:t>Thankfully, the </a:t>
            </a:r>
            <a:r>
              <a:rPr lang="en-GB" sz="2800" dirty="0">
                <a:solidFill>
                  <a:srgbClr val="FFFF00"/>
                </a:solidFill>
              </a:rPr>
              <a:t>Standard Template Library (STL) </a:t>
            </a:r>
            <a:r>
              <a:rPr lang="en-GB" sz="2800" dirty="0"/>
              <a:t>has some collection classes that make life easier</a:t>
            </a:r>
          </a:p>
          <a:p>
            <a:endParaRPr lang="en-GB" sz="2800" dirty="0"/>
          </a:p>
          <a:p>
            <a:r>
              <a:rPr lang="en-GB" sz="2800" dirty="0"/>
              <a:t>One is </a:t>
            </a:r>
            <a:r>
              <a:rPr lang="en-GB" sz="2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2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::vector&lt;&gt;</a:t>
            </a:r>
            <a:r>
              <a:rPr lang="en-GB" sz="2800" dirty="0"/>
              <a:t>, which offers an auto-resizing array container.</a:t>
            </a:r>
          </a:p>
        </p:txBody>
      </p:sp>
    </p:spTree>
    <p:extLst>
      <p:ext uri="{BB962C8B-B14F-4D97-AF65-F5344CB8AC3E}">
        <p14:creationId xmlns:p14="http://schemas.microsoft.com/office/powerpoint/2010/main" val="1511078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2687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std</a:t>
            </a:r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::vector&lt;&gt;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998" y="889359"/>
            <a:ext cx="86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How to use (initialising):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888" y="1649035"/>
            <a:ext cx="8064895" cy="138499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myIntVector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    //create a vector of 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850" y="2552700"/>
            <a:ext cx="2465199" cy="21633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myIntVector</a:t>
            </a:r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08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2687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std</a:t>
            </a:r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::vector&lt;&gt;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998" y="889359"/>
            <a:ext cx="86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How to use (adding to vector):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888" y="1649035"/>
            <a:ext cx="8064895" cy="24622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myIntVector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    //create a vector of 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//vector auto-resizes to accommodate data</a:t>
            </a:r>
          </a:p>
          <a:p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myIntVector.push_back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(111);</a:t>
            </a:r>
          </a:p>
          <a:p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myIntVector.push_back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(222);</a:t>
            </a:r>
          </a:p>
          <a:p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myIntVector.push_back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(333);</a:t>
            </a:r>
          </a:p>
          <a:p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2048" y="3190874"/>
            <a:ext cx="2750752" cy="638175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myIntVector.push_back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(111)</a:t>
            </a:r>
          </a:p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myIntVector.push_back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(222)</a:t>
            </a:r>
          </a:p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myIntVector.push_back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(333)</a:t>
            </a:r>
          </a:p>
        </p:txBody>
      </p:sp>
    </p:spTree>
    <p:extLst>
      <p:ext uri="{BB962C8B-B14F-4D97-AF65-F5344CB8AC3E}">
        <p14:creationId xmlns:p14="http://schemas.microsoft.com/office/powerpoint/2010/main" val="4006256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26870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std</a:t>
            </a:r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::vector&lt;&gt;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998" y="889359"/>
            <a:ext cx="86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How to use (accessing data):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888" y="1649035"/>
            <a:ext cx="8064895" cy="2893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//for 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myIntVector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    //create a vector of </a:t>
            </a:r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//vector auto-resizes to accommodate data</a:t>
            </a:r>
          </a:p>
          <a:p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myIntVector.push_back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(111);</a:t>
            </a:r>
          </a:p>
          <a:p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myIntVector.push_back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(222);</a:t>
            </a:r>
          </a:p>
          <a:p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myIntVector.push_back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(333);</a:t>
            </a:r>
          </a:p>
          <a:p>
            <a:endParaRPr lang="en-GB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“%d\n”, myIntVector.at(12));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94064" y="4248149"/>
            <a:ext cx="1915986" cy="228601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myIntVector.at(12)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6000" y="4766034"/>
            <a:ext cx="8661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Can also use </a:t>
            </a:r>
            <a:r>
              <a:rPr lang="en-GB" sz="2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vector::at()</a:t>
            </a:r>
            <a:r>
              <a:rPr lang="en-GB" sz="2800" dirty="0"/>
              <a:t> for accessing data with bounds checking (will throw “</a:t>
            </a:r>
            <a:r>
              <a:rPr lang="en-GB" sz="2800" dirty="0">
                <a:solidFill>
                  <a:srgbClr val="FFFF00"/>
                </a:solidFill>
              </a:rPr>
              <a:t>out of bounds</a:t>
            </a:r>
            <a:r>
              <a:rPr lang="en-GB" sz="2800" dirty="0"/>
              <a:t>” error if off end of array)</a:t>
            </a:r>
          </a:p>
        </p:txBody>
      </p:sp>
    </p:spTree>
    <p:extLst>
      <p:ext uri="{BB962C8B-B14F-4D97-AF65-F5344CB8AC3E}">
        <p14:creationId xmlns:p14="http://schemas.microsoft.com/office/powerpoint/2010/main" val="1871627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44856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std</a:t>
            </a:r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::vector&lt;&gt; methods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998" y="889359"/>
            <a:ext cx="8661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FF00"/>
                </a:solidFill>
              </a:rPr>
              <a:t>vector&lt;&gt;</a:t>
            </a:r>
            <a:r>
              <a:rPr lang="en-GB" sz="2800" dirty="0"/>
              <a:t> has a number of helper methods available, such as: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6000" y="1613259"/>
            <a:ext cx="86613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vector::clear()</a:t>
            </a:r>
          </a:p>
          <a:p>
            <a:pPr lvl="2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vector::insert()</a:t>
            </a:r>
          </a:p>
          <a:p>
            <a:pPr lvl="2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vector::erase()</a:t>
            </a:r>
          </a:p>
          <a:p>
            <a:pPr lvl="2"/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vector::assign()</a:t>
            </a:r>
          </a:p>
          <a:p>
            <a:pPr lvl="2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vector::swap()</a:t>
            </a:r>
          </a:p>
          <a:p>
            <a:pPr lvl="2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vector::resize()</a:t>
            </a:r>
          </a:p>
          <a:p>
            <a:pPr lvl="2"/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vector::reserve()</a:t>
            </a:r>
          </a:p>
          <a:p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dirty="0">
                <a:cs typeface="Courier New" panose="02070309020205020404" pitchFamily="49" charset="0"/>
              </a:rPr>
              <a:t>…and more. Research their usage and put them to work.</a:t>
            </a:r>
          </a:p>
        </p:txBody>
      </p:sp>
    </p:spTree>
    <p:extLst>
      <p:ext uri="{BB962C8B-B14F-4D97-AF65-F5344CB8AC3E}">
        <p14:creationId xmlns:p14="http://schemas.microsoft.com/office/powerpoint/2010/main" val="3207889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29318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STL containers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998" y="889359"/>
            <a:ext cx="86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Lots of other useful containers available: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6000" y="1613259"/>
            <a:ext cx="86613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::vector&lt;&gt;</a:t>
            </a:r>
          </a:p>
          <a:p>
            <a:pPr lvl="2"/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::array&lt;&gt;</a:t>
            </a:r>
          </a:p>
          <a:p>
            <a:pPr lvl="2"/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</a:p>
          <a:p>
            <a:pPr lvl="2"/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::list&lt;&gt;</a:t>
            </a:r>
          </a:p>
          <a:p>
            <a:pPr lvl="2"/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::map&lt;&gt;</a:t>
            </a:r>
          </a:p>
          <a:p>
            <a:pPr lvl="2"/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::queue&lt;&gt;</a:t>
            </a:r>
          </a:p>
          <a:p>
            <a:pPr lvl="2"/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::set&lt;&gt;</a:t>
            </a:r>
          </a:p>
          <a:p>
            <a:pPr lvl="2"/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::stack&lt;&gt;</a:t>
            </a:r>
          </a:p>
        </p:txBody>
      </p:sp>
    </p:spTree>
    <p:extLst>
      <p:ext uri="{BB962C8B-B14F-4D97-AF65-F5344CB8AC3E}">
        <p14:creationId xmlns:p14="http://schemas.microsoft.com/office/powerpoint/2010/main" val="775076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4888" y="1772816"/>
            <a:ext cx="3110788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GB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35605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5998" y="889359"/>
            <a:ext cx="86613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vector (and all the other </a:t>
            </a:r>
            <a:r>
              <a:rPr lang="en-GB" sz="2800" dirty="0" err="1"/>
              <a:t>std</a:t>
            </a:r>
            <a:r>
              <a:rPr lang="en-GB" sz="2800" dirty="0"/>
              <a:t> containers) is a template class</a:t>
            </a:r>
          </a:p>
          <a:p>
            <a:endParaRPr lang="en-GB" sz="2800" dirty="0"/>
          </a:p>
          <a:p>
            <a:r>
              <a:rPr lang="en-GB" sz="2800" dirty="0"/>
              <a:t>template classes can define the “layout” of a class without hard defining the data types of all of its variables and methods.</a:t>
            </a:r>
          </a:p>
          <a:p>
            <a:endParaRPr lang="en-GB" sz="2800" dirty="0"/>
          </a:p>
          <a:p>
            <a:r>
              <a:rPr lang="en-GB" sz="2800" dirty="0"/>
              <a:t>Usually, we have to define a class like this: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2662" y="4125224"/>
            <a:ext cx="8658676" cy="224676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second;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Pair(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   {first = a; second = b;}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    {return first;}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getSecond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   {return second;}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6000" y="180000"/>
            <a:ext cx="73938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Templates (or “What’s with the &lt;&gt; ?”)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887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58618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Dynamically Allocating Arrays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6000" y="1390661"/>
            <a:ext cx="865867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 </a:t>
            </a:r>
            <a:r>
              <a:rPr lang="en-GB" sz="3200" b="1" cap="none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3200" b="1" cap="none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GB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keyword together with the array subscript </a:t>
            </a:r>
            <a:r>
              <a:rPr lang="en-GB" sz="3200" b="1" cap="none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[]</a:t>
            </a:r>
            <a:r>
              <a:rPr lang="en-GB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to allocate arrays</a:t>
            </a:r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GB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59" y="3028890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GB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pointer_name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GB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GB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en-GB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lang="en-GB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9" y="4160414"/>
            <a:ext cx="8064895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p_intArray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2158" y="4189650"/>
            <a:ext cx="455369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74873" y="4189650"/>
            <a:ext cx="497133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</a:t>
            </a:r>
          </a:p>
        </p:txBody>
      </p:sp>
    </p:spTree>
    <p:extLst>
      <p:ext uri="{BB962C8B-B14F-4D97-AF65-F5344CB8AC3E}">
        <p14:creationId xmlns:p14="http://schemas.microsoft.com/office/powerpoint/2010/main" val="3153654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44717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What’s with the &lt;&gt; ?”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998" y="889359"/>
            <a:ext cx="86613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Great for pairing </a:t>
            </a:r>
            <a:r>
              <a:rPr lang="en-GB" sz="2800" dirty="0" err="1"/>
              <a:t>ints</a:t>
            </a:r>
            <a:r>
              <a:rPr lang="en-GB" sz="2800" dirty="0"/>
              <a:t>, but what about if we want to pair</a:t>
            </a:r>
          </a:p>
          <a:p>
            <a:endParaRPr lang="en-GB" sz="2800" dirty="0"/>
          </a:p>
          <a:p>
            <a:r>
              <a:rPr lang="en-GB" sz="2800" dirty="0"/>
              <a:t>	</a:t>
            </a:r>
            <a:r>
              <a:rPr lang="en-GB" sz="2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GB" sz="2800" dirty="0"/>
              <a:t>s? </a:t>
            </a:r>
          </a:p>
          <a:p>
            <a:r>
              <a:rPr lang="en-GB" sz="2800" dirty="0"/>
              <a:t>	</a:t>
            </a:r>
            <a:r>
              <a:rPr lang="en-GB" sz="2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GB" sz="2800" dirty="0"/>
              <a:t>s? </a:t>
            </a:r>
          </a:p>
          <a:p>
            <a:r>
              <a:rPr lang="en-GB" sz="2800" dirty="0"/>
              <a:t>	</a:t>
            </a:r>
            <a:r>
              <a:rPr lang="en-GB" sz="2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2800" dirty="0"/>
              <a:t>s? </a:t>
            </a:r>
          </a:p>
          <a:p>
            <a:r>
              <a:rPr lang="en-GB" sz="2800" dirty="0"/>
              <a:t>	</a:t>
            </a:r>
            <a:r>
              <a:rPr lang="en-GB" sz="28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en-GB" sz="2800" dirty="0"/>
              <a:t>s? </a:t>
            </a:r>
          </a:p>
          <a:p>
            <a:r>
              <a:rPr lang="en-GB" sz="2800" dirty="0"/>
              <a:t>	</a:t>
            </a:r>
            <a:r>
              <a:rPr lang="en-GB" sz="28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flyingDelorian</a:t>
            </a:r>
            <a:r>
              <a:rPr lang="en-GB" sz="2800" dirty="0" err="1"/>
              <a:t>s</a:t>
            </a:r>
            <a:r>
              <a:rPr lang="en-GB" sz="2800" dirty="0"/>
              <a:t>? </a:t>
            </a:r>
          </a:p>
          <a:p>
            <a:endParaRPr lang="en-GB" sz="2800" dirty="0"/>
          </a:p>
          <a:p>
            <a:r>
              <a:rPr lang="en-GB" sz="2800" dirty="0"/>
              <a:t>or any combination of the above?</a:t>
            </a:r>
          </a:p>
          <a:p>
            <a:endParaRPr lang="en-GB" sz="2800" dirty="0"/>
          </a:p>
          <a:p>
            <a:r>
              <a:rPr lang="en-GB" sz="2800" dirty="0"/>
              <a:t>We’d have to write a new class for each of them.</a:t>
            </a:r>
          </a:p>
          <a:p>
            <a:r>
              <a:rPr lang="en-GB" sz="2800" dirty="0"/>
              <a:t>Time consuming and impractical.</a:t>
            </a:r>
          </a:p>
        </p:txBody>
      </p:sp>
    </p:spTree>
    <p:extLst>
      <p:ext uri="{BB962C8B-B14F-4D97-AF65-F5344CB8AC3E}">
        <p14:creationId xmlns:p14="http://schemas.microsoft.com/office/powerpoint/2010/main" val="2316708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41214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What’s with the &lt;&gt; ?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998" y="889359"/>
            <a:ext cx="86613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Instead we can use a template class.</a:t>
            </a:r>
          </a:p>
          <a:p>
            <a:endParaRPr lang="en-GB" sz="2800" dirty="0"/>
          </a:p>
          <a:p>
            <a:r>
              <a:rPr lang="en-GB" sz="2800" dirty="0"/>
              <a:t>Our requirements for member variables and methods don’t change, only the data type does: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8624" y="2993213"/>
            <a:ext cx="8658676" cy="24622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 first;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 second;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Pair(T a, T b)    {first = a; second = b;}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    {return first;}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getSecond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   {return second;}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248" y="3069414"/>
            <a:ext cx="1966476" cy="159562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9824" y="3898088"/>
            <a:ext cx="125768" cy="212685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9824" y="4103611"/>
            <a:ext cx="125768" cy="212685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1482" y="4755338"/>
            <a:ext cx="125768" cy="212685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9824" y="4968023"/>
            <a:ext cx="125768" cy="212685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9177" y="4533128"/>
            <a:ext cx="125768" cy="212685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77099" y="4535491"/>
            <a:ext cx="125768" cy="212685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48029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41214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What’s with the &lt;&gt; ?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998" y="889359"/>
            <a:ext cx="86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Now we can use our template class like this: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8624" y="1497788"/>
            <a:ext cx="8658676" cy="738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Pair&lt;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myPair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(2,3);		//set up a Pair object with an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type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myPair.getFirst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	//prints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624" y="2575284"/>
            <a:ext cx="86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Prefer a pointer rather than an object? No </a:t>
            </a:r>
            <a:r>
              <a:rPr lang="en-GB" sz="2800" dirty="0" err="1"/>
              <a:t>prob</a:t>
            </a:r>
            <a:r>
              <a:rPr lang="en-GB" sz="2800" dirty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998" y="3231338"/>
            <a:ext cx="8658676" cy="16004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Pair&lt;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myPair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Pair&lt;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&gt;(2,3); //set up a pointer to a Pair object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myPair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	      //prints 2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//don’t forget to clean up!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myPair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myPair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7870" y="3281373"/>
            <a:ext cx="125768" cy="22221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28495" y="3271847"/>
            <a:ext cx="1908954" cy="231735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Pair&lt;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&gt;(2,3);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23530" y="3699820"/>
            <a:ext cx="209930" cy="22221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3660" y="4376095"/>
            <a:ext cx="1772220" cy="35783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myPair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myPair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30041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41214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What’s with the &lt;&gt; ?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998" y="889359"/>
            <a:ext cx="8661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What if we want to specify different pair types?</a:t>
            </a:r>
          </a:p>
          <a:p>
            <a:r>
              <a:rPr lang="en-GB" sz="2800" dirty="0"/>
              <a:t>This is how you do it: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298" y="1983563"/>
            <a:ext cx="8658676" cy="24622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Ta, class Tb&gt;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 first;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Tb second;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Pair(Ta a, Tb b)    {first = a; second = b;}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   {return first;}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Tb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getSecond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  {return second;}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298" y="4764863"/>
            <a:ext cx="8658676" cy="9541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Pair&lt;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int,char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myPair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(2,’a’); //set up a Pair object with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char types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myPair.getFirst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	//prints 2</a:t>
            </a:r>
          </a:p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(“%c”,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myPair.getSecond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	//prints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8549" y="2031188"/>
            <a:ext cx="251536" cy="212685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6542" y="4797496"/>
            <a:ext cx="840333" cy="22221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int,char</a:t>
            </a:r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0774" y="2888438"/>
            <a:ext cx="251536" cy="212685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0774" y="3726638"/>
            <a:ext cx="251536" cy="212685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5124" y="3516316"/>
            <a:ext cx="251536" cy="212685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0774" y="3103564"/>
            <a:ext cx="251536" cy="22221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5570" y="3518679"/>
            <a:ext cx="251536" cy="22221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0774" y="3939323"/>
            <a:ext cx="251536" cy="22221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</a:t>
            </a:r>
          </a:p>
        </p:txBody>
      </p:sp>
    </p:spTree>
    <p:extLst>
      <p:ext uri="{BB962C8B-B14F-4D97-AF65-F5344CB8AC3E}">
        <p14:creationId xmlns:p14="http://schemas.microsoft.com/office/powerpoint/2010/main" val="3031534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41214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What’s with the &lt;&gt; ?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998" y="889359"/>
            <a:ext cx="86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Breaking it down: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298" y="1412579"/>
            <a:ext cx="8658676" cy="3077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Ta, class Tb&gt;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000" y="1832334"/>
            <a:ext cx="86613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class Ta and class Tb parts are not referring to an actual class defined as Ta or Tb</a:t>
            </a:r>
          </a:p>
          <a:p>
            <a:endParaRPr lang="en-GB" sz="2800" dirty="0"/>
          </a:p>
          <a:p>
            <a:r>
              <a:rPr lang="en-GB" sz="2800" dirty="0"/>
              <a:t>They are merely labels the code can use to slot the correct data types in place when the class gets resolved.</a:t>
            </a:r>
          </a:p>
          <a:p>
            <a:endParaRPr lang="en-GB" sz="2800" dirty="0"/>
          </a:p>
          <a:p>
            <a:r>
              <a:rPr lang="en-GB" sz="2800" dirty="0"/>
              <a:t>This (correctly) implies that classes built from </a:t>
            </a:r>
            <a:r>
              <a:rPr lang="en-GB" sz="2800" dirty="0">
                <a:solidFill>
                  <a:srgbClr val="FFFF00"/>
                </a:solidFill>
              </a:rPr>
              <a:t>templates</a:t>
            </a:r>
            <a:r>
              <a:rPr lang="en-GB" sz="2800" dirty="0"/>
              <a:t> are </a:t>
            </a:r>
            <a:r>
              <a:rPr lang="en-GB" sz="2800" dirty="0">
                <a:solidFill>
                  <a:srgbClr val="FFFF00"/>
                </a:solidFill>
              </a:rPr>
              <a:t>resolved at runtime</a:t>
            </a:r>
            <a:r>
              <a:rPr lang="en-GB" sz="2800" dirty="0"/>
              <a:t>, rather than at compile time like normal classes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8549" y="1460124"/>
            <a:ext cx="251536" cy="212685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30703" y="1460124"/>
            <a:ext cx="251536" cy="22221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</a:t>
            </a:r>
          </a:p>
        </p:txBody>
      </p:sp>
    </p:spTree>
    <p:extLst>
      <p:ext uri="{BB962C8B-B14F-4D97-AF65-F5344CB8AC3E}">
        <p14:creationId xmlns:p14="http://schemas.microsoft.com/office/powerpoint/2010/main" val="3318349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41214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What’s with the &lt;&gt; ?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998" y="889359"/>
            <a:ext cx="86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Breaking it down: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298" y="1412579"/>
            <a:ext cx="8658676" cy="3077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Ta, class Tb&gt;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000" y="1832334"/>
            <a:ext cx="8661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With this in mind, we could use whatever we want to label our types (as long as they are different from each other)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626" y="2860379"/>
            <a:ext cx="8658676" cy="33239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class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TypeB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TypeB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second;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Vic, class Bob&gt; 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AnotherPair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Vic first;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Bob second;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11527" y="2908380"/>
            <a:ext cx="557502" cy="22221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TypeA</a:t>
            </a:r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2177" y="2898855"/>
            <a:ext cx="542806" cy="22221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TypeB</a:t>
            </a:r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0640" y="4613355"/>
            <a:ext cx="325985" cy="22221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11527" y="4613355"/>
            <a:ext cx="325985" cy="22221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5176" y="3546555"/>
            <a:ext cx="571110" cy="22221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TypeA</a:t>
            </a:r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5177" y="3772020"/>
            <a:ext cx="571109" cy="22221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TypeB</a:t>
            </a:r>
            <a:endParaRPr lang="en-GB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5176" y="5467470"/>
            <a:ext cx="325985" cy="22221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5177" y="5242005"/>
            <a:ext cx="325985" cy="222210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Vic</a:t>
            </a:r>
          </a:p>
        </p:txBody>
      </p:sp>
    </p:spTree>
    <p:extLst>
      <p:ext uri="{BB962C8B-B14F-4D97-AF65-F5344CB8AC3E}">
        <p14:creationId xmlns:p14="http://schemas.microsoft.com/office/powerpoint/2010/main" val="3171738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41214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What’s with the &lt;&gt; ?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998" y="889359"/>
            <a:ext cx="86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Breaking it down: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298" y="1412579"/>
            <a:ext cx="8658676" cy="3077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&lt;class Ta, class Tb&gt;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000" y="1832334"/>
            <a:ext cx="86613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/>
          </a:p>
          <a:p>
            <a:r>
              <a:rPr lang="en-GB" sz="2800" dirty="0"/>
              <a:t>But variations on T is traditional, more common and therefore less confusing.</a:t>
            </a:r>
          </a:p>
          <a:p>
            <a:endParaRPr lang="en-GB" sz="2800" dirty="0"/>
          </a:p>
          <a:p>
            <a:r>
              <a:rPr lang="en-GB" sz="2800" dirty="0"/>
              <a:t>Recommend you stick with that.</a:t>
            </a:r>
          </a:p>
        </p:txBody>
      </p:sp>
    </p:spTree>
    <p:extLst>
      <p:ext uri="{BB962C8B-B14F-4D97-AF65-F5344CB8AC3E}">
        <p14:creationId xmlns:p14="http://schemas.microsoft.com/office/powerpoint/2010/main" val="3000207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7496" y="1772816"/>
            <a:ext cx="350557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GB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GB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Destructors</a:t>
            </a:r>
          </a:p>
          <a:p>
            <a:pPr algn="ctr"/>
            <a:r>
              <a:rPr lang="en-GB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(refresher)</a:t>
            </a:r>
          </a:p>
        </p:txBody>
      </p:sp>
    </p:spTree>
    <p:extLst>
      <p:ext uri="{BB962C8B-B14F-4D97-AF65-F5344CB8AC3E}">
        <p14:creationId xmlns:p14="http://schemas.microsoft.com/office/powerpoint/2010/main" val="17286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6000" y="180000"/>
            <a:ext cx="24007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Destructors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662" y="831730"/>
            <a:ext cx="86217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destructor is a special method that is called when an object goes out of scope or has the delete keyword used on it: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2662" y="2246201"/>
            <a:ext cx="8658676" cy="738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RobotSentry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mechaNinja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Robot Sentry;	//new object created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mechaNinja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//destructor called on object, then memory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dealloc’d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662" y="3534674"/>
            <a:ext cx="8658676" cy="31085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SteelRatTest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testSuccessful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//create a steel rat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RobotSentry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testRat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//object created. Default constructor called.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//perform battery of tests – set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testSuccessful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result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testSuccessful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//exit function scope.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testRat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destructor called.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testRat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memory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dealloc’d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1175" y="2749116"/>
            <a:ext cx="659016" cy="152139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endParaRPr lang="en-GB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7374" y="4678064"/>
            <a:ext cx="750659" cy="155193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testRat</a:t>
            </a:r>
            <a:endParaRPr lang="en-GB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6093" y="6389299"/>
            <a:ext cx="750659" cy="155193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testRat</a:t>
            </a:r>
            <a:endParaRPr lang="en-GB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408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6000" y="180000"/>
            <a:ext cx="24007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Destructors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662" y="831730"/>
            <a:ext cx="862173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</a:t>
            </a:r>
            <a:r>
              <a:rPr lang="en-GB" sz="2800" dirty="0">
                <a:solidFill>
                  <a:srgbClr val="FFFF00"/>
                </a:solidFill>
              </a:rPr>
              <a:t>destructor</a:t>
            </a:r>
            <a:r>
              <a:rPr lang="en-GB" sz="2800" dirty="0"/>
              <a:t> can be thought of as the flip-side of the constructor:</a:t>
            </a:r>
          </a:p>
          <a:p>
            <a:endParaRPr lang="en-GB" sz="2800" dirty="0"/>
          </a:p>
          <a:p>
            <a:r>
              <a:rPr lang="en-GB" sz="2800" dirty="0"/>
              <a:t>There are some </a:t>
            </a:r>
            <a:r>
              <a:rPr lang="en-GB" sz="2800" dirty="0">
                <a:solidFill>
                  <a:srgbClr val="FFFF00"/>
                </a:solidFill>
              </a:rPr>
              <a:t>similarities</a:t>
            </a:r>
            <a:r>
              <a:rPr lang="en-GB" sz="28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Uses the class name as its method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Has no return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Cannot be explicitly called</a:t>
            </a:r>
          </a:p>
          <a:p>
            <a:endParaRPr lang="en-GB" sz="2800" dirty="0"/>
          </a:p>
          <a:p>
            <a:r>
              <a:rPr lang="en-GB" sz="2800" dirty="0"/>
              <a:t>There are some </a:t>
            </a:r>
            <a:r>
              <a:rPr lang="en-GB" sz="2800" dirty="0">
                <a:solidFill>
                  <a:srgbClr val="92D050"/>
                </a:solidFill>
              </a:rPr>
              <a:t>differences</a:t>
            </a:r>
            <a:r>
              <a:rPr lang="en-GB" sz="28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There can only be </a:t>
            </a:r>
            <a:r>
              <a:rPr lang="en-GB" sz="2800" dirty="0">
                <a:solidFill>
                  <a:srgbClr val="FFFF00"/>
                </a:solidFill>
              </a:rPr>
              <a:t>one destructor per class</a:t>
            </a:r>
            <a:r>
              <a:rPr lang="en-GB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Called right before object memory is </a:t>
            </a:r>
            <a:r>
              <a:rPr lang="en-GB" sz="2800" dirty="0" err="1"/>
              <a:t>deallocated</a:t>
            </a:r>
            <a:r>
              <a:rPr lang="en-GB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Usually used to clean up everything that was created in constructor (</a:t>
            </a:r>
            <a:r>
              <a:rPr lang="en-GB" sz="2800" dirty="0" err="1"/>
              <a:t>preferrably</a:t>
            </a:r>
            <a:r>
              <a:rPr lang="en-GB" sz="2800" dirty="0"/>
              <a:t> in reverse order)</a:t>
            </a:r>
          </a:p>
        </p:txBody>
      </p:sp>
    </p:spTree>
    <p:extLst>
      <p:ext uri="{BB962C8B-B14F-4D97-AF65-F5344CB8AC3E}">
        <p14:creationId xmlns:p14="http://schemas.microsoft.com/office/powerpoint/2010/main" val="226771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58618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Dynamically Allocating Arrays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999" y="852052"/>
            <a:ext cx="865867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Dynamically allocated arrays can have a </a:t>
            </a:r>
            <a:r>
              <a:rPr lang="en-GB" sz="3200" b="1" spc="50" dirty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dynamic size </a:t>
            </a:r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too – specified at time of creation:</a:t>
            </a:r>
            <a:endParaRPr lang="en-GB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361" y="2079342"/>
            <a:ext cx="8064895" cy="14773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//get student count from function</a:t>
            </a:r>
          </a:p>
          <a:p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studentCount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GetNumStudentsLoggedIn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//use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studentCount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array size</a:t>
            </a:r>
          </a:p>
          <a:p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[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studentCount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3486" y="3217279"/>
            <a:ext cx="1646861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studentCount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998" y="3875236"/>
            <a:ext cx="865867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 </a:t>
            </a:r>
            <a:r>
              <a:rPr lang="en-GB" sz="3200" b="1" cap="none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GB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keyword together with the array subscript </a:t>
            </a:r>
            <a:r>
              <a:rPr lang="en-GB" sz="3200" b="1" cap="none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[]</a:t>
            </a:r>
            <a:r>
              <a:rPr lang="en-GB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to delete arrays</a:t>
            </a:r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GB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888" y="5157934"/>
            <a:ext cx="8064895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4428" y="5187170"/>
            <a:ext cx="290128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45896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6000" y="180000"/>
            <a:ext cx="37693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Destructors Syntax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662" y="815931"/>
            <a:ext cx="8658676" cy="24622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RobotSentry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Ammo	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m_ammunition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//object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trackSystem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m_trackingSystem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//pointer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PlayerData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m_currentTarget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//pointer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RobotSentry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	//constructor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RobotSentry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	//destructor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0481" y="2770623"/>
            <a:ext cx="1511664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GB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RobotSentry</a:t>
            </a:r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661" y="3184853"/>
            <a:ext cx="86217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When declaring the class destructor, it is given the same name as the class, but prefixed with the </a:t>
            </a:r>
            <a:r>
              <a:rPr lang="en-GB" sz="2800" dirty="0">
                <a:solidFill>
                  <a:srgbClr val="FFFF00"/>
                </a:solidFill>
              </a:rPr>
              <a:t>tilde</a:t>
            </a:r>
            <a:r>
              <a:rPr lang="en-GB" sz="2800" dirty="0"/>
              <a:t> (</a:t>
            </a:r>
            <a:r>
              <a:rPr lang="en-GB" sz="2800" dirty="0">
                <a:solidFill>
                  <a:srgbClr val="FFFF00"/>
                </a:solidFill>
              </a:rPr>
              <a:t>~</a:t>
            </a:r>
            <a:r>
              <a:rPr lang="en-GB" sz="2800" dirty="0"/>
              <a:t>) </a:t>
            </a:r>
            <a:r>
              <a:rPr lang="en-GB" sz="2800" dirty="0">
                <a:solidFill>
                  <a:srgbClr val="FFFF00"/>
                </a:solidFill>
              </a:rPr>
              <a:t>symbol</a:t>
            </a:r>
            <a:r>
              <a:rPr lang="en-GB" sz="2800" dirty="0"/>
              <a:t>:</a:t>
            </a:r>
          </a:p>
          <a:p>
            <a:endParaRPr lang="en-GB" sz="2800" dirty="0"/>
          </a:p>
          <a:p>
            <a:pPr algn="ctr"/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RobotSentry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26433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6000" y="180000"/>
            <a:ext cx="37693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Destructors Syntax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662" y="815931"/>
            <a:ext cx="8658676" cy="246221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RobotSentry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RobotSentry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m_trackingSystem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 //always best to check pointer is valid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m_trackingSystem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//delete the object created in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m_trackingSystem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	//overkill, but good to get in the habit</a:t>
            </a:r>
          </a:p>
          <a:p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//delete any other dynamically created data that is not cleaned up 	//elsewhere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834" y="820226"/>
            <a:ext cx="2907904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RobotSentry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RobotSentry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661" y="3446463"/>
            <a:ext cx="86217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When defining the class destructor, naming syntax is similar to default constructor, except that the </a:t>
            </a:r>
            <a:r>
              <a:rPr lang="en-GB" sz="2800" dirty="0">
                <a:solidFill>
                  <a:srgbClr val="FFFF00"/>
                </a:solidFill>
              </a:rPr>
              <a:t>tilde</a:t>
            </a:r>
            <a:r>
              <a:rPr lang="en-GB" sz="2800" dirty="0"/>
              <a:t> symbol (</a:t>
            </a:r>
            <a:r>
              <a:rPr lang="en-GB" sz="2800" dirty="0">
                <a:solidFill>
                  <a:srgbClr val="FFFF00"/>
                </a:solidFill>
              </a:rPr>
              <a:t>~</a:t>
            </a:r>
            <a:r>
              <a:rPr lang="en-GB" sz="2800" dirty="0"/>
              <a:t>) </a:t>
            </a:r>
            <a:r>
              <a:rPr lang="en-GB" sz="2800" dirty="0">
                <a:solidFill>
                  <a:srgbClr val="FFFF00"/>
                </a:solidFill>
              </a:rPr>
              <a:t>prefixes the method name</a:t>
            </a:r>
            <a:r>
              <a:rPr lang="en-GB" sz="2800" dirty="0"/>
              <a:t>.</a:t>
            </a:r>
          </a:p>
          <a:p>
            <a:endParaRPr lang="en-GB" sz="2800" dirty="0"/>
          </a:p>
          <a:p>
            <a:r>
              <a:rPr lang="en-GB" sz="2800" dirty="0"/>
              <a:t>The destructor is the last chance you get to clean up your class.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0782" y="1673265"/>
            <a:ext cx="2554599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m_trackingSystem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64175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8967" y="1772816"/>
            <a:ext cx="7462620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05</a:t>
            </a:r>
          </a:p>
          <a:p>
            <a:pPr algn="ctr"/>
            <a:r>
              <a:rPr lang="en-GB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Dynamic Array Allocation</a:t>
            </a:r>
          </a:p>
          <a:p>
            <a:pPr algn="ctr"/>
            <a:r>
              <a:rPr lang="en-GB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STL Vectors</a:t>
            </a:r>
          </a:p>
          <a:p>
            <a:pPr algn="ctr"/>
            <a:r>
              <a:rPr lang="en-GB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and Destructors</a:t>
            </a:r>
          </a:p>
        </p:txBody>
      </p:sp>
    </p:spTree>
    <p:extLst>
      <p:ext uri="{BB962C8B-B14F-4D97-AF65-F5344CB8AC3E}">
        <p14:creationId xmlns:p14="http://schemas.microsoft.com/office/powerpoint/2010/main" val="199033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58618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Dynamically Allocating Arrays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661" y="891906"/>
            <a:ext cx="865867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 </a:t>
            </a:r>
            <a:r>
              <a:rPr lang="en-GB" sz="3200" b="1" cap="none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GB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keyword together with the array subscript </a:t>
            </a:r>
            <a:r>
              <a:rPr lang="en-GB" sz="3200" b="1" cap="none" spc="50" dirty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[]</a:t>
            </a:r>
            <a:r>
              <a:rPr lang="en-GB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to delete arrays</a:t>
            </a:r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GB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1" y="2174604"/>
            <a:ext cx="8064895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1091" y="2205381"/>
            <a:ext cx="290128" cy="29238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000" y="3053091"/>
            <a:ext cx="8790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without the </a:t>
            </a:r>
            <a:r>
              <a:rPr lang="en-GB" sz="2800" dirty="0">
                <a:solidFill>
                  <a:srgbClr val="FFFF00"/>
                </a:solidFill>
              </a:rPr>
              <a:t>[]</a:t>
            </a:r>
            <a:r>
              <a:rPr lang="en-GB" sz="2800" dirty="0"/>
              <a:t> operator in the delete instruction, only the </a:t>
            </a:r>
            <a:r>
              <a:rPr lang="en-GB" sz="2800" dirty="0">
                <a:solidFill>
                  <a:srgbClr val="FFFF00"/>
                </a:solidFill>
              </a:rPr>
              <a:t>first element </a:t>
            </a:r>
            <a:r>
              <a:rPr lang="en-GB" sz="2800" dirty="0"/>
              <a:t>in the array is deleted: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920" y="4081913"/>
            <a:ext cx="8064895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6266" y="4886509"/>
            <a:ext cx="87905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with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sz="2800" dirty="0"/>
              <a:t> now NULL the rest of the array has been lost and its memory cannot be recovered, resulting in a memory leak    (bad)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5481" y="5766260"/>
            <a:ext cx="2150627" cy="477054"/>
          </a:xfrm>
          <a:prstGeom prst="rect">
            <a:avLst/>
          </a:prstGeom>
          <a:solidFill>
            <a:schemeClr val="tx1"/>
          </a:solidFill>
          <a:ln w="50800" cmpd="sng">
            <a:solidFill>
              <a:srgbClr val="FF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memory leak</a:t>
            </a:r>
          </a:p>
        </p:txBody>
      </p:sp>
    </p:spTree>
    <p:extLst>
      <p:ext uri="{BB962C8B-B14F-4D97-AF65-F5344CB8AC3E}">
        <p14:creationId xmlns:p14="http://schemas.microsoft.com/office/powerpoint/2010/main" val="341848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20510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if….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6000" y="4919290"/>
            <a:ext cx="865867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You want to increase the capacity of the array …</a:t>
            </a:r>
          </a:p>
          <a:p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but how?</a:t>
            </a:r>
            <a:endParaRPr lang="en-GB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890" y="1164942"/>
            <a:ext cx="8064895" cy="369331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//get student count from function</a:t>
            </a:r>
          </a:p>
          <a:p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studentCount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GetNumStudentsLoggedIn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//use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studentCount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array size</a:t>
            </a:r>
          </a:p>
          <a:p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studentCount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GB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//more students have logged in!</a:t>
            </a:r>
          </a:p>
          <a:p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studentCount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GetNumStudentsLoggedIn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//need to add their scores too … but not enough room in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GB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2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20510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if….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5998" y="826331"/>
            <a:ext cx="86586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Method 1 -  </a:t>
            </a:r>
            <a:r>
              <a:rPr lang="en-GB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memcpy</a:t>
            </a:r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en-GB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888" y="1649035"/>
            <a:ext cx="8064895" cy="286232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new array</a:t>
            </a:r>
          </a:p>
          <a:p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new_studentCount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GetNumStudentsLoggedIn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new_p_scores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new_studentCount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GB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//copy the contents of the old array to the new array</a:t>
            </a:r>
          </a:p>
          <a:p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new_p_scores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studentCount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//delete the old array</a:t>
            </a:r>
          </a:p>
          <a:p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8613" y="3055242"/>
            <a:ext cx="5983162" cy="297558"/>
          </a:xfrm>
          <a:prstGeom prst="rect">
            <a:avLst/>
          </a:prstGeom>
          <a:solidFill>
            <a:srgbClr val="FFFF00"/>
          </a:solidFill>
          <a:ln w="25400" cmpd="sng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GB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new_p_scores</a:t>
            </a: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p_scores</a:t>
            </a: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studentCount</a:t>
            </a:r>
            <a:r>
              <a:rPr lang="en-GB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6000" y="4919290"/>
            <a:ext cx="86586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Did you spot the deliberate mistake</a:t>
            </a:r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en-GB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612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20510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What if….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5998" y="826331"/>
            <a:ext cx="86586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Method 1 -  </a:t>
            </a:r>
            <a:r>
              <a:rPr lang="en-GB" sz="32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memcpy</a:t>
            </a:r>
            <a:r>
              <a:rPr lang="en-GB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(dangerous)</a:t>
            </a:r>
            <a:endParaRPr lang="en-GB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000" y="1493232"/>
            <a:ext cx="87905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memcpy</a:t>
            </a:r>
            <a:r>
              <a:rPr lang="en-GB" sz="2800" dirty="0"/>
              <a:t> will copy raw bytes only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Fine for intrinsic data types and PODs (Plain Old Data)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Not suitable for classes/</a:t>
            </a:r>
            <a:r>
              <a:rPr lang="en-GB" sz="2800" dirty="0" err="1"/>
              <a:t>structs</a:t>
            </a:r>
            <a:r>
              <a:rPr lang="en-GB" sz="2800" dirty="0"/>
              <a:t>/unions with a constructors, destructors or virtual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REALLY dangerous if abused – can easily cause a buffer overflow.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5250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000" y="180000"/>
            <a:ext cx="68035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How </a:t>
            </a:r>
            <a:r>
              <a:rPr lang="en-US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memcpy</a:t>
            </a:r>
            <a:r>
              <a:rPr lang="en-US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can screw your code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30400" y="1656678"/>
            <a:ext cx="4572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22" name="Rectangle 21"/>
          <p:cNvSpPr/>
          <p:nvPr/>
        </p:nvSpPr>
        <p:spPr>
          <a:xfrm>
            <a:off x="673200" y="165936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6000" y="1656678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02000" y="1651301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29" name="Rectangle 28"/>
          <p:cNvSpPr/>
          <p:nvPr/>
        </p:nvSpPr>
        <p:spPr>
          <a:xfrm>
            <a:off x="2044800" y="1651300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0" name="Rectangle 29"/>
          <p:cNvSpPr/>
          <p:nvPr/>
        </p:nvSpPr>
        <p:spPr>
          <a:xfrm>
            <a:off x="1587600" y="1651300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1" name="Rectangle 30"/>
          <p:cNvSpPr/>
          <p:nvPr/>
        </p:nvSpPr>
        <p:spPr>
          <a:xfrm>
            <a:off x="3873600" y="1651301"/>
            <a:ext cx="457200" cy="4625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2" name="Rectangle 31"/>
          <p:cNvSpPr/>
          <p:nvPr/>
        </p:nvSpPr>
        <p:spPr>
          <a:xfrm>
            <a:off x="3416400" y="1651301"/>
            <a:ext cx="457200" cy="4625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3" name="Rectangle 32"/>
          <p:cNvSpPr/>
          <p:nvPr/>
        </p:nvSpPr>
        <p:spPr>
          <a:xfrm>
            <a:off x="2959200" y="1651300"/>
            <a:ext cx="457200" cy="4625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4" name="Rectangle 33"/>
          <p:cNvSpPr/>
          <p:nvPr/>
        </p:nvSpPr>
        <p:spPr>
          <a:xfrm>
            <a:off x="5236693" y="1651300"/>
            <a:ext cx="457200" cy="4643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5" name="Rectangle 34"/>
          <p:cNvSpPr/>
          <p:nvPr/>
        </p:nvSpPr>
        <p:spPr>
          <a:xfrm>
            <a:off x="4779493" y="1651300"/>
            <a:ext cx="457200" cy="4670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6" name="Rectangle 35"/>
          <p:cNvSpPr/>
          <p:nvPr/>
        </p:nvSpPr>
        <p:spPr>
          <a:xfrm>
            <a:off x="4322293" y="1651300"/>
            <a:ext cx="457200" cy="4643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7" name="Rectangle 36"/>
          <p:cNvSpPr/>
          <p:nvPr/>
        </p:nvSpPr>
        <p:spPr>
          <a:xfrm>
            <a:off x="6608293" y="1651301"/>
            <a:ext cx="457200" cy="467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51093" y="1653094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39" name="Rectangle 38"/>
          <p:cNvSpPr/>
          <p:nvPr/>
        </p:nvSpPr>
        <p:spPr>
          <a:xfrm>
            <a:off x="5693893" y="1653094"/>
            <a:ext cx="457200" cy="46526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bla</a:t>
            </a:r>
            <a:endParaRPr lang="en-GB" sz="900" dirty="0"/>
          </a:p>
        </p:txBody>
      </p:sp>
      <p:sp>
        <p:nvSpPr>
          <p:cNvPr id="40" name="Rectangle 39"/>
          <p:cNvSpPr/>
          <p:nvPr/>
        </p:nvSpPr>
        <p:spPr>
          <a:xfrm>
            <a:off x="7979893" y="1653095"/>
            <a:ext cx="457200" cy="46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22693" y="1653095"/>
            <a:ext cx="457200" cy="46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065493" y="1653094"/>
            <a:ext cx="457200" cy="46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437093" y="1650145"/>
            <a:ext cx="457200" cy="462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606042" y="1277470"/>
            <a:ext cx="3516904" cy="38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Memory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720762" y="1279263"/>
            <a:ext cx="1859508" cy="380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Memory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30400" y="1276574"/>
            <a:ext cx="5486400" cy="38010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Memory Block</a:t>
            </a:r>
          </a:p>
        </p:txBody>
      </p:sp>
    </p:spTree>
    <p:extLst>
      <p:ext uri="{BB962C8B-B14F-4D97-AF65-F5344CB8AC3E}">
        <p14:creationId xmlns:p14="http://schemas.microsoft.com/office/powerpoint/2010/main" val="173928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9120</TotalTime>
  <Words>2690</Words>
  <Application>Microsoft Office PowerPoint</Application>
  <PresentationFormat>On-screen Show (4:3)</PresentationFormat>
  <Paragraphs>713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Dans</dc:creator>
  <cp:lastModifiedBy>Nicholas Thomas</cp:lastModifiedBy>
  <cp:revision>552</cp:revision>
  <dcterms:created xsi:type="dcterms:W3CDTF">2013-09-18T14:07:59Z</dcterms:created>
  <dcterms:modified xsi:type="dcterms:W3CDTF">2019-09-27T09:50:23Z</dcterms:modified>
</cp:coreProperties>
</file>