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9" r:id="rId13"/>
    <p:sldId id="267" r:id="rId14"/>
    <p:sldId id="292" r:id="rId15"/>
    <p:sldId id="270" r:id="rId16"/>
    <p:sldId id="271" r:id="rId17"/>
    <p:sldId id="272" r:id="rId18"/>
    <p:sldId id="268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93" r:id="rId30"/>
    <p:sldId id="285" r:id="rId31"/>
    <p:sldId id="286" r:id="rId32"/>
    <p:sldId id="287" r:id="rId33"/>
    <p:sldId id="284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78EED-6837-44BF-A1DC-09CE6A3D0E51}" v="7" dt="2023-10-03T06:53:37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Thomas" userId="c70d66d9-7267-4f59-8d9e-6268ec5bdaef" providerId="ADAL" clId="{C55CD373-D357-4FAE-B668-5EC1B837D6C7}"/>
    <pc:docChg chg="modSld">
      <pc:chgData name="Nick Thomas" userId="c70d66d9-7267-4f59-8d9e-6268ec5bdaef" providerId="ADAL" clId="{C55CD373-D357-4FAE-B668-5EC1B837D6C7}" dt="2019-01-30T08:04:48.556" v="0" actId="20577"/>
      <pc:docMkLst>
        <pc:docMk/>
      </pc:docMkLst>
      <pc:sldChg chg="modSp">
        <pc:chgData name="Nick Thomas" userId="c70d66d9-7267-4f59-8d9e-6268ec5bdaef" providerId="ADAL" clId="{C55CD373-D357-4FAE-B668-5EC1B837D6C7}" dt="2019-01-30T08:04:48.556" v="0" actId="20577"/>
        <pc:sldMkLst>
          <pc:docMk/>
          <pc:sldMk cId="1173273174" sldId="285"/>
        </pc:sldMkLst>
        <pc:spChg chg="mod">
          <ac:chgData name="Nick Thomas" userId="c70d66d9-7267-4f59-8d9e-6268ec5bdaef" providerId="ADAL" clId="{C55CD373-D357-4FAE-B668-5EC1B837D6C7}" dt="2019-01-30T08:04:48.556" v="0" actId="20577"/>
          <ac:spMkLst>
            <pc:docMk/>
            <pc:sldMk cId="1173273174" sldId="285"/>
            <ac:spMk id="4" creationId="{7462B4EB-0176-461D-91D4-ED6A32C7295D}"/>
          </ac:spMkLst>
        </pc:spChg>
      </pc:sldChg>
    </pc:docChg>
  </pc:docChgLst>
  <pc:docChgLst>
    <pc:chgData name="Nick" userId="c70d66d9-7267-4f59-8d9e-6268ec5bdaef" providerId="ADAL" clId="{4FD3DC60-5C70-479F-B27A-331D5D65522B}"/>
    <pc:docChg chg="undo custSel addSld modSld">
      <pc:chgData name="Nick" userId="c70d66d9-7267-4f59-8d9e-6268ec5bdaef" providerId="ADAL" clId="{4FD3DC60-5C70-479F-B27A-331D5D65522B}" dt="2020-02-14T10:29:42.059" v="58" actId="1076"/>
      <pc:docMkLst>
        <pc:docMk/>
      </pc:docMkLst>
      <pc:sldChg chg="modSp">
        <pc:chgData name="Nick" userId="c70d66d9-7267-4f59-8d9e-6268ec5bdaef" providerId="ADAL" clId="{4FD3DC60-5C70-479F-B27A-331D5D65522B}" dt="2020-02-14T10:12:09.701" v="2" actId="20577"/>
        <pc:sldMkLst>
          <pc:docMk/>
          <pc:sldMk cId="3772902428" sldId="259"/>
        </pc:sldMkLst>
        <pc:spChg chg="mod">
          <ac:chgData name="Nick" userId="c70d66d9-7267-4f59-8d9e-6268ec5bdaef" providerId="ADAL" clId="{4FD3DC60-5C70-479F-B27A-331D5D65522B}" dt="2020-02-14T10:12:09.701" v="2" actId="20577"/>
          <ac:spMkLst>
            <pc:docMk/>
            <pc:sldMk cId="3772902428" sldId="259"/>
            <ac:spMk id="4" creationId="{245E6664-99E2-413D-90C9-A872FDE7832B}"/>
          </ac:spMkLst>
        </pc:spChg>
      </pc:sldChg>
      <pc:sldChg chg="addSp delSp modSp add">
        <pc:chgData name="Nick" userId="c70d66d9-7267-4f59-8d9e-6268ec5bdaef" providerId="ADAL" clId="{4FD3DC60-5C70-479F-B27A-331D5D65522B}" dt="2020-02-14T10:29:42.059" v="58" actId="1076"/>
        <pc:sldMkLst>
          <pc:docMk/>
          <pc:sldMk cId="4014108276" sldId="293"/>
        </pc:sldMkLst>
        <pc:spChg chg="mod">
          <ac:chgData name="Nick" userId="c70d66d9-7267-4f59-8d9e-6268ec5bdaef" providerId="ADAL" clId="{4FD3DC60-5C70-479F-B27A-331D5D65522B}" dt="2020-02-14T10:29:29.003" v="50" actId="20577"/>
          <ac:spMkLst>
            <pc:docMk/>
            <pc:sldMk cId="4014108276" sldId="293"/>
            <ac:spMk id="2" creationId="{3BCE425D-91B3-49A4-A856-B9BA470CDD60}"/>
          </ac:spMkLst>
        </pc:spChg>
        <pc:spChg chg="del">
          <ac:chgData name="Nick" userId="c70d66d9-7267-4f59-8d9e-6268ec5bdaef" providerId="ADAL" clId="{4FD3DC60-5C70-479F-B27A-331D5D65522B}" dt="2020-02-14T10:29:17.888" v="4"/>
          <ac:spMkLst>
            <pc:docMk/>
            <pc:sldMk cId="4014108276" sldId="293"/>
            <ac:spMk id="3" creationId="{8922452E-80DD-468C-A32C-FE558D78D400}"/>
          </ac:spMkLst>
        </pc:spChg>
        <pc:picChg chg="add mod">
          <ac:chgData name="Nick" userId="c70d66d9-7267-4f59-8d9e-6268ec5bdaef" providerId="ADAL" clId="{4FD3DC60-5C70-479F-B27A-331D5D65522B}" dt="2020-02-14T10:29:42.059" v="58" actId="1076"/>
          <ac:picMkLst>
            <pc:docMk/>
            <pc:sldMk cId="4014108276" sldId="293"/>
            <ac:picMk id="6" creationId="{2867F4A2-35FE-4C07-A78E-1042282E29F6}"/>
          </ac:picMkLst>
        </pc:picChg>
      </pc:sldChg>
    </pc:docChg>
  </pc:docChgLst>
  <pc:docChgLst>
    <pc:chgData name="Nick Thomas" userId="c70d66d9-7267-4f59-8d9e-6268ec5bdaef" providerId="ADAL" clId="{06ADECAE-F4CB-4D5E-8B94-C9B3DA50EAAF}"/>
    <pc:docChg chg="modSld">
      <pc:chgData name="Nick Thomas" userId="c70d66d9-7267-4f59-8d9e-6268ec5bdaef" providerId="ADAL" clId="{06ADECAE-F4CB-4D5E-8B94-C9B3DA50EAAF}" dt="2022-10-07T07:26:13.014" v="7" actId="20577"/>
      <pc:docMkLst>
        <pc:docMk/>
      </pc:docMkLst>
      <pc:sldChg chg="modSp">
        <pc:chgData name="Nick Thomas" userId="c70d66d9-7267-4f59-8d9e-6268ec5bdaef" providerId="ADAL" clId="{06ADECAE-F4CB-4D5E-8B94-C9B3DA50EAAF}" dt="2022-10-07T07:26:13.014" v="7" actId="20577"/>
        <pc:sldMkLst>
          <pc:docMk/>
          <pc:sldMk cId="3334537137" sldId="265"/>
        </pc:sldMkLst>
        <pc:spChg chg="mod">
          <ac:chgData name="Nick Thomas" userId="c70d66d9-7267-4f59-8d9e-6268ec5bdaef" providerId="ADAL" clId="{06ADECAE-F4CB-4D5E-8B94-C9B3DA50EAAF}" dt="2022-10-07T07:26:13.014" v="7" actId="20577"/>
          <ac:spMkLst>
            <pc:docMk/>
            <pc:sldMk cId="3334537137" sldId="265"/>
            <ac:spMk id="3" creationId="{9CC5BA3F-6E6F-497B-8C93-5B05A708A0DA}"/>
          </ac:spMkLst>
        </pc:spChg>
      </pc:sldChg>
    </pc:docChg>
  </pc:docChgLst>
  <pc:docChgLst>
    <pc:chgData name="Nick Thomas" userId="c70d66d9-7267-4f59-8d9e-6268ec5bdaef" providerId="ADAL" clId="{1C178EED-6837-44BF-A1DC-09CE6A3D0E51}"/>
    <pc:docChg chg="custSel modSld sldOrd">
      <pc:chgData name="Nick Thomas" userId="c70d66d9-7267-4f59-8d9e-6268ec5bdaef" providerId="ADAL" clId="{1C178EED-6837-44BF-A1DC-09CE6A3D0E51}" dt="2023-10-03T06:55:29.283" v="16" actId="6549"/>
      <pc:docMkLst>
        <pc:docMk/>
      </pc:docMkLst>
      <pc:sldChg chg="modSp ord">
        <pc:chgData name="Nick Thomas" userId="c70d66d9-7267-4f59-8d9e-6268ec5bdaef" providerId="ADAL" clId="{1C178EED-6837-44BF-A1DC-09CE6A3D0E51}" dt="2023-10-03T06:50:44.176" v="5"/>
        <pc:sldMkLst>
          <pc:docMk/>
          <pc:sldMk cId="3233883750" sldId="258"/>
        </pc:sldMkLst>
        <pc:spChg chg="mod">
          <ac:chgData name="Nick Thomas" userId="c70d66d9-7267-4f59-8d9e-6268ec5bdaef" providerId="ADAL" clId="{1C178EED-6837-44BF-A1DC-09CE6A3D0E51}" dt="2023-10-03T06:50:12.267" v="3" actId="20577"/>
          <ac:spMkLst>
            <pc:docMk/>
            <pc:sldMk cId="3233883750" sldId="258"/>
            <ac:spMk id="3" creationId="{060F1F47-5204-4417-B7FA-3098E1C8FE11}"/>
          </ac:spMkLst>
        </pc:spChg>
      </pc:sldChg>
      <pc:sldChg chg="modSp mod">
        <pc:chgData name="Nick Thomas" userId="c70d66d9-7267-4f59-8d9e-6268ec5bdaef" providerId="ADAL" clId="{1C178EED-6837-44BF-A1DC-09CE6A3D0E51}" dt="2023-10-03T06:51:12.569" v="6" actId="33524"/>
        <pc:sldMkLst>
          <pc:docMk/>
          <pc:sldMk cId="2098980875" sldId="263"/>
        </pc:sldMkLst>
        <pc:spChg chg="mod">
          <ac:chgData name="Nick Thomas" userId="c70d66d9-7267-4f59-8d9e-6268ec5bdaef" providerId="ADAL" clId="{1C178EED-6837-44BF-A1DC-09CE6A3D0E51}" dt="2023-10-03T06:51:12.569" v="6" actId="33524"/>
          <ac:spMkLst>
            <pc:docMk/>
            <pc:sldMk cId="2098980875" sldId="263"/>
            <ac:spMk id="3" creationId="{4C8C4060-DEE6-4DA4-975A-0604F1DA9F53}"/>
          </ac:spMkLst>
        </pc:spChg>
      </pc:sldChg>
      <pc:sldChg chg="modSp mod">
        <pc:chgData name="Nick Thomas" userId="c70d66d9-7267-4f59-8d9e-6268ec5bdaef" providerId="ADAL" clId="{1C178EED-6837-44BF-A1DC-09CE6A3D0E51}" dt="2023-10-03T06:51:37.332" v="7" actId="6549"/>
        <pc:sldMkLst>
          <pc:docMk/>
          <pc:sldMk cId="3334537137" sldId="265"/>
        </pc:sldMkLst>
        <pc:spChg chg="mod">
          <ac:chgData name="Nick Thomas" userId="c70d66d9-7267-4f59-8d9e-6268ec5bdaef" providerId="ADAL" clId="{1C178EED-6837-44BF-A1DC-09CE6A3D0E51}" dt="2023-10-03T06:51:37.332" v="7" actId="6549"/>
          <ac:spMkLst>
            <pc:docMk/>
            <pc:sldMk cId="3334537137" sldId="265"/>
            <ac:spMk id="4" creationId="{6D171C4D-94BA-4112-8090-FC75541A1595}"/>
          </ac:spMkLst>
        </pc:spChg>
      </pc:sldChg>
      <pc:sldChg chg="modSp mod">
        <pc:chgData name="Nick Thomas" userId="c70d66d9-7267-4f59-8d9e-6268ec5bdaef" providerId="ADAL" clId="{1C178EED-6837-44BF-A1DC-09CE6A3D0E51}" dt="2023-10-03T06:52:00.122" v="8" actId="33524"/>
        <pc:sldMkLst>
          <pc:docMk/>
          <pc:sldMk cId="4181666747" sldId="266"/>
        </pc:sldMkLst>
        <pc:spChg chg="mod">
          <ac:chgData name="Nick Thomas" userId="c70d66d9-7267-4f59-8d9e-6268ec5bdaef" providerId="ADAL" clId="{1C178EED-6837-44BF-A1DC-09CE6A3D0E51}" dt="2023-10-03T06:52:00.122" v="8" actId="33524"/>
          <ac:spMkLst>
            <pc:docMk/>
            <pc:sldMk cId="4181666747" sldId="266"/>
            <ac:spMk id="4" creationId="{EEA6B8FF-F997-429B-978D-773CF4075894}"/>
          </ac:spMkLst>
        </pc:spChg>
      </pc:sldChg>
      <pc:sldChg chg="modSp">
        <pc:chgData name="Nick Thomas" userId="c70d66d9-7267-4f59-8d9e-6268ec5bdaef" providerId="ADAL" clId="{1C178EED-6837-44BF-A1DC-09CE6A3D0E51}" dt="2023-10-03T06:53:37.445" v="10" actId="33524"/>
        <pc:sldMkLst>
          <pc:docMk/>
          <pc:sldMk cId="882994692" sldId="271"/>
        </pc:sldMkLst>
        <pc:spChg chg="mod">
          <ac:chgData name="Nick Thomas" userId="c70d66d9-7267-4f59-8d9e-6268ec5bdaef" providerId="ADAL" clId="{1C178EED-6837-44BF-A1DC-09CE6A3D0E51}" dt="2023-10-03T06:53:37.445" v="10" actId="33524"/>
          <ac:spMkLst>
            <pc:docMk/>
            <pc:sldMk cId="882994692" sldId="271"/>
            <ac:spMk id="4" creationId="{3BA4B418-1C23-4B01-9E70-E384DA7AA0F4}"/>
          </ac:spMkLst>
        </pc:spChg>
      </pc:sldChg>
      <pc:sldChg chg="modSp mod">
        <pc:chgData name="Nick Thomas" userId="c70d66d9-7267-4f59-8d9e-6268ec5bdaef" providerId="ADAL" clId="{1C178EED-6837-44BF-A1DC-09CE6A3D0E51}" dt="2023-10-03T06:53:48.677" v="11" actId="33524"/>
        <pc:sldMkLst>
          <pc:docMk/>
          <pc:sldMk cId="3281773389" sldId="272"/>
        </pc:sldMkLst>
        <pc:spChg chg="mod">
          <ac:chgData name="Nick Thomas" userId="c70d66d9-7267-4f59-8d9e-6268ec5bdaef" providerId="ADAL" clId="{1C178EED-6837-44BF-A1DC-09CE6A3D0E51}" dt="2023-10-03T06:53:48.677" v="11" actId="33524"/>
          <ac:spMkLst>
            <pc:docMk/>
            <pc:sldMk cId="3281773389" sldId="272"/>
            <ac:spMk id="4" creationId="{84F8FA23-22C8-4933-80E3-8695974AAC2E}"/>
          </ac:spMkLst>
        </pc:spChg>
      </pc:sldChg>
      <pc:sldChg chg="modSp mod">
        <pc:chgData name="Nick Thomas" userId="c70d66d9-7267-4f59-8d9e-6268ec5bdaef" providerId="ADAL" clId="{1C178EED-6837-44BF-A1DC-09CE6A3D0E51}" dt="2023-10-03T06:54:48.711" v="13" actId="33524"/>
        <pc:sldMkLst>
          <pc:docMk/>
          <pc:sldMk cId="3705128358" sldId="275"/>
        </pc:sldMkLst>
        <pc:spChg chg="mod">
          <ac:chgData name="Nick Thomas" userId="c70d66d9-7267-4f59-8d9e-6268ec5bdaef" providerId="ADAL" clId="{1C178EED-6837-44BF-A1DC-09CE6A3D0E51}" dt="2023-10-03T06:54:48.711" v="13" actId="33524"/>
          <ac:spMkLst>
            <pc:docMk/>
            <pc:sldMk cId="3705128358" sldId="275"/>
            <ac:spMk id="4" creationId="{92C15CF3-3ADD-410B-8DBD-1888FEC3BA73}"/>
          </ac:spMkLst>
        </pc:spChg>
      </pc:sldChg>
      <pc:sldChg chg="modSp mod">
        <pc:chgData name="Nick Thomas" userId="c70d66d9-7267-4f59-8d9e-6268ec5bdaef" providerId="ADAL" clId="{1C178EED-6837-44BF-A1DC-09CE6A3D0E51}" dt="2023-10-03T06:55:29.283" v="16" actId="6549"/>
        <pc:sldMkLst>
          <pc:docMk/>
          <pc:sldMk cId="2548445594" sldId="289"/>
        </pc:sldMkLst>
        <pc:spChg chg="mod">
          <ac:chgData name="Nick Thomas" userId="c70d66d9-7267-4f59-8d9e-6268ec5bdaef" providerId="ADAL" clId="{1C178EED-6837-44BF-A1DC-09CE6A3D0E51}" dt="2023-10-03T06:55:29.283" v="16" actId="6549"/>
          <ac:spMkLst>
            <pc:docMk/>
            <pc:sldMk cId="2548445594" sldId="289"/>
            <ac:spMk id="3" creationId="{6A2DB931-A1A0-4E36-A187-AE36F482AED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68316-2487-43B0-B4CB-41A3B9A68B57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70C5CC-CD0E-4ED3-A397-23BC4B3D639D}">
      <dgm:prSet/>
      <dgm:spPr/>
      <dgm:t>
        <a:bodyPr/>
        <a:lstStyle/>
        <a:p>
          <a:r>
            <a:rPr lang="en-GB"/>
            <a:t>We know</a:t>
          </a:r>
          <a:endParaRPr lang="en-US"/>
        </a:p>
      </dgm:t>
    </dgm:pt>
    <dgm:pt modelId="{0B3B85CE-E7D1-4B4C-AD6F-0F90536BB596}" type="parTrans" cxnId="{EE637650-B506-4197-96E8-5CF48EFD87B3}">
      <dgm:prSet/>
      <dgm:spPr/>
      <dgm:t>
        <a:bodyPr/>
        <a:lstStyle/>
        <a:p>
          <a:endParaRPr lang="en-US"/>
        </a:p>
      </dgm:t>
    </dgm:pt>
    <dgm:pt modelId="{655EBFD4-3555-4D77-ABC7-EE3FF779C879}" type="sibTrans" cxnId="{EE637650-B506-4197-96E8-5CF48EFD87B3}">
      <dgm:prSet/>
      <dgm:spPr/>
      <dgm:t>
        <a:bodyPr/>
        <a:lstStyle/>
        <a:p>
          <a:endParaRPr lang="en-US"/>
        </a:p>
      </dgm:t>
    </dgm:pt>
    <dgm:pt modelId="{B9C66439-51E6-4847-8089-571CE88AA78A}">
      <dgm:prSet/>
      <dgm:spPr/>
      <dgm:t>
        <a:bodyPr/>
        <a:lstStyle/>
        <a:p>
          <a:r>
            <a:rPr lang="en-GB"/>
            <a:t>What transforms are</a:t>
          </a:r>
          <a:endParaRPr lang="en-US"/>
        </a:p>
      </dgm:t>
    </dgm:pt>
    <dgm:pt modelId="{0E6C9A82-C0BB-4BEE-BD71-CA36D79CF5BC}" type="parTrans" cxnId="{13102DE9-822E-4057-BE81-49673066402E}">
      <dgm:prSet/>
      <dgm:spPr/>
      <dgm:t>
        <a:bodyPr/>
        <a:lstStyle/>
        <a:p>
          <a:endParaRPr lang="en-US"/>
        </a:p>
      </dgm:t>
    </dgm:pt>
    <dgm:pt modelId="{40E7C827-141E-4A31-A4E5-332B183973B4}" type="sibTrans" cxnId="{13102DE9-822E-4057-BE81-49673066402E}">
      <dgm:prSet/>
      <dgm:spPr/>
      <dgm:t>
        <a:bodyPr/>
        <a:lstStyle/>
        <a:p>
          <a:endParaRPr lang="en-US"/>
        </a:p>
      </dgm:t>
    </dgm:pt>
    <dgm:pt modelId="{F47B321C-1A16-4287-AA9F-CFF7D07CCC7F}">
      <dgm:prSet/>
      <dgm:spPr/>
      <dgm:t>
        <a:bodyPr/>
        <a:lstStyle/>
        <a:p>
          <a:r>
            <a:rPr lang="en-GB"/>
            <a:t>How they work (roughly)</a:t>
          </a:r>
          <a:endParaRPr lang="en-US"/>
        </a:p>
      </dgm:t>
    </dgm:pt>
    <dgm:pt modelId="{3A81C923-EAFE-48A9-97C3-252B6FC0A231}" type="parTrans" cxnId="{8598B77E-E533-44CF-A63C-32E3C347E3E7}">
      <dgm:prSet/>
      <dgm:spPr/>
      <dgm:t>
        <a:bodyPr/>
        <a:lstStyle/>
        <a:p>
          <a:endParaRPr lang="en-US"/>
        </a:p>
      </dgm:t>
    </dgm:pt>
    <dgm:pt modelId="{4838A387-E72F-4E0B-873E-CB8914DC1CBB}" type="sibTrans" cxnId="{8598B77E-E533-44CF-A63C-32E3C347E3E7}">
      <dgm:prSet/>
      <dgm:spPr/>
      <dgm:t>
        <a:bodyPr/>
        <a:lstStyle/>
        <a:p>
          <a:endParaRPr lang="en-US"/>
        </a:p>
      </dgm:t>
    </dgm:pt>
    <dgm:pt modelId="{CD59C7D3-328C-4071-BDB3-ED4EE2992140}">
      <dgm:prSet/>
      <dgm:spPr/>
      <dgm:t>
        <a:bodyPr/>
        <a:lstStyle/>
        <a:p>
          <a:r>
            <a:rPr lang="en-GB"/>
            <a:t>How we can use them to project our geometry so it has perspective.</a:t>
          </a:r>
          <a:endParaRPr lang="en-US"/>
        </a:p>
      </dgm:t>
    </dgm:pt>
    <dgm:pt modelId="{28762070-0243-421C-8D31-C17899DBF284}" type="parTrans" cxnId="{52A55912-2911-4A54-81CC-54ECCF474888}">
      <dgm:prSet/>
      <dgm:spPr/>
      <dgm:t>
        <a:bodyPr/>
        <a:lstStyle/>
        <a:p>
          <a:endParaRPr lang="en-US"/>
        </a:p>
      </dgm:t>
    </dgm:pt>
    <dgm:pt modelId="{E374F0CE-C8D5-4CAB-9B3B-7A5F9C932ABB}" type="sibTrans" cxnId="{52A55912-2911-4A54-81CC-54ECCF474888}">
      <dgm:prSet/>
      <dgm:spPr/>
      <dgm:t>
        <a:bodyPr/>
        <a:lstStyle/>
        <a:p>
          <a:endParaRPr lang="en-US"/>
        </a:p>
      </dgm:t>
    </dgm:pt>
    <dgm:pt modelId="{FA38932C-D683-46E7-86EF-CA0EF5D3F781}">
      <dgm:prSet/>
      <dgm:spPr/>
      <dgm:t>
        <a:bodyPr/>
        <a:lstStyle/>
        <a:p>
          <a:r>
            <a:rPr lang="en-GB"/>
            <a:t>How to generate one.</a:t>
          </a:r>
          <a:endParaRPr lang="en-US"/>
        </a:p>
      </dgm:t>
    </dgm:pt>
    <dgm:pt modelId="{C56D3B03-CC8E-4ED3-B691-6CD4EB7CDD5A}" type="parTrans" cxnId="{D0AB3727-1A0C-4F17-9916-076FF6E142EE}">
      <dgm:prSet/>
      <dgm:spPr/>
      <dgm:t>
        <a:bodyPr/>
        <a:lstStyle/>
        <a:p>
          <a:endParaRPr lang="en-US"/>
        </a:p>
      </dgm:t>
    </dgm:pt>
    <dgm:pt modelId="{74BA4E51-88E3-4EAA-B63C-5DAFE6A658AF}" type="sibTrans" cxnId="{D0AB3727-1A0C-4F17-9916-076FF6E142EE}">
      <dgm:prSet/>
      <dgm:spPr/>
      <dgm:t>
        <a:bodyPr/>
        <a:lstStyle/>
        <a:p>
          <a:endParaRPr lang="en-US"/>
        </a:p>
      </dgm:t>
    </dgm:pt>
    <dgm:pt modelId="{0D627FCF-6018-489E-BF63-6B2FEA7A73A9}">
      <dgm:prSet/>
      <dgm:spPr/>
      <dgm:t>
        <a:bodyPr/>
        <a:lstStyle/>
        <a:p>
          <a:r>
            <a:rPr lang="en-GB"/>
            <a:t>What we’re missing</a:t>
          </a:r>
          <a:endParaRPr lang="en-US"/>
        </a:p>
      </dgm:t>
    </dgm:pt>
    <dgm:pt modelId="{9F0458BF-123F-4F91-8010-B0B8D176398F}" type="parTrans" cxnId="{7654697A-657A-4DED-901F-894443C83D64}">
      <dgm:prSet/>
      <dgm:spPr/>
      <dgm:t>
        <a:bodyPr/>
        <a:lstStyle/>
        <a:p>
          <a:endParaRPr lang="en-US"/>
        </a:p>
      </dgm:t>
    </dgm:pt>
    <dgm:pt modelId="{302AAD30-1C7E-4D93-9F09-A328CDA3CD8B}" type="sibTrans" cxnId="{7654697A-657A-4DED-901F-894443C83D64}">
      <dgm:prSet/>
      <dgm:spPr/>
      <dgm:t>
        <a:bodyPr/>
        <a:lstStyle/>
        <a:p>
          <a:endParaRPr lang="en-US"/>
        </a:p>
      </dgm:t>
    </dgm:pt>
    <dgm:pt modelId="{321BFF78-489E-46C0-ADB1-152B2D382EC1}">
      <dgm:prSet/>
      <dgm:spPr/>
      <dgm:t>
        <a:bodyPr/>
        <a:lstStyle/>
        <a:p>
          <a:r>
            <a:rPr lang="en-GB"/>
            <a:t>The concept of a camera (this will useful for calculating all of our view related stuff)</a:t>
          </a:r>
          <a:endParaRPr lang="en-US"/>
        </a:p>
      </dgm:t>
    </dgm:pt>
    <dgm:pt modelId="{4AFCBBD4-86CB-482C-AD93-DAD5F86AE2E8}" type="parTrans" cxnId="{BE8221FC-BB96-4E7D-B8C7-99712AC64EC8}">
      <dgm:prSet/>
      <dgm:spPr/>
      <dgm:t>
        <a:bodyPr/>
        <a:lstStyle/>
        <a:p>
          <a:endParaRPr lang="en-US"/>
        </a:p>
      </dgm:t>
    </dgm:pt>
    <dgm:pt modelId="{19B8C59C-D941-4B97-987A-A847A71D7326}" type="sibTrans" cxnId="{BE8221FC-BB96-4E7D-B8C7-99712AC64EC8}">
      <dgm:prSet/>
      <dgm:spPr/>
      <dgm:t>
        <a:bodyPr/>
        <a:lstStyle/>
        <a:p>
          <a:endParaRPr lang="en-US"/>
        </a:p>
      </dgm:t>
    </dgm:pt>
    <dgm:pt modelId="{23B885E4-FA8C-4035-AC5D-E3ADE7F16A8C}">
      <dgm:prSet/>
      <dgm:spPr/>
      <dgm:t>
        <a:bodyPr/>
        <a:lstStyle/>
        <a:p>
          <a:r>
            <a:rPr lang="en-GB"/>
            <a:t>How we implement all of this</a:t>
          </a:r>
          <a:endParaRPr lang="en-US"/>
        </a:p>
      </dgm:t>
    </dgm:pt>
    <dgm:pt modelId="{50124DF1-FE7B-4F89-96D0-CB772C18709E}" type="parTrans" cxnId="{7F1DDDDC-0EB6-40E1-8B99-428AFC051582}">
      <dgm:prSet/>
      <dgm:spPr/>
      <dgm:t>
        <a:bodyPr/>
        <a:lstStyle/>
        <a:p>
          <a:endParaRPr lang="en-US"/>
        </a:p>
      </dgm:t>
    </dgm:pt>
    <dgm:pt modelId="{52690334-1278-43D0-B470-AEC658B3F269}" type="sibTrans" cxnId="{7F1DDDDC-0EB6-40E1-8B99-428AFC051582}">
      <dgm:prSet/>
      <dgm:spPr/>
      <dgm:t>
        <a:bodyPr/>
        <a:lstStyle/>
        <a:p>
          <a:endParaRPr lang="en-US"/>
        </a:p>
      </dgm:t>
    </dgm:pt>
    <dgm:pt modelId="{DEBA4FC7-710D-496B-A1C0-81EADAFF43C4}" type="pres">
      <dgm:prSet presAssocID="{47E68316-2487-43B0-B4CB-41A3B9A68B57}" presName="Name0" presStyleCnt="0">
        <dgm:presLayoutVars>
          <dgm:dir/>
          <dgm:animLvl val="lvl"/>
          <dgm:resizeHandles val="exact"/>
        </dgm:presLayoutVars>
      </dgm:prSet>
      <dgm:spPr/>
    </dgm:pt>
    <dgm:pt modelId="{057E571E-106C-44C2-96AC-B212F415FC04}" type="pres">
      <dgm:prSet presAssocID="{0270C5CC-CD0E-4ED3-A397-23BC4B3D639D}" presName="composite" presStyleCnt="0"/>
      <dgm:spPr/>
    </dgm:pt>
    <dgm:pt modelId="{F8C6836C-FFC5-4FBF-A131-74EAE2FBB023}" type="pres">
      <dgm:prSet presAssocID="{0270C5CC-CD0E-4ED3-A397-23BC4B3D639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68FB790-ABF6-4E7E-B8C6-E9FAEA48F149}" type="pres">
      <dgm:prSet presAssocID="{0270C5CC-CD0E-4ED3-A397-23BC4B3D639D}" presName="desTx" presStyleLbl="alignAccFollowNode1" presStyleIdx="0" presStyleCnt="2">
        <dgm:presLayoutVars>
          <dgm:bulletEnabled val="1"/>
        </dgm:presLayoutVars>
      </dgm:prSet>
      <dgm:spPr/>
    </dgm:pt>
    <dgm:pt modelId="{E639805F-92FB-487F-9E56-E2A02B57B983}" type="pres">
      <dgm:prSet presAssocID="{655EBFD4-3555-4D77-ABC7-EE3FF779C879}" presName="space" presStyleCnt="0"/>
      <dgm:spPr/>
    </dgm:pt>
    <dgm:pt modelId="{861A417D-09FC-4E9B-8006-5D86F6DC6D5A}" type="pres">
      <dgm:prSet presAssocID="{0D627FCF-6018-489E-BF63-6B2FEA7A73A9}" presName="composite" presStyleCnt="0"/>
      <dgm:spPr/>
    </dgm:pt>
    <dgm:pt modelId="{A71C8035-3580-4025-BDE8-8540FDFD6AA9}" type="pres">
      <dgm:prSet presAssocID="{0D627FCF-6018-489E-BF63-6B2FEA7A73A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1C0C277-6DDF-42D9-9E18-8C00FE463BAD}" type="pres">
      <dgm:prSet presAssocID="{0D627FCF-6018-489E-BF63-6B2FEA7A73A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2A55912-2911-4A54-81CC-54ECCF474888}" srcId="{0270C5CC-CD0E-4ED3-A397-23BC4B3D639D}" destId="{CD59C7D3-328C-4071-BDB3-ED4EE2992140}" srcOrd="2" destOrd="0" parTransId="{28762070-0243-421C-8D31-C17899DBF284}" sibTransId="{E374F0CE-C8D5-4CAB-9B3B-7A5F9C932ABB}"/>
    <dgm:cxn modelId="{D0AB3727-1A0C-4F17-9916-076FF6E142EE}" srcId="{0270C5CC-CD0E-4ED3-A397-23BC4B3D639D}" destId="{FA38932C-D683-46E7-86EF-CA0EF5D3F781}" srcOrd="3" destOrd="0" parTransId="{C56D3B03-CC8E-4ED3-B691-6CD4EB7CDD5A}" sibTransId="{74BA4E51-88E3-4EAA-B63C-5DAFE6A658AF}"/>
    <dgm:cxn modelId="{9DD5F433-3ABB-4B83-9C6C-BD9DD8334492}" type="presOf" srcId="{23B885E4-FA8C-4035-AC5D-E3ADE7F16A8C}" destId="{B1C0C277-6DDF-42D9-9E18-8C00FE463BAD}" srcOrd="0" destOrd="1" presId="urn:microsoft.com/office/officeart/2005/8/layout/hList1"/>
    <dgm:cxn modelId="{EE637650-B506-4197-96E8-5CF48EFD87B3}" srcId="{47E68316-2487-43B0-B4CB-41A3B9A68B57}" destId="{0270C5CC-CD0E-4ED3-A397-23BC4B3D639D}" srcOrd="0" destOrd="0" parTransId="{0B3B85CE-E7D1-4B4C-AD6F-0F90536BB596}" sibTransId="{655EBFD4-3555-4D77-ABC7-EE3FF779C879}"/>
    <dgm:cxn modelId="{D6A64072-7590-4F96-93D3-2B616152E148}" type="presOf" srcId="{FA38932C-D683-46E7-86EF-CA0EF5D3F781}" destId="{368FB790-ABF6-4E7E-B8C6-E9FAEA48F149}" srcOrd="0" destOrd="3" presId="urn:microsoft.com/office/officeart/2005/8/layout/hList1"/>
    <dgm:cxn modelId="{FFDB7853-4714-4CC1-B798-4A8384E1CC51}" type="presOf" srcId="{321BFF78-489E-46C0-ADB1-152B2D382EC1}" destId="{B1C0C277-6DDF-42D9-9E18-8C00FE463BAD}" srcOrd="0" destOrd="0" presId="urn:microsoft.com/office/officeart/2005/8/layout/hList1"/>
    <dgm:cxn modelId="{BCB1A474-17E3-4CC1-A989-3D0396E9DB6B}" type="presOf" srcId="{47E68316-2487-43B0-B4CB-41A3B9A68B57}" destId="{DEBA4FC7-710D-496B-A1C0-81EADAFF43C4}" srcOrd="0" destOrd="0" presId="urn:microsoft.com/office/officeart/2005/8/layout/hList1"/>
    <dgm:cxn modelId="{7654697A-657A-4DED-901F-894443C83D64}" srcId="{47E68316-2487-43B0-B4CB-41A3B9A68B57}" destId="{0D627FCF-6018-489E-BF63-6B2FEA7A73A9}" srcOrd="1" destOrd="0" parTransId="{9F0458BF-123F-4F91-8010-B0B8D176398F}" sibTransId="{302AAD30-1C7E-4D93-9F09-A328CDA3CD8B}"/>
    <dgm:cxn modelId="{8598B77E-E533-44CF-A63C-32E3C347E3E7}" srcId="{0270C5CC-CD0E-4ED3-A397-23BC4B3D639D}" destId="{F47B321C-1A16-4287-AA9F-CFF7D07CCC7F}" srcOrd="1" destOrd="0" parTransId="{3A81C923-EAFE-48A9-97C3-252B6FC0A231}" sibTransId="{4838A387-E72F-4E0B-873E-CB8914DC1CBB}"/>
    <dgm:cxn modelId="{5FC59092-8D45-4EF4-8694-25D8CCAD3AFC}" type="presOf" srcId="{CD59C7D3-328C-4071-BDB3-ED4EE2992140}" destId="{368FB790-ABF6-4E7E-B8C6-E9FAEA48F149}" srcOrd="0" destOrd="2" presId="urn:microsoft.com/office/officeart/2005/8/layout/hList1"/>
    <dgm:cxn modelId="{E6D5DDC1-223F-40F3-AA85-5D60E19EC88A}" type="presOf" srcId="{0D627FCF-6018-489E-BF63-6B2FEA7A73A9}" destId="{A71C8035-3580-4025-BDE8-8540FDFD6AA9}" srcOrd="0" destOrd="0" presId="urn:microsoft.com/office/officeart/2005/8/layout/hList1"/>
    <dgm:cxn modelId="{271C35C2-6BF5-4D94-954A-7239207C37ED}" type="presOf" srcId="{F47B321C-1A16-4287-AA9F-CFF7D07CCC7F}" destId="{368FB790-ABF6-4E7E-B8C6-E9FAEA48F149}" srcOrd="0" destOrd="1" presId="urn:microsoft.com/office/officeart/2005/8/layout/hList1"/>
    <dgm:cxn modelId="{0222A5CA-1FE1-4A1D-B9BE-0A842FFECC70}" type="presOf" srcId="{B9C66439-51E6-4847-8089-571CE88AA78A}" destId="{368FB790-ABF6-4E7E-B8C6-E9FAEA48F149}" srcOrd="0" destOrd="0" presId="urn:microsoft.com/office/officeart/2005/8/layout/hList1"/>
    <dgm:cxn modelId="{7F1DDDDC-0EB6-40E1-8B99-428AFC051582}" srcId="{0D627FCF-6018-489E-BF63-6B2FEA7A73A9}" destId="{23B885E4-FA8C-4035-AC5D-E3ADE7F16A8C}" srcOrd="1" destOrd="0" parTransId="{50124DF1-FE7B-4F89-96D0-CB772C18709E}" sibTransId="{52690334-1278-43D0-B470-AEC658B3F269}"/>
    <dgm:cxn modelId="{13102DE9-822E-4057-BE81-49673066402E}" srcId="{0270C5CC-CD0E-4ED3-A397-23BC4B3D639D}" destId="{B9C66439-51E6-4847-8089-571CE88AA78A}" srcOrd="0" destOrd="0" parTransId="{0E6C9A82-C0BB-4BEE-BD71-CA36D79CF5BC}" sibTransId="{40E7C827-141E-4A31-A4E5-332B183973B4}"/>
    <dgm:cxn modelId="{31B02DF8-928B-44DE-B005-BD2EBF95CCA3}" type="presOf" srcId="{0270C5CC-CD0E-4ED3-A397-23BC4B3D639D}" destId="{F8C6836C-FFC5-4FBF-A131-74EAE2FBB023}" srcOrd="0" destOrd="0" presId="urn:microsoft.com/office/officeart/2005/8/layout/hList1"/>
    <dgm:cxn modelId="{BE8221FC-BB96-4E7D-B8C7-99712AC64EC8}" srcId="{0D627FCF-6018-489E-BF63-6B2FEA7A73A9}" destId="{321BFF78-489E-46C0-ADB1-152B2D382EC1}" srcOrd="0" destOrd="0" parTransId="{4AFCBBD4-86CB-482C-AD93-DAD5F86AE2E8}" sibTransId="{19B8C59C-D941-4B97-987A-A847A71D7326}"/>
    <dgm:cxn modelId="{6F66EFA4-1874-4351-A0AC-C570674F02BD}" type="presParOf" srcId="{DEBA4FC7-710D-496B-A1C0-81EADAFF43C4}" destId="{057E571E-106C-44C2-96AC-B212F415FC04}" srcOrd="0" destOrd="0" presId="urn:microsoft.com/office/officeart/2005/8/layout/hList1"/>
    <dgm:cxn modelId="{1EE65BDC-9898-4A9D-9DCF-62D4868B0942}" type="presParOf" srcId="{057E571E-106C-44C2-96AC-B212F415FC04}" destId="{F8C6836C-FFC5-4FBF-A131-74EAE2FBB023}" srcOrd="0" destOrd="0" presId="urn:microsoft.com/office/officeart/2005/8/layout/hList1"/>
    <dgm:cxn modelId="{D84DA16F-02D2-4F4A-BCFE-8F595FBBD095}" type="presParOf" srcId="{057E571E-106C-44C2-96AC-B212F415FC04}" destId="{368FB790-ABF6-4E7E-B8C6-E9FAEA48F149}" srcOrd="1" destOrd="0" presId="urn:microsoft.com/office/officeart/2005/8/layout/hList1"/>
    <dgm:cxn modelId="{3F951722-3F1E-4E87-B946-ACC6A8BB2830}" type="presParOf" srcId="{DEBA4FC7-710D-496B-A1C0-81EADAFF43C4}" destId="{E639805F-92FB-487F-9E56-E2A02B57B983}" srcOrd="1" destOrd="0" presId="urn:microsoft.com/office/officeart/2005/8/layout/hList1"/>
    <dgm:cxn modelId="{D9AAAFC9-5685-4194-92AE-E5219E5B5660}" type="presParOf" srcId="{DEBA4FC7-710D-496B-A1C0-81EADAFF43C4}" destId="{861A417D-09FC-4E9B-8006-5D86F6DC6D5A}" srcOrd="2" destOrd="0" presId="urn:microsoft.com/office/officeart/2005/8/layout/hList1"/>
    <dgm:cxn modelId="{69F9D13B-E8A4-4C56-B7EC-FDDDEF655D5F}" type="presParOf" srcId="{861A417D-09FC-4E9B-8006-5D86F6DC6D5A}" destId="{A71C8035-3580-4025-BDE8-8540FDFD6AA9}" srcOrd="0" destOrd="0" presId="urn:microsoft.com/office/officeart/2005/8/layout/hList1"/>
    <dgm:cxn modelId="{65EF5725-57BE-462D-A77B-FFEEBDE1795C}" type="presParOf" srcId="{861A417D-09FC-4E9B-8006-5D86F6DC6D5A}" destId="{B1C0C277-6DDF-42D9-9E18-8C00FE463B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836C-FFC5-4FBF-A131-74EAE2FBB023}">
      <dsp:nvSpPr>
        <dsp:cNvPr id="0" name=""/>
        <dsp:cNvSpPr/>
      </dsp:nvSpPr>
      <dsp:spPr>
        <a:xfrm>
          <a:off x="50" y="3696"/>
          <a:ext cx="4792126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We know</a:t>
          </a:r>
          <a:endParaRPr lang="en-US" sz="2500" kern="1200"/>
        </a:p>
      </dsp:txBody>
      <dsp:txXfrm>
        <a:off x="50" y="3696"/>
        <a:ext cx="4792126" cy="720000"/>
      </dsp:txXfrm>
    </dsp:sp>
    <dsp:sp modelId="{368FB790-ABF6-4E7E-B8C6-E9FAEA48F149}">
      <dsp:nvSpPr>
        <dsp:cNvPr id="0" name=""/>
        <dsp:cNvSpPr/>
      </dsp:nvSpPr>
      <dsp:spPr>
        <a:xfrm>
          <a:off x="50" y="723696"/>
          <a:ext cx="4792126" cy="26763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What transforms are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How they work (roughly)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How we can use them to project our geometry so it has perspective.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How to generate one.</a:t>
          </a:r>
          <a:endParaRPr lang="en-US" sz="2500" kern="1200"/>
        </a:p>
      </dsp:txBody>
      <dsp:txXfrm>
        <a:off x="50" y="723696"/>
        <a:ext cx="4792126" cy="2676375"/>
      </dsp:txXfrm>
    </dsp:sp>
    <dsp:sp modelId="{A71C8035-3580-4025-BDE8-8540FDFD6AA9}">
      <dsp:nvSpPr>
        <dsp:cNvPr id="0" name=""/>
        <dsp:cNvSpPr/>
      </dsp:nvSpPr>
      <dsp:spPr>
        <a:xfrm>
          <a:off x="5463073" y="3696"/>
          <a:ext cx="4792126" cy="720000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What we’re missing</a:t>
          </a:r>
          <a:endParaRPr lang="en-US" sz="2500" kern="1200"/>
        </a:p>
      </dsp:txBody>
      <dsp:txXfrm>
        <a:off x="5463073" y="3696"/>
        <a:ext cx="4792126" cy="720000"/>
      </dsp:txXfrm>
    </dsp:sp>
    <dsp:sp modelId="{B1C0C277-6DDF-42D9-9E18-8C00FE463BAD}">
      <dsp:nvSpPr>
        <dsp:cNvPr id="0" name=""/>
        <dsp:cNvSpPr/>
      </dsp:nvSpPr>
      <dsp:spPr>
        <a:xfrm>
          <a:off x="5463073" y="723696"/>
          <a:ext cx="4792126" cy="2676375"/>
        </a:xfrm>
        <a:prstGeom prst="rect">
          <a:avLst/>
        </a:prstGeom>
        <a:solidFill>
          <a:schemeClr val="accent2">
            <a:tint val="40000"/>
            <a:alpha val="90000"/>
            <a:hueOff val="-9833447"/>
            <a:satOff val="-5766"/>
            <a:lumOff val="-718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-9833447"/>
              <a:satOff val="-5766"/>
              <a:lumOff val="-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The concept of a camera (this will useful for calculating all of our view related stuff)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500" kern="1200"/>
            <a:t>How we implement all of this</a:t>
          </a:r>
          <a:endParaRPr lang="en-US" sz="2500" kern="1200"/>
        </a:p>
      </dsp:txBody>
      <dsp:txXfrm>
        <a:off x="5463073" y="723696"/>
        <a:ext cx="4792126" cy="2676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74A5A-0E0F-47A6-8BCC-C2FA5B05B89B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283B7-B220-4EBE-964D-DDD2690623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7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has the effect of drawing all points on the mesh. Down to the size of the image plane (near plane).</a:t>
            </a:r>
          </a:p>
          <a:p>
            <a:endParaRPr lang="en-GB" dirty="0"/>
          </a:p>
          <a:p>
            <a:r>
              <a:rPr lang="en-GB" dirty="0"/>
              <a:t>But this isn’t how we should do it. </a:t>
            </a:r>
          </a:p>
          <a:p>
            <a:r>
              <a:rPr lang="en-GB" dirty="0"/>
              <a:t>Why? </a:t>
            </a:r>
          </a:p>
          <a:p>
            <a:r>
              <a:rPr lang="en-GB" dirty="0"/>
              <a:t>Because scaling by Z, in a 3d world, makes the transformations non-linier.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283B7-B220-4EBE-964D-DDD2690623E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35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80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70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1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21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070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1493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084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983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1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4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98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03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6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5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8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3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B6C08E-DFB8-402E-9A8C-C1894609B614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B07586-EB47-4766-9516-D15277DC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271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22hp-WBoTTc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E62-8AA7-49CF-9F18-8BBD61F31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Programming for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4FA19-1D99-48DF-9EBD-BAEBEB3E6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Transforms and Cameras</a:t>
            </a:r>
          </a:p>
        </p:txBody>
      </p:sp>
    </p:spTree>
    <p:extLst>
      <p:ext uri="{BB962C8B-B14F-4D97-AF65-F5344CB8AC3E}">
        <p14:creationId xmlns:p14="http://schemas.microsoft.com/office/powerpoint/2010/main" val="384175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103F-DD94-4F9F-BEBA-DC39CD38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Transform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5BA3F-6E6F-497B-8C93-5B05A708A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5BA3F-6E6F-497B-8C93-5B05A708A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71C4D-94BA-4112-8090-FC75541A1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569564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We can change any element in the matrix to affect one part of it, with out changing the other aspects of it.</a:t>
            </a:r>
          </a:p>
          <a:p>
            <a:endParaRPr lang="en-GB" dirty="0"/>
          </a:p>
          <a:p>
            <a:r>
              <a:rPr lang="en-GB" dirty="0"/>
              <a:t>IE. We can change </a:t>
            </a:r>
            <a:r>
              <a:rPr lang="en-GB" dirty="0" err="1"/>
              <a:t>Pos</a:t>
            </a:r>
            <a:r>
              <a:rPr lang="en-GB" dirty="0"/>
              <a:t> X by adding 1 and the rotation/scales aspects remain unchanged</a:t>
            </a:r>
          </a:p>
          <a:p>
            <a:endParaRPr lang="en-GB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E08DD4C-CBA7-49CE-9724-5E3DBF93D872}"/>
              </a:ext>
            </a:extLst>
          </p:cNvPr>
          <p:cNvSpPr/>
          <p:nvPr/>
        </p:nvSpPr>
        <p:spPr>
          <a:xfrm>
            <a:off x="3391270" y="2556769"/>
            <a:ext cx="727969" cy="1278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53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6727-4ED3-421A-9BB9-E6BDBE6B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GB"/>
              <a:t>Calculating the result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BA2C9-DE3D-4E22-BCD6-CA6537B09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53" y="2444620"/>
            <a:ext cx="6780871" cy="145745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6B8FF-F997-429B-978D-773CF4075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25884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You don’t need to</a:t>
            </a:r>
          </a:p>
          <a:p>
            <a:r>
              <a:rPr lang="en-GB" dirty="0"/>
              <a:t>GLM and GLSL will do this for you</a:t>
            </a:r>
          </a:p>
          <a:p>
            <a:endParaRPr lang="en-GB" dirty="0"/>
          </a:p>
          <a:p>
            <a:r>
              <a:rPr lang="en-GB" dirty="0"/>
              <a:t>But just for completeness</a:t>
            </a:r>
          </a:p>
          <a:p>
            <a:endParaRPr lang="en-GB" dirty="0"/>
          </a:p>
          <a:p>
            <a:r>
              <a:rPr lang="en-GB" dirty="0"/>
              <a:t>The result is the product of our matrix with our point position vector.</a:t>
            </a:r>
          </a:p>
          <a:p>
            <a:r>
              <a:rPr lang="en-GB" dirty="0"/>
              <a:t>We will need to apply this matrix to each point.</a:t>
            </a:r>
          </a:p>
          <a:p>
            <a:r>
              <a:rPr lang="en-GB" dirty="0"/>
              <a:t>I wonder if there is a way to do this easily in </a:t>
            </a:r>
            <a:r>
              <a:rPr lang="en-GB" dirty="0" err="1"/>
              <a:t>openGL</a:t>
            </a:r>
            <a:r>
              <a:rPr lang="en-GB" dirty="0"/>
              <a:t> 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C4AE3-260A-4A75-BF02-E11417BC39B6}"/>
              </a:ext>
            </a:extLst>
          </p:cNvPr>
          <p:cNvSpPr txBox="1"/>
          <p:nvPr/>
        </p:nvSpPr>
        <p:spPr>
          <a:xfrm>
            <a:off x="205273" y="1063690"/>
            <a:ext cx="16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matrix (just scaling)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B633A-72C2-42AF-8156-8EBAD9C1D484}"/>
              </a:ext>
            </a:extLst>
          </p:cNvPr>
          <p:cNvSpPr txBox="1"/>
          <p:nvPr/>
        </p:nvSpPr>
        <p:spPr>
          <a:xfrm>
            <a:off x="1707502" y="4273420"/>
            <a:ext cx="1073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point 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3597D-9FEF-411A-9466-B69371BB7C08}"/>
              </a:ext>
            </a:extLst>
          </p:cNvPr>
          <p:cNvSpPr txBox="1"/>
          <p:nvPr/>
        </p:nvSpPr>
        <p:spPr>
          <a:xfrm>
            <a:off x="3249227" y="1233996"/>
            <a:ext cx="233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dot products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10A71-3F18-483A-A134-34FF483D223C}"/>
              </a:ext>
            </a:extLst>
          </p:cNvPr>
          <p:cNvSpPr txBox="1"/>
          <p:nvPr/>
        </p:nvSpPr>
        <p:spPr>
          <a:xfrm>
            <a:off x="5663952" y="4444513"/>
            <a:ext cx="138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 result!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6BF0D54-7D2B-4A9E-80BB-999FA2537142}"/>
              </a:ext>
            </a:extLst>
          </p:cNvPr>
          <p:cNvSpPr/>
          <p:nvPr/>
        </p:nvSpPr>
        <p:spPr>
          <a:xfrm>
            <a:off x="914400" y="1624614"/>
            <a:ext cx="355107" cy="745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E512F42-068A-44F9-B115-5FC293C65DBB}"/>
              </a:ext>
            </a:extLst>
          </p:cNvPr>
          <p:cNvSpPr/>
          <p:nvPr/>
        </p:nvSpPr>
        <p:spPr>
          <a:xfrm>
            <a:off x="4190260" y="1784303"/>
            <a:ext cx="426128" cy="586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E324431-87F8-450E-BC46-1AA236B235E5}"/>
              </a:ext>
            </a:extLst>
          </p:cNvPr>
          <p:cNvSpPr/>
          <p:nvPr/>
        </p:nvSpPr>
        <p:spPr>
          <a:xfrm rot="10800000">
            <a:off x="2106408" y="3902075"/>
            <a:ext cx="275208" cy="447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11DA7AC-1720-46C6-9A38-D201104F148D}"/>
              </a:ext>
            </a:extLst>
          </p:cNvPr>
          <p:cNvSpPr/>
          <p:nvPr/>
        </p:nvSpPr>
        <p:spPr>
          <a:xfrm rot="10800000">
            <a:off x="6324998" y="3902075"/>
            <a:ext cx="282510" cy="564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66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7750-B936-4092-BD92-2222FCB9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Rotational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82A8E-C744-4FC3-8FB1-4C282B14D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126" y="1685860"/>
            <a:ext cx="4410075" cy="11811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4BD23-E7BF-4513-93EC-0E4A470F5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82EE6-E87F-4FBF-B3C5-DD125735E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388" y="3062579"/>
            <a:ext cx="4781550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DC6D8-263C-48AD-8F2F-33378B1E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51" y="4326001"/>
            <a:ext cx="4438650" cy="1247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00CFA-0CAF-4C7D-8F95-DFE4EB25AB1E}"/>
              </a:ext>
            </a:extLst>
          </p:cNvPr>
          <p:cNvSpPr txBox="1"/>
          <p:nvPr/>
        </p:nvSpPr>
        <p:spPr>
          <a:xfrm>
            <a:off x="121298" y="1604865"/>
            <a:ext cx="132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 around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8EC93-6E41-4607-B45F-6F75DDB23843}"/>
              </a:ext>
            </a:extLst>
          </p:cNvPr>
          <p:cNvSpPr txBox="1"/>
          <p:nvPr/>
        </p:nvSpPr>
        <p:spPr>
          <a:xfrm>
            <a:off x="121298" y="3239881"/>
            <a:ext cx="132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 around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8AEEB-4293-4A74-A673-774E4F6F3877}"/>
              </a:ext>
            </a:extLst>
          </p:cNvPr>
          <p:cNvSpPr txBox="1"/>
          <p:nvPr/>
        </p:nvSpPr>
        <p:spPr>
          <a:xfrm>
            <a:off x="121298" y="4712846"/>
            <a:ext cx="132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 around Z</a:t>
            </a:r>
          </a:p>
        </p:txBody>
      </p:sp>
    </p:spTree>
    <p:extLst>
      <p:ext uri="{BB962C8B-B14F-4D97-AF65-F5344CB8AC3E}">
        <p14:creationId xmlns:p14="http://schemas.microsoft.com/office/powerpoint/2010/main" val="235707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7730-7829-470F-8162-9E0D6D15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extra 1 for?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2BEF4-164A-4882-9D2F-5D5FFFEF7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377"/>
          <a:stretch/>
        </p:blipFill>
        <p:spPr>
          <a:xfrm>
            <a:off x="2403670" y="2057400"/>
            <a:ext cx="2233645" cy="203235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94A19-312D-4087-BC66-BEEF2E842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of you may be wondering “what’s this ‘1’ is for?”.</a:t>
            </a:r>
          </a:p>
          <a:p>
            <a:r>
              <a:rPr lang="en-GB" dirty="0"/>
              <a:t>Homogeneous Coordinates.</a:t>
            </a:r>
          </a:p>
          <a:p>
            <a:r>
              <a:rPr lang="en-GB" dirty="0"/>
              <a:t>“what!?”</a:t>
            </a:r>
          </a:p>
          <a:p>
            <a:r>
              <a:rPr lang="en-GB" dirty="0"/>
              <a:t>You’ll see in a minuet </a:t>
            </a:r>
          </a:p>
          <a:p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BF29F9-F7AE-4E36-8D36-60CDF91850B1}"/>
              </a:ext>
            </a:extLst>
          </p:cNvPr>
          <p:cNvSpPr/>
          <p:nvPr/>
        </p:nvSpPr>
        <p:spPr>
          <a:xfrm>
            <a:off x="4039339" y="3508764"/>
            <a:ext cx="391796" cy="373224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7FF226-26F8-4FC5-BCFF-2C82E8DBC09E}"/>
              </a:ext>
            </a:extLst>
          </p:cNvPr>
          <p:cNvSpPr/>
          <p:nvPr/>
        </p:nvSpPr>
        <p:spPr>
          <a:xfrm rot="9990627">
            <a:off x="4374469" y="3293876"/>
            <a:ext cx="2715087" cy="16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3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12D8CD66-6E34-4232-868C-F61EC84A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1EDB24-D25E-4498-9742-07355DA2B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E5C3020-0F81-4919-9D1F-B6ED9A835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ECD783-8E88-4D10-99BD-C579F0CA2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EDE005-2618-4634-B693-DAB7F6013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4252634-CD2F-416D-80D4-1C184472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42" name="Picture 6" descr="Image result for cat">
            <a:extLst>
              <a:ext uri="{FF2B5EF4-FFF2-40B4-BE49-F238E27FC236}">
                <a16:creationId xmlns:a16="http://schemas.microsoft.com/office/drawing/2014/main" id="{29EE608A-496A-4F61-987A-B3DD4FAC2A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0" b="1429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3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C28E5-D2CE-4A1B-8224-978CAC1C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Cameras and Perspective projection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9C3AA-95B2-4674-A27D-1B0EDB70F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7427FAB1-D342-4063-9761-31E5000D0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" r="737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748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CFD8-D4F2-458B-92FE-005BBD17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4B418-1C23-4B01-9E70-E384DA7A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48187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Projection is the process of taking a representation of an object (3D in our case) and converting it to a 2D representation.</a:t>
            </a:r>
          </a:p>
          <a:p>
            <a:endParaRPr lang="en-GB" dirty="0"/>
          </a:p>
          <a:p>
            <a:r>
              <a:rPr lang="en-GB" dirty="0"/>
              <a:t>Why do we need to do this?</a:t>
            </a:r>
          </a:p>
          <a:p>
            <a:endParaRPr lang="en-GB" dirty="0"/>
          </a:p>
          <a:p>
            <a:r>
              <a:rPr lang="en-GB" dirty="0"/>
              <a:t>Because we use a 2D screen to view our 3D world. We must project it to a 2D representation, or we will never see it…</a:t>
            </a:r>
          </a:p>
          <a:p>
            <a:endParaRPr lang="en-GB" dirty="0"/>
          </a:p>
          <a:p>
            <a:r>
              <a:rPr lang="en-GB" dirty="0"/>
              <a:t>Not until holograms are a thing anyway….</a:t>
            </a:r>
          </a:p>
        </p:txBody>
      </p:sp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94647B70-EB9E-444F-A17E-AEA0AEA48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63" y="739959"/>
            <a:ext cx="6228861" cy="519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lated image">
            <a:extLst>
              <a:ext uri="{FF2B5EF4-FFF2-40B4-BE49-F238E27FC236}">
                <a16:creationId xmlns:a16="http://schemas.microsoft.com/office/drawing/2014/main" id="{58C04161-D1DD-40EF-9ABD-DBDA685A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" y="501148"/>
            <a:ext cx="6831736" cy="591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lated image">
            <a:extLst>
              <a:ext uri="{FF2B5EF4-FFF2-40B4-BE49-F238E27FC236}">
                <a16:creationId xmlns:a16="http://schemas.microsoft.com/office/drawing/2014/main" id="{D8A95ACC-ABCB-464B-9052-86E1DCC6F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" y="865109"/>
            <a:ext cx="6916741" cy="518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9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6803-06CE-49F0-BBC6-3DD905EC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No, this does not count!</a:t>
            </a:r>
          </a:p>
        </p:txBody>
      </p:sp>
      <p:pic>
        <p:nvPicPr>
          <p:cNvPr id="5" name="Online Media 4" title="ZW Design - Holografia Goku - Dragon Ball Z">
            <a:hlinkClick r:id="" action="ppaction://media"/>
            <a:extLst>
              <a:ext uri="{FF2B5EF4-FFF2-40B4-BE49-F238E27FC236}">
                <a16:creationId xmlns:a16="http://schemas.microsoft.com/office/drawing/2014/main" id="{76BB2EB2-3EF9-4DEF-AA31-08C6270BA4A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9713" y="1540042"/>
            <a:ext cx="6656403" cy="374422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8FA23-22C8-4933-80E3-8695974AA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It’s a nice illusion but it's just 2D projected on to glass.</a:t>
            </a:r>
          </a:p>
          <a:p>
            <a:endParaRPr lang="en-GB" dirty="0"/>
          </a:p>
          <a:p>
            <a:r>
              <a:rPr lang="en-GB" dirty="0"/>
              <a:t>Damn cool though.</a:t>
            </a:r>
          </a:p>
        </p:txBody>
      </p:sp>
    </p:spTree>
    <p:extLst>
      <p:ext uri="{BB962C8B-B14F-4D97-AF65-F5344CB8AC3E}">
        <p14:creationId xmlns:p14="http://schemas.microsoft.com/office/powerpoint/2010/main" val="3281773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727A-B9E2-465F-95B4-135AED5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Orthographic projection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22324-5F14-462B-8190-558C99D30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Up to now we have been working with orthographic projections</a:t>
            </a:r>
          </a:p>
          <a:p>
            <a:r>
              <a:rPr lang="en-GB" dirty="0"/>
              <a:t>It is a parallel projection in which the projection lines are orthogonal to the projection plane.</a:t>
            </a:r>
          </a:p>
          <a:p>
            <a:endParaRPr lang="en-GB" dirty="0"/>
          </a:p>
        </p:txBody>
      </p:sp>
      <p:pic>
        <p:nvPicPr>
          <p:cNvPr id="6146" name="Picture 2" descr="Image result for projection perspective">
            <a:extLst>
              <a:ext uri="{FF2B5EF4-FFF2-40B4-BE49-F238E27FC236}">
                <a16:creationId xmlns:a16="http://schemas.microsoft.com/office/drawing/2014/main" id="{0F3D7CF6-1328-43D2-BD85-1D6D80F18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3" b="16456"/>
          <a:stretch/>
        </p:blipFill>
        <p:spPr bwMode="auto">
          <a:xfrm>
            <a:off x="687387" y="685800"/>
            <a:ext cx="5591772" cy="4813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7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C936-7829-47C8-BB30-9BC4C05D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Doesn’t show much in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EF25E-0785-4A29-A5F4-528A99A95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976671"/>
            <a:ext cx="5943600" cy="47268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E443-C6F3-4E7F-B7A3-DC4CCDA17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493730"/>
          </a:xfrm>
        </p:spPr>
        <p:txBody>
          <a:bodyPr>
            <a:normAutofit fontScale="92500"/>
          </a:bodyPr>
          <a:lstStyle/>
          <a:p>
            <a:r>
              <a:rPr lang="en-GB" dirty="0"/>
              <a:t>If any of you have tried moving the triangle(s) in z you may have noticed that not much seems to happen.</a:t>
            </a:r>
          </a:p>
          <a:p>
            <a:r>
              <a:rPr lang="en-GB" dirty="0"/>
              <a:t>This is because all z axis are perpendicular to the screen at all times.</a:t>
            </a:r>
          </a:p>
          <a:p>
            <a:endParaRPr lang="en-GB" dirty="0"/>
          </a:p>
          <a:p>
            <a:r>
              <a:rPr lang="en-GB" dirty="0"/>
              <a:t>This can be useful, 3DS max uses this to aid artists (as modelling directly in 3D space can be challenging).</a:t>
            </a:r>
          </a:p>
          <a:p>
            <a:endParaRPr lang="en-GB" dirty="0"/>
          </a:p>
          <a:p>
            <a:r>
              <a:rPr lang="en-GB" dirty="0"/>
              <a:t>But its not what we want</a:t>
            </a:r>
          </a:p>
        </p:txBody>
      </p:sp>
      <p:pic>
        <p:nvPicPr>
          <p:cNvPr id="7170" name="Picture 2" descr="Image result for 3ds max quad view">
            <a:extLst>
              <a:ext uri="{FF2B5EF4-FFF2-40B4-BE49-F238E27FC236}">
                <a16:creationId xmlns:a16="http://schemas.microsoft.com/office/drawing/2014/main" id="{23FADED6-B716-4A43-A86A-0C0B070B1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852"/>
            <a:ext cx="7061860" cy="397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8" name="Straight Connector 7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7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7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7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80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82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FDA52125-3FF0-4639-978E-DCCE900145A8}"/>
              </a:ext>
            </a:extLst>
          </p:cNvPr>
          <p:cNvSpPr/>
          <p:nvPr/>
        </p:nvSpPr>
        <p:spPr>
          <a:xfrm>
            <a:off x="0" y="452761"/>
            <a:ext cx="5954182" cy="5353235"/>
          </a:xfrm>
          <a:prstGeom prst="noSmoking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C5CCBB3-1AE4-4552-A765-8A2FA4E63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1" y="628617"/>
            <a:ext cx="3614120" cy="5276088"/>
          </a:xfrm>
          <a:prstGeom prst="rect">
            <a:avLst/>
          </a:prstGeom>
          <a:noFill/>
          <a:ln w="15875"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C8E93B-57FB-4467-B280-76EBACF09737}"/>
              </a:ext>
            </a:extLst>
          </p:cNvPr>
          <p:cNvSpPr/>
          <p:nvPr/>
        </p:nvSpPr>
        <p:spPr>
          <a:xfrm rot="18699197">
            <a:off x="2330068" y="1076650"/>
            <a:ext cx="971167" cy="37669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AA823-1F77-415C-913F-709056E4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754" y="628617"/>
            <a:ext cx="6368858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Transforms!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1B94-979C-4F55-AAF8-DF8E7AFB6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845" y="3843868"/>
            <a:ext cx="5233180" cy="15647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dirty="0"/>
              <a:t>Robots in disguise? 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No!</a:t>
            </a:r>
          </a:p>
          <a:p>
            <a:pPr marL="0" indent="0">
              <a:buNone/>
            </a:pPr>
            <a:r>
              <a:rPr lang="en-US" sz="2100" dirty="0"/>
              <a:t>Its just more math…..</a:t>
            </a:r>
          </a:p>
        </p:txBody>
      </p:sp>
    </p:spTree>
    <p:extLst>
      <p:ext uri="{BB962C8B-B14F-4D97-AF65-F5344CB8AC3E}">
        <p14:creationId xmlns:p14="http://schemas.microsoft.com/office/powerpoint/2010/main" val="19074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79B2-980D-4572-AE99-416A8597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want perspective!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9FA65-A7F2-4B8C-81B8-ECE5E11B5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We want to be able to see our objects with depth.</a:t>
            </a:r>
          </a:p>
          <a:p>
            <a:endParaRPr lang="en-GB" dirty="0"/>
          </a:p>
          <a:p>
            <a:r>
              <a:rPr lang="en-GB" dirty="0"/>
              <a:t>To do this we need to multiply the verts of our mesh by a </a:t>
            </a:r>
            <a:br>
              <a:rPr lang="en-GB" dirty="0"/>
            </a:br>
            <a:r>
              <a:rPr lang="en-GB" dirty="0"/>
              <a:t>‘perspective matrix’</a:t>
            </a:r>
          </a:p>
        </p:txBody>
      </p:sp>
      <p:pic>
        <p:nvPicPr>
          <p:cNvPr id="8194" name="Picture 2" descr="Related image">
            <a:extLst>
              <a:ext uri="{FF2B5EF4-FFF2-40B4-BE49-F238E27FC236}">
                <a16:creationId xmlns:a16="http://schemas.microsoft.com/office/drawing/2014/main" id="{BD1A71D5-44C2-43DB-BBBC-1EBD8BE7DF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5" y="654370"/>
            <a:ext cx="6441296" cy="537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228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B924EE0-5A28-41EF-B51F-557535392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377"/>
          <a:stretch/>
        </p:blipFill>
        <p:spPr>
          <a:xfrm>
            <a:off x="1621440" y="1488924"/>
            <a:ext cx="4069146" cy="3702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6193A4-D518-4D4D-8CE9-441F6747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homogeneous </a:t>
            </a:r>
            <a:br>
              <a:rPr lang="en-GB" b="1" dirty="0"/>
            </a:br>
            <a:r>
              <a:rPr lang="en-GB" b="1" dirty="0"/>
              <a:t>coordinates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15CF3-3ADD-410B-8DBD-1888FEC3B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Remember that rouge ‘1’ in our transform matrix?</a:t>
            </a:r>
          </a:p>
          <a:p>
            <a:r>
              <a:rPr lang="en-GB" dirty="0"/>
              <a:t>That’s a ‘W’ component and we can use it scale all our matrix values, so they are altered according to some value, like the objects distance the camera.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E8905E-D9EE-48EA-BA5F-26FD61E91A9F}"/>
              </a:ext>
            </a:extLst>
          </p:cNvPr>
          <p:cNvSpPr/>
          <p:nvPr/>
        </p:nvSpPr>
        <p:spPr>
          <a:xfrm>
            <a:off x="4678506" y="4208016"/>
            <a:ext cx="587156" cy="559324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28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2EF-2C11-401B-B1B6-BFDE8A3F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>
            <a:normAutofit fontScale="90000"/>
          </a:bodyPr>
          <a:lstStyle/>
          <a:p>
            <a:r>
              <a:rPr lang="en-GB" b="1"/>
              <a:t>homogeneous </a:t>
            </a:r>
            <a:br>
              <a:rPr lang="en-GB" b="1"/>
            </a:br>
            <a:r>
              <a:rPr lang="en-GB" b="1"/>
              <a:t>coordinates example</a:t>
            </a:r>
            <a:br>
              <a:rPr lang="en-GB" b="1"/>
            </a:b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1747D-0A2F-4921-9D53-795680D92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/>
          <a:lstStyle/>
          <a:p>
            <a:r>
              <a:rPr lang="en-GB" dirty="0"/>
              <a:t>In principle what we’re doing is assuming the camera is at world centre and dividing each point on the object by the distance to the camera (which would be our Z axis).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218" name="Picture 2" descr="enter image description here">
            <a:extLst>
              <a:ext uri="{FF2B5EF4-FFF2-40B4-BE49-F238E27FC236}">
                <a16:creationId xmlns:a16="http://schemas.microsoft.com/office/drawing/2014/main" id="{A5F90DA3-822E-4B53-B177-B7B5B3DB6F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82352"/>
            <a:ext cx="5943600" cy="3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0A6C9C-63D1-4992-B760-435EF6A27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72CD18-D7D2-4DD8-87FB-A7A564C5C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EA8D90-CEC1-4C99-B9B2-A923F53BD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FE5E72-3155-4571-899B-68E964BE4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73A57D-E499-4073-A0F1-3F9A0086A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E0D055-82B3-47E5-A421-C439E9F24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AD330-4EB0-4110-BC9D-3C185587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Results of nonlinear transformation</a:t>
            </a:r>
          </a:p>
        </p:txBody>
      </p:sp>
      <p:sp>
        <p:nvSpPr>
          <p:cNvPr id="24" name="Snip Diagonal Corner Rectangle 12">
            <a:extLst>
              <a:ext uri="{FF2B5EF4-FFF2-40B4-BE49-F238E27FC236}">
                <a16:creationId xmlns:a16="http://schemas.microsoft.com/office/drawing/2014/main" id="{2CAC8A53-A07F-4647-B003-51A924F3F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0215C-0E44-45C9-ACCB-9C69C8006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841" t="27468" r="41172" b="43384"/>
          <a:stretch/>
        </p:blipFill>
        <p:spPr>
          <a:xfrm>
            <a:off x="1068805" y="1004553"/>
            <a:ext cx="2202427" cy="2957183"/>
          </a:xfrm>
          <a:prstGeom prst="rect">
            <a:avLst/>
          </a:prstGeom>
        </p:spPr>
      </p:pic>
      <p:sp>
        <p:nvSpPr>
          <p:cNvPr id="26" name="Snip Diagonal Corner Rectangle 27">
            <a:extLst>
              <a:ext uri="{FF2B5EF4-FFF2-40B4-BE49-F238E27FC236}">
                <a16:creationId xmlns:a16="http://schemas.microsoft.com/office/drawing/2014/main" id="{A5297663-788D-4612-AD5B-5BB11E65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95499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F1185-CA04-49A8-AF7D-5964D0A11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85" t="13135" r="40944" b="47872"/>
          <a:stretch/>
        </p:blipFill>
        <p:spPr>
          <a:xfrm>
            <a:off x="4622404" y="1004553"/>
            <a:ext cx="1741723" cy="295718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F324E1F-DAC3-43B5-944C-6D74CCA0A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E5E1E0D-50D6-46D6-A32E-B3810926B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42E947C-94B9-403C-B7D6-5EA4D0FA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8BE7905-047B-4FB0-9831-CD668AAB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8376464-DAC4-4C40-AF2D-BBF41DCA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255588-7F24-4FDC-9D1B-94A054291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Snip Diagonal Corner Rectangle 31">
            <a:extLst>
              <a:ext uri="{FF2B5EF4-FFF2-40B4-BE49-F238E27FC236}">
                <a16:creationId xmlns:a16="http://schemas.microsoft.com/office/drawing/2014/main" id="{2CA64412-2AB6-4391-A38D-E4C8F587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6780" y="690851"/>
            <a:ext cx="2995535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567220-1635-444D-ADF3-A640597BE2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39" t="19850" r="36571" b="2853"/>
          <a:stretch/>
        </p:blipFill>
        <p:spPr>
          <a:xfrm>
            <a:off x="7919286" y="1004553"/>
            <a:ext cx="1750521" cy="2957183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9D93AD5A-8197-4977-9F93-370EC155B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9925" y="528373"/>
            <a:ext cx="914400" cy="914400"/>
          </a:xfrm>
          <a:prstGeom prst="rect">
            <a:avLst/>
          </a:prstGeom>
        </p:spPr>
      </p:pic>
      <p:pic>
        <p:nvPicPr>
          <p:cNvPr id="11" name="Graphic 10" descr="Close">
            <a:extLst>
              <a:ext uri="{FF2B5EF4-FFF2-40B4-BE49-F238E27FC236}">
                <a16:creationId xmlns:a16="http://schemas.microsoft.com/office/drawing/2014/main" id="{0B2D69B6-3EAE-48EA-8CC8-86EF0CDFA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81278" y="614079"/>
            <a:ext cx="914400" cy="914400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id="{7DE145D7-881F-4571-9AFF-855296E464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55599" y="4659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94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E917-BBD8-4EAA-A07C-A3E109CC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946" y="251927"/>
            <a:ext cx="3657600" cy="657808"/>
          </a:xfrm>
        </p:spPr>
        <p:txBody>
          <a:bodyPr/>
          <a:lstStyle/>
          <a:p>
            <a:r>
              <a:rPr lang="en-GB" dirty="0"/>
              <a:t>Perspective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63C02-9B9E-4221-ADEA-74D77340B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8946" y="1467583"/>
            <a:ext cx="3657600" cy="415877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need to generate a perspective matrix or we’ll get strange results.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don’t need to do this our self’s, </a:t>
            </a:r>
            <a:r>
              <a:rPr lang="en-GB" dirty="0" err="1"/>
              <a:t>glm</a:t>
            </a:r>
            <a:r>
              <a:rPr lang="en-GB" dirty="0"/>
              <a:t> will make it for us.</a:t>
            </a:r>
          </a:p>
          <a:p>
            <a:r>
              <a:rPr lang="en-GB" dirty="0"/>
              <a:t>All we need is the:</a:t>
            </a:r>
          </a:p>
          <a:p>
            <a:r>
              <a:rPr lang="en-GB" dirty="0"/>
              <a:t>FOV</a:t>
            </a:r>
          </a:p>
          <a:p>
            <a:r>
              <a:rPr lang="en-GB" dirty="0"/>
              <a:t>Aspect ratio</a:t>
            </a:r>
          </a:p>
          <a:p>
            <a:r>
              <a:rPr lang="en-GB" dirty="0"/>
              <a:t>Distance to near plane</a:t>
            </a:r>
          </a:p>
          <a:p>
            <a:r>
              <a:rPr lang="en-GB" dirty="0"/>
              <a:t>Distance to far plane.</a:t>
            </a:r>
          </a:p>
        </p:txBody>
      </p:sp>
      <p:pic>
        <p:nvPicPr>
          <p:cNvPr id="10242" name="Picture 2" descr="prrojection matrix">
            <a:extLst>
              <a:ext uri="{FF2B5EF4-FFF2-40B4-BE49-F238E27FC236}">
                <a16:creationId xmlns:a16="http://schemas.microsoft.com/office/drawing/2014/main" id="{44B71625-3216-4201-82CE-20068ABD37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20" y="821515"/>
            <a:ext cx="47625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9507A1-B4C8-4F8E-8D76-9F7F94D78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45" y="4427278"/>
            <a:ext cx="58102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6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55B88A-C127-47B3-B317-724BD4EA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F07A923-368D-45E6-AACC-9ECE4057A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FE16B44-FE3C-4330-AF20-E869FC7B7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CB6733-6A12-4A1C-87C3-B676FB381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54CCFD-DC5E-453F-B95A-F045ED9B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E826A39-89EA-44EA-ABC5-F44693492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16">
            <a:extLst>
              <a:ext uri="{FF2B5EF4-FFF2-40B4-BE49-F238E27FC236}">
                <a16:creationId xmlns:a16="http://schemas.microsoft.com/office/drawing/2014/main" id="{D2600CBB-0CF8-4237-8491-B7864363D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7E0D3-3B41-48B5-ADD2-92F73D25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all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we have so far</a:t>
            </a:r>
          </a:p>
        </p:txBody>
      </p:sp>
      <p:sp>
        <p:nvSpPr>
          <p:cNvPr id="19" name="Snip Diagonal Corner Rectangle 21">
            <a:extLst>
              <a:ext uri="{FF2B5EF4-FFF2-40B4-BE49-F238E27FC236}">
                <a16:creationId xmlns:a16="http://schemas.microsoft.com/office/drawing/2014/main" id="{E4CBBC1E-991D-4CF9-BCA5-AB149687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824" cy="457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BFDBB2-0747-4C33-8473-E6FAA9DD0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967521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155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3F62D-A6D6-4F1E-9832-044CCD4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Cameras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297F-3E6D-483C-813A-612065CBF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100"/>
          </a:p>
        </p:txBody>
      </p:sp>
      <p:pic>
        <p:nvPicPr>
          <p:cNvPr id="11266" name="Picture 2" descr="Image result for camera film">
            <a:extLst>
              <a:ext uri="{FF2B5EF4-FFF2-40B4-BE49-F238E27FC236}">
                <a16:creationId xmlns:a16="http://schemas.microsoft.com/office/drawing/2014/main" id="{26C30BF7-093C-4A81-B501-55089A957C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2" r="27285" b="-1"/>
          <a:stretch/>
        </p:blipFill>
        <p:spPr bwMode="auto">
          <a:xfrm flipH="1"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261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Related image">
            <a:extLst>
              <a:ext uri="{FF2B5EF4-FFF2-40B4-BE49-F238E27FC236}">
                <a16:creationId xmlns:a16="http://schemas.microsoft.com/office/drawing/2014/main" id="{A687E26E-E6FE-419C-9E46-15F678A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3" y="2999715"/>
            <a:ext cx="1929958" cy="205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58854-EEE1-4285-8735-E78E1EA4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GB"/>
              <a:t>The world and movement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2D73F-B575-4FAC-ACB9-36B92B63D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0450" t="23634" r="35374" b="39559"/>
          <a:stretch/>
        </p:blipFill>
        <p:spPr>
          <a:xfrm>
            <a:off x="0" y="2174322"/>
            <a:ext cx="3415004" cy="281627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C8898-57F4-4CC8-8815-FF7D6CB7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800"/>
            <a:ext cx="3657600" cy="2780794"/>
          </a:xfrm>
        </p:spPr>
        <p:txBody>
          <a:bodyPr>
            <a:normAutofit/>
          </a:bodyPr>
          <a:lstStyle/>
          <a:p>
            <a:r>
              <a:rPr lang="en-GB" dirty="0"/>
              <a:t>Before we start talking about cameras in 3D space we should talk about how objects move in 3D</a:t>
            </a:r>
          </a:p>
          <a:p>
            <a:endParaRPr lang="en-GB" dirty="0"/>
          </a:p>
          <a:p>
            <a:r>
              <a:rPr lang="en-GB" dirty="0"/>
              <a:t>How we think about cameras and movement in a 3D. We assume it works like real life, the camera moves through space to its new location.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5DC2F-909F-4873-AF4D-DACB11E61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039" y="2174322"/>
            <a:ext cx="3235973" cy="287569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EEDE119-E62F-4685-90B5-3CA68E46649F}"/>
              </a:ext>
            </a:extLst>
          </p:cNvPr>
          <p:cNvSpPr/>
          <p:nvPr/>
        </p:nvSpPr>
        <p:spPr>
          <a:xfrm rot="19861887">
            <a:off x="730931" y="3648021"/>
            <a:ext cx="143691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1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3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9BCB-1FDE-477F-A588-102725EC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exactly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E0EA3-8B7E-423B-94A4-2DD68A38D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4097695"/>
          </a:xfrm>
        </p:spPr>
        <p:txBody>
          <a:bodyPr>
            <a:normAutofit/>
          </a:bodyPr>
          <a:lstStyle/>
          <a:p>
            <a:r>
              <a:rPr lang="en-GB" dirty="0"/>
              <a:t>When we move our camera, what's actually happening is that we are subtracting our cameras position from our objects transform.</a:t>
            </a:r>
          </a:p>
          <a:p>
            <a:endParaRPr lang="en-GB" dirty="0"/>
          </a:p>
          <a:p>
            <a:r>
              <a:rPr lang="en-GB" dirty="0"/>
              <a:t>This means that we are effectively moving the world around the camera.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4F40A-02AC-43AE-A225-10E6D1C9A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50" t="23634" r="35374" b="39559"/>
          <a:stretch/>
        </p:blipFill>
        <p:spPr>
          <a:xfrm>
            <a:off x="0" y="2244025"/>
            <a:ext cx="2873829" cy="2369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BE41B-01A3-468D-AA1E-26297D7D7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550" y="1928696"/>
            <a:ext cx="3512096" cy="325036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0274817-CCB0-430F-ADB4-4C110D20228B}"/>
              </a:ext>
            </a:extLst>
          </p:cNvPr>
          <p:cNvSpPr/>
          <p:nvPr/>
        </p:nvSpPr>
        <p:spPr>
          <a:xfrm rot="9175785">
            <a:off x="4603615" y="3275043"/>
            <a:ext cx="1421363" cy="307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61C4885-500F-4B33-B10B-6EECA40BAB30}"/>
              </a:ext>
            </a:extLst>
          </p:cNvPr>
          <p:cNvSpPr/>
          <p:nvPr/>
        </p:nvSpPr>
        <p:spPr>
          <a:xfrm rot="9175785">
            <a:off x="4679799" y="4104691"/>
            <a:ext cx="1421363" cy="307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028EE66-25EF-449F-A0F2-E88802192770}"/>
              </a:ext>
            </a:extLst>
          </p:cNvPr>
          <p:cNvSpPr/>
          <p:nvPr/>
        </p:nvSpPr>
        <p:spPr>
          <a:xfrm rot="9175785">
            <a:off x="3748360" y="2986611"/>
            <a:ext cx="1421363" cy="307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592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425D-91B3-49A4-A856-B9BA470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also true for rotation</a:t>
            </a:r>
          </a:p>
        </p:txBody>
      </p:sp>
      <p:pic>
        <p:nvPicPr>
          <p:cNvPr id="6" name="Content Placeholder 5" descr="A picture containing device&#10;&#10;Description automatically generated">
            <a:extLst>
              <a:ext uri="{FF2B5EF4-FFF2-40B4-BE49-F238E27FC236}">
                <a16:creationId xmlns:a16="http://schemas.microsoft.com/office/drawing/2014/main" id="{2867F4A2-35FE-4C07-A78E-1042282E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9" y="755722"/>
            <a:ext cx="5485102" cy="54851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6AA64-970A-451C-8406-F31E6FC96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10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BF5-6CE4-4D1B-84B9-CA412646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6664-99E2-413D-90C9-A872FDE7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When we defined our triangle, we defined all of the points to be a set distance from world 0,0,0.</a:t>
            </a:r>
          </a:p>
          <a:p>
            <a:r>
              <a:rPr lang="en-GB" dirty="0"/>
              <a:t>This works but if we want to move our triangle, we need to shift all of the points by an equal amount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90C3D0A-EDA5-4D3C-B980-58931CA26406}"/>
              </a:ext>
            </a:extLst>
          </p:cNvPr>
          <p:cNvSpPr/>
          <p:nvPr/>
        </p:nvSpPr>
        <p:spPr>
          <a:xfrm>
            <a:off x="532660" y="1513643"/>
            <a:ext cx="3480046" cy="307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8AC1B67-67CB-41EF-A0DB-2CA204F9174A}"/>
              </a:ext>
            </a:extLst>
          </p:cNvPr>
          <p:cNvSpPr/>
          <p:nvPr/>
        </p:nvSpPr>
        <p:spPr>
          <a:xfrm>
            <a:off x="2117324" y="1362722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B90E787-6A3C-4C8A-B851-CD9DC2291A1F}"/>
              </a:ext>
            </a:extLst>
          </p:cNvPr>
          <p:cNvSpPr/>
          <p:nvPr/>
        </p:nvSpPr>
        <p:spPr>
          <a:xfrm>
            <a:off x="377301" y="4443109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E429150-C4C9-4D1A-9E6B-1535C7B5987D}"/>
              </a:ext>
            </a:extLst>
          </p:cNvPr>
          <p:cNvSpPr/>
          <p:nvPr/>
        </p:nvSpPr>
        <p:spPr>
          <a:xfrm>
            <a:off x="3746375" y="4420914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E3EE355-3558-4790-A012-E91DF825A11E}"/>
              </a:ext>
            </a:extLst>
          </p:cNvPr>
          <p:cNvSpPr/>
          <p:nvPr/>
        </p:nvSpPr>
        <p:spPr>
          <a:xfrm>
            <a:off x="2117324" y="3108950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F21A6-B263-4DBA-A18E-2433384A4E12}"/>
              </a:ext>
            </a:extLst>
          </p:cNvPr>
          <p:cNvSpPr txBox="1"/>
          <p:nvPr/>
        </p:nvSpPr>
        <p:spPr>
          <a:xfrm>
            <a:off x="1740023" y="3386377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0,0,0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80207-0B59-438E-ADA7-8A8F118CB88C}"/>
              </a:ext>
            </a:extLst>
          </p:cNvPr>
          <p:cNvSpPr txBox="1"/>
          <p:nvPr/>
        </p:nvSpPr>
        <p:spPr>
          <a:xfrm>
            <a:off x="1740023" y="1620804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0,1,0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7ADDA-497F-489D-9E3F-F0C96446462B}"/>
              </a:ext>
            </a:extLst>
          </p:cNvPr>
          <p:cNvSpPr txBox="1"/>
          <p:nvPr/>
        </p:nvSpPr>
        <p:spPr>
          <a:xfrm>
            <a:off x="0" y="4722755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-1,-1,0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B7FB2-9C6E-45EF-A3CE-1A697114B067}"/>
              </a:ext>
            </a:extLst>
          </p:cNvPr>
          <p:cNvSpPr txBox="1"/>
          <p:nvPr/>
        </p:nvSpPr>
        <p:spPr>
          <a:xfrm>
            <a:off x="3369074" y="4722755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-1,1,0</a:t>
            </a:r>
          </a:p>
        </p:txBody>
      </p:sp>
    </p:spTree>
    <p:extLst>
      <p:ext uri="{BB962C8B-B14F-4D97-AF65-F5344CB8AC3E}">
        <p14:creationId xmlns:p14="http://schemas.microsoft.com/office/powerpoint/2010/main" val="3772902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5F76-8AA7-4BB3-BF51-7CE77DA0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/>
          <a:lstStyle/>
          <a:p>
            <a:r>
              <a:rPr lang="en-GB" dirty="0"/>
              <a:t>MVP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2B4EB-0176-461D-91D4-ED6A32C72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/>
          <a:lstStyle/>
          <a:p>
            <a:r>
              <a:rPr lang="en-GB" dirty="0" err="1"/>
              <a:t>Ummmm</a:t>
            </a:r>
            <a:r>
              <a:rPr lang="en-GB" dirty="0"/>
              <a:t> no…. Not this kind of MVP.</a:t>
            </a:r>
          </a:p>
        </p:txBody>
      </p:sp>
      <p:pic>
        <p:nvPicPr>
          <p:cNvPr id="12302" name="Picture 14" descr="https://i.kinja-img.com/gawker-media/image/upload/qhmf79nfpannthdu2m8x.jpg">
            <a:extLst>
              <a:ext uri="{FF2B5EF4-FFF2-40B4-BE49-F238E27FC236}">
                <a16:creationId xmlns:a16="http://schemas.microsoft.com/office/drawing/2014/main" id="{D67F80EC-87D7-4706-A1AB-89991A1F0B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73622"/>
            <a:ext cx="5943600" cy="333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27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477B-06B4-470E-A3BD-CDB872FB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View Projection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2A129-E61C-4517-8ABE-C13297054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This is the process of converting from model(mesh) coordinates to our Screen Coordinates.</a:t>
            </a:r>
          </a:p>
          <a:p>
            <a:endParaRPr lang="en-GB" dirty="0"/>
          </a:p>
          <a:p>
            <a:r>
              <a:rPr lang="en-GB" dirty="0"/>
              <a:t>These are matrices, all combined (ORDER MATTERS!)</a:t>
            </a:r>
          </a:p>
        </p:txBody>
      </p:sp>
      <p:pic>
        <p:nvPicPr>
          <p:cNvPr id="13314" name="Picture 2" descr="Image result for model view projection opengl">
            <a:extLst>
              <a:ext uri="{FF2B5EF4-FFF2-40B4-BE49-F238E27FC236}">
                <a16:creationId xmlns:a16="http://schemas.microsoft.com/office/drawing/2014/main" id="{4D340210-8D66-41D2-A796-4B8011D3C4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45" y="1674595"/>
            <a:ext cx="28575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C6E673-E45E-4F2D-BE49-AFE508265C0A}"/>
              </a:ext>
            </a:extLst>
          </p:cNvPr>
          <p:cNvSpPr txBox="1"/>
          <p:nvPr/>
        </p:nvSpPr>
        <p:spPr>
          <a:xfrm>
            <a:off x="2954122" y="220979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Model Transform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AE202-1D51-4B0E-8934-3F6155DDF812}"/>
              </a:ext>
            </a:extLst>
          </p:cNvPr>
          <p:cNvSpPr txBox="1"/>
          <p:nvPr/>
        </p:nvSpPr>
        <p:spPr>
          <a:xfrm>
            <a:off x="2954122" y="4247633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perspective Projection Transform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FCEA4-479A-4DFD-970C-E1FB58E1A049}"/>
              </a:ext>
            </a:extLst>
          </p:cNvPr>
          <p:cNvSpPr txBox="1"/>
          <p:nvPr/>
        </p:nvSpPr>
        <p:spPr>
          <a:xfrm>
            <a:off x="0" y="5248275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Our screen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3AAAF-BD9C-4305-B6CA-5D0E2669673F}"/>
              </a:ext>
            </a:extLst>
          </p:cNvPr>
          <p:cNvSpPr txBox="1"/>
          <p:nvPr/>
        </p:nvSpPr>
        <p:spPr>
          <a:xfrm>
            <a:off x="3143366" y="3107971"/>
            <a:ext cx="2479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Arrrhh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nafff</a:t>
            </a:r>
            <a:r>
              <a:rPr lang="en-GB" dirty="0">
                <a:solidFill>
                  <a:srgbClr val="FF0000"/>
                </a:solidFill>
              </a:rPr>
              <a:t>. We’re missing this</a:t>
            </a:r>
          </a:p>
        </p:txBody>
      </p:sp>
    </p:spTree>
    <p:extLst>
      <p:ext uri="{BB962C8B-B14F-4D97-AF65-F5344CB8AC3E}">
        <p14:creationId xmlns:p14="http://schemas.microsoft.com/office/powerpoint/2010/main" val="481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40741E-7 L -0.29388 -0.0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1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FE09-1039-4A3F-B10F-F5B171EB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1ECB5-CD52-4091-8D4D-D53894EE6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3478732"/>
          </a:xfrm>
        </p:spPr>
        <p:txBody>
          <a:bodyPr/>
          <a:lstStyle/>
          <a:p>
            <a:r>
              <a:rPr lang="en-GB" dirty="0"/>
              <a:t>Ok lets make this quick</a:t>
            </a:r>
          </a:p>
          <a:p>
            <a:r>
              <a:rPr lang="en-GB" dirty="0"/>
              <a:t>Our camera is useless unless we know which way it is facing. (this will define how we rotate our world so we can view it). </a:t>
            </a:r>
          </a:p>
          <a:p>
            <a:r>
              <a:rPr lang="en-GB" dirty="0"/>
              <a:t>To work out which way it is facing, we need to know where it is, what its looking at and the cameras up direction.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9232E-EF4A-4E6E-B53A-21F2115B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3" y="1028361"/>
            <a:ext cx="3895725" cy="31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D34D0-9AB1-4D7F-820F-350C7238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8" y="2406727"/>
            <a:ext cx="5133975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7E226-68A4-429C-9413-874624B69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55" y="4152282"/>
            <a:ext cx="3533775" cy="295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DF82C7-B50A-4AE8-817B-877F7BFD0091}"/>
              </a:ext>
            </a:extLst>
          </p:cNvPr>
          <p:cNvSpPr txBox="1"/>
          <p:nvPr/>
        </p:nvSpPr>
        <p:spPr>
          <a:xfrm>
            <a:off x="1714662" y="685800"/>
            <a:ext cx="319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Subtract </a:t>
            </a:r>
            <a:r>
              <a:rPr lang="en-GB" dirty="0" err="1"/>
              <a:t>pos</a:t>
            </a:r>
            <a:r>
              <a:rPr lang="en-GB" dirty="0"/>
              <a:t> from 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AE3437-CB07-4739-B208-0C9F59CF38BC}"/>
              </a:ext>
            </a:extLst>
          </p:cNvPr>
          <p:cNvSpPr txBox="1"/>
          <p:nvPr/>
        </p:nvSpPr>
        <p:spPr>
          <a:xfrm>
            <a:off x="1433512" y="2037395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Cross world up with cam forward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F405C-6B4F-417A-9A16-2F7371FD86F2}"/>
              </a:ext>
            </a:extLst>
          </p:cNvPr>
          <p:cNvSpPr txBox="1"/>
          <p:nvPr/>
        </p:nvSpPr>
        <p:spPr>
          <a:xfrm>
            <a:off x="426912" y="3825336"/>
            <a:ext cx="573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Pass our cam </a:t>
            </a:r>
            <a:r>
              <a:rPr lang="en-GB" dirty="0" err="1"/>
              <a:t>pos</a:t>
            </a:r>
            <a:r>
              <a:rPr lang="en-GB" dirty="0"/>
              <a:t>, target and cam up to </a:t>
            </a:r>
            <a:r>
              <a:rPr lang="en-GB" dirty="0" err="1"/>
              <a:t>lookAt</a:t>
            </a:r>
            <a:r>
              <a:rPr lang="en-GB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72D64-6FC0-48C9-8870-DDE3043307B2}"/>
              </a:ext>
            </a:extLst>
          </p:cNvPr>
          <p:cNvSpPr txBox="1"/>
          <p:nvPr/>
        </p:nvSpPr>
        <p:spPr>
          <a:xfrm>
            <a:off x="1317623" y="5269117"/>
            <a:ext cx="401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Returns a matrix 4 (mat4 in </a:t>
            </a:r>
            <a:r>
              <a:rPr lang="en-GB" dirty="0" err="1"/>
              <a:t>glm</a:t>
            </a:r>
            <a:r>
              <a:rPr lang="en-GB" dirty="0"/>
              <a:t>). This is our view matrix. </a:t>
            </a:r>
          </a:p>
          <a:p>
            <a:pPr algn="ctr"/>
            <a:r>
              <a:rPr lang="en-GB" dirty="0"/>
              <a:t>Easy!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1BE7576-4255-4C9D-A163-B3D9737485D0}"/>
              </a:ext>
            </a:extLst>
          </p:cNvPr>
          <p:cNvSpPr/>
          <p:nvPr/>
        </p:nvSpPr>
        <p:spPr>
          <a:xfrm>
            <a:off x="3067050" y="1342686"/>
            <a:ext cx="638175" cy="69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02A3B71-A997-4FA5-A761-E08DF3B171B3}"/>
              </a:ext>
            </a:extLst>
          </p:cNvPr>
          <p:cNvSpPr/>
          <p:nvPr/>
        </p:nvSpPr>
        <p:spPr>
          <a:xfrm>
            <a:off x="3004342" y="3152604"/>
            <a:ext cx="638175" cy="69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F8C2348-B4DE-41AB-A5E0-10BCC71F2C6D}"/>
              </a:ext>
            </a:extLst>
          </p:cNvPr>
          <p:cNvSpPr/>
          <p:nvPr/>
        </p:nvSpPr>
        <p:spPr>
          <a:xfrm>
            <a:off x="3004342" y="4574408"/>
            <a:ext cx="638175" cy="69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8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35B6-650B-4802-A4E4-E45D4EF3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need for a camera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E245-EFFF-45C8-8AD1-BF111892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that will hold the near and far plane values</a:t>
            </a:r>
          </a:p>
          <a:p>
            <a:r>
              <a:rPr lang="en-GB" dirty="0"/>
              <a:t>The cameras “fake” position</a:t>
            </a:r>
          </a:p>
          <a:p>
            <a:r>
              <a:rPr lang="en-GB" dirty="0"/>
              <a:t>The field of view</a:t>
            </a:r>
          </a:p>
          <a:p>
            <a:r>
              <a:rPr lang="en-GB" dirty="0"/>
              <a:t>The screens aspect ratio</a:t>
            </a:r>
          </a:p>
          <a:p>
            <a:r>
              <a:rPr lang="en-GB" dirty="0"/>
              <a:t>View matrix</a:t>
            </a:r>
          </a:p>
          <a:p>
            <a:r>
              <a:rPr lang="en-GB" dirty="0"/>
              <a:t>Cam position</a:t>
            </a:r>
          </a:p>
          <a:p>
            <a:r>
              <a:rPr lang="en-GB" dirty="0"/>
              <a:t>Cam rotation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81A95-67F8-41D0-9C67-24BD55614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76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0E09-66E9-4EC2-AD86-E9C1CD9F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need for a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647E-33BD-4BBB-899F-024265FD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much is needed here. </a:t>
            </a:r>
            <a:r>
              <a:rPr lang="en-GB" dirty="0" err="1"/>
              <a:t>Glm</a:t>
            </a:r>
            <a:r>
              <a:rPr lang="en-GB" dirty="0"/>
              <a:t> has most of it ready for us.</a:t>
            </a:r>
          </a:p>
          <a:p>
            <a:r>
              <a:rPr lang="en-GB" dirty="0"/>
              <a:t>A wrapper class that will help us with common tasks</a:t>
            </a:r>
          </a:p>
          <a:p>
            <a:r>
              <a:rPr lang="en-GB" dirty="0"/>
              <a:t>Vec3 for rotation</a:t>
            </a:r>
          </a:p>
          <a:p>
            <a:r>
              <a:rPr lang="en-GB" dirty="0" err="1"/>
              <a:t>Vec</a:t>
            </a:r>
            <a:r>
              <a:rPr lang="en-GB" dirty="0"/>
              <a:t> 3 for position</a:t>
            </a:r>
          </a:p>
          <a:p>
            <a:r>
              <a:rPr lang="en-GB" dirty="0" err="1"/>
              <a:t>Vec</a:t>
            </a:r>
            <a:r>
              <a:rPr lang="en-GB" dirty="0"/>
              <a:t> 3 for scale</a:t>
            </a:r>
          </a:p>
          <a:p>
            <a:r>
              <a:rPr lang="en-GB" dirty="0"/>
              <a:t>A function to calculate our model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6EFF0-7D4B-4226-B8F5-2FC3CAD4C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399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4FBA-9331-46D9-9481-2E7A6912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we do with all of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B931-A1A0-4E36-A187-AE36F482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pass it through to our vertex shader and make it apply to all our verts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means we will need to get variable data into our shaders…. This should be fun :D</a:t>
            </a:r>
          </a:p>
          <a:p>
            <a:pPr lvl="1"/>
            <a:r>
              <a:rPr lang="en-GB" dirty="0"/>
              <a:t>Its easy, see the tutorial for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79657-AA1D-4475-9965-C5699967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D8760-6A0A-4306-BAA4-3641EFCD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7" y="2774950"/>
            <a:ext cx="67246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45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F12-1386-4AB7-B246-1342A535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3BD3A-0DD1-4A12-BF68-66B5F3ECE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3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012C-1D19-42D2-A413-9BE0E58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on with it!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499F-FDC3-40FF-9434-3089D1177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5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1BF5-6CE4-4D1B-84B9-CA412646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E6664-99E2-413D-90C9-A872FDE7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Easy enough. Just add or subtract by some vector</a:t>
            </a:r>
          </a:p>
          <a:p>
            <a:r>
              <a:rPr lang="en-GB" dirty="0"/>
              <a:t>We apply this addition/subtraction to all points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90C3D0A-EDA5-4D3C-B980-58931CA26406}"/>
              </a:ext>
            </a:extLst>
          </p:cNvPr>
          <p:cNvSpPr/>
          <p:nvPr/>
        </p:nvSpPr>
        <p:spPr>
          <a:xfrm>
            <a:off x="2249861" y="1706278"/>
            <a:ext cx="3480046" cy="30716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8AC1B67-67CB-41EF-A0DB-2CA204F9174A}"/>
              </a:ext>
            </a:extLst>
          </p:cNvPr>
          <p:cNvSpPr/>
          <p:nvPr/>
        </p:nvSpPr>
        <p:spPr>
          <a:xfrm>
            <a:off x="3834525" y="1555357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B90E787-6A3C-4C8A-B851-CD9DC2291A1F}"/>
              </a:ext>
            </a:extLst>
          </p:cNvPr>
          <p:cNvSpPr/>
          <p:nvPr/>
        </p:nvSpPr>
        <p:spPr>
          <a:xfrm>
            <a:off x="2094502" y="4635744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E429150-C4C9-4D1A-9E6B-1535C7B5987D}"/>
              </a:ext>
            </a:extLst>
          </p:cNvPr>
          <p:cNvSpPr/>
          <p:nvPr/>
        </p:nvSpPr>
        <p:spPr>
          <a:xfrm>
            <a:off x="5463576" y="4613549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E3EE355-3558-4790-A012-E91DF825A11E}"/>
              </a:ext>
            </a:extLst>
          </p:cNvPr>
          <p:cNvSpPr/>
          <p:nvPr/>
        </p:nvSpPr>
        <p:spPr>
          <a:xfrm>
            <a:off x="2117324" y="3108950"/>
            <a:ext cx="310718" cy="301841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2F21A6-B263-4DBA-A18E-2433384A4E12}"/>
              </a:ext>
            </a:extLst>
          </p:cNvPr>
          <p:cNvSpPr txBox="1"/>
          <p:nvPr/>
        </p:nvSpPr>
        <p:spPr>
          <a:xfrm>
            <a:off x="1740023" y="3386377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0,0,0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80207-0B59-438E-ADA7-8A8F118CB88C}"/>
              </a:ext>
            </a:extLst>
          </p:cNvPr>
          <p:cNvSpPr txBox="1"/>
          <p:nvPr/>
        </p:nvSpPr>
        <p:spPr>
          <a:xfrm>
            <a:off x="3457224" y="1813439"/>
            <a:ext cx="10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0,1,0 + 1,0,0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7ADDA-497F-489D-9E3F-F0C96446462B}"/>
              </a:ext>
            </a:extLst>
          </p:cNvPr>
          <p:cNvSpPr txBox="1"/>
          <p:nvPr/>
        </p:nvSpPr>
        <p:spPr>
          <a:xfrm>
            <a:off x="1717201" y="4915390"/>
            <a:ext cx="10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-1,-1,0 + 1,0,0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B7FB2-9C6E-45EF-A3CE-1A697114B067}"/>
              </a:ext>
            </a:extLst>
          </p:cNvPr>
          <p:cNvSpPr txBox="1"/>
          <p:nvPr/>
        </p:nvSpPr>
        <p:spPr>
          <a:xfrm>
            <a:off x="5086275" y="4915390"/>
            <a:ext cx="106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-1,1,0 + 1,0,0</a:t>
            </a:r>
          </a:p>
        </p:txBody>
      </p:sp>
    </p:spTree>
    <p:extLst>
      <p:ext uri="{BB962C8B-B14F-4D97-AF65-F5344CB8AC3E}">
        <p14:creationId xmlns:p14="http://schemas.microsoft.com/office/powerpoint/2010/main" val="121786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CFDB-5891-4B75-8B48-678F2BAF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33E0C-8EE1-4383-BDAE-F1C0A3276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 same is true for scale. Just multiply of divide the points by a vector (I’m using a uniform vector for uniform scale).</a:t>
            </a:r>
          </a:p>
          <a:p>
            <a:r>
              <a:rPr lang="en-GB" dirty="0"/>
              <a:t>Again you apply this to all points.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F75821A-B5D8-463B-9EC7-5C6E1302130D}"/>
              </a:ext>
            </a:extLst>
          </p:cNvPr>
          <p:cNvSpPr/>
          <p:nvPr/>
        </p:nvSpPr>
        <p:spPr>
          <a:xfrm>
            <a:off x="475475" y="1478331"/>
            <a:ext cx="2461092" cy="21722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6F16D180-BB4A-4E24-948E-1EBD44F9A74C}"/>
              </a:ext>
            </a:extLst>
          </p:cNvPr>
          <p:cNvSpPr/>
          <p:nvPr/>
        </p:nvSpPr>
        <p:spPr>
          <a:xfrm>
            <a:off x="1596151" y="1371600"/>
            <a:ext cx="219740" cy="21346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92F5A86-B580-469D-9922-1C11D3C47574}"/>
              </a:ext>
            </a:extLst>
          </p:cNvPr>
          <p:cNvSpPr/>
          <p:nvPr/>
        </p:nvSpPr>
        <p:spPr>
          <a:xfrm>
            <a:off x="365605" y="3550052"/>
            <a:ext cx="219740" cy="21346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00F3B28-679C-4088-90DB-858AD81A23B0}"/>
              </a:ext>
            </a:extLst>
          </p:cNvPr>
          <p:cNvSpPr/>
          <p:nvPr/>
        </p:nvSpPr>
        <p:spPr>
          <a:xfrm>
            <a:off x="2748217" y="3534356"/>
            <a:ext cx="219740" cy="21346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996EA61-1EA0-4322-9A7A-ABD6DE336CF5}"/>
              </a:ext>
            </a:extLst>
          </p:cNvPr>
          <p:cNvSpPr/>
          <p:nvPr/>
        </p:nvSpPr>
        <p:spPr>
          <a:xfrm>
            <a:off x="1596151" y="2606534"/>
            <a:ext cx="219740" cy="213462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8429B0D-A7AC-4703-A68C-A22A36F23176}"/>
              </a:ext>
            </a:extLst>
          </p:cNvPr>
          <p:cNvSpPr/>
          <p:nvPr/>
        </p:nvSpPr>
        <p:spPr>
          <a:xfrm>
            <a:off x="4192067" y="1841859"/>
            <a:ext cx="1698162" cy="149888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036110FE-D74C-4BBE-AB2D-F6ABA602441F}"/>
              </a:ext>
            </a:extLst>
          </p:cNvPr>
          <p:cNvSpPr/>
          <p:nvPr/>
        </p:nvSpPr>
        <p:spPr>
          <a:xfrm>
            <a:off x="4965337" y="1768214"/>
            <a:ext cx="151621" cy="1472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B7EEB7F-ECDD-415C-87CB-246C5F7E0622}"/>
              </a:ext>
            </a:extLst>
          </p:cNvPr>
          <p:cNvSpPr/>
          <p:nvPr/>
        </p:nvSpPr>
        <p:spPr>
          <a:xfrm>
            <a:off x="4116256" y="3271354"/>
            <a:ext cx="151621" cy="1472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8132EBA-180F-4513-A2B4-651800B60C26}"/>
              </a:ext>
            </a:extLst>
          </p:cNvPr>
          <p:cNvSpPr/>
          <p:nvPr/>
        </p:nvSpPr>
        <p:spPr>
          <a:xfrm>
            <a:off x="5760267" y="3260523"/>
            <a:ext cx="151621" cy="1472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1EC7B07-41F5-44EF-BCDA-074462A69922}"/>
              </a:ext>
            </a:extLst>
          </p:cNvPr>
          <p:cNvSpPr/>
          <p:nvPr/>
        </p:nvSpPr>
        <p:spPr>
          <a:xfrm>
            <a:off x="4965337" y="2620323"/>
            <a:ext cx="151621" cy="147290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ECF0E-E16C-4CB1-86D1-3C975485DD1B}"/>
              </a:ext>
            </a:extLst>
          </p:cNvPr>
          <p:cNvSpPr txBox="1"/>
          <p:nvPr/>
        </p:nvSpPr>
        <p:spPr>
          <a:xfrm>
            <a:off x="5303417" y="3517255"/>
            <a:ext cx="135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-1,1,0 * 0.5,0.5,0.5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2A73C-BDE1-4EAC-933F-01ED13EA4051}"/>
              </a:ext>
            </a:extLst>
          </p:cNvPr>
          <p:cNvSpPr txBox="1"/>
          <p:nvPr/>
        </p:nvSpPr>
        <p:spPr>
          <a:xfrm>
            <a:off x="2296870" y="3840420"/>
            <a:ext cx="106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-1,1,0</a:t>
            </a:r>
          </a:p>
        </p:txBody>
      </p:sp>
    </p:spTree>
    <p:extLst>
      <p:ext uri="{BB962C8B-B14F-4D97-AF65-F5344CB8AC3E}">
        <p14:creationId xmlns:p14="http://schemas.microsoft.com/office/powerpoint/2010/main" val="129723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6FAD-634D-479F-AE37-9837DC82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2BEF8-A6E4-4C6A-8697-ED5D6B82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Rotation is a little more complicated</a:t>
            </a:r>
          </a:p>
          <a:p>
            <a:r>
              <a:rPr lang="en-GB" dirty="0"/>
              <a:t>To rotate around the Z axis, we need to set X to</a:t>
            </a:r>
            <a:br>
              <a:rPr lang="en-GB" dirty="0"/>
            </a:br>
            <a:r>
              <a:rPr lang="en-GB" dirty="0"/>
              <a:t>cos Angle * X – sin Angle *Y</a:t>
            </a:r>
          </a:p>
          <a:p>
            <a:r>
              <a:rPr lang="en-GB" dirty="0"/>
              <a:t>And Y to</a:t>
            </a:r>
          </a:p>
          <a:p>
            <a:r>
              <a:rPr lang="en-GB" dirty="0"/>
              <a:t>Sin Angle *X + cos Angle * 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A6AF35-36EF-482B-B582-55AB0B94C2E2}"/>
              </a:ext>
            </a:extLst>
          </p:cNvPr>
          <p:cNvGrpSpPr/>
          <p:nvPr/>
        </p:nvGrpSpPr>
        <p:grpSpPr>
          <a:xfrm>
            <a:off x="410495" y="1748901"/>
            <a:ext cx="2858802" cy="2627626"/>
            <a:chOff x="377301" y="1362722"/>
            <a:chExt cx="3679792" cy="3382228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66C31A0C-3E97-44F2-B34B-0501BCDCA968}"/>
                </a:ext>
              </a:extLst>
            </p:cNvPr>
            <p:cNvSpPr/>
            <p:nvPr/>
          </p:nvSpPr>
          <p:spPr>
            <a:xfrm>
              <a:off x="532660" y="1513643"/>
              <a:ext cx="3480046" cy="3071673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4ACA909B-6F13-4655-8D57-5FACF0EC88D0}"/>
                </a:ext>
              </a:extLst>
            </p:cNvPr>
            <p:cNvSpPr/>
            <p:nvPr/>
          </p:nvSpPr>
          <p:spPr>
            <a:xfrm>
              <a:off x="2117324" y="1362722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E47E266A-D9F9-45CC-B5B9-9D78A5F000AA}"/>
                </a:ext>
              </a:extLst>
            </p:cNvPr>
            <p:cNvSpPr/>
            <p:nvPr/>
          </p:nvSpPr>
          <p:spPr>
            <a:xfrm>
              <a:off x="377301" y="4443109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D234CDD-7D03-45ED-BB6F-1B52D9A9E3A1}"/>
                </a:ext>
              </a:extLst>
            </p:cNvPr>
            <p:cNvSpPr/>
            <p:nvPr/>
          </p:nvSpPr>
          <p:spPr>
            <a:xfrm>
              <a:off x="3746375" y="4420914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2C4E21CC-7A3A-468D-B539-1848A4E9F2F7}"/>
                </a:ext>
              </a:extLst>
            </p:cNvPr>
            <p:cNvSpPr/>
            <p:nvPr/>
          </p:nvSpPr>
          <p:spPr>
            <a:xfrm>
              <a:off x="2117324" y="3108950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40D457-97D1-41A0-9EF6-50BC12AF29BA}"/>
              </a:ext>
            </a:extLst>
          </p:cNvPr>
          <p:cNvGrpSpPr/>
          <p:nvPr/>
        </p:nvGrpSpPr>
        <p:grpSpPr>
          <a:xfrm rot="2284813">
            <a:off x="4518218" y="1745515"/>
            <a:ext cx="2858802" cy="2627626"/>
            <a:chOff x="377301" y="1362722"/>
            <a:chExt cx="3679792" cy="3382228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F846173-A034-476C-AA98-5F1D182F1A74}"/>
                </a:ext>
              </a:extLst>
            </p:cNvPr>
            <p:cNvSpPr/>
            <p:nvPr/>
          </p:nvSpPr>
          <p:spPr>
            <a:xfrm>
              <a:off x="532660" y="1513642"/>
              <a:ext cx="3480046" cy="307167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117D232A-EC62-4F4D-A1C4-486E494EC0A4}"/>
                </a:ext>
              </a:extLst>
            </p:cNvPr>
            <p:cNvSpPr/>
            <p:nvPr/>
          </p:nvSpPr>
          <p:spPr>
            <a:xfrm>
              <a:off x="2117324" y="1362722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0A113ACD-74B8-4A0C-BD47-1224750CB81F}"/>
                </a:ext>
              </a:extLst>
            </p:cNvPr>
            <p:cNvSpPr/>
            <p:nvPr/>
          </p:nvSpPr>
          <p:spPr>
            <a:xfrm>
              <a:off x="377301" y="4443109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59AA7309-77AD-4A02-800E-ADE01C5444DC}"/>
                </a:ext>
              </a:extLst>
            </p:cNvPr>
            <p:cNvSpPr/>
            <p:nvPr/>
          </p:nvSpPr>
          <p:spPr>
            <a:xfrm>
              <a:off x="3746375" y="4420914"/>
              <a:ext cx="310718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9FBD9AFB-0D09-48AB-BCE6-969A152D979C}"/>
                </a:ext>
              </a:extLst>
            </p:cNvPr>
            <p:cNvSpPr/>
            <p:nvPr/>
          </p:nvSpPr>
          <p:spPr>
            <a:xfrm>
              <a:off x="2052912" y="3141761"/>
              <a:ext cx="310717" cy="301841"/>
            </a:xfrm>
            <a:prstGeom prst="flowChartConnecto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7064A7B-8F9F-4A8C-8EB2-AE9A861C5807}"/>
              </a:ext>
            </a:extLst>
          </p:cNvPr>
          <p:cNvSpPr/>
          <p:nvPr/>
        </p:nvSpPr>
        <p:spPr>
          <a:xfrm>
            <a:off x="2766363" y="2900903"/>
            <a:ext cx="1118586" cy="477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8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6293-D76C-4B56-8119-A1F4664B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 around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4060-DEE6-4DA4-975A-0604F1DA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Ok, that’s the rotation for round Z, what about Y</a:t>
            </a:r>
          </a:p>
          <a:p>
            <a:r>
              <a:rPr lang="en-GB" dirty="0"/>
              <a:t>Well rotation around y is</a:t>
            </a:r>
          </a:p>
          <a:p>
            <a:r>
              <a:rPr lang="en-GB" dirty="0"/>
              <a:t>X = Cos Angle *X  +sin Angle *Z</a:t>
            </a:r>
          </a:p>
          <a:p>
            <a:r>
              <a:rPr lang="en-GB" dirty="0"/>
              <a:t>Z = - sin Angle *X  + sin Angle *z</a:t>
            </a:r>
          </a:p>
          <a:p>
            <a:endParaRPr lang="en-GB" dirty="0"/>
          </a:p>
          <a:p>
            <a:r>
              <a:rPr lang="en-GB" dirty="0"/>
              <a:t>Ok this is getting complicated.</a:t>
            </a:r>
          </a:p>
          <a:p>
            <a:pPr lvl="1"/>
            <a:r>
              <a:rPr lang="en-GB" dirty="0"/>
              <a:t>There must be a better 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2652D-3925-4B0F-AE72-3D2B8B507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98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enter the matrix">
            <a:extLst>
              <a:ext uri="{FF2B5EF4-FFF2-40B4-BE49-F238E27FC236}">
                <a16:creationId xmlns:a16="http://schemas.microsoft.com/office/drawing/2014/main" id="{40BA7AA4-7859-4EC9-BF36-27493A9F9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" r="1" b="11999"/>
          <a:stretch/>
        </p:blipFill>
        <p:spPr bwMode="auto">
          <a:xfrm>
            <a:off x="792480" y="1391213"/>
            <a:ext cx="10607040" cy="3745855"/>
          </a:xfrm>
          <a:custGeom>
            <a:avLst/>
            <a:gdLst>
              <a:gd name="connsiteX0" fmla="*/ 497480 w 10607040"/>
              <a:gd name="connsiteY0" fmla="*/ 0 h 4956048"/>
              <a:gd name="connsiteX1" fmla="*/ 10607040 w 10607040"/>
              <a:gd name="connsiteY1" fmla="*/ 0 h 4956048"/>
              <a:gd name="connsiteX2" fmla="*/ 10607040 w 10607040"/>
              <a:gd name="connsiteY2" fmla="*/ 4485407 h 4956048"/>
              <a:gd name="connsiteX3" fmla="*/ 10131692 w 10607040"/>
              <a:gd name="connsiteY3" fmla="*/ 4956048 h 4956048"/>
              <a:gd name="connsiteX4" fmla="*/ 0 w 10607040"/>
              <a:gd name="connsiteY4" fmla="*/ 4956048 h 4956048"/>
              <a:gd name="connsiteX5" fmla="*/ 0 w 10607040"/>
              <a:gd name="connsiteY5" fmla="*/ 492554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70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C46B-8A5B-440E-ABB5-AA945602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transforms?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F1F47-5204-4417-B7FA-3098E1C8F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𝑐𝑎𝑙𝑒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𝑅𝑜𝑡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𝑆𝑐𝑎𝑙𝑒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𝑃𝑜𝑠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0F1F47-5204-4417-B7FA-3098E1C8F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468CC-9393-4DD8-B5F1-D1915CC2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transforms is a 4 by 4 matrix</a:t>
            </a:r>
          </a:p>
          <a:p>
            <a:r>
              <a:rPr lang="en-GB" dirty="0"/>
              <a:t>This matrix holds the representation for an objects scale, rotation and position.</a:t>
            </a:r>
          </a:p>
          <a:p>
            <a:r>
              <a:rPr lang="en-GB" dirty="0"/>
              <a:t>We then apply this to our vertex positions as defined in our model file (or triangle in our case)</a:t>
            </a:r>
          </a:p>
        </p:txBody>
      </p:sp>
    </p:spTree>
    <p:extLst>
      <p:ext uri="{BB962C8B-B14F-4D97-AF65-F5344CB8AC3E}">
        <p14:creationId xmlns:p14="http://schemas.microsoft.com/office/powerpoint/2010/main" val="3233883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1338</Words>
  <Application>Microsoft Office PowerPoint</Application>
  <PresentationFormat>Widescreen</PresentationFormat>
  <Paragraphs>191</Paragraphs>
  <Slides>37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Cambria Math</vt:lpstr>
      <vt:lpstr>Century Gothic</vt:lpstr>
      <vt:lpstr>Wingdings 3</vt:lpstr>
      <vt:lpstr>Slice</vt:lpstr>
      <vt:lpstr>Programming for graphics</vt:lpstr>
      <vt:lpstr>Transforms!</vt:lpstr>
      <vt:lpstr>translation</vt:lpstr>
      <vt:lpstr>translation</vt:lpstr>
      <vt:lpstr>Scale</vt:lpstr>
      <vt:lpstr>rotation</vt:lpstr>
      <vt:lpstr>Rotation around Y</vt:lpstr>
      <vt:lpstr>PowerPoint Presentation</vt:lpstr>
      <vt:lpstr>What are transforms?</vt:lpstr>
      <vt:lpstr>Transform Matrix</vt:lpstr>
      <vt:lpstr>Calculating the result</vt:lpstr>
      <vt:lpstr>Rotational Matrices</vt:lpstr>
      <vt:lpstr>What’s the extra 1 for?</vt:lpstr>
      <vt:lpstr>PowerPoint Presentation</vt:lpstr>
      <vt:lpstr>Cameras and Perspective projection</vt:lpstr>
      <vt:lpstr>Projection</vt:lpstr>
      <vt:lpstr>No, this does not count!</vt:lpstr>
      <vt:lpstr>Orthographic projection </vt:lpstr>
      <vt:lpstr>Doesn’t show much in Z</vt:lpstr>
      <vt:lpstr>We want perspective!</vt:lpstr>
      <vt:lpstr>homogeneous  coordinates</vt:lpstr>
      <vt:lpstr>homogeneous  coordinates example </vt:lpstr>
      <vt:lpstr>Results of nonlinear transformation</vt:lpstr>
      <vt:lpstr>Perspective matrix</vt:lpstr>
      <vt:lpstr>What we have so far</vt:lpstr>
      <vt:lpstr>Cameras</vt:lpstr>
      <vt:lpstr>The world and movement</vt:lpstr>
      <vt:lpstr>Not exactly</vt:lpstr>
      <vt:lpstr>This is also true for rotation</vt:lpstr>
      <vt:lpstr>MVP</vt:lpstr>
      <vt:lpstr>Model View Projection</vt:lpstr>
      <vt:lpstr>View matrix</vt:lpstr>
      <vt:lpstr>What we need for a camera </vt:lpstr>
      <vt:lpstr>What we need for a transform</vt:lpstr>
      <vt:lpstr>What do we do with all of this?</vt:lpstr>
      <vt:lpstr>Questions?</vt:lpstr>
      <vt:lpstr>Get on with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graphics</dc:title>
  <dc:creator>Nicholas Thomas</dc:creator>
  <cp:lastModifiedBy>Nick Thomas</cp:lastModifiedBy>
  <cp:revision>4</cp:revision>
  <dcterms:created xsi:type="dcterms:W3CDTF">2019-01-09T09:48:09Z</dcterms:created>
  <dcterms:modified xsi:type="dcterms:W3CDTF">2023-10-03T06:55:32Z</dcterms:modified>
</cp:coreProperties>
</file>