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8" r:id="rId2"/>
    <p:sldId id="279" r:id="rId3"/>
    <p:sldId id="338" r:id="rId4"/>
    <p:sldId id="332" r:id="rId5"/>
    <p:sldId id="288" r:id="rId6"/>
    <p:sldId id="336" r:id="rId7"/>
    <p:sldId id="344" r:id="rId8"/>
    <p:sldId id="337" r:id="rId9"/>
    <p:sldId id="334" r:id="rId10"/>
    <p:sldId id="339" r:id="rId11"/>
    <p:sldId id="340" r:id="rId12"/>
    <p:sldId id="341" r:id="rId13"/>
    <p:sldId id="342" r:id="rId14"/>
    <p:sldId id="343" r:id="rId15"/>
    <p:sldId id="347" r:id="rId16"/>
    <p:sldId id="346" r:id="rId17"/>
    <p:sldId id="345" r:id="rId18"/>
    <p:sldId id="348" r:id="rId19"/>
    <p:sldId id="349" r:id="rId20"/>
    <p:sldId id="315" r:id="rId21"/>
    <p:sldId id="317" r:id="rId22"/>
    <p:sldId id="350" r:id="rId23"/>
    <p:sldId id="351" r:id="rId24"/>
    <p:sldId id="352" r:id="rId25"/>
    <p:sldId id="354" r:id="rId26"/>
    <p:sldId id="363" r:id="rId27"/>
    <p:sldId id="364" r:id="rId28"/>
    <p:sldId id="356" r:id="rId29"/>
    <p:sldId id="357" r:id="rId30"/>
    <p:sldId id="358" r:id="rId31"/>
    <p:sldId id="359" r:id="rId32"/>
    <p:sldId id="361" r:id="rId33"/>
    <p:sldId id="365" r:id="rId34"/>
    <p:sldId id="360" r:id="rId35"/>
    <p:sldId id="366" r:id="rId36"/>
    <p:sldId id="330" r:id="rId37"/>
    <p:sldId id="302" r:id="rId38"/>
  </p:sldIdLst>
  <p:sldSz cx="9144000" cy="6858000" type="screen4x3"/>
  <p:notesSz cx="6858000" cy="9144000"/>
  <p:embeddedFontLst>
    <p:embeddedFont>
      <p:font typeface="나눔고딕 ExtraBold" panose="020D0904000000000000" pitchFamily="50" charset="-127"/>
      <p:bold r:id="rId39"/>
    </p:embeddedFont>
    <p:embeddedFont>
      <p:font typeface="맑은 고딕" panose="020B0503020000020004" pitchFamily="50" charset="-127"/>
      <p:regular r:id="rId40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7" autoAdjust="0"/>
    <p:restoredTop sz="96158" autoAdjust="0"/>
  </p:normalViewPr>
  <p:slideViewPr>
    <p:cSldViewPr>
      <p:cViewPr varScale="1">
        <p:scale>
          <a:sx n="107" d="100"/>
          <a:sy n="107" d="100"/>
        </p:scale>
        <p:origin x="158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91880" y="3035046"/>
            <a:ext cx="4408565" cy="78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인터넷은 어떻게 동작하는가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그래서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HTTP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31B0E-BD03-4D28-87DB-B938DBCB0E40}"/>
              </a:ext>
            </a:extLst>
          </p:cNvPr>
          <p:cNvSpPr txBox="1"/>
          <p:nvPr/>
        </p:nvSpPr>
        <p:spPr>
          <a:xfrm>
            <a:off x="458844" y="656123"/>
            <a:ext cx="3485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오늘 할 내용</a:t>
            </a:r>
            <a:endParaRPr lang="en-US" altLang="ko-KR" sz="4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인터넷은 어떻게 동작할까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pic>
        <p:nvPicPr>
          <p:cNvPr id="12" name="그래픽 11" descr="사용자 단색으로 채워진">
            <a:extLst>
              <a:ext uri="{FF2B5EF4-FFF2-40B4-BE49-F238E27FC236}">
                <a16:creationId xmlns:a16="http://schemas.microsoft.com/office/drawing/2014/main" id="{6CE3593F-EEEC-4C16-9B30-6AA225D10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2338" y="3022902"/>
            <a:ext cx="914400" cy="914400"/>
          </a:xfrm>
          <a:prstGeom prst="rect">
            <a:avLst/>
          </a:prstGeom>
        </p:spPr>
      </p:pic>
      <p:pic>
        <p:nvPicPr>
          <p:cNvPr id="25" name="그래픽 24" descr="사용자 단색으로 채워진">
            <a:extLst>
              <a:ext uri="{FF2B5EF4-FFF2-40B4-BE49-F238E27FC236}">
                <a16:creationId xmlns:a16="http://schemas.microsoft.com/office/drawing/2014/main" id="{44842B99-DECF-4651-9F74-3AF7A37CB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9767" y="2971800"/>
            <a:ext cx="914400" cy="914400"/>
          </a:xfrm>
          <a:prstGeom prst="rect">
            <a:avLst/>
          </a:prstGeom>
        </p:spPr>
      </p:pic>
      <p:pic>
        <p:nvPicPr>
          <p:cNvPr id="26" name="그래픽 25" descr="상자 단색으로 채워진">
            <a:extLst>
              <a:ext uri="{FF2B5EF4-FFF2-40B4-BE49-F238E27FC236}">
                <a16:creationId xmlns:a16="http://schemas.microsoft.com/office/drawing/2014/main" id="{0FD20443-93DD-4795-AAE9-E2D6550392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8641" y="4007107"/>
            <a:ext cx="387393" cy="387393"/>
          </a:xfrm>
          <a:prstGeom prst="rect">
            <a:avLst/>
          </a:prstGeom>
        </p:spPr>
      </p:pic>
      <p:pic>
        <p:nvPicPr>
          <p:cNvPr id="3" name="그래픽 2" descr="무선 라우터 단색으로 채워진">
            <a:extLst>
              <a:ext uri="{FF2B5EF4-FFF2-40B4-BE49-F238E27FC236}">
                <a16:creationId xmlns:a16="http://schemas.microsoft.com/office/drawing/2014/main" id="{BFD6E21C-4747-4F30-9977-F66A4359B3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247268" y="4166211"/>
            <a:ext cx="914400" cy="914400"/>
          </a:xfrm>
          <a:prstGeom prst="rect">
            <a:avLst/>
          </a:prstGeom>
        </p:spPr>
      </p:pic>
      <p:pic>
        <p:nvPicPr>
          <p:cNvPr id="19" name="그래픽 18" descr="무선 라우터 단색으로 채워진">
            <a:extLst>
              <a:ext uri="{FF2B5EF4-FFF2-40B4-BE49-F238E27FC236}">
                <a16:creationId xmlns:a16="http://schemas.microsoft.com/office/drawing/2014/main" id="{C4FA42DF-B77A-46C5-85DE-2FE2872BEF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883238" y="1686508"/>
            <a:ext cx="914400" cy="914400"/>
          </a:xfrm>
          <a:prstGeom prst="rect">
            <a:avLst/>
          </a:prstGeom>
        </p:spPr>
      </p:pic>
      <p:pic>
        <p:nvPicPr>
          <p:cNvPr id="20" name="그래픽 19" descr="무선 라우터 단색으로 채워진">
            <a:extLst>
              <a:ext uri="{FF2B5EF4-FFF2-40B4-BE49-F238E27FC236}">
                <a16:creationId xmlns:a16="http://schemas.microsoft.com/office/drawing/2014/main" id="{2431F2A5-CB4B-4B92-BA61-AC97489EA3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777422" y="3140968"/>
            <a:ext cx="914400" cy="914400"/>
          </a:xfrm>
          <a:prstGeom prst="rect">
            <a:avLst/>
          </a:prstGeom>
        </p:spPr>
      </p:pic>
      <p:pic>
        <p:nvPicPr>
          <p:cNvPr id="24" name="그래픽 23" descr="무선 라우터 단색으로 채워진">
            <a:extLst>
              <a:ext uri="{FF2B5EF4-FFF2-40B4-BE49-F238E27FC236}">
                <a16:creationId xmlns:a16="http://schemas.microsoft.com/office/drawing/2014/main" id="{54523430-243E-433F-AED7-E28E7133E3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259308" y="4620054"/>
            <a:ext cx="914400" cy="914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BAB407E-59AA-4A02-A00E-AC21A2EFD2D4}"/>
              </a:ext>
            </a:extLst>
          </p:cNvPr>
          <p:cNvCxnSpPr/>
          <p:nvPr/>
        </p:nvCxnSpPr>
        <p:spPr>
          <a:xfrm flipV="1">
            <a:off x="2339752" y="4725144"/>
            <a:ext cx="720080" cy="1440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70BBF56-B20A-4576-BB35-C82997855562}"/>
              </a:ext>
            </a:extLst>
          </p:cNvPr>
          <p:cNvCxnSpPr>
            <a:cxnSpLocks/>
          </p:cNvCxnSpPr>
          <p:nvPr/>
        </p:nvCxnSpPr>
        <p:spPr>
          <a:xfrm flipV="1">
            <a:off x="3967974" y="2667211"/>
            <a:ext cx="915264" cy="13723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D68436D-3DCE-472C-AB79-02FB28559B7C}"/>
              </a:ext>
            </a:extLst>
          </p:cNvPr>
          <p:cNvCxnSpPr>
            <a:cxnSpLocks/>
          </p:cNvCxnSpPr>
          <p:nvPr/>
        </p:nvCxnSpPr>
        <p:spPr>
          <a:xfrm>
            <a:off x="5882008" y="2467635"/>
            <a:ext cx="202160" cy="6733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0464CD2-EC75-49FB-92D2-67A3090576F2}"/>
              </a:ext>
            </a:extLst>
          </p:cNvPr>
          <p:cNvCxnSpPr>
            <a:cxnSpLocks/>
          </p:cNvCxnSpPr>
          <p:nvPr/>
        </p:nvCxnSpPr>
        <p:spPr>
          <a:xfrm flipV="1">
            <a:off x="6897516" y="3598168"/>
            <a:ext cx="688490" cy="155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B0E1281-B6CD-4C66-9C42-36E9AC127522}"/>
              </a:ext>
            </a:extLst>
          </p:cNvPr>
          <p:cNvCxnSpPr>
            <a:cxnSpLocks/>
          </p:cNvCxnSpPr>
          <p:nvPr/>
        </p:nvCxnSpPr>
        <p:spPr>
          <a:xfrm>
            <a:off x="1721942" y="3981791"/>
            <a:ext cx="0" cy="6067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75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인터넷은 어떻게 동작할까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C4CA18-E81E-4F42-9310-5472FC625F7B}"/>
              </a:ext>
            </a:extLst>
          </p:cNvPr>
          <p:cNvSpPr txBox="1"/>
          <p:nvPr/>
        </p:nvSpPr>
        <p:spPr>
          <a:xfrm>
            <a:off x="2829131" y="2156829"/>
            <a:ext cx="3485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왜 이걸 알아야 하나요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8113BB-066F-4EE5-B068-56C89CE11CCA}"/>
              </a:ext>
            </a:extLst>
          </p:cNvPr>
          <p:cNvSpPr txBox="1"/>
          <p:nvPr/>
        </p:nvSpPr>
        <p:spPr>
          <a:xfrm>
            <a:off x="2829130" y="3627233"/>
            <a:ext cx="34857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이런 식으로 돌아가서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생기는 문제들이 있어서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8039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인터넷은 어떻게 동작할까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pic>
        <p:nvPicPr>
          <p:cNvPr id="12" name="그래픽 11" descr="사용자 단색으로 채워진">
            <a:extLst>
              <a:ext uri="{FF2B5EF4-FFF2-40B4-BE49-F238E27FC236}">
                <a16:creationId xmlns:a16="http://schemas.microsoft.com/office/drawing/2014/main" id="{6CE3593F-EEEC-4C16-9B30-6AA225D10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2338" y="3022902"/>
            <a:ext cx="914400" cy="914400"/>
          </a:xfrm>
          <a:prstGeom prst="rect">
            <a:avLst/>
          </a:prstGeom>
        </p:spPr>
      </p:pic>
      <p:pic>
        <p:nvPicPr>
          <p:cNvPr id="25" name="그래픽 24" descr="사용자 단색으로 채워진">
            <a:extLst>
              <a:ext uri="{FF2B5EF4-FFF2-40B4-BE49-F238E27FC236}">
                <a16:creationId xmlns:a16="http://schemas.microsoft.com/office/drawing/2014/main" id="{44842B99-DECF-4651-9F74-3AF7A37CB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9767" y="2971800"/>
            <a:ext cx="914400" cy="914400"/>
          </a:xfrm>
          <a:prstGeom prst="rect">
            <a:avLst/>
          </a:prstGeom>
        </p:spPr>
      </p:pic>
      <p:pic>
        <p:nvPicPr>
          <p:cNvPr id="26" name="그래픽 25" descr="상자 단색으로 채워진">
            <a:extLst>
              <a:ext uri="{FF2B5EF4-FFF2-40B4-BE49-F238E27FC236}">
                <a16:creationId xmlns:a16="http://schemas.microsoft.com/office/drawing/2014/main" id="{0FD20443-93DD-4795-AAE9-E2D6550392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8641" y="4007107"/>
            <a:ext cx="387393" cy="387393"/>
          </a:xfrm>
          <a:prstGeom prst="rect">
            <a:avLst/>
          </a:prstGeom>
        </p:spPr>
      </p:pic>
      <p:pic>
        <p:nvPicPr>
          <p:cNvPr id="3" name="그래픽 2" descr="무선 라우터 단색으로 채워진">
            <a:extLst>
              <a:ext uri="{FF2B5EF4-FFF2-40B4-BE49-F238E27FC236}">
                <a16:creationId xmlns:a16="http://schemas.microsoft.com/office/drawing/2014/main" id="{BFD6E21C-4747-4F30-9977-F66A4359B3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247268" y="4166211"/>
            <a:ext cx="914400" cy="914400"/>
          </a:xfrm>
          <a:prstGeom prst="rect">
            <a:avLst/>
          </a:prstGeom>
        </p:spPr>
      </p:pic>
      <p:pic>
        <p:nvPicPr>
          <p:cNvPr id="19" name="그래픽 18" descr="무선 라우터 단색으로 채워진">
            <a:extLst>
              <a:ext uri="{FF2B5EF4-FFF2-40B4-BE49-F238E27FC236}">
                <a16:creationId xmlns:a16="http://schemas.microsoft.com/office/drawing/2014/main" id="{C4FA42DF-B77A-46C5-85DE-2FE2872BEF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883238" y="1722512"/>
            <a:ext cx="914400" cy="914400"/>
          </a:xfrm>
          <a:prstGeom prst="rect">
            <a:avLst/>
          </a:prstGeom>
        </p:spPr>
      </p:pic>
      <p:pic>
        <p:nvPicPr>
          <p:cNvPr id="20" name="그래픽 19" descr="무선 라우터 단색으로 채워진">
            <a:extLst>
              <a:ext uri="{FF2B5EF4-FFF2-40B4-BE49-F238E27FC236}">
                <a16:creationId xmlns:a16="http://schemas.microsoft.com/office/drawing/2014/main" id="{2431F2A5-CB4B-4B92-BA61-AC97489EA3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777422" y="3140968"/>
            <a:ext cx="914400" cy="914400"/>
          </a:xfrm>
          <a:prstGeom prst="rect">
            <a:avLst/>
          </a:prstGeom>
        </p:spPr>
      </p:pic>
      <p:pic>
        <p:nvPicPr>
          <p:cNvPr id="24" name="그래픽 23" descr="무선 라우터 단색으로 채워진">
            <a:extLst>
              <a:ext uri="{FF2B5EF4-FFF2-40B4-BE49-F238E27FC236}">
                <a16:creationId xmlns:a16="http://schemas.microsoft.com/office/drawing/2014/main" id="{54523430-243E-433F-AED7-E28E7133E3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259308" y="4620054"/>
            <a:ext cx="914400" cy="914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BAB407E-59AA-4A02-A00E-AC21A2EFD2D4}"/>
              </a:ext>
            </a:extLst>
          </p:cNvPr>
          <p:cNvCxnSpPr/>
          <p:nvPr/>
        </p:nvCxnSpPr>
        <p:spPr>
          <a:xfrm flipV="1">
            <a:off x="2339752" y="4725144"/>
            <a:ext cx="720080" cy="1440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70BBF56-B20A-4576-BB35-C82997855562}"/>
              </a:ext>
            </a:extLst>
          </p:cNvPr>
          <p:cNvCxnSpPr>
            <a:cxnSpLocks/>
          </p:cNvCxnSpPr>
          <p:nvPr/>
        </p:nvCxnSpPr>
        <p:spPr>
          <a:xfrm flipV="1">
            <a:off x="3967974" y="2667211"/>
            <a:ext cx="915264" cy="13723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D68436D-3DCE-472C-AB79-02FB28559B7C}"/>
              </a:ext>
            </a:extLst>
          </p:cNvPr>
          <p:cNvCxnSpPr>
            <a:cxnSpLocks/>
          </p:cNvCxnSpPr>
          <p:nvPr/>
        </p:nvCxnSpPr>
        <p:spPr>
          <a:xfrm>
            <a:off x="5882008" y="2467635"/>
            <a:ext cx="202160" cy="6733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0464CD2-EC75-49FB-92D2-67A3090576F2}"/>
              </a:ext>
            </a:extLst>
          </p:cNvPr>
          <p:cNvCxnSpPr>
            <a:cxnSpLocks/>
          </p:cNvCxnSpPr>
          <p:nvPr/>
        </p:nvCxnSpPr>
        <p:spPr>
          <a:xfrm flipV="1">
            <a:off x="6897516" y="3598168"/>
            <a:ext cx="688490" cy="155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B0E1281-B6CD-4C66-9C42-36E9AC127522}"/>
              </a:ext>
            </a:extLst>
          </p:cNvPr>
          <p:cNvCxnSpPr>
            <a:cxnSpLocks/>
          </p:cNvCxnSpPr>
          <p:nvPr/>
        </p:nvCxnSpPr>
        <p:spPr>
          <a:xfrm>
            <a:off x="1721942" y="3981791"/>
            <a:ext cx="0" cy="6067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래픽 29" descr="무선 라우터 단색으로 채워진">
            <a:extLst>
              <a:ext uri="{FF2B5EF4-FFF2-40B4-BE49-F238E27FC236}">
                <a16:creationId xmlns:a16="http://schemas.microsoft.com/office/drawing/2014/main" id="{39600003-9305-453D-8A7C-AE0A40BCFC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323670" y="5205535"/>
            <a:ext cx="914400" cy="914400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3821960-B447-478C-9FF0-6C45048716A2}"/>
              </a:ext>
            </a:extLst>
          </p:cNvPr>
          <p:cNvCxnSpPr>
            <a:cxnSpLocks/>
          </p:cNvCxnSpPr>
          <p:nvPr/>
        </p:nvCxnSpPr>
        <p:spPr>
          <a:xfrm>
            <a:off x="4264436" y="4901444"/>
            <a:ext cx="1049689" cy="8081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6A42E29-83EB-472D-9975-D7673965CBBE}"/>
              </a:ext>
            </a:extLst>
          </p:cNvPr>
          <p:cNvCxnSpPr>
            <a:cxnSpLocks/>
          </p:cNvCxnSpPr>
          <p:nvPr/>
        </p:nvCxnSpPr>
        <p:spPr>
          <a:xfrm flipV="1">
            <a:off x="6247615" y="3981791"/>
            <a:ext cx="1790314" cy="16556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래픽 36" descr="상자 단색으로 채워진">
            <a:extLst>
              <a:ext uri="{FF2B5EF4-FFF2-40B4-BE49-F238E27FC236}">
                <a16:creationId xmlns:a16="http://schemas.microsoft.com/office/drawing/2014/main" id="{C9E5C414-60DA-4C67-99DA-BD60CDF19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8640" y="4162856"/>
            <a:ext cx="387393" cy="38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3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72 -0.00208 L -0.00972 -0.00208 C -0.00816 0.02569 -0.00868 0.05417 -0.00486 0.08148 C -0.00399 0.08773 -2.5E-6 0.09259 0.004 0.09606 C 0.00799 0.09954 0.01285 0.10046 0.01771 0.10116 C 0.03091 0.10324 0.04445 0.10301 0.05782 0.10394 C 0.08733 0.09468 0.11702 0.08704 0.14601 0.07639 C 0.15139 0.07431 0.15556 0.06829 0.16077 0.06597 C 0.16875 0.0625 0.17709 0.06157 0.18525 0.05926 C 0.18854 0.05718 0.19202 0.05532 0.19514 0.05278 C 0.20903 0.0412 0.22691 0.02037 0.23525 0.0044 C 0.24913 -0.02199 0.25799 -0.05255 0.27153 -0.07917 C 0.28264 -0.10093 0.29219 -0.12431 0.30486 -0.14468 C 0.36094 -0.23426 0.28716 -0.11759 0.34618 -0.20602 C 0.35226 -0.21528 0.35799 -0.225 0.36372 -0.23472 C 0.36597 -0.23866 0.37882 -0.26528 0.38525 -0.27014 C 0.39202 -0.275 0.39983 -0.27662 0.40695 -0.28056 C 0.40868 -0.28148 0.41007 -0.28356 0.41181 -0.28449 C 0.41841 -0.28843 0.42518 -0.28843 0.43229 -0.28981 L 0.44028 -0.29769 L 0.44913 -0.30139 L 0.44514 -0.29491 " pathEditMode="relative" ptsTypes="AAAAAAAAAAAAAAAAAAAAAA">
                                      <p:cBhvr>
                                        <p:cTn id="7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3 0.00254 L -0.00173 0.00254 C -0.00121 0.01226 -0.00069 0.02175 0.00018 0.03125 C 0.00122 0.04444 0.00243 0.05763 0.004 0.0706 C 0.00434 0.07314 0.00434 0.07685 0.00608 0.07847 C 0.01042 0.0824 0.01563 0.08472 0.02066 0.08611 C 0.03004 0.08912 0.03976 0.08958 0.04913 0.09143 C 0.05365 0.09097 0.09879 0.08819 0.11389 0.08495 C 0.12344 0.08263 0.13299 0.08032 0.14236 0.07708 C 0.14775 0.07523 0.15261 0.07152 0.15799 0.06921 C 0.17118 0.06319 0.17917 0.06134 0.19236 0.05347 C 0.19636 0.05115 0.2 0.04699 0.204 0.04444 C 0.21042 0.0405 0.21719 0.03796 0.22361 0.03402 C 0.25643 0.01342 0.20278 0.0412 0.24913 0.01689 C 0.25486 0.01388 0.26441 0.01226 0.26979 0.0118 C 0.27882 0.01087 0.28802 0.01087 0.29722 0.01041 C 0.30417 0.01273 0.30122 0.01134 0.31094 0.01828 C 0.31684 0.02245 0.32292 0.02638 0.32847 0.03125 C 0.33334 0.03564 0.3375 0.0412 0.34219 0.0456 C 0.3467 0.05 0.35174 0.05277 0.35591 0.0574 C 0.35938 0.06111 0.36163 0.06643 0.36476 0.0706 C 0.36945 0.07662 0.37483 0.08148 0.37952 0.0875 C 0.38264 0.09166 0.38507 0.09652 0.38837 0.10069 C 0.39236 0.10532 0.39722 0.10856 0.40104 0.11365 C 0.40417 0.11782 0.40608 0.12361 0.40886 0.128 C 0.44393 0.18171 0.40347 0.11712 0.42847 0.15277 C 0.43073 0.15601 0.43195 0.16064 0.43438 0.16319 C 0.44236 0.17199 0.45035 0.18171 0.4599 0.1868 C 0.4849 0.20023 0.47275 0.19467 0.49618 0.20393 C 0.50365 0.20347 0.51129 0.20416 0.51875 0.20254 C 0.53316 0.1993 0.54011 0.19259 0.55104 0.18032 C 0.57466 0.1537 0.56823 0.15486 0.59427 0.11759 L 0.61962 0.08101 C 0.62622 0.07175 0.63282 0.06273 0.63924 0.05347 C 0.64427 0.04629 0.64896 0.03865 0.654 0.03125 C 0.65886 0.0243 0.66389 0.01736 0.66875 0.01041 C 0.67205 0.00555 0.67448 -0.00047 0.67847 -0.00394 C 0.70417 -0.02686 0.69393 -0.01852 0.70886 -0.0301 C 0.71545 -0.04167 0.70851 -0.03125 0.71476 -0.03658 C 0.73073 -0.04977 0.70816 -0.03403 0.72552 -0.04584 C 0.72691 -0.04746 0.72795 -0.04954 0.72952 -0.05093 C 0.73125 -0.05255 0.73907 -0.05348 0.73924 -0.05371 C 0.74184 -0.0544 0.74462 -0.0551 0.74705 -0.05625 C 0.76094 -0.06181 0.75452 -0.06135 0.76094 -0.06135 L 0.7599 -0.06135 " pathEditMode="relative" ptsTypes="AAAAAAAAAAAAAAAAAAAAAAAAAAAAAAAAAAAAAAAAAAAAA">
                                      <p:cBhvr>
                                        <p:cTn id="8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018 -0.29491 L 0.45018 -0.29491 C 0.45469 -0.29375 0.45938 -0.29329 0.46389 -0.2912 C 0.47032 -0.28773 0.48056 -0.27963 0.48629 -0.27292 C 0.49306 -0.26481 0.49931 -0.25625 0.50591 -0.24792 C 0.50816 -0.24514 0.51094 -0.24306 0.51285 -0.24005 C 0.51702 -0.23356 0.52101 -0.22662 0.52552 -0.2206 C 0.52882 -0.2162 0.53195 -0.21157 0.53542 -0.20741 C 0.5382 -0.20417 0.54167 -0.20185 0.54427 -0.19838 C 0.54722 -0.19398 0.54913 -0.18819 0.55209 -0.18403 C 0.55556 -0.1787 0.56007 -0.17454 0.56389 -0.16944 C 0.56632 -0.1662 0.56823 -0.1625 0.57066 -0.15903 C 0.57361 -0.15509 0.57674 -0.15162 0.57952 -0.14722 C 0.58472 -0.13935 0.58854 -0.12986 0.59427 -0.12245 C 0.60521 -0.10787 0.58768 -0.13102 0.60695 -0.10671 C 0.60972 -0.10347 0.61198 -0.09954 0.61476 -0.0963 C 0.62657 -0.0838 0.62431 -0.08681 0.63438 -0.08056 C 0.63577 -0.07986 0.63698 -0.07847 0.63837 -0.07801 C 0.64063 -0.07731 0.64288 -0.07731 0.64514 -0.07685 C 0.64722 -0.07639 0.64913 -0.07616 0.65104 -0.07546 C 0.65434 -0.07431 0.65747 -0.07245 0.66094 -0.07153 C 0.6717 -0.06852 0.68681 -0.06782 0.69722 -0.0662 C 0.70174 -0.06574 0.70625 -0.06458 0.71094 -0.06366 L 0.73837 -0.06759 L 0.74809 -0.06898 C 0.75538 -0.06667 0.76268 -0.06505 0.76979 -0.06227 C 0.77153 -0.06157 0.77275 -0.05903 0.77466 -0.05833 C 0.78073 -0.05648 0.79323 -0.05463 0.79323 -0.05463 C 0.7967 -0.05231 0.7967 -0.05185 0.80018 -0.05069 C 0.80139 -0.05 0.80278 -0.04954 0.804 -0.04931 C 0.80573 -0.04907 0.80729 -0.04931 0.80903 -0.04931 " pathEditMode="relative" ptsTypes="AAAAAAAAAAAAAAAAAAAAAAAAAAAAAAA">
                                      <p:cBhvr>
                                        <p:cTn id="8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인터넷은 어떻게 동작할까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pic>
        <p:nvPicPr>
          <p:cNvPr id="12" name="그래픽 11" descr="사용자 단색으로 채워진">
            <a:extLst>
              <a:ext uri="{FF2B5EF4-FFF2-40B4-BE49-F238E27FC236}">
                <a16:creationId xmlns:a16="http://schemas.microsoft.com/office/drawing/2014/main" id="{6CE3593F-EEEC-4C16-9B30-6AA225D10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2338" y="3022902"/>
            <a:ext cx="914400" cy="914400"/>
          </a:xfrm>
          <a:prstGeom prst="rect">
            <a:avLst/>
          </a:prstGeom>
        </p:spPr>
      </p:pic>
      <p:pic>
        <p:nvPicPr>
          <p:cNvPr id="25" name="그래픽 24" descr="사용자 단색으로 채워진">
            <a:extLst>
              <a:ext uri="{FF2B5EF4-FFF2-40B4-BE49-F238E27FC236}">
                <a16:creationId xmlns:a16="http://schemas.microsoft.com/office/drawing/2014/main" id="{44842B99-DECF-4651-9F74-3AF7A37CB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9767" y="2971800"/>
            <a:ext cx="914400" cy="914400"/>
          </a:xfrm>
          <a:prstGeom prst="rect">
            <a:avLst/>
          </a:prstGeom>
        </p:spPr>
      </p:pic>
      <p:pic>
        <p:nvPicPr>
          <p:cNvPr id="26" name="그래픽 25" descr="상자 단색으로 채워진">
            <a:extLst>
              <a:ext uri="{FF2B5EF4-FFF2-40B4-BE49-F238E27FC236}">
                <a16:creationId xmlns:a16="http://schemas.microsoft.com/office/drawing/2014/main" id="{0FD20443-93DD-4795-AAE9-E2D6550392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8641" y="4007107"/>
            <a:ext cx="387393" cy="387393"/>
          </a:xfrm>
          <a:prstGeom prst="rect">
            <a:avLst/>
          </a:prstGeom>
        </p:spPr>
      </p:pic>
      <p:pic>
        <p:nvPicPr>
          <p:cNvPr id="3" name="그래픽 2" descr="무선 라우터 단색으로 채워진">
            <a:extLst>
              <a:ext uri="{FF2B5EF4-FFF2-40B4-BE49-F238E27FC236}">
                <a16:creationId xmlns:a16="http://schemas.microsoft.com/office/drawing/2014/main" id="{BFD6E21C-4747-4F30-9977-F66A4359B3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247268" y="4166211"/>
            <a:ext cx="914400" cy="914400"/>
          </a:xfrm>
          <a:prstGeom prst="rect">
            <a:avLst/>
          </a:prstGeom>
        </p:spPr>
      </p:pic>
      <p:pic>
        <p:nvPicPr>
          <p:cNvPr id="19" name="그래픽 18" descr="무선 라우터 단색으로 채워진">
            <a:extLst>
              <a:ext uri="{FF2B5EF4-FFF2-40B4-BE49-F238E27FC236}">
                <a16:creationId xmlns:a16="http://schemas.microsoft.com/office/drawing/2014/main" id="{C4FA42DF-B77A-46C5-85DE-2FE2872BEF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883238" y="1722512"/>
            <a:ext cx="914400" cy="914400"/>
          </a:xfrm>
          <a:prstGeom prst="rect">
            <a:avLst/>
          </a:prstGeom>
        </p:spPr>
      </p:pic>
      <p:pic>
        <p:nvPicPr>
          <p:cNvPr id="20" name="그래픽 19" descr="무선 라우터 단색으로 채워진">
            <a:extLst>
              <a:ext uri="{FF2B5EF4-FFF2-40B4-BE49-F238E27FC236}">
                <a16:creationId xmlns:a16="http://schemas.microsoft.com/office/drawing/2014/main" id="{2431F2A5-CB4B-4B92-BA61-AC97489EA3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777422" y="3140968"/>
            <a:ext cx="914400" cy="914400"/>
          </a:xfrm>
          <a:prstGeom prst="rect">
            <a:avLst/>
          </a:prstGeom>
        </p:spPr>
      </p:pic>
      <p:pic>
        <p:nvPicPr>
          <p:cNvPr id="24" name="그래픽 23" descr="무선 라우터 단색으로 채워진">
            <a:extLst>
              <a:ext uri="{FF2B5EF4-FFF2-40B4-BE49-F238E27FC236}">
                <a16:creationId xmlns:a16="http://schemas.microsoft.com/office/drawing/2014/main" id="{54523430-243E-433F-AED7-E28E7133E3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259308" y="4620054"/>
            <a:ext cx="914400" cy="914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BAB407E-59AA-4A02-A00E-AC21A2EFD2D4}"/>
              </a:ext>
            </a:extLst>
          </p:cNvPr>
          <p:cNvCxnSpPr/>
          <p:nvPr/>
        </p:nvCxnSpPr>
        <p:spPr>
          <a:xfrm flipV="1">
            <a:off x="2339752" y="4725144"/>
            <a:ext cx="720080" cy="1440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70BBF56-B20A-4576-BB35-C82997855562}"/>
              </a:ext>
            </a:extLst>
          </p:cNvPr>
          <p:cNvCxnSpPr>
            <a:cxnSpLocks/>
          </p:cNvCxnSpPr>
          <p:nvPr/>
        </p:nvCxnSpPr>
        <p:spPr>
          <a:xfrm flipV="1">
            <a:off x="3967974" y="2667211"/>
            <a:ext cx="915264" cy="13723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D68436D-3DCE-472C-AB79-02FB28559B7C}"/>
              </a:ext>
            </a:extLst>
          </p:cNvPr>
          <p:cNvCxnSpPr>
            <a:cxnSpLocks/>
          </p:cNvCxnSpPr>
          <p:nvPr/>
        </p:nvCxnSpPr>
        <p:spPr>
          <a:xfrm>
            <a:off x="5882008" y="2467635"/>
            <a:ext cx="202160" cy="6733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0464CD2-EC75-49FB-92D2-67A3090576F2}"/>
              </a:ext>
            </a:extLst>
          </p:cNvPr>
          <p:cNvCxnSpPr>
            <a:cxnSpLocks/>
          </p:cNvCxnSpPr>
          <p:nvPr/>
        </p:nvCxnSpPr>
        <p:spPr>
          <a:xfrm flipV="1">
            <a:off x="6897516" y="3598168"/>
            <a:ext cx="688490" cy="155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B0E1281-B6CD-4C66-9C42-36E9AC127522}"/>
              </a:ext>
            </a:extLst>
          </p:cNvPr>
          <p:cNvCxnSpPr>
            <a:cxnSpLocks/>
          </p:cNvCxnSpPr>
          <p:nvPr/>
        </p:nvCxnSpPr>
        <p:spPr>
          <a:xfrm>
            <a:off x="1721942" y="3981791"/>
            <a:ext cx="0" cy="6067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래픽 35" descr="무선 라우터 단색으로 채워진">
            <a:extLst>
              <a:ext uri="{FF2B5EF4-FFF2-40B4-BE49-F238E27FC236}">
                <a16:creationId xmlns:a16="http://schemas.microsoft.com/office/drawing/2014/main" id="{13D96049-FC7B-409A-9D38-B72B260727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323670" y="5205535"/>
            <a:ext cx="914400" cy="914400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AAECFB7-55F4-47F0-85A3-A8AF7D894E80}"/>
              </a:ext>
            </a:extLst>
          </p:cNvPr>
          <p:cNvCxnSpPr>
            <a:cxnSpLocks/>
          </p:cNvCxnSpPr>
          <p:nvPr/>
        </p:nvCxnSpPr>
        <p:spPr>
          <a:xfrm>
            <a:off x="4264436" y="4901444"/>
            <a:ext cx="1049689" cy="8081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316445F-319C-4DA1-8084-3DAAF1DBCEBC}"/>
              </a:ext>
            </a:extLst>
          </p:cNvPr>
          <p:cNvCxnSpPr>
            <a:cxnSpLocks/>
          </p:cNvCxnSpPr>
          <p:nvPr/>
        </p:nvCxnSpPr>
        <p:spPr>
          <a:xfrm flipV="1">
            <a:off x="6247615" y="3981791"/>
            <a:ext cx="1790314" cy="16556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04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0.02523 L -0.00295 0.02523 C -0.00347 0.03611 -0.00538 0.04699 -0.00486 0.05787 C -0.00434 0.06852 -0.0033 0.07963 -2.5E-6 0.08935 C 0.00209 0.09514 0.0066 0.09931 0.01077 0.10231 C 0.03542 0.12014 0.0474 0.11505 0.07743 0.1169 C 0.11962 0.09606 0.1316 0.09444 0.16667 0.06319 C 0.18073 0.05069 0.1941 0.03032 0.20504 0.01343 C 0.21823 -0.00718 0.23108 -0.02824 0.2441 -0.04931 C 0.25104 -0.06019 0.25799 -0.07083 0.26476 -0.08194 C 0.27153 -0.09306 0.27674 -0.10579 0.28438 -0.11574 C 0.31493 -0.15671 0.30226 -0.1375 0.32361 -0.17199 C 0.3316 -0.20394 0.32222 -0.17269 0.32952 -0.18773 C 0.33282 -0.19491 0.33351 -0.20069 0.33733 -0.20741 C 0.34393 -0.21875 0.34566 -0.21898 0.35209 -0.22824 C 0.354 -0.23125 0.35591 -0.23426 0.35799 -0.23727 " pathEditMode="relative" ptsTypes="AAAAAAAAAAAAAAAA">
                                      <p:cBhvr>
                                        <p:cTn id="7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인터넷은 어떻게 동작할까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F93CC9-B8E7-480C-A250-C230CA86AD95}"/>
              </a:ext>
            </a:extLst>
          </p:cNvPr>
          <p:cNvSpPr txBox="1"/>
          <p:nvPr/>
        </p:nvSpPr>
        <p:spPr>
          <a:xfrm>
            <a:off x="2829130" y="1463878"/>
            <a:ext cx="3485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그럼 안 되지 않나요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788148-F07F-4BA5-BD5A-20F2958E2E39}"/>
              </a:ext>
            </a:extLst>
          </p:cNvPr>
          <p:cNvSpPr txBox="1"/>
          <p:nvPr/>
        </p:nvSpPr>
        <p:spPr>
          <a:xfrm>
            <a:off x="2476428" y="2708920"/>
            <a:ext cx="41911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그래서 또 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TCP/UDP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란 게 있음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498AED-5E69-4DB4-A9F0-934835026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245" y="3645024"/>
            <a:ext cx="3043510" cy="236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2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인터넷은 어떻게 동작할까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788148-F07F-4BA5-BD5A-20F2958E2E39}"/>
              </a:ext>
            </a:extLst>
          </p:cNvPr>
          <p:cNvSpPr txBox="1"/>
          <p:nvPr/>
        </p:nvSpPr>
        <p:spPr>
          <a:xfrm>
            <a:off x="2577802" y="830254"/>
            <a:ext cx="41911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컨셉만 보고 가자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</a:t>
            </a:r>
          </a:p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시험에 나옴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pic>
        <p:nvPicPr>
          <p:cNvPr id="3" name="그래픽 2" descr="모니터 윤곽선">
            <a:extLst>
              <a:ext uri="{FF2B5EF4-FFF2-40B4-BE49-F238E27FC236}">
                <a16:creationId xmlns:a16="http://schemas.microsoft.com/office/drawing/2014/main" id="{8FA18F86-B5C2-4421-B8A9-109D53B80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8331" y="5151875"/>
            <a:ext cx="914400" cy="914400"/>
          </a:xfrm>
          <a:prstGeom prst="rect">
            <a:avLst/>
          </a:prstGeom>
        </p:spPr>
      </p:pic>
      <p:pic>
        <p:nvPicPr>
          <p:cNvPr id="16" name="그래픽 15" descr="모니터 윤곽선">
            <a:extLst>
              <a:ext uri="{FF2B5EF4-FFF2-40B4-BE49-F238E27FC236}">
                <a16:creationId xmlns:a16="http://schemas.microsoft.com/office/drawing/2014/main" id="{E75B2E57-972A-45E1-8287-B1442A089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4853" y="2650710"/>
            <a:ext cx="914400" cy="914400"/>
          </a:xfrm>
          <a:prstGeom prst="rect">
            <a:avLst/>
          </a:prstGeom>
        </p:spPr>
      </p:pic>
      <p:pic>
        <p:nvPicPr>
          <p:cNvPr id="19" name="그래픽 18" descr="모니터 윤곽선">
            <a:extLst>
              <a:ext uri="{FF2B5EF4-FFF2-40B4-BE49-F238E27FC236}">
                <a16:creationId xmlns:a16="http://schemas.microsoft.com/office/drawing/2014/main" id="{5588F264-328C-4E6C-B539-CDFB454E3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6314" y="2650710"/>
            <a:ext cx="914400" cy="914400"/>
          </a:xfrm>
          <a:prstGeom prst="rect">
            <a:avLst/>
          </a:prstGeom>
        </p:spPr>
      </p:pic>
      <p:pic>
        <p:nvPicPr>
          <p:cNvPr id="20" name="그래픽 19" descr="모니터 윤곽선">
            <a:extLst>
              <a:ext uri="{FF2B5EF4-FFF2-40B4-BE49-F238E27FC236}">
                <a16:creationId xmlns:a16="http://schemas.microsoft.com/office/drawing/2014/main" id="{A175F868-19DE-4042-9DA1-950A60925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5788" y="5151875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4F97AD2-CDE9-4AA7-9E6B-BF1F5EA1F5ED}"/>
              </a:ext>
            </a:extLst>
          </p:cNvPr>
          <p:cNvSpPr txBox="1"/>
          <p:nvPr/>
        </p:nvSpPr>
        <p:spPr>
          <a:xfrm>
            <a:off x="3934058" y="2298358"/>
            <a:ext cx="1512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저희 연결 </a:t>
            </a:r>
            <a:r>
              <a:rPr lang="ko-KR" altLang="en-US" sz="1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하실래요</a:t>
            </a:r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??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B3797CF-2A26-4A3E-BE06-D29556CBE497}"/>
              </a:ext>
            </a:extLst>
          </p:cNvPr>
          <p:cNvCxnSpPr/>
          <p:nvPr/>
        </p:nvCxnSpPr>
        <p:spPr>
          <a:xfrm>
            <a:off x="3196373" y="2556865"/>
            <a:ext cx="302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B5043BC-BB02-40DE-AC87-C23228D3DA16}"/>
              </a:ext>
            </a:extLst>
          </p:cNvPr>
          <p:cNvSpPr txBox="1"/>
          <p:nvPr/>
        </p:nvSpPr>
        <p:spPr>
          <a:xfrm>
            <a:off x="3917290" y="2648980"/>
            <a:ext cx="1512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좋아요</a:t>
            </a:r>
            <a:endParaRPr lang="en-US" altLang="ko-KR" sz="1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B86EA32-AE85-4D38-905C-A5E9385725E7}"/>
              </a:ext>
            </a:extLst>
          </p:cNvPr>
          <p:cNvCxnSpPr/>
          <p:nvPr/>
        </p:nvCxnSpPr>
        <p:spPr>
          <a:xfrm flipH="1">
            <a:off x="3196373" y="2914291"/>
            <a:ext cx="302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34444C-E14F-4D1D-A0D2-2DACBC3513C9}"/>
              </a:ext>
            </a:extLst>
          </p:cNvPr>
          <p:cNvSpPr txBox="1"/>
          <p:nvPr/>
        </p:nvSpPr>
        <p:spPr>
          <a:xfrm>
            <a:off x="3269218" y="2991196"/>
            <a:ext cx="2880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그럼 저희 연결 된 </a:t>
            </a:r>
            <a:r>
              <a:rPr lang="ko-KR" altLang="en-US" sz="1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거에요</a:t>
            </a:r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r>
              <a:rPr lang="ko-KR" altLang="en-US" sz="1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보낼게요</a:t>
            </a:r>
            <a:endParaRPr lang="en-US" altLang="ko-KR" sz="1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3140445-DC14-44B5-A109-068D8AEEC36E}"/>
              </a:ext>
            </a:extLst>
          </p:cNvPr>
          <p:cNvCxnSpPr/>
          <p:nvPr/>
        </p:nvCxnSpPr>
        <p:spPr>
          <a:xfrm>
            <a:off x="3172381" y="3239306"/>
            <a:ext cx="302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A674F03-A18E-4473-BAB2-942517426CEE}"/>
              </a:ext>
            </a:extLst>
          </p:cNvPr>
          <p:cNvSpPr txBox="1"/>
          <p:nvPr/>
        </p:nvSpPr>
        <p:spPr>
          <a:xfrm>
            <a:off x="3063445" y="3314321"/>
            <a:ext cx="3456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죄송한데 </a:t>
            </a:r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1,3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 데이터는 왔는데 </a:t>
            </a:r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 데이터가 안 왔어요</a:t>
            </a:r>
            <a:endParaRPr lang="en-US" altLang="ko-KR" sz="1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3331D0E-D7C8-4B6E-960E-E73B30179BB9}"/>
              </a:ext>
            </a:extLst>
          </p:cNvPr>
          <p:cNvCxnSpPr/>
          <p:nvPr/>
        </p:nvCxnSpPr>
        <p:spPr>
          <a:xfrm flipH="1">
            <a:off x="3196373" y="3581521"/>
            <a:ext cx="302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9709FAA-6C9F-4348-A455-5E7CF0CBCEE9}"/>
              </a:ext>
            </a:extLst>
          </p:cNvPr>
          <p:cNvSpPr txBox="1"/>
          <p:nvPr/>
        </p:nvSpPr>
        <p:spPr>
          <a:xfrm>
            <a:off x="3273573" y="3652656"/>
            <a:ext cx="2880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 그러면 </a:t>
            </a:r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 데이터 다시 </a:t>
            </a:r>
            <a:r>
              <a:rPr lang="ko-KR" altLang="en-US" sz="1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보내드릴게요</a:t>
            </a:r>
            <a:endParaRPr lang="en-US" altLang="ko-KR" sz="1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792DD45-082D-45E0-8447-5A0B8D9063B1}"/>
              </a:ext>
            </a:extLst>
          </p:cNvPr>
          <p:cNvCxnSpPr/>
          <p:nvPr/>
        </p:nvCxnSpPr>
        <p:spPr>
          <a:xfrm>
            <a:off x="3176736" y="3900766"/>
            <a:ext cx="302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DF62DE3-08AA-45A2-9D9E-12B042ADF11B}"/>
              </a:ext>
            </a:extLst>
          </p:cNvPr>
          <p:cNvSpPr txBox="1"/>
          <p:nvPr/>
        </p:nvSpPr>
        <p:spPr>
          <a:xfrm>
            <a:off x="3815039" y="5056452"/>
            <a:ext cx="1512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히히 데이터 </a:t>
            </a:r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</a:t>
            </a:r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!!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96BA13-A732-463C-AB35-72D86217DDE1}"/>
              </a:ext>
            </a:extLst>
          </p:cNvPr>
          <p:cNvCxnSpPr/>
          <p:nvPr/>
        </p:nvCxnSpPr>
        <p:spPr>
          <a:xfrm>
            <a:off x="3077354" y="5314959"/>
            <a:ext cx="302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29C1000-F0A7-4ABB-BD75-8AA2AD99BC0C}"/>
              </a:ext>
            </a:extLst>
          </p:cNvPr>
          <p:cNvSpPr txBox="1"/>
          <p:nvPr/>
        </p:nvSpPr>
        <p:spPr>
          <a:xfrm>
            <a:off x="3821543" y="5365199"/>
            <a:ext cx="1512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히히 데이터 </a:t>
            </a:r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</a:t>
            </a:r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!!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D0022B0-9EB7-4DB2-BB5C-862F6036F500}"/>
              </a:ext>
            </a:extLst>
          </p:cNvPr>
          <p:cNvCxnSpPr/>
          <p:nvPr/>
        </p:nvCxnSpPr>
        <p:spPr>
          <a:xfrm>
            <a:off x="3083858" y="5623706"/>
            <a:ext cx="302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A7DEFBE-1BED-4FAB-8623-CA182DD001E4}"/>
              </a:ext>
            </a:extLst>
          </p:cNvPr>
          <p:cNvSpPr txBox="1"/>
          <p:nvPr/>
        </p:nvSpPr>
        <p:spPr>
          <a:xfrm>
            <a:off x="3821543" y="5686181"/>
            <a:ext cx="1512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히히 데이터 </a:t>
            </a:r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</a:t>
            </a:r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!!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21BA202-0123-459A-82F9-C113A5778E61}"/>
              </a:ext>
            </a:extLst>
          </p:cNvPr>
          <p:cNvCxnSpPr/>
          <p:nvPr/>
        </p:nvCxnSpPr>
        <p:spPr>
          <a:xfrm>
            <a:off x="3083858" y="5944688"/>
            <a:ext cx="302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6153AED-947B-46E7-8C39-1A7C60D56A8A}"/>
              </a:ext>
            </a:extLst>
          </p:cNvPr>
          <p:cNvSpPr txBox="1"/>
          <p:nvPr/>
        </p:nvSpPr>
        <p:spPr>
          <a:xfrm>
            <a:off x="2588978" y="1772240"/>
            <a:ext cx="41911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TCP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7875B2-0E63-4131-9AFE-4B66C82A0D8F}"/>
              </a:ext>
            </a:extLst>
          </p:cNvPr>
          <p:cNvSpPr txBox="1"/>
          <p:nvPr/>
        </p:nvSpPr>
        <p:spPr>
          <a:xfrm>
            <a:off x="2475551" y="4475648"/>
            <a:ext cx="41911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UDP</a:t>
            </a:r>
          </a:p>
        </p:txBody>
      </p:sp>
    </p:spTree>
    <p:extLst>
      <p:ext uri="{BB962C8B-B14F-4D97-AF65-F5344CB8AC3E}">
        <p14:creationId xmlns:p14="http://schemas.microsoft.com/office/powerpoint/2010/main" val="50389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4" grpId="0"/>
      <p:bldP spid="25" grpId="0"/>
      <p:bldP spid="26" grpId="0"/>
      <p:bldP spid="32" grpId="0"/>
      <p:bldP spid="34" grpId="0"/>
      <p:bldP spid="39" grpId="0"/>
      <p:bldP spid="41" grpId="0"/>
      <p:bldP spid="43" grpId="0"/>
      <p:bldP spid="45" grpId="0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인터넷은 어떻게 동작할까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F93CC9-B8E7-480C-A250-C230CA86AD95}"/>
              </a:ext>
            </a:extLst>
          </p:cNvPr>
          <p:cNvSpPr txBox="1"/>
          <p:nvPr/>
        </p:nvSpPr>
        <p:spPr>
          <a:xfrm>
            <a:off x="2829130" y="1214569"/>
            <a:ext cx="34857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 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 소린지 </a:t>
            </a:r>
            <a:r>
              <a:rPr lang="ko-KR" altLang="en-US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모르겠어요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당연함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</a:t>
            </a:r>
          </a:p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학년 전공 한학기 분량임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</a:t>
            </a:r>
          </a:p>
          <a:p>
            <a:pPr algn="ctr"/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146" name="Picture 2" descr="Computer Networking: A Top-Down Approach, 6Th Edn: Ross Keith W. And Kurose  James F.: 9789332585492: Amazon.com: Books">
            <a:extLst>
              <a:ext uri="{FF2B5EF4-FFF2-40B4-BE49-F238E27FC236}">
                <a16:creationId xmlns:a16="http://schemas.microsoft.com/office/drawing/2014/main" id="{5B5E00FF-87A0-4A8E-8D3B-4D9FC8BE5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314400"/>
            <a:ext cx="4572000" cy="28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32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인터넷은 어떻게 동작할까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F93CC9-B8E7-480C-A250-C230CA86AD95}"/>
              </a:ext>
            </a:extLst>
          </p:cNvPr>
          <p:cNvSpPr txBox="1"/>
          <p:nvPr/>
        </p:nvSpPr>
        <p:spPr>
          <a:xfrm>
            <a:off x="2829130" y="2536448"/>
            <a:ext cx="348573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Q. 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외워야 하나요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pPr algn="ctr"/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 algn="ctr">
              <a:buAutoNum type="alphaUcPeriod"/>
            </a:pPr>
            <a:r>
              <a:rPr lang="ko-KR" altLang="en-US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ㅇㅇ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근데 지금은 말고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나중에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7789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인터넷은 어떻게 동작할까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pic>
        <p:nvPicPr>
          <p:cNvPr id="12" name="그래픽 11" descr="모니터 윤곽선">
            <a:extLst>
              <a:ext uri="{FF2B5EF4-FFF2-40B4-BE49-F238E27FC236}">
                <a16:creationId xmlns:a16="http://schemas.microsoft.com/office/drawing/2014/main" id="{7CEE2E3B-EE1E-4331-8C3A-8E339CCE4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3747" y="2844758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1CB94B-F05C-449C-B04E-019D97EBF65D}"/>
              </a:ext>
            </a:extLst>
          </p:cNvPr>
          <p:cNvSpPr txBox="1"/>
          <p:nvPr/>
        </p:nvSpPr>
        <p:spPr>
          <a:xfrm>
            <a:off x="2044382" y="1214897"/>
            <a:ext cx="5055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복잡하니까 처음부터 다시 정리해보자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</a:t>
            </a:r>
          </a:p>
        </p:txBody>
      </p:sp>
      <p:pic>
        <p:nvPicPr>
          <p:cNvPr id="14" name="그래픽 13" descr="모니터 윤곽선">
            <a:extLst>
              <a:ext uri="{FF2B5EF4-FFF2-40B4-BE49-F238E27FC236}">
                <a16:creationId xmlns:a16="http://schemas.microsoft.com/office/drawing/2014/main" id="{8D7C9890-ACCD-44A1-BCAA-341C6937A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2320" y="2780928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8E4286-0996-4606-9283-22C908303C26}"/>
              </a:ext>
            </a:extLst>
          </p:cNvPr>
          <p:cNvSpPr txBox="1"/>
          <p:nvPr/>
        </p:nvSpPr>
        <p:spPr>
          <a:xfrm>
            <a:off x="1146672" y="4263772"/>
            <a:ext cx="22824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목적지 </a:t>
            </a:r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16.424.124.52</a:t>
            </a:r>
          </a:p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PORT 80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</a:t>
            </a: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264580-5209-4502-B144-FD8369322758}"/>
              </a:ext>
            </a:extLst>
          </p:cNvPr>
          <p:cNvSpPr txBox="1"/>
          <p:nvPr/>
        </p:nvSpPr>
        <p:spPr>
          <a:xfrm>
            <a:off x="1316404" y="5178249"/>
            <a:ext cx="19369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 am </a:t>
            </a:r>
            <a:r>
              <a:rPr lang="en-US" altLang="ko-KR" sz="13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lemonDouble</a:t>
            </a: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8F47B8E-C4F1-4648-8D77-FF01F6196BD0}"/>
              </a:ext>
            </a:extLst>
          </p:cNvPr>
          <p:cNvSpPr/>
          <p:nvPr/>
        </p:nvSpPr>
        <p:spPr>
          <a:xfrm>
            <a:off x="1316404" y="5178249"/>
            <a:ext cx="1936952" cy="323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D11174-7D06-418D-ADB9-9F4F12AF40DE}"/>
              </a:ext>
            </a:extLst>
          </p:cNvPr>
          <p:cNvSpPr txBox="1"/>
          <p:nvPr/>
        </p:nvSpPr>
        <p:spPr>
          <a:xfrm>
            <a:off x="1146672" y="4868153"/>
            <a:ext cx="78928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TCP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F07DFC-6651-4A49-9294-A4ABB0C30E90}"/>
              </a:ext>
            </a:extLst>
          </p:cNvPr>
          <p:cNvSpPr/>
          <p:nvPr/>
        </p:nvSpPr>
        <p:spPr>
          <a:xfrm>
            <a:off x="1218255" y="4855082"/>
            <a:ext cx="2127935" cy="788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6D583F-4FC8-4E24-98A6-EF2831053D60}"/>
              </a:ext>
            </a:extLst>
          </p:cNvPr>
          <p:cNvSpPr/>
          <p:nvPr/>
        </p:nvSpPr>
        <p:spPr>
          <a:xfrm>
            <a:off x="1146673" y="4263773"/>
            <a:ext cx="2282420" cy="1510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F3D5721-2550-417A-972E-559BC638112B}"/>
              </a:ext>
            </a:extLst>
          </p:cNvPr>
          <p:cNvSpPr/>
          <p:nvPr/>
        </p:nvSpPr>
        <p:spPr>
          <a:xfrm>
            <a:off x="1043608" y="3861048"/>
            <a:ext cx="2457067" cy="2014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1E9859-1922-4860-882D-96E2266C5FCC}"/>
              </a:ext>
            </a:extLst>
          </p:cNvPr>
          <p:cNvSpPr txBox="1"/>
          <p:nvPr/>
        </p:nvSpPr>
        <p:spPr>
          <a:xfrm>
            <a:off x="1002150" y="3915415"/>
            <a:ext cx="24024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목적지 </a:t>
            </a:r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00-13-77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라우터</a:t>
            </a: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2" name="그래픽 31" descr="무선 라우터 단색으로 채워진">
            <a:extLst>
              <a:ext uri="{FF2B5EF4-FFF2-40B4-BE49-F238E27FC236}">
                <a16:creationId xmlns:a16="http://schemas.microsoft.com/office/drawing/2014/main" id="{DFD31A69-2474-4798-A7CA-0EB69372D6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404552" y="2243337"/>
            <a:ext cx="914400" cy="914400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C8A26F2-9EA1-413E-95E1-DB986C7A57BB}"/>
              </a:ext>
            </a:extLst>
          </p:cNvPr>
          <p:cNvCxnSpPr>
            <a:cxnSpLocks/>
          </p:cNvCxnSpPr>
          <p:nvPr/>
        </p:nvCxnSpPr>
        <p:spPr>
          <a:xfrm flipV="1">
            <a:off x="2482814" y="2869335"/>
            <a:ext cx="770542" cy="3776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래픽 33" descr="무선 라우터 단색으로 채워진">
            <a:extLst>
              <a:ext uri="{FF2B5EF4-FFF2-40B4-BE49-F238E27FC236}">
                <a16:creationId xmlns:a16="http://schemas.microsoft.com/office/drawing/2014/main" id="{18279006-75C9-4866-A3F1-3B15809795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186127" y="3147209"/>
            <a:ext cx="914400" cy="914400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04919EA-A843-4DFF-8D99-A3CB6336D3EC}"/>
              </a:ext>
            </a:extLst>
          </p:cNvPr>
          <p:cNvCxnSpPr>
            <a:cxnSpLocks/>
          </p:cNvCxnSpPr>
          <p:nvPr/>
        </p:nvCxnSpPr>
        <p:spPr>
          <a:xfrm>
            <a:off x="4429761" y="3029567"/>
            <a:ext cx="729252" cy="5447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래픽 35" descr="무선 라우터 단색으로 채워진">
            <a:extLst>
              <a:ext uri="{FF2B5EF4-FFF2-40B4-BE49-F238E27FC236}">
                <a16:creationId xmlns:a16="http://schemas.microsoft.com/office/drawing/2014/main" id="{DF20F6BE-7089-4CDF-8805-34D74085C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186127" y="1829122"/>
            <a:ext cx="914400" cy="9144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C080729-3867-4666-BE9B-FF4229C67636}"/>
              </a:ext>
            </a:extLst>
          </p:cNvPr>
          <p:cNvCxnSpPr>
            <a:cxnSpLocks/>
          </p:cNvCxnSpPr>
          <p:nvPr/>
        </p:nvCxnSpPr>
        <p:spPr>
          <a:xfrm flipV="1">
            <a:off x="4470148" y="2312000"/>
            <a:ext cx="688865" cy="5327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3FCA4FB-02D1-4FFE-9D83-8B351499A1FF}"/>
              </a:ext>
            </a:extLst>
          </p:cNvPr>
          <p:cNvCxnSpPr>
            <a:cxnSpLocks/>
          </p:cNvCxnSpPr>
          <p:nvPr/>
        </p:nvCxnSpPr>
        <p:spPr>
          <a:xfrm flipV="1">
            <a:off x="6211336" y="3238128"/>
            <a:ext cx="1096968" cy="3662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13B152E-64CD-4113-89A3-522743DAE51F}"/>
              </a:ext>
            </a:extLst>
          </p:cNvPr>
          <p:cNvSpPr/>
          <p:nvPr/>
        </p:nvSpPr>
        <p:spPr>
          <a:xfrm>
            <a:off x="1052899" y="3865969"/>
            <a:ext cx="2457067" cy="2014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E55A0F-D31A-4CB1-B670-DEDEDC535048}"/>
              </a:ext>
            </a:extLst>
          </p:cNvPr>
          <p:cNvSpPr txBox="1"/>
          <p:nvPr/>
        </p:nvSpPr>
        <p:spPr>
          <a:xfrm>
            <a:off x="1011441" y="3920336"/>
            <a:ext cx="24024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목적지 </a:t>
            </a:r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01-56-42 </a:t>
            </a:r>
            <a:r>
              <a:rPr lang="ko-KR" altLang="en-US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라우터</a:t>
            </a:r>
            <a:endParaRPr lang="en-US" altLang="ko-KR" sz="1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0CA01CD-476B-4ED4-901B-2B958C5BD4F5}"/>
              </a:ext>
            </a:extLst>
          </p:cNvPr>
          <p:cNvSpPr/>
          <p:nvPr/>
        </p:nvSpPr>
        <p:spPr>
          <a:xfrm>
            <a:off x="1052899" y="3870370"/>
            <a:ext cx="2457067" cy="2014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00F0EA-D77D-478A-BC6B-2794BFEC01CD}"/>
              </a:ext>
            </a:extLst>
          </p:cNvPr>
          <p:cNvSpPr txBox="1"/>
          <p:nvPr/>
        </p:nvSpPr>
        <p:spPr>
          <a:xfrm>
            <a:off x="1020732" y="3929658"/>
            <a:ext cx="2402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목적지 </a:t>
            </a:r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16.424.124.52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</a:t>
            </a:r>
            <a:endParaRPr lang="en-US" altLang="ko-KR" sz="1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17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6" grpId="1"/>
      <p:bldP spid="19" grpId="0"/>
      <p:bldP spid="2" grpId="0" animBg="1"/>
      <p:bldP spid="20" grpId="0"/>
      <p:bldP spid="20" grpId="1"/>
      <p:bldP spid="22" grpId="0" animBg="1"/>
      <p:bldP spid="22" grpId="1" animBg="1"/>
      <p:bldP spid="25" grpId="0" animBg="1"/>
      <p:bldP spid="25" grpId="1" animBg="1"/>
      <p:bldP spid="26" grpId="0" animBg="1"/>
      <p:bldP spid="26" grpId="1" animBg="1"/>
      <p:bldP spid="31" grpId="0"/>
      <p:bldP spid="31" grpId="1"/>
      <p:bldP spid="30" grpId="0" animBg="1"/>
      <p:bldP spid="30" grpId="1" animBg="1"/>
      <p:bldP spid="39" grpId="0"/>
      <p:bldP spid="39" grpId="1"/>
      <p:bldP spid="40" grpId="0" animBg="1"/>
      <p:bldP spid="40" grpId="1" animBg="1"/>
      <p:bldP spid="41" grpId="0"/>
      <p:bldP spid="4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인터넷은 어떻게 동작할까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F93CC9-B8E7-480C-A250-C230CA86AD95}"/>
              </a:ext>
            </a:extLst>
          </p:cNvPr>
          <p:cNvSpPr txBox="1"/>
          <p:nvPr/>
        </p:nvSpPr>
        <p:spPr>
          <a:xfrm>
            <a:off x="797326" y="1473603"/>
            <a:ext cx="774086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결론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 algn="ctr">
              <a:buAutoNum type="arabicPeriod"/>
            </a:pP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지금 당장은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 저런 게 있구먼 정도만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  <a:p>
            <a:pPr marL="457200" indent="-457200" algn="ctr">
              <a:buAutoNum type="arabicPeriod"/>
            </a:pP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 algn="ctr">
              <a:buAutoNum type="arabicPeriod"/>
            </a:pP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EMS 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보내는 것과 비슷하게 굴러간다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457200" indent="-457200" algn="ctr">
              <a:buAutoNum type="arabicPeriod"/>
            </a:pP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네트워크는 신뢰할 수 없다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457200" indent="-457200" algn="ctr">
              <a:buAutoNum type="arabicPeriod"/>
            </a:pP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가끔 나오는 포트 충돌 머시기 </a:t>
            </a:r>
            <a:r>
              <a:rPr lang="ko-KR" altLang="en-US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같은게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저래서 생긴다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</a:t>
            </a:r>
          </a:p>
          <a:p>
            <a:pPr marL="457200" indent="-457200" algn="ctr">
              <a:buAutoNum type="arabicPeriod"/>
            </a:pP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더 자세한 내용은 나중에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  <a:p>
            <a:pPr marL="457200" indent="-457200" algn="ctr">
              <a:buAutoNum type="arabicPeriod"/>
            </a:pP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 algn="ctr">
              <a:buAutoNum type="arabicPeriod"/>
            </a:pP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131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31740" y="2996952"/>
            <a:ext cx="4680520" cy="1015663"/>
            <a:chOff x="3720990" y="3152001"/>
            <a:chExt cx="1710368" cy="1015663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인터넷은 어떻게 동작할까</a:t>
              </a:r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?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15716" y="3005599"/>
            <a:ext cx="5112567" cy="846802"/>
            <a:chOff x="3720990" y="3152001"/>
            <a:chExt cx="2093726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209372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그래서 </a:t>
              </a:r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HTTP</a:t>
              </a:r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가 </a:t>
              </a:r>
              <a:r>
                <a:rPr lang="ko-KR" altLang="en-US" sz="3000" b="1" dirty="0" err="1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뭔데</a:t>
              </a:r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?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404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그래서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HTTP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64BDC2-72E6-4130-A893-BCB8DC089D53}"/>
              </a:ext>
            </a:extLst>
          </p:cNvPr>
          <p:cNvSpPr txBox="1"/>
          <p:nvPr/>
        </p:nvSpPr>
        <p:spPr>
          <a:xfrm>
            <a:off x="3835647" y="1125324"/>
            <a:ext cx="14727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ASCII 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16D411-04DD-462A-B06F-FFC58B13D8E0}"/>
              </a:ext>
            </a:extLst>
          </p:cNvPr>
          <p:cNvSpPr txBox="1"/>
          <p:nvPr/>
        </p:nvSpPr>
        <p:spPr>
          <a:xfrm>
            <a:off x="2676569" y="2446722"/>
            <a:ext cx="3790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0,1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밖에 모름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그럼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HELLO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어떻게 표현하지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FDF749-E7A6-4002-A452-35E7862D5B3E}"/>
              </a:ext>
            </a:extLst>
          </p:cNvPr>
          <p:cNvSpPr txBox="1"/>
          <p:nvPr/>
        </p:nvSpPr>
        <p:spPr>
          <a:xfrm>
            <a:off x="2618016" y="4260563"/>
            <a:ext cx="37908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 = 65 (1000001)</a:t>
            </a:r>
          </a:p>
          <a:p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 = 66 (1000010)</a:t>
            </a:r>
          </a:p>
          <a:p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 = 67 (1000011)</a:t>
            </a:r>
          </a:p>
          <a:p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  <a:p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표현하자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4325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64BDC2-72E6-4130-A893-BCB8DC089D53}"/>
              </a:ext>
            </a:extLst>
          </p:cNvPr>
          <p:cNvSpPr txBox="1"/>
          <p:nvPr/>
        </p:nvSpPr>
        <p:spPr>
          <a:xfrm>
            <a:off x="3013383" y="837379"/>
            <a:ext cx="3117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좋아 그럼 보내 보자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DAA4D3-2167-47D8-B45F-4727E733B740}"/>
              </a:ext>
            </a:extLst>
          </p:cNvPr>
          <p:cNvSpPr txBox="1"/>
          <p:nvPr/>
        </p:nvSpPr>
        <p:spPr>
          <a:xfrm>
            <a:off x="2676570" y="1580066"/>
            <a:ext cx="379085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 = 72 (1001000)</a:t>
            </a:r>
          </a:p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 = 69 (1000101)</a:t>
            </a:r>
          </a:p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 = 76 (1001100)</a:t>
            </a:r>
          </a:p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 = 76 (1001100)</a:t>
            </a:r>
          </a:p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 = 79 (1001100)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3DEEE-8A97-484B-BC20-9448BD1AD6BB}"/>
              </a:ext>
            </a:extLst>
          </p:cNvPr>
          <p:cNvSpPr txBox="1"/>
          <p:nvPr/>
        </p:nvSpPr>
        <p:spPr>
          <a:xfrm>
            <a:off x="1079611" y="3676970"/>
            <a:ext cx="6984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10010001000101100110010011001001100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2A2DB7-70E1-4DC3-8329-8911B4C6390A}"/>
              </a:ext>
            </a:extLst>
          </p:cNvPr>
          <p:cNvSpPr txBox="1"/>
          <p:nvPr/>
        </p:nvSpPr>
        <p:spPr>
          <a:xfrm>
            <a:off x="3419871" y="4653136"/>
            <a:ext cx="2304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5EB8D9-96E7-4B22-96D0-14ABA841D4EA}"/>
              </a:ext>
            </a:extLst>
          </p:cNvPr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그래서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HTTP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71642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64BDC2-72E6-4130-A893-BCB8DC089D53}"/>
              </a:ext>
            </a:extLst>
          </p:cNvPr>
          <p:cNvSpPr txBox="1"/>
          <p:nvPr/>
        </p:nvSpPr>
        <p:spPr>
          <a:xfrm>
            <a:off x="3430407" y="1022577"/>
            <a:ext cx="22831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 약속을 하자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921EF3-18F3-4BFB-8426-D39548EF0E15}"/>
              </a:ext>
            </a:extLst>
          </p:cNvPr>
          <p:cNvSpPr txBox="1"/>
          <p:nvPr/>
        </p:nvSpPr>
        <p:spPr>
          <a:xfrm>
            <a:off x="1907704" y="2163256"/>
            <a:ext cx="5472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 문자는 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자리를 맞춰서 꼭 보내자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  <a:p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예를 들어서 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1 -&gt; 000/0001 (7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자리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예를 들어서 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10 -&gt; 000/1010 (7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자리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BD7AD3-0D95-4231-9566-A11DA82C68C2}"/>
              </a:ext>
            </a:extLst>
          </p:cNvPr>
          <p:cNvSpPr txBox="1"/>
          <p:nvPr/>
        </p:nvSpPr>
        <p:spPr>
          <a:xfrm>
            <a:off x="1079612" y="3717032"/>
            <a:ext cx="69847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10010001000101100110010011001001100</a:t>
            </a:r>
          </a:p>
          <a:p>
            <a:pPr algn="ctr"/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1001000</a:t>
            </a:r>
          </a:p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1000101</a:t>
            </a:r>
          </a:p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1001100</a:t>
            </a:r>
          </a:p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1001100</a:t>
            </a:r>
          </a:p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1001100</a:t>
            </a:r>
          </a:p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 HELLO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04CED5-AE43-42A7-A320-409FA772AD39}"/>
              </a:ext>
            </a:extLst>
          </p:cNvPr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그래서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HTTP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87963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64BDC2-72E6-4130-A893-BCB8DC089D53}"/>
              </a:ext>
            </a:extLst>
          </p:cNvPr>
          <p:cNvSpPr txBox="1"/>
          <p:nvPr/>
        </p:nvSpPr>
        <p:spPr>
          <a:xfrm>
            <a:off x="2941375" y="923378"/>
            <a:ext cx="3261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이런 약속 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PROTOCOL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E7BEC-2EB2-4A2D-894A-4C049CEBE4B0}"/>
              </a:ext>
            </a:extLst>
          </p:cNvPr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그래서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HTTP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060297-64A8-492D-B504-1A9DE3F82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237" y="2263243"/>
            <a:ext cx="5179525" cy="2721445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025E07BE-EF77-49D8-98AD-26E21AD34595}"/>
              </a:ext>
            </a:extLst>
          </p:cNvPr>
          <p:cNvSpPr/>
          <p:nvPr/>
        </p:nvSpPr>
        <p:spPr>
          <a:xfrm>
            <a:off x="6099283" y="3140968"/>
            <a:ext cx="64807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18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64BDC2-72E6-4130-A893-BCB8DC089D53}"/>
              </a:ext>
            </a:extLst>
          </p:cNvPr>
          <p:cNvSpPr txBox="1"/>
          <p:nvPr/>
        </p:nvSpPr>
        <p:spPr>
          <a:xfrm>
            <a:off x="2689348" y="1214478"/>
            <a:ext cx="3765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그래서 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HTTP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그냥 약속이다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169B69-1BE8-4D56-B43B-E4763FE0A057}"/>
              </a:ext>
            </a:extLst>
          </p:cNvPr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그래서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HTTP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6538AD-6503-45CE-911D-633D81F40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306" y="1901461"/>
            <a:ext cx="2664295" cy="283778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B81BD27-0944-42B0-B173-91BACCAF9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916832"/>
            <a:ext cx="2867425" cy="272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7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64BDC2-72E6-4130-A893-BCB8DC089D53}"/>
              </a:ext>
            </a:extLst>
          </p:cNvPr>
          <p:cNvSpPr txBox="1"/>
          <p:nvPr/>
        </p:nvSpPr>
        <p:spPr>
          <a:xfrm>
            <a:off x="2689348" y="1214478"/>
            <a:ext cx="3765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그래서 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HTTP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그냥 약속이다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169B69-1BE8-4D56-B43B-E4763FE0A057}"/>
              </a:ext>
            </a:extLst>
          </p:cNvPr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그래서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HTTP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6538AD-6503-45CE-911D-633D81F40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852" y="1819563"/>
            <a:ext cx="2664295" cy="283778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DB83261-6522-436C-84A7-5F20CB2F0F62}"/>
              </a:ext>
            </a:extLst>
          </p:cNvPr>
          <p:cNvSpPr/>
          <p:nvPr/>
        </p:nvSpPr>
        <p:spPr>
          <a:xfrm>
            <a:off x="3239852" y="3068960"/>
            <a:ext cx="2772298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D01CB7-C125-42FC-B779-480E21D88279}"/>
              </a:ext>
            </a:extLst>
          </p:cNvPr>
          <p:cNvSpPr/>
          <p:nvPr/>
        </p:nvSpPr>
        <p:spPr>
          <a:xfrm>
            <a:off x="3239852" y="2894761"/>
            <a:ext cx="2772298" cy="133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BF0D12-9619-4B34-BE54-9D3B24FF0F28}"/>
              </a:ext>
            </a:extLst>
          </p:cNvPr>
          <p:cNvSpPr/>
          <p:nvPr/>
        </p:nvSpPr>
        <p:spPr>
          <a:xfrm>
            <a:off x="3239852" y="4155395"/>
            <a:ext cx="2772298" cy="5427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32CA3B-BE53-4EE3-9177-41A88BCA93F3}"/>
              </a:ext>
            </a:extLst>
          </p:cNvPr>
          <p:cNvSpPr txBox="1"/>
          <p:nvPr/>
        </p:nvSpPr>
        <p:spPr>
          <a:xfrm>
            <a:off x="6265238" y="2838342"/>
            <a:ext cx="864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 LINE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0932E8-0224-44F9-BCB7-679CCCC7F992}"/>
              </a:ext>
            </a:extLst>
          </p:cNvPr>
          <p:cNvSpPr txBox="1"/>
          <p:nvPr/>
        </p:nvSpPr>
        <p:spPr>
          <a:xfrm>
            <a:off x="6265239" y="3365170"/>
            <a:ext cx="864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HEADER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38F5AB-F7D7-4B8D-B063-5300B637250F}"/>
              </a:ext>
            </a:extLst>
          </p:cNvPr>
          <p:cNvSpPr txBox="1"/>
          <p:nvPr/>
        </p:nvSpPr>
        <p:spPr>
          <a:xfrm>
            <a:off x="6265239" y="4256290"/>
            <a:ext cx="864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329592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 animBg="1"/>
      <p:bldP spid="16" grpId="0" animBg="1"/>
      <p:bldP spid="18" grpId="0" animBg="1"/>
      <p:bldP spid="20" grpId="0"/>
      <p:bldP spid="22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64BDC2-72E6-4130-A893-BCB8DC089D53}"/>
              </a:ext>
            </a:extLst>
          </p:cNvPr>
          <p:cNvSpPr txBox="1"/>
          <p:nvPr/>
        </p:nvSpPr>
        <p:spPr>
          <a:xfrm>
            <a:off x="2689348" y="1214478"/>
            <a:ext cx="3765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그래서 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HTTP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그냥 약속이다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169B69-1BE8-4D56-B43B-E4763FE0A057}"/>
              </a:ext>
            </a:extLst>
          </p:cNvPr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그래서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HTTP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9DFBB8-5D5A-42B8-8179-A21E07B3B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783" y="2528762"/>
            <a:ext cx="2943636" cy="18004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03AE30-D19B-4516-86AF-EB1C10563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682" y="2492758"/>
            <a:ext cx="3038899" cy="187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4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64BDC2-72E6-4130-A893-BCB8DC089D53}"/>
              </a:ext>
            </a:extLst>
          </p:cNvPr>
          <p:cNvSpPr txBox="1"/>
          <p:nvPr/>
        </p:nvSpPr>
        <p:spPr>
          <a:xfrm>
            <a:off x="4011317" y="1294601"/>
            <a:ext cx="1121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 서버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169B69-1BE8-4D56-B43B-E4763FE0A057}"/>
              </a:ext>
            </a:extLst>
          </p:cNvPr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그래서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HTTP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32FCCC-3040-4A6E-B77C-EDFF3090764F}"/>
              </a:ext>
            </a:extLst>
          </p:cNvPr>
          <p:cNvSpPr txBox="1"/>
          <p:nvPr/>
        </p:nvSpPr>
        <p:spPr>
          <a:xfrm>
            <a:off x="1403149" y="3429000"/>
            <a:ext cx="45677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이런 요청 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Text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들어오면 그에 맞는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E08EBA-5146-4BD6-87BB-C3699B7273A0}"/>
              </a:ext>
            </a:extLst>
          </p:cNvPr>
          <p:cNvSpPr txBox="1"/>
          <p:nvPr/>
        </p:nvSpPr>
        <p:spPr>
          <a:xfrm>
            <a:off x="3203848" y="5733256"/>
            <a:ext cx="57198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요런 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Response Text 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보내주는 프로그램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2200AF4-A846-4EF0-B177-D280F2C84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089061"/>
            <a:ext cx="2079041" cy="127164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A6F711-BFFD-4C38-BE83-C4E48DA5C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4291753"/>
            <a:ext cx="2063784" cy="127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8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64BDC2-72E6-4130-A893-BCB8DC089D53}"/>
              </a:ext>
            </a:extLst>
          </p:cNvPr>
          <p:cNvSpPr txBox="1"/>
          <p:nvPr/>
        </p:nvSpPr>
        <p:spPr>
          <a:xfrm>
            <a:off x="3882703" y="1137081"/>
            <a:ext cx="1378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REST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169B69-1BE8-4D56-B43B-E4763FE0A057}"/>
              </a:ext>
            </a:extLst>
          </p:cNvPr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그래서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HTTP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F5927-D01A-4F4B-B64A-DC202819C41D}"/>
              </a:ext>
            </a:extLst>
          </p:cNvPr>
          <p:cNvSpPr txBox="1"/>
          <p:nvPr/>
        </p:nvSpPr>
        <p:spPr>
          <a:xfrm>
            <a:off x="1033163" y="2367171"/>
            <a:ext cx="70776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일단 막 만들어 보자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회원가입 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/join-member</a:t>
            </a:r>
          </a:p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회원탈퇴 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/unjoin-member</a:t>
            </a:r>
          </a:p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 수정 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/update-member</a:t>
            </a:r>
          </a:p>
        </p:txBody>
      </p:sp>
    </p:spTree>
    <p:extLst>
      <p:ext uri="{BB962C8B-B14F-4D97-AF65-F5344CB8AC3E}">
        <p14:creationId xmlns:p14="http://schemas.microsoft.com/office/powerpoint/2010/main" val="301732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인터넷은 어떻게 동작할까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C4CA18-E81E-4F42-9310-5472FC625F7B}"/>
              </a:ext>
            </a:extLst>
          </p:cNvPr>
          <p:cNvSpPr txBox="1"/>
          <p:nvPr/>
        </p:nvSpPr>
        <p:spPr>
          <a:xfrm>
            <a:off x="3052181" y="1095990"/>
            <a:ext cx="34857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OSI 7 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계층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(Layered Architecture)</a:t>
            </a:r>
          </a:p>
        </p:txBody>
      </p:sp>
      <p:pic>
        <p:nvPicPr>
          <p:cNvPr id="1026" name="Picture 2" descr="OSI 7 계층이란?, OSI 7 계층을 나눈 이유">
            <a:extLst>
              <a:ext uri="{FF2B5EF4-FFF2-40B4-BE49-F238E27FC236}">
                <a16:creationId xmlns:a16="http://schemas.microsoft.com/office/drawing/2014/main" id="{229C8929-BDF7-4427-B97C-6CDFED6E4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58117"/>
            <a:ext cx="686752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8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64BDC2-72E6-4130-A893-BCB8DC089D53}"/>
              </a:ext>
            </a:extLst>
          </p:cNvPr>
          <p:cNvSpPr txBox="1"/>
          <p:nvPr/>
        </p:nvSpPr>
        <p:spPr>
          <a:xfrm>
            <a:off x="3882703" y="1137081"/>
            <a:ext cx="1378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REST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169B69-1BE8-4D56-B43B-E4763FE0A057}"/>
              </a:ext>
            </a:extLst>
          </p:cNvPr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그래서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HTTP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F5927-D01A-4F4B-B64A-DC202819C41D}"/>
              </a:ext>
            </a:extLst>
          </p:cNvPr>
          <p:cNvSpPr txBox="1"/>
          <p:nvPr/>
        </p:nvSpPr>
        <p:spPr>
          <a:xfrm>
            <a:off x="1033163" y="2367171"/>
            <a:ext cx="707767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조금 더 복잡해지면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</a:t>
            </a:r>
          </a:p>
          <a:p>
            <a:pPr algn="ctr"/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Lemon 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블로그의 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취미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 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카테고리의 세번째 글 삭제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/delete-lemon-blog-board-name-hobby-delete-</a:t>
            </a:r>
          </a:p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Third-post</a:t>
            </a:r>
          </a:p>
          <a:p>
            <a:pPr algn="ctr"/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360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64BDC2-72E6-4130-A893-BCB8DC089D53}"/>
              </a:ext>
            </a:extLst>
          </p:cNvPr>
          <p:cNvSpPr txBox="1"/>
          <p:nvPr/>
        </p:nvSpPr>
        <p:spPr>
          <a:xfrm>
            <a:off x="3882703" y="1137081"/>
            <a:ext cx="1378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REST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169B69-1BE8-4D56-B43B-E4763FE0A057}"/>
              </a:ext>
            </a:extLst>
          </p:cNvPr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그래서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HTTP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F5927-D01A-4F4B-B64A-DC202819C41D}"/>
              </a:ext>
            </a:extLst>
          </p:cNvPr>
          <p:cNvSpPr txBox="1"/>
          <p:nvPr/>
        </p:nvSpPr>
        <p:spPr>
          <a:xfrm>
            <a:off x="1033163" y="2367171"/>
            <a:ext cx="707767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여기서 조금 더 복잡해지면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</a:t>
            </a:r>
          </a:p>
          <a:p>
            <a:pPr algn="ctr"/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Lemon 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블로그의 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취미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 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카테고리의 세번째 글에 달린 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두번째 덧글에 좋아요 누르기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/delete-lemon-blog-board-name-hobby-delete-</a:t>
            </a:r>
          </a:p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Third-post-second-comment-like</a:t>
            </a:r>
          </a:p>
          <a:p>
            <a:pPr algn="ctr"/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지나치게 복잡하다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6638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64BDC2-72E6-4130-A893-BCB8DC089D53}"/>
              </a:ext>
            </a:extLst>
          </p:cNvPr>
          <p:cNvSpPr txBox="1"/>
          <p:nvPr/>
        </p:nvSpPr>
        <p:spPr>
          <a:xfrm>
            <a:off x="3882703" y="1137081"/>
            <a:ext cx="1378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REST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169B69-1BE8-4D56-B43B-E4763FE0A057}"/>
              </a:ext>
            </a:extLst>
          </p:cNvPr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그래서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HTTP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F5927-D01A-4F4B-B64A-DC202819C41D}"/>
              </a:ext>
            </a:extLst>
          </p:cNvPr>
          <p:cNvSpPr txBox="1"/>
          <p:nvPr/>
        </p:nvSpPr>
        <p:spPr>
          <a:xfrm>
            <a:off x="1033163" y="2536448"/>
            <a:ext cx="707767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뭔가 좀 더 체계적인 방법이 필요할 것 같다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  <a:p>
            <a:pPr algn="ctr"/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URL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 자원만 표기하고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Method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행동을 구분 짓자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8942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64BDC2-72E6-4130-A893-BCB8DC089D53}"/>
              </a:ext>
            </a:extLst>
          </p:cNvPr>
          <p:cNvSpPr txBox="1"/>
          <p:nvPr/>
        </p:nvSpPr>
        <p:spPr>
          <a:xfrm>
            <a:off x="3882703" y="1137081"/>
            <a:ext cx="1378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REST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169B69-1BE8-4D56-B43B-E4763FE0A057}"/>
              </a:ext>
            </a:extLst>
          </p:cNvPr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그래서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HTTP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F5927-D01A-4F4B-B64A-DC202819C41D}"/>
              </a:ext>
            </a:extLst>
          </p:cNvPr>
          <p:cNvSpPr txBox="1"/>
          <p:nvPr/>
        </p:nvSpPr>
        <p:spPr>
          <a:xfrm>
            <a:off x="1033163" y="2226102"/>
            <a:ext cx="70776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Method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ko-KR" altLang="en-US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pPr algn="ctr"/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GET = 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조회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POST = 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생성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PUT/PATCH = 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수정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DELETE = 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삭제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E852B54-693C-40A0-8BCF-734F08133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60" y="4869160"/>
            <a:ext cx="2046024" cy="125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0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64BDC2-72E6-4130-A893-BCB8DC089D53}"/>
              </a:ext>
            </a:extLst>
          </p:cNvPr>
          <p:cNvSpPr txBox="1"/>
          <p:nvPr/>
        </p:nvSpPr>
        <p:spPr>
          <a:xfrm>
            <a:off x="3882703" y="1137081"/>
            <a:ext cx="1378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REST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169B69-1BE8-4D56-B43B-E4763FE0A057}"/>
              </a:ext>
            </a:extLst>
          </p:cNvPr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그래서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HTTP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F5927-D01A-4F4B-B64A-DC202819C41D}"/>
              </a:ext>
            </a:extLst>
          </p:cNvPr>
          <p:cNvSpPr txBox="1"/>
          <p:nvPr/>
        </p:nvSpPr>
        <p:spPr>
          <a:xfrm>
            <a:off x="1033163" y="2097464"/>
            <a:ext cx="70776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 조회 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GET /members</a:t>
            </a:r>
          </a:p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 가입 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POST /members</a:t>
            </a:r>
          </a:p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 수정 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UPDATE /members</a:t>
            </a:r>
          </a:p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 삭제 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DELETE /members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2E617D-D0E5-4AB2-887E-AFB6ED6FF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43" y="4221088"/>
            <a:ext cx="2000529" cy="8573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75311E-77CA-4AC5-B88D-52E83C004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912" y="5360100"/>
            <a:ext cx="2019582" cy="8002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253782-F84D-433C-8540-185AB72A4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4149080"/>
            <a:ext cx="2029108" cy="8002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AE275ED-C065-46A1-BAA1-0BCAF7D6E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319" y="5229200"/>
            <a:ext cx="2143424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9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64BDC2-72E6-4130-A893-BCB8DC089D53}"/>
              </a:ext>
            </a:extLst>
          </p:cNvPr>
          <p:cNvSpPr txBox="1"/>
          <p:nvPr/>
        </p:nvSpPr>
        <p:spPr>
          <a:xfrm>
            <a:off x="3882703" y="1137081"/>
            <a:ext cx="1378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REST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169B69-1BE8-4D56-B43B-E4763FE0A057}"/>
              </a:ext>
            </a:extLst>
          </p:cNvPr>
          <p:cNvSpPr txBox="1"/>
          <p:nvPr/>
        </p:nvSpPr>
        <p:spPr>
          <a:xfrm>
            <a:off x="950711" y="10725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그래서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HTTP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F5927-D01A-4F4B-B64A-DC202819C41D}"/>
              </a:ext>
            </a:extLst>
          </p:cNvPr>
          <p:cNvSpPr txBox="1"/>
          <p:nvPr/>
        </p:nvSpPr>
        <p:spPr>
          <a:xfrm>
            <a:off x="1033163" y="2492896"/>
            <a:ext cx="70776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Lemon 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블로그의 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취미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 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카테고리의 세번째 글에 달린 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두번째 덧글에 좋아요 누르기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POST </a:t>
            </a:r>
          </a:p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/blogs/lemon/category/hobby/posts/3/comments/2</a:t>
            </a:r>
          </a:p>
          <a:p>
            <a:pPr algn="ctr"/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어찌 됐건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</a:p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통일된 규칙이 생겨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이렇게 동작할 것임을 예측 가능하다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7800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이왕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쓰는거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Markdown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쓰자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29341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12038" y="262348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10949F-B274-4152-A190-1B9789950AF1}"/>
              </a:ext>
            </a:extLst>
          </p:cNvPr>
          <p:cNvSpPr txBox="1"/>
          <p:nvPr/>
        </p:nvSpPr>
        <p:spPr>
          <a:xfrm>
            <a:off x="1334390" y="2791592"/>
            <a:ext cx="3514410" cy="78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9D503C-E011-4243-99D7-202F5242519B}"/>
              </a:ext>
            </a:extLst>
          </p:cNvPr>
          <p:cNvSpPr txBox="1"/>
          <p:nvPr/>
        </p:nvSpPr>
        <p:spPr>
          <a:xfrm>
            <a:off x="3998768" y="3075057"/>
            <a:ext cx="1700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08906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4688" y="3075057"/>
            <a:ext cx="2674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인터넷은 어떻게 동작할까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C4CA18-E81E-4F42-9310-5472FC625F7B}"/>
              </a:ext>
            </a:extLst>
          </p:cNvPr>
          <p:cNvSpPr txBox="1"/>
          <p:nvPr/>
        </p:nvSpPr>
        <p:spPr>
          <a:xfrm>
            <a:off x="2829130" y="1510045"/>
            <a:ext cx="3485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패킷 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(Packet)</a:t>
            </a:r>
          </a:p>
        </p:txBody>
      </p:sp>
      <p:pic>
        <p:nvPicPr>
          <p:cNvPr id="4" name="그래픽 3" descr="상자 단색으로 채워진">
            <a:extLst>
              <a:ext uri="{FF2B5EF4-FFF2-40B4-BE49-F238E27FC236}">
                <a16:creationId xmlns:a16="http://schemas.microsoft.com/office/drawing/2014/main" id="{8784B59F-116B-493D-8F1D-230B2EA6E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0722" y="3744682"/>
            <a:ext cx="2282549" cy="22825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F077F0-22B2-4140-A050-228137226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020" y="2158117"/>
            <a:ext cx="5591955" cy="13527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7D2B06-94E8-44CC-BBDE-C54B78AFF2C8}"/>
              </a:ext>
            </a:extLst>
          </p:cNvPr>
          <p:cNvSpPr txBox="1"/>
          <p:nvPr/>
        </p:nvSpPr>
        <p:spPr>
          <a:xfrm>
            <a:off x="2829130" y="6003286"/>
            <a:ext cx="3485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즉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패킷은 택배다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6795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인터넷은 어떻게 동작할까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C4CA18-E81E-4F42-9310-5472FC625F7B}"/>
              </a:ext>
            </a:extLst>
          </p:cNvPr>
          <p:cNvSpPr txBox="1"/>
          <p:nvPr/>
        </p:nvSpPr>
        <p:spPr>
          <a:xfrm>
            <a:off x="2829130" y="1350676"/>
            <a:ext cx="3485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택배를 보내려면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pic>
        <p:nvPicPr>
          <p:cNvPr id="12" name="그래픽 11" descr="사용자 단색으로 채워진">
            <a:extLst>
              <a:ext uri="{FF2B5EF4-FFF2-40B4-BE49-F238E27FC236}">
                <a16:creationId xmlns:a16="http://schemas.microsoft.com/office/drawing/2014/main" id="{6CE3593F-EEEC-4C16-9B30-6AA225D10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0901" y="2546413"/>
            <a:ext cx="914400" cy="914400"/>
          </a:xfrm>
          <a:prstGeom prst="rect">
            <a:avLst/>
          </a:prstGeom>
        </p:spPr>
      </p:pic>
      <p:pic>
        <p:nvPicPr>
          <p:cNvPr id="25" name="그래픽 24" descr="사용자 단색으로 채워진">
            <a:extLst>
              <a:ext uri="{FF2B5EF4-FFF2-40B4-BE49-F238E27FC236}">
                <a16:creationId xmlns:a16="http://schemas.microsoft.com/office/drawing/2014/main" id="{44842B99-DECF-4651-9F74-3AF7A37CB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2280" y="2557247"/>
            <a:ext cx="914400" cy="914400"/>
          </a:xfrm>
          <a:prstGeom prst="rect">
            <a:avLst/>
          </a:prstGeom>
        </p:spPr>
      </p:pic>
      <p:pic>
        <p:nvPicPr>
          <p:cNvPr id="26" name="그래픽 25" descr="상자 단색으로 채워진">
            <a:extLst>
              <a:ext uri="{FF2B5EF4-FFF2-40B4-BE49-F238E27FC236}">
                <a16:creationId xmlns:a16="http://schemas.microsoft.com/office/drawing/2014/main" id="{0FD20443-93DD-4795-AAE9-E2D655039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6420" y="3500620"/>
            <a:ext cx="1172387" cy="1172387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C007AFE-F207-4F73-920E-04EBE430427E}"/>
              </a:ext>
            </a:extLst>
          </p:cNvPr>
          <p:cNvCxnSpPr/>
          <p:nvPr/>
        </p:nvCxnSpPr>
        <p:spPr>
          <a:xfrm>
            <a:off x="2638351" y="3014447"/>
            <a:ext cx="43351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래픽 19" descr="봉제 인형 단색으로 채워진">
            <a:extLst>
              <a:ext uri="{FF2B5EF4-FFF2-40B4-BE49-F238E27FC236}">
                <a16:creationId xmlns:a16="http://schemas.microsoft.com/office/drawing/2014/main" id="{A5D77E8B-A825-446D-8F0D-61CC6C76C4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4052" y="3858216"/>
            <a:ext cx="457197" cy="457197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60F26499-B19C-42CF-9241-6C41C3DC3707}"/>
              </a:ext>
            </a:extLst>
          </p:cNvPr>
          <p:cNvSpPr/>
          <p:nvPr/>
        </p:nvSpPr>
        <p:spPr>
          <a:xfrm>
            <a:off x="1376420" y="4797152"/>
            <a:ext cx="2403486" cy="1169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E438BF-2836-4B27-B0FC-C90023CDE0C1}"/>
              </a:ext>
            </a:extLst>
          </p:cNvPr>
          <p:cNvSpPr txBox="1"/>
          <p:nvPr/>
        </p:nvSpPr>
        <p:spPr>
          <a:xfrm>
            <a:off x="1094660" y="4840316"/>
            <a:ext cx="29670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받는 사람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</a:p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도쿄도 신주쿠구 머시기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</a:t>
            </a:r>
          </a:p>
          <a:p>
            <a:pPr algn="ctr"/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보내는 사람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</a:p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샌프란시스코 로스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엔젤레스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머시기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</a:t>
            </a:r>
          </a:p>
          <a:p>
            <a:pPr algn="ctr"/>
            <a:endParaRPr lang="en-US" altLang="ko-KR" sz="15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5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3.33333E-6 L 0.61823 -3.33333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03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00139 L 0.60834 -0.0013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1" grpId="0" animBg="1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인터넷은 어떻게 동작할까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C4CA18-E81E-4F42-9310-5472FC625F7B}"/>
              </a:ext>
            </a:extLst>
          </p:cNvPr>
          <p:cNvSpPr txBox="1"/>
          <p:nvPr/>
        </p:nvSpPr>
        <p:spPr>
          <a:xfrm>
            <a:off x="2829130" y="1350676"/>
            <a:ext cx="3485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패킷을 보내려면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pic>
        <p:nvPicPr>
          <p:cNvPr id="12" name="그래픽 11" descr="사용자 단색으로 채워진">
            <a:extLst>
              <a:ext uri="{FF2B5EF4-FFF2-40B4-BE49-F238E27FC236}">
                <a16:creationId xmlns:a16="http://schemas.microsoft.com/office/drawing/2014/main" id="{6CE3593F-EEEC-4C16-9B30-6AA225D10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0901" y="2546413"/>
            <a:ext cx="914400" cy="914400"/>
          </a:xfrm>
          <a:prstGeom prst="rect">
            <a:avLst/>
          </a:prstGeom>
        </p:spPr>
      </p:pic>
      <p:pic>
        <p:nvPicPr>
          <p:cNvPr id="25" name="그래픽 24" descr="사용자 단색으로 채워진">
            <a:extLst>
              <a:ext uri="{FF2B5EF4-FFF2-40B4-BE49-F238E27FC236}">
                <a16:creationId xmlns:a16="http://schemas.microsoft.com/office/drawing/2014/main" id="{44842B99-DECF-4651-9F74-3AF7A37CB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2280" y="2557247"/>
            <a:ext cx="914400" cy="914400"/>
          </a:xfrm>
          <a:prstGeom prst="rect">
            <a:avLst/>
          </a:prstGeom>
        </p:spPr>
      </p:pic>
      <p:pic>
        <p:nvPicPr>
          <p:cNvPr id="26" name="그래픽 25" descr="상자 단색으로 채워진">
            <a:extLst>
              <a:ext uri="{FF2B5EF4-FFF2-40B4-BE49-F238E27FC236}">
                <a16:creationId xmlns:a16="http://schemas.microsoft.com/office/drawing/2014/main" id="{0FD20443-93DD-4795-AAE9-E2D655039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6456" y="3433211"/>
            <a:ext cx="1172387" cy="1172387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C007AFE-F207-4F73-920E-04EBE430427E}"/>
              </a:ext>
            </a:extLst>
          </p:cNvPr>
          <p:cNvCxnSpPr/>
          <p:nvPr/>
        </p:nvCxnSpPr>
        <p:spPr>
          <a:xfrm>
            <a:off x="2638351" y="3014447"/>
            <a:ext cx="43351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래픽 19" descr="문서 단색으로 채워진">
            <a:extLst>
              <a:ext uri="{FF2B5EF4-FFF2-40B4-BE49-F238E27FC236}">
                <a16:creationId xmlns:a16="http://schemas.microsoft.com/office/drawing/2014/main" id="{A5D77E8B-A825-446D-8F0D-61CC6C76C4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714052" y="3858216"/>
            <a:ext cx="457197" cy="457197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60F26499-B19C-42CF-9241-6C41C3DC3707}"/>
              </a:ext>
            </a:extLst>
          </p:cNvPr>
          <p:cNvSpPr/>
          <p:nvPr/>
        </p:nvSpPr>
        <p:spPr>
          <a:xfrm>
            <a:off x="1376420" y="4797152"/>
            <a:ext cx="2403486" cy="1169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E438BF-2836-4B27-B0FC-C90023CDE0C1}"/>
              </a:ext>
            </a:extLst>
          </p:cNvPr>
          <p:cNvSpPr txBox="1"/>
          <p:nvPr/>
        </p:nvSpPr>
        <p:spPr>
          <a:xfrm>
            <a:off x="1094660" y="4840316"/>
            <a:ext cx="29670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받는 사람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</a:p>
          <a:p>
            <a:pPr algn="ctr"/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21.154.244.411 / 80 PORT</a:t>
            </a:r>
          </a:p>
          <a:p>
            <a:pPr algn="ctr"/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보내는 사람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</a:p>
          <a:p>
            <a:pPr algn="ctr"/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31.554.424.241 / 80 PORT</a:t>
            </a:r>
          </a:p>
          <a:p>
            <a:pPr algn="ctr"/>
            <a:endParaRPr lang="en-US" altLang="ko-KR" sz="15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5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3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3.33333E-6 L 0.61823 -3.33333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03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00139 L 0.60833 -0.0013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1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인터넷은 어떻게 동작할까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C4CA18-E81E-4F42-9310-5472FC625F7B}"/>
              </a:ext>
            </a:extLst>
          </p:cNvPr>
          <p:cNvSpPr txBox="1"/>
          <p:nvPr/>
        </p:nvSpPr>
        <p:spPr>
          <a:xfrm>
            <a:off x="2584441" y="1388676"/>
            <a:ext cx="3975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아니 포트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(PORT)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또 </a:t>
            </a:r>
            <a:r>
              <a:rPr lang="ko-KR" altLang="en-US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뭐야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EE9FC6-5947-4F57-86A1-E2A5DF830EB2}"/>
              </a:ext>
            </a:extLst>
          </p:cNvPr>
          <p:cNvSpPr txBox="1"/>
          <p:nvPr/>
        </p:nvSpPr>
        <p:spPr>
          <a:xfrm>
            <a:off x="4788024" y="3464732"/>
            <a:ext cx="39751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Chrome : 80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스팀 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3478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카카오톡 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8564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</p:txBody>
      </p:sp>
      <p:pic>
        <p:nvPicPr>
          <p:cNvPr id="30" name="그래픽 29" descr="상자 단색으로 채워진">
            <a:extLst>
              <a:ext uri="{FF2B5EF4-FFF2-40B4-BE49-F238E27FC236}">
                <a16:creationId xmlns:a16="http://schemas.microsoft.com/office/drawing/2014/main" id="{C0FEDE69-9C6B-4BB2-8B9E-CA1281DA7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2054" y="3857540"/>
            <a:ext cx="1172387" cy="117238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8089528-8025-4121-B9AE-8769443796CC}"/>
              </a:ext>
            </a:extLst>
          </p:cNvPr>
          <p:cNvSpPr/>
          <p:nvPr/>
        </p:nvSpPr>
        <p:spPr>
          <a:xfrm>
            <a:off x="1187624" y="5030943"/>
            <a:ext cx="1656181" cy="4308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8564 PORT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66177E-F5FB-4AF3-B166-C0C526E46CCF}"/>
              </a:ext>
            </a:extLst>
          </p:cNvPr>
          <p:cNvSpPr txBox="1"/>
          <p:nvPr/>
        </p:nvSpPr>
        <p:spPr>
          <a:xfrm>
            <a:off x="2339752" y="6021288"/>
            <a:ext cx="3975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너는 카카오톡 패킷이구나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</p:txBody>
      </p:sp>
      <p:pic>
        <p:nvPicPr>
          <p:cNvPr id="6" name="그래픽 5" descr="모니터 윤곽선">
            <a:extLst>
              <a:ext uri="{FF2B5EF4-FFF2-40B4-BE49-F238E27FC236}">
                <a16:creationId xmlns:a16="http://schemas.microsoft.com/office/drawing/2014/main" id="{A7FE1B17-EAF0-4DA4-9496-66D6CA1F9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8383" y="26595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4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4" grpId="0" animBg="1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인터넷은 어떻게 동작할까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C4CA18-E81E-4F42-9310-5472FC625F7B}"/>
              </a:ext>
            </a:extLst>
          </p:cNvPr>
          <p:cNvSpPr txBox="1"/>
          <p:nvPr/>
        </p:nvSpPr>
        <p:spPr>
          <a:xfrm>
            <a:off x="2829130" y="1510045"/>
            <a:ext cx="3485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간단히 정리하면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7D2B06-94E8-44CC-BBDE-C54B78AFF2C8}"/>
              </a:ext>
            </a:extLst>
          </p:cNvPr>
          <p:cNvSpPr txBox="1"/>
          <p:nvPr/>
        </p:nvSpPr>
        <p:spPr>
          <a:xfrm>
            <a:off x="2829130" y="3213556"/>
            <a:ext cx="34857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주소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(IP), 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포트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(PORT) </a:t>
            </a:r>
          </a:p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써 붙여서 보내면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도착한다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4584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인터넷은 어떻게 동작할까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pic>
        <p:nvPicPr>
          <p:cNvPr id="12" name="그래픽 11" descr="사용자 단색으로 채워진">
            <a:extLst>
              <a:ext uri="{FF2B5EF4-FFF2-40B4-BE49-F238E27FC236}">
                <a16:creationId xmlns:a16="http://schemas.microsoft.com/office/drawing/2014/main" id="{6CE3593F-EEEC-4C16-9B30-6AA225D10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4790" y="3474850"/>
            <a:ext cx="914400" cy="914400"/>
          </a:xfrm>
          <a:prstGeom prst="rect">
            <a:avLst/>
          </a:prstGeom>
        </p:spPr>
      </p:pic>
      <p:pic>
        <p:nvPicPr>
          <p:cNvPr id="25" name="그래픽 24" descr="사용자 단색으로 채워진">
            <a:extLst>
              <a:ext uri="{FF2B5EF4-FFF2-40B4-BE49-F238E27FC236}">
                <a16:creationId xmlns:a16="http://schemas.microsoft.com/office/drawing/2014/main" id="{44842B99-DECF-4651-9F74-3AF7A37CB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2219" y="3423748"/>
            <a:ext cx="914400" cy="914400"/>
          </a:xfrm>
          <a:prstGeom prst="rect">
            <a:avLst/>
          </a:prstGeom>
        </p:spPr>
      </p:pic>
      <p:pic>
        <p:nvPicPr>
          <p:cNvPr id="26" name="그래픽 25" descr="상자 단색으로 채워진">
            <a:extLst>
              <a:ext uri="{FF2B5EF4-FFF2-40B4-BE49-F238E27FC236}">
                <a16:creationId xmlns:a16="http://schemas.microsoft.com/office/drawing/2014/main" id="{0FD20443-93DD-4795-AAE9-E2D655039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143" y="4450072"/>
            <a:ext cx="494999" cy="494999"/>
          </a:xfrm>
          <a:prstGeom prst="rect">
            <a:avLst/>
          </a:prstGeom>
        </p:spPr>
      </p:pic>
      <p:pic>
        <p:nvPicPr>
          <p:cNvPr id="3" name="그래픽 2" descr="판매용 단색으로 채워진">
            <a:extLst>
              <a:ext uri="{FF2B5EF4-FFF2-40B4-BE49-F238E27FC236}">
                <a16:creationId xmlns:a16="http://schemas.microsoft.com/office/drawing/2014/main" id="{BFD6E21C-4747-4F30-9977-F66A4359B3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69720" y="4618159"/>
            <a:ext cx="914400" cy="914400"/>
          </a:xfrm>
          <a:prstGeom prst="rect">
            <a:avLst/>
          </a:prstGeom>
        </p:spPr>
      </p:pic>
      <p:pic>
        <p:nvPicPr>
          <p:cNvPr id="19" name="그래픽 18" descr="판매용 단색으로 채워진">
            <a:extLst>
              <a:ext uri="{FF2B5EF4-FFF2-40B4-BE49-F238E27FC236}">
                <a16:creationId xmlns:a16="http://schemas.microsoft.com/office/drawing/2014/main" id="{C4FA42DF-B77A-46C5-85DE-2FE2872BEF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05690" y="2138456"/>
            <a:ext cx="914400" cy="914400"/>
          </a:xfrm>
          <a:prstGeom prst="rect">
            <a:avLst/>
          </a:prstGeom>
        </p:spPr>
      </p:pic>
      <p:pic>
        <p:nvPicPr>
          <p:cNvPr id="20" name="그래픽 19" descr="판매용 단색으로 채워진">
            <a:extLst>
              <a:ext uri="{FF2B5EF4-FFF2-40B4-BE49-F238E27FC236}">
                <a16:creationId xmlns:a16="http://schemas.microsoft.com/office/drawing/2014/main" id="{2431F2A5-CB4B-4B92-BA61-AC97489EA3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99874" y="3592916"/>
            <a:ext cx="914400" cy="914400"/>
          </a:xfrm>
          <a:prstGeom prst="rect">
            <a:avLst/>
          </a:prstGeom>
        </p:spPr>
      </p:pic>
      <p:pic>
        <p:nvPicPr>
          <p:cNvPr id="24" name="그래픽 23" descr="판매용 단색으로 채워진">
            <a:extLst>
              <a:ext uri="{FF2B5EF4-FFF2-40B4-BE49-F238E27FC236}">
                <a16:creationId xmlns:a16="http://schemas.microsoft.com/office/drawing/2014/main" id="{54523430-243E-433F-AED7-E28E7133E3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1760" y="5072002"/>
            <a:ext cx="914400" cy="914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BAB407E-59AA-4A02-A00E-AC21A2EFD2D4}"/>
              </a:ext>
            </a:extLst>
          </p:cNvPr>
          <p:cNvCxnSpPr/>
          <p:nvPr/>
        </p:nvCxnSpPr>
        <p:spPr>
          <a:xfrm flipV="1">
            <a:off x="2262204" y="5177092"/>
            <a:ext cx="720080" cy="1440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70BBF56-B20A-4576-BB35-C82997855562}"/>
              </a:ext>
            </a:extLst>
          </p:cNvPr>
          <p:cNvCxnSpPr>
            <a:cxnSpLocks/>
          </p:cNvCxnSpPr>
          <p:nvPr/>
        </p:nvCxnSpPr>
        <p:spPr>
          <a:xfrm flipV="1">
            <a:off x="3890426" y="3119159"/>
            <a:ext cx="915264" cy="13723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D68436D-3DCE-472C-AB79-02FB28559B7C}"/>
              </a:ext>
            </a:extLst>
          </p:cNvPr>
          <p:cNvCxnSpPr>
            <a:cxnSpLocks/>
          </p:cNvCxnSpPr>
          <p:nvPr/>
        </p:nvCxnSpPr>
        <p:spPr>
          <a:xfrm>
            <a:off x="5804460" y="2919583"/>
            <a:ext cx="202160" cy="6733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0464CD2-EC75-49FB-92D2-67A3090576F2}"/>
              </a:ext>
            </a:extLst>
          </p:cNvPr>
          <p:cNvCxnSpPr>
            <a:cxnSpLocks/>
          </p:cNvCxnSpPr>
          <p:nvPr/>
        </p:nvCxnSpPr>
        <p:spPr>
          <a:xfrm flipV="1">
            <a:off x="6819968" y="4050116"/>
            <a:ext cx="688490" cy="155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8182145-961B-497D-88DC-FAEF3EB7422E}"/>
              </a:ext>
            </a:extLst>
          </p:cNvPr>
          <p:cNvCxnSpPr>
            <a:cxnSpLocks/>
          </p:cNvCxnSpPr>
          <p:nvPr/>
        </p:nvCxnSpPr>
        <p:spPr>
          <a:xfrm>
            <a:off x="1644394" y="4433739"/>
            <a:ext cx="0" cy="6067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C5337A0-2BCF-41B6-B7E1-09B43028D128}"/>
              </a:ext>
            </a:extLst>
          </p:cNvPr>
          <p:cNvSpPr txBox="1"/>
          <p:nvPr/>
        </p:nvSpPr>
        <p:spPr>
          <a:xfrm>
            <a:off x="936173" y="5894758"/>
            <a:ext cx="1431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도쿄 신주쿠 우체국</a:t>
            </a:r>
            <a:endParaRPr lang="en-US" altLang="ko-KR" sz="1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D539F8-45B3-4317-9310-BFAB0938F63B}"/>
              </a:ext>
            </a:extLst>
          </p:cNvPr>
          <p:cNvSpPr txBox="1"/>
          <p:nvPr/>
        </p:nvSpPr>
        <p:spPr>
          <a:xfrm>
            <a:off x="2897845" y="5445224"/>
            <a:ext cx="1431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도쿄 우편집중국</a:t>
            </a:r>
            <a:endParaRPr lang="en-US" altLang="ko-KR" sz="1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FE7930-EE93-4E81-98B5-496B0D2BDC1B}"/>
              </a:ext>
            </a:extLst>
          </p:cNvPr>
          <p:cNvSpPr txBox="1"/>
          <p:nvPr/>
        </p:nvSpPr>
        <p:spPr>
          <a:xfrm>
            <a:off x="4478373" y="1936783"/>
            <a:ext cx="1567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샌프란시스코 우편집중국</a:t>
            </a:r>
            <a:endParaRPr lang="en-US" altLang="ko-KR" sz="1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34BA3B-B2C9-49FE-8E4E-06F9893638AA}"/>
              </a:ext>
            </a:extLst>
          </p:cNvPr>
          <p:cNvSpPr txBox="1"/>
          <p:nvPr/>
        </p:nvSpPr>
        <p:spPr>
          <a:xfrm>
            <a:off x="5373142" y="4433739"/>
            <a:ext cx="156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샌프란시스코</a:t>
            </a:r>
            <a:endParaRPr lang="en-US" altLang="ko-KR" sz="1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로스 </a:t>
            </a:r>
            <a:r>
              <a:rPr lang="ko-KR" altLang="en-US" sz="1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엔젤레스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우체국</a:t>
            </a:r>
            <a:endParaRPr lang="en-US" altLang="ko-KR" sz="1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B894BD5-761D-4D1A-AED7-42E169BF3422}"/>
              </a:ext>
            </a:extLst>
          </p:cNvPr>
          <p:cNvSpPr txBox="1"/>
          <p:nvPr/>
        </p:nvSpPr>
        <p:spPr>
          <a:xfrm>
            <a:off x="2829130" y="1016384"/>
            <a:ext cx="3485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좀 더 복잡한 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real world</a:t>
            </a:r>
          </a:p>
        </p:txBody>
      </p:sp>
    </p:spTree>
    <p:extLst>
      <p:ext uri="{BB962C8B-B14F-4D97-AF65-F5344CB8AC3E}">
        <p14:creationId xmlns:p14="http://schemas.microsoft.com/office/powerpoint/2010/main" val="35579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5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914</Words>
  <Application>Microsoft Office PowerPoint</Application>
  <PresentationFormat>화면 슬라이드 쇼(4:3)</PresentationFormat>
  <Paragraphs>345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Arial</vt:lpstr>
      <vt:lpstr>맑은 고딕</vt:lpstr>
      <vt:lpstr>나눔고딕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Berry Lemon</cp:lastModifiedBy>
  <cp:revision>83</cp:revision>
  <dcterms:created xsi:type="dcterms:W3CDTF">2013-09-05T09:43:46Z</dcterms:created>
  <dcterms:modified xsi:type="dcterms:W3CDTF">2022-04-10T00:31:55Z</dcterms:modified>
</cp:coreProperties>
</file>