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notesSlides/notesSlide3.xml" ContentType="application/vnd.openxmlformats-officedocument.presentationml.notesSlide+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notesSlides/notesSlide4.xml" ContentType="application/vnd.openxmlformats-officedocument.presentationml.notesSlide+xml"/>
  <Override PartName="/ppt/theme/themeOverride7.xml" ContentType="application/vnd.openxmlformats-officedocument.themeOverride+xml"/>
  <Override PartName="/ppt/tags/tag8.xml" ContentType="application/vnd.openxmlformats-officedocument.presentationml.tags+xml"/>
  <Override PartName="/ppt/notesSlides/notesSlide5.xml" ContentType="application/vnd.openxmlformats-officedocument.presentationml.notesSlide+xml"/>
  <Override PartName="/ppt/theme/themeOverride8.xml" ContentType="application/vnd.openxmlformats-officedocument.themeOverride+xml"/>
  <Override PartName="/ppt/tags/tag9.xml" ContentType="application/vnd.openxmlformats-officedocument.presentationml.tags+xml"/>
  <Override PartName="/ppt/notesSlides/notesSlide6.xml" ContentType="application/vnd.openxmlformats-officedocument.presentationml.notesSlide+xml"/>
  <Override PartName="/ppt/theme/themeOverride9.xml" ContentType="application/vnd.openxmlformats-officedocument.themeOverride+xml"/>
  <Override PartName="/ppt/tags/tag10.xml" ContentType="application/vnd.openxmlformats-officedocument.presentationml.tags+xml"/>
  <Override PartName="/ppt/notesSlides/notesSlide7.xml" ContentType="application/vnd.openxmlformats-officedocument.presentationml.notesSlide+xml"/>
  <Override PartName="/ppt/theme/themeOverride10.xml" ContentType="application/vnd.openxmlformats-officedocument.themeOverride+xml"/>
  <Override PartName="/ppt/tags/tag11.xml" ContentType="application/vnd.openxmlformats-officedocument.presentationml.tags+xml"/>
  <Override PartName="/ppt/notesSlides/notesSlide8.xml" ContentType="application/vnd.openxmlformats-officedocument.presentationml.notesSlide+xml"/>
  <Override PartName="/ppt/theme/themeOverride11.xml" ContentType="application/vnd.openxmlformats-officedocument.themeOverride+xml"/>
  <Override PartName="/ppt/tags/tag12.xml" ContentType="application/vnd.openxmlformats-officedocument.presentationml.tags+xml"/>
  <Override PartName="/ppt/notesSlides/notesSlide9.xml" ContentType="application/vnd.openxmlformats-officedocument.presentationml.notesSlide+xml"/>
  <Override PartName="/ppt/theme/themeOverride12.xml" ContentType="application/vnd.openxmlformats-officedocument.themeOverride+xml"/>
  <Override PartName="/ppt/tags/tag13.xml" ContentType="application/vnd.openxmlformats-officedocument.presentationml.tags+xml"/>
  <Override PartName="/ppt/notesSlides/notesSlide10.xml" ContentType="application/vnd.openxmlformats-officedocument.presentationml.notesSlide+xml"/>
  <Override PartName="/ppt/theme/themeOverride13.xml" ContentType="application/vnd.openxmlformats-officedocument.themeOverride+xml"/>
  <Override PartName="/ppt/tags/tag14.xml" ContentType="application/vnd.openxmlformats-officedocument.presentationml.tags+xml"/>
  <Override PartName="/ppt/notesSlides/notesSlide11.xml" ContentType="application/vnd.openxmlformats-officedocument.presentationml.notesSlide+xml"/>
  <Override PartName="/ppt/theme/themeOverride14.xml" ContentType="application/vnd.openxmlformats-officedocument.themeOverride+xml"/>
  <Override PartName="/ppt/tags/tag15.xml" ContentType="application/vnd.openxmlformats-officedocument.presentationml.tags+xml"/>
  <Override PartName="/ppt/notesSlides/notesSlide12.xml" ContentType="application/vnd.openxmlformats-officedocument.presentationml.notesSlide+xml"/>
  <Override PartName="/ppt/theme/themeOverride15.xml" ContentType="application/vnd.openxmlformats-officedocument.themeOverride+xml"/>
  <Override PartName="/ppt/tags/tag16.xml" ContentType="application/vnd.openxmlformats-officedocument.presentationml.tags+xml"/>
  <Override PartName="/ppt/notesSlides/notesSlide13.xml" ContentType="application/vnd.openxmlformats-officedocument.presentationml.notesSlide+xml"/>
  <Override PartName="/ppt/theme/themeOverride16.xml" ContentType="application/vnd.openxmlformats-officedocument.themeOverride+xml"/>
  <Override PartName="/ppt/tags/tag17.xml" ContentType="application/vnd.openxmlformats-officedocument.presentationml.tags+xml"/>
  <Override PartName="/ppt/notesSlides/notesSlide14.xml" ContentType="application/vnd.openxmlformats-officedocument.presentationml.notesSlide+xml"/>
  <Override PartName="/ppt/theme/themeOverride17.xml" ContentType="application/vnd.openxmlformats-officedocument.themeOverride+xml"/>
  <Override PartName="/ppt/tags/tag18.xml" ContentType="application/vnd.openxmlformats-officedocument.presentationml.tags+xml"/>
  <Override PartName="/ppt/notesSlides/notesSlide15.xml" ContentType="application/vnd.openxmlformats-officedocument.presentationml.notesSlide+xml"/>
  <Override PartName="/ppt/theme/themeOverride18.xml" ContentType="application/vnd.openxmlformats-officedocument.themeOverride+xml"/>
  <Override PartName="/ppt/tags/tag19.xml" ContentType="application/vnd.openxmlformats-officedocument.presentationml.tags+xml"/>
  <Override PartName="/ppt/theme/themeOverride19.xml" ContentType="application/vnd.openxmlformats-officedocument.themeOverride+xml"/>
  <Override PartName="/ppt/tags/tag20.xml" ContentType="application/vnd.openxmlformats-officedocument.presentationml.tags+xml"/>
  <Override PartName="/ppt/notesSlides/notesSlide16.xml" ContentType="application/vnd.openxmlformats-officedocument.presentationml.notesSlide+xml"/>
  <Override PartName="/ppt/theme/themeOverride20.xml" ContentType="application/vnd.openxmlformats-officedocument.themeOverride+xml"/>
  <Override PartName="/ppt/tags/tag21.xml" ContentType="application/vnd.openxmlformats-officedocument.presentationml.tags+xml"/>
  <Override PartName="/ppt/notesSlides/notesSlide17.xml" ContentType="application/vnd.openxmlformats-officedocument.presentationml.notesSlide+xml"/>
  <Override PartName="/ppt/theme/themeOverride21.xml" ContentType="application/vnd.openxmlformats-officedocument.themeOverride+xml"/>
  <Override PartName="/ppt/tags/tag22.xml" ContentType="application/vnd.openxmlformats-officedocument.presentationml.tags+xml"/>
  <Override PartName="/ppt/theme/themeOverride22.xml" ContentType="application/vnd.openxmlformats-officedocument.themeOverride+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67" r:id="rId2"/>
    <p:sldId id="281" r:id="rId3"/>
    <p:sldId id="259" r:id="rId4"/>
    <p:sldId id="275" r:id="rId5"/>
    <p:sldId id="257" r:id="rId6"/>
    <p:sldId id="271" r:id="rId7"/>
    <p:sldId id="272" r:id="rId8"/>
    <p:sldId id="268" r:id="rId9"/>
    <p:sldId id="282" r:id="rId10"/>
    <p:sldId id="269" r:id="rId11"/>
    <p:sldId id="276" r:id="rId12"/>
    <p:sldId id="283" r:id="rId13"/>
    <p:sldId id="287" r:id="rId14"/>
    <p:sldId id="288" r:id="rId15"/>
    <p:sldId id="289" r:id="rId16"/>
    <p:sldId id="290" r:id="rId17"/>
    <p:sldId id="291" r:id="rId18"/>
    <p:sldId id="270" r:id="rId19"/>
    <p:sldId id="278" r:id="rId20"/>
    <p:sldId id="260" r:id="rId21"/>
    <p:sldId id="292" r:id="rId22"/>
    <p:sldId id="293" r:id="rId23"/>
    <p:sldId id="295" r:id="rId24"/>
    <p:sldId id="294" r:id="rId25"/>
    <p:sldId id="296"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5" userDrawn="1">
          <p15:clr>
            <a:srgbClr val="A4A3A4"/>
          </p15:clr>
        </p15:guide>
        <p15:guide id="2" pos="5881" userDrawn="1">
          <p15:clr>
            <a:srgbClr val="A4A3A4"/>
          </p15:clr>
        </p15:guide>
        <p15:guide id="5" orient="horz" pos="3906" userDrawn="1">
          <p15:clr>
            <a:srgbClr val="A4A3A4"/>
          </p15:clr>
        </p15:guide>
        <p15:guide id="6" orient="horz" pos="38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FF"/>
    <a:srgbClr val="5277F7"/>
    <a:srgbClr val="1A1A1A"/>
    <a:srgbClr val="FE5353"/>
    <a:srgbClr val="2B98FD"/>
    <a:srgbClr val="F77953"/>
    <a:srgbClr val="08DCF3"/>
    <a:srgbClr val="DD8D30"/>
    <a:srgbClr val="0AF1FA"/>
    <a:srgbClr val="967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8401" autoAdjust="0"/>
  </p:normalViewPr>
  <p:slideViewPr>
    <p:cSldViewPr snapToGrid="0">
      <p:cViewPr varScale="1">
        <p:scale>
          <a:sx n="83" d="100"/>
          <a:sy n="83" d="100"/>
        </p:scale>
        <p:origin x="408" y="34"/>
      </p:cViewPr>
      <p:guideLst>
        <p:guide pos="415"/>
        <p:guide pos="5881"/>
        <p:guide orient="horz" pos="3906"/>
        <p:guide orient="horz" pos="38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1488"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26FB4F1-22D3-4338-92FD-749ED3F6CE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5DE7B74-7762-4B9B-9962-345E5F2F0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854BD5-C2F6-4CEF-B57F-D320BE304D07}" type="datetimeFigureOut">
              <a:rPr lang="zh-CN" altLang="en-US" smtClean="0"/>
              <a:t>2021/12/20</a:t>
            </a:fld>
            <a:endParaRPr lang="zh-CN" altLang="en-US"/>
          </a:p>
        </p:txBody>
      </p:sp>
      <p:sp>
        <p:nvSpPr>
          <p:cNvPr id="4" name="页脚占位符 3">
            <a:extLst>
              <a:ext uri="{FF2B5EF4-FFF2-40B4-BE49-F238E27FC236}">
                <a16:creationId xmlns:a16="http://schemas.microsoft.com/office/drawing/2014/main" id="{0386CD69-E819-44E3-B707-D908D663D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277F67F-948A-445F-B568-8D1A625F3A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7EF63E-2F4B-4EBC-BF1C-2AF36688EC0A}" type="slidenum">
              <a:rPr lang="zh-CN" altLang="en-US" smtClean="0"/>
              <a:t>‹#›</a:t>
            </a:fld>
            <a:endParaRPr lang="zh-CN" altLang="en-US"/>
          </a:p>
        </p:txBody>
      </p:sp>
    </p:spTree>
    <p:extLst>
      <p:ext uri="{BB962C8B-B14F-4D97-AF65-F5344CB8AC3E}">
        <p14:creationId xmlns:p14="http://schemas.microsoft.com/office/powerpoint/2010/main" val="3641607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2021/12/20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大家好，我是来自计算</a:t>
            </a:r>
            <a:r>
              <a:rPr lang="en-US" altLang="zh-CN" dirty="0"/>
              <a:t>2101</a:t>
            </a:r>
            <a:r>
              <a:rPr lang="zh-CN" altLang="en-US" dirty="0"/>
              <a:t>的张宗昊，今天我给大家带来的汇报课题是</a:t>
            </a:r>
            <a:r>
              <a:rPr lang="en-US" altLang="zh-CN" dirty="0" err="1"/>
              <a:t>kmeans</a:t>
            </a:r>
            <a:r>
              <a:rPr lang="zh-CN" altLang="en-US" dirty="0"/>
              <a:t>算法，答疑人是测控</a:t>
            </a:r>
            <a:r>
              <a:rPr lang="en-US" altLang="zh-CN" dirty="0"/>
              <a:t>1902</a:t>
            </a:r>
            <a:r>
              <a:rPr lang="zh-CN" altLang="en-US" dirty="0"/>
              <a:t>的陈庆琳。</a:t>
            </a:r>
            <a:endParaRPr lang="en-US" altLang="zh-CN" dirty="0"/>
          </a:p>
          <a:p>
            <a:r>
              <a:rPr lang="zh-CN" altLang="en-US" dirty="0"/>
              <a:t>下面开始我们今天的汇报</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1</a:t>
            </a:fld>
            <a:endParaRPr lang="zh-CN" altLang="en-US"/>
          </a:p>
        </p:txBody>
      </p:sp>
    </p:spTree>
    <p:extLst>
      <p:ext uri="{BB962C8B-B14F-4D97-AF65-F5344CB8AC3E}">
        <p14:creationId xmlns:p14="http://schemas.microsoft.com/office/powerpoint/2010/main" val="240476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首先，面对一组没有标签的数据，我们要随机选择</a:t>
            </a:r>
            <a:r>
              <a:rPr lang="en-US" altLang="zh-CN" dirty="0"/>
              <a:t>k</a:t>
            </a:r>
            <a:r>
              <a:rPr lang="zh-CN" altLang="en-US" dirty="0"/>
              <a:t>个初始的中心点（图例选择了两个即</a:t>
            </a:r>
            <a:r>
              <a:rPr lang="en-US" altLang="zh-CN" dirty="0"/>
              <a:t>k=2</a:t>
            </a:r>
            <a:r>
              <a:rPr lang="zh-CN" altLang="en-US" dirty="0"/>
              <a:t>）。</a:t>
            </a:r>
          </a:p>
          <a:p>
            <a:r>
              <a:rPr lang="zh-CN" altLang="en-US" dirty="0"/>
              <a:t>而后对于每一个数据，我们要计算它与</a:t>
            </a:r>
            <a:r>
              <a:rPr lang="en-US" altLang="zh-CN" dirty="0"/>
              <a:t>k</a:t>
            </a:r>
            <a:r>
              <a:rPr lang="zh-CN" altLang="en-US" dirty="0"/>
              <a:t>个中心点的距离，并将自己归属于与它距离最近的中心点成为一类。</a:t>
            </a:r>
          </a:p>
          <a:p>
            <a:r>
              <a:rPr lang="zh-CN" altLang="en-US" dirty="0"/>
              <a:t>然后，对于第一次分开的各类，我们要再次进行更新中心点。类似与距离公式，我们要计算每一类中所有点的平均位置，并且将这个平均位置作为新的中心点在进行下一次的划分样本。</a:t>
            </a:r>
          </a:p>
          <a:p>
            <a:r>
              <a:rPr lang="zh-CN" altLang="en-US" dirty="0"/>
              <a:t>最后，我们每一次都重复上面的步骤，当分类的结果没有变化时，我们就认为分类结束，也就是</a:t>
            </a:r>
            <a:r>
              <a:rPr lang="en-US" altLang="zh-CN" dirty="0" err="1"/>
              <a:t>kmeans</a:t>
            </a:r>
            <a:r>
              <a:rPr lang="zh-CN" altLang="en-US" dirty="0"/>
              <a:t>算法的一次完成。</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12</a:t>
            </a:fld>
            <a:endParaRPr lang="zh-CN" altLang="en-US"/>
          </a:p>
        </p:txBody>
      </p:sp>
    </p:spTree>
    <p:extLst>
      <p:ext uri="{BB962C8B-B14F-4D97-AF65-F5344CB8AC3E}">
        <p14:creationId xmlns:p14="http://schemas.microsoft.com/office/powerpoint/2010/main" val="3373090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首先，面对一组没有标签的数据，我们要随机选择</a:t>
            </a:r>
            <a:r>
              <a:rPr lang="en-US" altLang="zh-CN" dirty="0"/>
              <a:t>k</a:t>
            </a:r>
            <a:r>
              <a:rPr lang="zh-CN" altLang="en-US" dirty="0"/>
              <a:t>个初始的中心点（图例选择了两个即</a:t>
            </a:r>
            <a:r>
              <a:rPr lang="en-US" altLang="zh-CN" dirty="0"/>
              <a:t>k=2</a:t>
            </a:r>
            <a:r>
              <a:rPr lang="zh-CN" altLang="en-US" dirty="0"/>
              <a:t>）。</a:t>
            </a:r>
          </a:p>
          <a:p>
            <a:r>
              <a:rPr lang="zh-CN" altLang="en-US" dirty="0"/>
              <a:t>而后对于每一个数据，我们要计算它与</a:t>
            </a:r>
            <a:r>
              <a:rPr lang="en-US" altLang="zh-CN" dirty="0"/>
              <a:t>k</a:t>
            </a:r>
            <a:r>
              <a:rPr lang="zh-CN" altLang="en-US" dirty="0"/>
              <a:t>个中心点的距离，并将自己归属于与它距离最近的中心点成为一类。</a:t>
            </a:r>
          </a:p>
          <a:p>
            <a:r>
              <a:rPr lang="zh-CN" altLang="en-US" dirty="0"/>
              <a:t>然后，对于第一次分开的各类，我们要再次进行更新中心点。类似与距离公式，我们要计算每一类中所有点的平均位置，并且将这个平均位置作为新的中心点在进行下一次的划分样本。</a:t>
            </a:r>
          </a:p>
          <a:p>
            <a:r>
              <a:rPr lang="zh-CN" altLang="en-US" dirty="0"/>
              <a:t>最后，我们每一次都重复上面的步骤，当分类的结果没有变化时，我们就认为分类结束，也就是</a:t>
            </a:r>
            <a:r>
              <a:rPr lang="en-US" altLang="zh-CN" dirty="0" err="1"/>
              <a:t>kmeans</a:t>
            </a:r>
            <a:r>
              <a:rPr lang="zh-CN" altLang="en-US" dirty="0"/>
              <a:t>算法的一次完成。</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13</a:t>
            </a:fld>
            <a:endParaRPr lang="zh-CN" altLang="en-US"/>
          </a:p>
        </p:txBody>
      </p:sp>
    </p:spTree>
    <p:extLst>
      <p:ext uri="{BB962C8B-B14F-4D97-AF65-F5344CB8AC3E}">
        <p14:creationId xmlns:p14="http://schemas.microsoft.com/office/powerpoint/2010/main" val="2661689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首先，面对一组没有标签的数据，我们要随机选择</a:t>
            </a:r>
            <a:r>
              <a:rPr lang="en-US" altLang="zh-CN" dirty="0"/>
              <a:t>k</a:t>
            </a:r>
            <a:r>
              <a:rPr lang="zh-CN" altLang="en-US" dirty="0"/>
              <a:t>个初始的中心点（图例选择了两个即</a:t>
            </a:r>
            <a:r>
              <a:rPr lang="en-US" altLang="zh-CN" dirty="0"/>
              <a:t>k=2</a:t>
            </a:r>
            <a:r>
              <a:rPr lang="zh-CN" altLang="en-US" dirty="0"/>
              <a:t>）。</a:t>
            </a:r>
          </a:p>
          <a:p>
            <a:r>
              <a:rPr lang="zh-CN" altLang="en-US" dirty="0"/>
              <a:t>而后对于每一个数据，我们要计算它与</a:t>
            </a:r>
            <a:r>
              <a:rPr lang="en-US" altLang="zh-CN" dirty="0"/>
              <a:t>k</a:t>
            </a:r>
            <a:r>
              <a:rPr lang="zh-CN" altLang="en-US" dirty="0"/>
              <a:t>个中心点的距离，并将自己归属于与它距离最近的中心点成为一类。</a:t>
            </a:r>
          </a:p>
          <a:p>
            <a:r>
              <a:rPr lang="zh-CN" altLang="en-US" dirty="0"/>
              <a:t>然后，对于第一次分开的各类，我们要再次进行更新中心点。类似与距离公式，我们要计算每一类中所有点的平均位置，并且将这个平均位置作为新的中心点在进行下一次的划分样本。</a:t>
            </a:r>
          </a:p>
          <a:p>
            <a:r>
              <a:rPr lang="zh-CN" altLang="en-US" dirty="0"/>
              <a:t>最后，我们每一次都重复上面的步骤，当分类的结果没有变化时，我们就认为分类结束，也就是</a:t>
            </a:r>
            <a:r>
              <a:rPr lang="en-US" altLang="zh-CN" dirty="0" err="1"/>
              <a:t>kmeans</a:t>
            </a:r>
            <a:r>
              <a:rPr lang="zh-CN" altLang="en-US" dirty="0"/>
              <a:t>算法的一次完成。</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14</a:t>
            </a:fld>
            <a:endParaRPr lang="zh-CN" altLang="en-US"/>
          </a:p>
        </p:txBody>
      </p:sp>
    </p:spTree>
    <p:extLst>
      <p:ext uri="{BB962C8B-B14F-4D97-AF65-F5344CB8AC3E}">
        <p14:creationId xmlns:p14="http://schemas.microsoft.com/office/powerpoint/2010/main" val="4217120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首先，面对一组没有标签的数据，我们要随机选择</a:t>
            </a:r>
            <a:r>
              <a:rPr lang="en-US" altLang="zh-CN" dirty="0"/>
              <a:t>k</a:t>
            </a:r>
            <a:r>
              <a:rPr lang="zh-CN" altLang="en-US" dirty="0"/>
              <a:t>个初始的中心点（图例选择了两个即</a:t>
            </a:r>
            <a:r>
              <a:rPr lang="en-US" altLang="zh-CN" dirty="0"/>
              <a:t>k=2</a:t>
            </a:r>
            <a:r>
              <a:rPr lang="zh-CN" altLang="en-US" dirty="0"/>
              <a:t>）。</a:t>
            </a:r>
          </a:p>
          <a:p>
            <a:r>
              <a:rPr lang="zh-CN" altLang="en-US" dirty="0"/>
              <a:t>而后对于每一个数据，我们要计算它与</a:t>
            </a:r>
            <a:r>
              <a:rPr lang="en-US" altLang="zh-CN" dirty="0"/>
              <a:t>k</a:t>
            </a:r>
            <a:r>
              <a:rPr lang="zh-CN" altLang="en-US" dirty="0"/>
              <a:t>个中心点的距离，并将自己归属于与它距离最近的中心点成为一类。</a:t>
            </a:r>
          </a:p>
          <a:p>
            <a:r>
              <a:rPr lang="zh-CN" altLang="en-US" dirty="0"/>
              <a:t>然后，对于第一次分开的各类，我们要再次进行更新中心点。类似与距离公式，我们要计算每一类中所有点的平均位置，并且将这个平均位置作为新的中心点在进行下一次的划分样本。</a:t>
            </a:r>
          </a:p>
          <a:p>
            <a:r>
              <a:rPr lang="zh-CN" altLang="en-US" dirty="0"/>
              <a:t>最后，我们每一次都重复上面的步骤，当分类的结果没有变化时，我们就认为分类结束，也就是</a:t>
            </a:r>
            <a:r>
              <a:rPr lang="en-US" altLang="zh-CN" dirty="0" err="1"/>
              <a:t>kmeans</a:t>
            </a:r>
            <a:r>
              <a:rPr lang="zh-CN" altLang="en-US" dirty="0"/>
              <a:t>算法的一次完成。</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15</a:t>
            </a:fld>
            <a:endParaRPr lang="zh-CN" altLang="en-US"/>
          </a:p>
        </p:txBody>
      </p:sp>
    </p:spTree>
    <p:extLst>
      <p:ext uri="{BB962C8B-B14F-4D97-AF65-F5344CB8AC3E}">
        <p14:creationId xmlns:p14="http://schemas.microsoft.com/office/powerpoint/2010/main" val="1176288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首先，面对一组没有标签的数据，我们要随机选择</a:t>
            </a:r>
            <a:r>
              <a:rPr lang="en-US" altLang="zh-CN" dirty="0"/>
              <a:t>k</a:t>
            </a:r>
            <a:r>
              <a:rPr lang="zh-CN" altLang="en-US" dirty="0"/>
              <a:t>个初始的中心点（图例选择了两个即</a:t>
            </a:r>
            <a:r>
              <a:rPr lang="en-US" altLang="zh-CN" dirty="0"/>
              <a:t>k=2</a:t>
            </a:r>
            <a:r>
              <a:rPr lang="zh-CN" altLang="en-US" dirty="0"/>
              <a:t>）。</a:t>
            </a:r>
          </a:p>
          <a:p>
            <a:r>
              <a:rPr lang="zh-CN" altLang="en-US" dirty="0"/>
              <a:t>而后对于每一个数据，我们要计算它与</a:t>
            </a:r>
            <a:r>
              <a:rPr lang="en-US" altLang="zh-CN" dirty="0"/>
              <a:t>k</a:t>
            </a:r>
            <a:r>
              <a:rPr lang="zh-CN" altLang="en-US" dirty="0"/>
              <a:t>个中心点的距离，并将自己归属于与它距离最近的中心点成为一类。</a:t>
            </a:r>
          </a:p>
          <a:p>
            <a:r>
              <a:rPr lang="zh-CN" altLang="en-US" dirty="0"/>
              <a:t>然后，对于第一次分开的各类，我们要再次进行更新中心点。类似与距离公式，我们要计算每一类中所有点的平均位置，并且将这个平均位置作为新的中心点在进行下一次的划分样本。</a:t>
            </a:r>
          </a:p>
          <a:p>
            <a:r>
              <a:rPr lang="zh-CN" altLang="en-US" dirty="0"/>
              <a:t>最后，我们每一次都重复上面的步骤，当分类的结果没有变化时，我们就认为分类结束，也就是</a:t>
            </a:r>
            <a:r>
              <a:rPr lang="en-US" altLang="zh-CN" dirty="0" err="1"/>
              <a:t>kmeans</a:t>
            </a:r>
            <a:r>
              <a:rPr lang="zh-CN" altLang="en-US" dirty="0"/>
              <a:t>算法的一次完成。</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16</a:t>
            </a:fld>
            <a:endParaRPr lang="zh-CN" altLang="en-US"/>
          </a:p>
        </p:txBody>
      </p:sp>
    </p:spTree>
    <p:extLst>
      <p:ext uri="{BB962C8B-B14F-4D97-AF65-F5344CB8AC3E}">
        <p14:creationId xmlns:p14="http://schemas.microsoft.com/office/powerpoint/2010/main" val="2500490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经过短暂的了解 我们知道了</a:t>
            </a:r>
            <a:r>
              <a:rPr lang="en-US" altLang="zh-CN" dirty="0" err="1"/>
              <a:t>kmeans</a:t>
            </a:r>
            <a:r>
              <a:rPr lang="zh-CN" altLang="en-US" dirty="0"/>
              <a:t>算法的简单原理，它的优点有两个：调整参数变量时只需调整</a:t>
            </a:r>
            <a:r>
              <a:rPr lang="en-US" altLang="zh-CN" dirty="0"/>
              <a:t>k</a:t>
            </a:r>
            <a:r>
              <a:rPr lang="zh-CN" altLang="en-US" dirty="0"/>
              <a:t>即可，而且算法很简单，并且聚类的速度很快。而缺点存在也很多：数据必须要正常、</a:t>
            </a:r>
            <a:r>
              <a:rPr lang="en-US" altLang="zh-CN" dirty="0"/>
              <a:t>k</a:t>
            </a:r>
            <a:r>
              <a:rPr lang="zh-CN" altLang="en-US" dirty="0"/>
              <a:t>值不好去选择、一开始的中心位置不好选择、只能把数据聚成一团团的球状而难以发现其他形状的分类。</a:t>
            </a:r>
          </a:p>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17</a:t>
            </a:fld>
            <a:endParaRPr lang="zh-CN" altLang="en-US"/>
          </a:p>
        </p:txBody>
      </p:sp>
    </p:spTree>
    <p:extLst>
      <p:ext uri="{BB962C8B-B14F-4D97-AF65-F5344CB8AC3E}">
        <p14:creationId xmlns:p14="http://schemas.microsoft.com/office/powerpoint/2010/main" val="996155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a:t>
            </a:r>
            <a:r>
              <a:rPr lang="en-US" altLang="zh-CN" dirty="0" err="1"/>
              <a:t>kmeans</a:t>
            </a:r>
            <a:r>
              <a:rPr lang="zh-CN" altLang="en-US" dirty="0"/>
              <a:t>的改进</a:t>
            </a:r>
          </a:p>
          <a:p>
            <a:r>
              <a:rPr lang="en-US" altLang="zh-CN" dirty="0"/>
              <a:t>1</a:t>
            </a:r>
            <a:r>
              <a:rPr lang="zh-CN" altLang="en-US" dirty="0"/>
              <a:t>、</a:t>
            </a:r>
            <a:r>
              <a:rPr lang="en-US" altLang="zh-CN" dirty="0"/>
              <a:t>k-medoids</a:t>
            </a:r>
          </a:p>
          <a:p>
            <a:r>
              <a:rPr lang="zh-CN" altLang="en-US" dirty="0"/>
              <a:t>当样本中出现了一个点离我们的样本中大部分的点都很远时，运用原始的</a:t>
            </a:r>
            <a:r>
              <a:rPr lang="en-US" altLang="zh-CN" dirty="0" err="1"/>
              <a:t>kmeans</a:t>
            </a:r>
            <a:r>
              <a:rPr lang="zh-CN" altLang="en-US" dirty="0"/>
              <a:t>算法会对我们的分类中心更新产生很大的影响，因为我们将每次更新中心点中求平均值位置改为每块数据的最中心的位置，这里的最中心的位置就是在每一块数据中找到一个点，并计算所有点与这个点的距离和，我们选择距离和最小的点作为新的样本中心点，这样可以减少对于离群点的影响。</a:t>
            </a:r>
          </a:p>
          <a:p>
            <a:r>
              <a:rPr lang="zh-CN" altLang="en-US" dirty="0"/>
              <a:t>该优化可以减少特殊点对于</a:t>
            </a:r>
            <a:r>
              <a:rPr lang="en-US" altLang="zh-CN" dirty="0" err="1"/>
              <a:t>kmeans</a:t>
            </a:r>
            <a:r>
              <a:rPr lang="zh-CN" altLang="en-US" dirty="0"/>
              <a:t>算法的误差 使得算法对于数据的适应性更强</a:t>
            </a:r>
          </a:p>
          <a:p>
            <a:endParaRPr lang="zh-CN" altLang="en-US" dirty="0"/>
          </a:p>
          <a:p>
            <a:r>
              <a:rPr lang="en-US" altLang="zh-CN" dirty="0"/>
              <a:t>2</a:t>
            </a:r>
            <a:r>
              <a:rPr lang="zh-CN" altLang="en-US" dirty="0"/>
              <a:t>、</a:t>
            </a:r>
            <a:r>
              <a:rPr lang="en-US" altLang="zh-CN" dirty="0" err="1"/>
              <a:t>kmeans</a:t>
            </a:r>
            <a:r>
              <a:rPr lang="en-US" altLang="zh-CN" dirty="0"/>
              <a:t>++</a:t>
            </a:r>
          </a:p>
          <a:p>
            <a:endParaRPr lang="en-US" altLang="zh-CN" dirty="0"/>
          </a:p>
          <a:p>
            <a:r>
              <a:rPr lang="zh-CN" altLang="en-US" dirty="0"/>
              <a:t>如果初始的中心点没有选好，那么在分类时我们就容易得不到我们想要的结果。因此，在分类时，我们的第一个点在数据集中随机选择 而后面的每一个点都会有更大几率选择离已经选择的中心点较远的点，这样做是为了让每个中心点都离得更远，从而使得我们可以更明显的看出每个分类。</a:t>
            </a:r>
          </a:p>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19</a:t>
            </a:fld>
            <a:endParaRPr lang="zh-CN" altLang="en-US"/>
          </a:p>
        </p:txBody>
      </p:sp>
    </p:spTree>
    <p:extLst>
      <p:ext uri="{BB962C8B-B14F-4D97-AF65-F5344CB8AC3E}">
        <p14:creationId xmlns:p14="http://schemas.microsoft.com/office/powerpoint/2010/main" val="1901302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20</a:t>
            </a:fld>
            <a:endParaRPr lang="zh-CN" altLang="en-US"/>
          </a:p>
        </p:txBody>
      </p:sp>
    </p:spTree>
    <p:extLst>
      <p:ext uri="{BB962C8B-B14F-4D97-AF65-F5344CB8AC3E}">
        <p14:creationId xmlns:p14="http://schemas.microsoft.com/office/powerpoint/2010/main" val="1040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a:t>
            </a:fld>
            <a:endParaRPr lang="zh-CN" altLang="en-US"/>
          </a:p>
        </p:txBody>
      </p:sp>
    </p:spTree>
    <p:extLst>
      <p:ext uri="{BB962C8B-B14F-4D97-AF65-F5344CB8AC3E}">
        <p14:creationId xmlns:p14="http://schemas.microsoft.com/office/powerpoint/2010/main" val="321290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Kmeans</a:t>
            </a:r>
            <a:r>
              <a:rPr lang="zh-CN" altLang="en-US" dirty="0"/>
              <a:t>算法属于机器学习的范畴。我们将按照这条线为大家讲解一下</a:t>
            </a:r>
            <a:r>
              <a:rPr lang="en-US" altLang="zh-CN" dirty="0" err="1"/>
              <a:t>kmeans</a:t>
            </a:r>
            <a:r>
              <a:rPr lang="zh-CN" altLang="en-US" dirty="0"/>
              <a:t>的前导与具体知识。</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4</a:t>
            </a:fld>
            <a:endParaRPr lang="zh-CN" altLang="en-US"/>
          </a:p>
        </p:txBody>
      </p:sp>
    </p:spTree>
    <p:extLst>
      <p:ext uri="{BB962C8B-B14F-4D97-AF65-F5344CB8AC3E}">
        <p14:creationId xmlns:p14="http://schemas.microsoft.com/office/powerpoint/2010/main" val="3865797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机器学习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机器学习是一类算法的总称，这些算法企图从大量历史数据中挖掘出其中隐含的规律，并用于预测或者分类。</a:t>
            </a:r>
            <a:endParaRPr lang="zh-CN" altLang="en-US" dirty="0"/>
          </a:p>
          <a:p>
            <a:endParaRPr lang="en-US" altLang="zh-CN" dirty="0"/>
          </a:p>
          <a:p>
            <a:r>
              <a:rPr lang="zh-CN" altLang="en-US" dirty="0"/>
              <a:t>关于分类任务，生活中常见的事画作的鉴别。如果我们给出很多副真画让机器去了解它们的笔锋、色彩搭配、绘画风格，那么当我们给出另一副画时，我们便可以让机器通过现有的学习来判断出这幅画真假。         关于预测任务：最典型的就是抖音推荐，当我们一直看某类视频时，它就会认为我们喜欢这一类视频，就会更多的推荐给我们这一类视频，这便是预测任务在生活中的应用，类似的还有很多：比如淘宝推荐、电影推荐等等</a:t>
            </a:r>
            <a:r>
              <a:rPr lang="en-US" altLang="zh-CN" dirty="0"/>
              <a:t>…….</a:t>
            </a:r>
          </a:p>
          <a:p>
            <a:endParaRPr lang="en-US" altLang="zh-CN"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6</a:t>
            </a:fld>
            <a:endParaRPr lang="zh-CN" altLang="en-US"/>
          </a:p>
        </p:txBody>
      </p:sp>
    </p:spTree>
    <p:extLst>
      <p:ext uri="{BB962C8B-B14F-4D97-AF65-F5344CB8AC3E}">
        <p14:creationId xmlns:p14="http://schemas.microsoft.com/office/powerpoint/2010/main" val="228479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noProof="0" dirty="0"/>
              <a:t>有监督学习和无监督学习是机器学习的两种类别 。标签：即数据有明确的答案或类别。有监督学习：在给定有标签的数据进行分类  </a:t>
            </a:r>
            <a:r>
              <a:rPr lang="zh-CN" altLang="en-US" dirty="0"/>
              <a:t>无监督学习：没有具体的答案  在没有标准的情况下进行  </a:t>
            </a:r>
          </a:p>
          <a:p>
            <a:r>
              <a:rPr lang="zh-CN" altLang="en-US" dirty="0"/>
              <a:t>分类，若给电影进行分类，我们可以给出前</a:t>
            </a:r>
            <a:r>
              <a:rPr lang="en-US" altLang="zh-CN" dirty="0"/>
              <a:t>9</a:t>
            </a:r>
            <a:r>
              <a:rPr lang="zh-CN" altLang="en-US" dirty="0"/>
              <a:t>个电影的各类时长与电影的类别供机器去学习，并让它推断电影</a:t>
            </a:r>
            <a:r>
              <a:rPr lang="en-US" altLang="zh-CN" dirty="0"/>
              <a:t>10</a:t>
            </a:r>
            <a:r>
              <a:rPr lang="zh-CN" altLang="en-US" dirty="0"/>
              <a:t>的类型。这是有监督学习，而如果我们只给出时长而不给出电影的类型，而让它进行分类，这便是无监督学习。</a:t>
            </a:r>
          </a:p>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7</a:t>
            </a:fld>
            <a:endParaRPr lang="zh-CN" altLang="en-US"/>
          </a:p>
        </p:txBody>
      </p:sp>
    </p:spTree>
    <p:extLst>
      <p:ext uri="{BB962C8B-B14F-4D97-AF65-F5344CB8AC3E}">
        <p14:creationId xmlns:p14="http://schemas.microsoft.com/office/powerpoint/2010/main" val="62872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聚类算法是通过无监督学习解决分类问题的一种重要算法。</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8</a:t>
            </a:fld>
            <a:endParaRPr lang="zh-CN" altLang="en-US"/>
          </a:p>
        </p:txBody>
      </p:sp>
    </p:spTree>
    <p:extLst>
      <p:ext uri="{BB962C8B-B14F-4D97-AF65-F5344CB8AC3E}">
        <p14:creationId xmlns:p14="http://schemas.microsoft.com/office/powerpoint/2010/main" val="10828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048" marR="2419" algn="just">
              <a:spcBef>
                <a:spcPts val="48"/>
              </a:spcBef>
            </a:pPr>
            <a:r>
              <a:rPr lang="zh-CN" altLang="en-US" dirty="0"/>
              <a:t>聚类</a:t>
            </a:r>
          </a:p>
          <a:p>
            <a:r>
              <a:rPr lang="zh-CN" altLang="en-US" dirty="0"/>
              <a:t>将所有数据聚成一个个组 （恰当的提取每个组的特征） 让每个组都包含几种独有的特征。如何识别一只猫？</a:t>
            </a:r>
          </a:p>
          <a:p>
            <a:r>
              <a:rPr lang="zh-CN" altLang="en-US" dirty="0"/>
              <a:t>尝试提取猫的</a:t>
            </a:r>
            <a:r>
              <a:rPr lang="en-US" altLang="zh-CN" dirty="0"/>
              <a:t>5</a:t>
            </a:r>
            <a:r>
              <a:rPr lang="zh-CN" altLang="en-US" dirty="0"/>
              <a:t>组特征，通过对特征相同的动物的聚类，可以将猫或者猫科动物聚成一类。但是此时，我们不知道这群毛茸茸的东西是什么，我们只知道，这团东西属于一类，兔子不在这个类（耳朵不符合），飞机也不在这个类（没有皮毛）。正确特征的提取决定了算法是否有效。 在生活中 我们可以用它来反诈骗 （就是提取一些话术 语言 等来判断对方有没有可能是骗子）。</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9</a:t>
            </a:fld>
            <a:endParaRPr lang="zh-CN" altLang="en-US"/>
          </a:p>
        </p:txBody>
      </p:sp>
    </p:spTree>
    <p:extLst>
      <p:ext uri="{BB962C8B-B14F-4D97-AF65-F5344CB8AC3E}">
        <p14:creationId xmlns:p14="http://schemas.microsoft.com/office/powerpoint/2010/main" val="2957676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Kmeans</a:t>
            </a:r>
            <a:r>
              <a:rPr lang="zh-CN" altLang="en-US" dirty="0"/>
              <a:t>算法是聚类算法中的一种基础但非常重要的算法。</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2677374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首先，面对一组没有标签的数据，我们要随机选择</a:t>
            </a:r>
            <a:r>
              <a:rPr lang="en-US" altLang="zh-CN" dirty="0"/>
              <a:t>k</a:t>
            </a:r>
            <a:r>
              <a:rPr lang="zh-CN" altLang="en-US" dirty="0"/>
              <a:t>个初始的中心点（图例选择了两个即</a:t>
            </a:r>
            <a:r>
              <a:rPr lang="en-US" altLang="zh-CN" dirty="0"/>
              <a:t>k=2</a:t>
            </a:r>
            <a:r>
              <a:rPr lang="zh-CN" altLang="en-US" dirty="0"/>
              <a:t>）。</a:t>
            </a:r>
          </a:p>
          <a:p>
            <a:r>
              <a:rPr lang="zh-CN" altLang="en-US" dirty="0"/>
              <a:t>而后对于每一个数据，我们要计算它与</a:t>
            </a:r>
            <a:r>
              <a:rPr lang="en-US" altLang="zh-CN" dirty="0"/>
              <a:t>k</a:t>
            </a:r>
            <a:r>
              <a:rPr lang="zh-CN" altLang="en-US" dirty="0"/>
              <a:t>个中心点的距离，并将自己归属于与它距离最近的中心点成为一类。</a:t>
            </a:r>
          </a:p>
          <a:p>
            <a:r>
              <a:rPr lang="zh-CN" altLang="en-US" dirty="0"/>
              <a:t>然后，对于第一次分开的各类，我们要再次进行更新中心点。类似与距离公式，我们要计算每一类中所有点的平均位置，并且将这个平均位置作为新的中心点在进行下一次的划分样本。</a:t>
            </a:r>
          </a:p>
          <a:p>
            <a:r>
              <a:rPr lang="zh-CN" altLang="en-US" dirty="0"/>
              <a:t>最后，我们每一次都重复上面的步骤，当分类的结果没有变化时，我们就认为分类结束，也就是</a:t>
            </a:r>
            <a:r>
              <a:rPr lang="en-US" altLang="zh-CN" dirty="0" err="1"/>
              <a:t>kmeans</a:t>
            </a:r>
            <a:r>
              <a:rPr lang="zh-CN" altLang="en-US" dirty="0"/>
              <a:t>算法的一次完成。</a:t>
            </a:r>
          </a:p>
        </p:txBody>
      </p:sp>
      <p:sp>
        <p:nvSpPr>
          <p:cNvPr id="4" name="灯片编号占位符 3"/>
          <p:cNvSpPr>
            <a:spLocks noGrp="1"/>
          </p:cNvSpPr>
          <p:nvPr>
            <p:ph type="sldNum" sz="quarter" idx="5"/>
          </p:nvPr>
        </p:nvSpPr>
        <p:spPr/>
        <p:txBody>
          <a:bodyPr/>
          <a:lstStyle/>
          <a:p>
            <a:fld id="{2B735503-9D21-443F-BC18-5459550EB72F}" type="slidenum">
              <a:rPr lang="zh-CN" altLang="en-US" smtClean="0"/>
              <a:t>11</a:t>
            </a:fld>
            <a:endParaRPr lang="zh-CN" altLang="en-US"/>
          </a:p>
        </p:txBody>
      </p:sp>
    </p:spTree>
    <p:extLst>
      <p:ext uri="{BB962C8B-B14F-4D97-AF65-F5344CB8AC3E}">
        <p14:creationId xmlns:p14="http://schemas.microsoft.com/office/powerpoint/2010/main" val="3059720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7_标题幻灯片">
    <p:bg>
      <p:bgPr>
        <a:solidFill>
          <a:schemeClr val="bg1"/>
        </a:solidFill>
        <a:effectLst/>
      </p:bgPr>
    </p:bg>
    <p:spTree>
      <p:nvGrpSpPr>
        <p:cNvPr id="1" name=""/>
        <p:cNvGrpSpPr/>
        <p:nvPr/>
      </p:nvGrpSpPr>
      <p:grpSpPr>
        <a:xfrm>
          <a:off x="0" y="0"/>
          <a:ext cx="0" cy="0"/>
          <a:chOff x="0" y="0"/>
          <a:chExt cx="0" cy="0"/>
        </a:xfrm>
      </p:grpSpPr>
      <p:sp>
        <p:nvSpPr>
          <p:cNvPr id="16" name="íŝliḑè">
            <a:extLst>
              <a:ext uri="{FF2B5EF4-FFF2-40B4-BE49-F238E27FC236}">
                <a16:creationId xmlns:a16="http://schemas.microsoft.com/office/drawing/2014/main" id="{426EC009-35B7-40B4-8BEB-E7800F5DEDDC}"/>
              </a:ext>
            </a:extLst>
          </p:cNvPr>
          <p:cNvSpPr/>
          <p:nvPr userDrawn="1"/>
        </p:nvSpPr>
        <p:spPr>
          <a:xfrm>
            <a:off x="0" y="0"/>
            <a:ext cx="1218972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iṩ1iḑe">
            <a:extLst>
              <a:ext uri="{FF2B5EF4-FFF2-40B4-BE49-F238E27FC236}">
                <a16:creationId xmlns:a16="http://schemas.microsoft.com/office/drawing/2014/main" id="{6100C07D-58A5-4DA2-95DC-ADCF20C8BBED}"/>
              </a:ext>
            </a:extLst>
          </p:cNvPr>
          <p:cNvSpPr/>
          <p:nvPr/>
        </p:nvSpPr>
        <p:spPr>
          <a:xfrm>
            <a:off x="25185" y="840892"/>
            <a:ext cx="12164537" cy="6017108"/>
          </a:xfrm>
          <a:custGeom>
            <a:avLst/>
            <a:gdLst>
              <a:gd name="connsiteX0" fmla="*/ 0 w 12164537"/>
              <a:gd name="connsiteY0" fmla="*/ 4385532 h 6325522"/>
              <a:gd name="connsiteX1" fmla="*/ 2275650 w 12164537"/>
              <a:gd name="connsiteY1" fmla="*/ 4259710 h 6325522"/>
              <a:gd name="connsiteX2" fmla="*/ 5400699 w 12164537"/>
              <a:gd name="connsiteY2" fmla="*/ 3787776 h 6325522"/>
              <a:gd name="connsiteX3" fmla="*/ 9846946 w 12164537"/>
              <a:gd name="connsiteY3" fmla="*/ 505416 h 6325522"/>
              <a:gd name="connsiteX4" fmla="*/ 12164537 w 12164537"/>
              <a:gd name="connsiteY4" fmla="*/ 2128 h 6325522"/>
              <a:gd name="connsiteX5" fmla="*/ 12164537 w 12164537"/>
              <a:gd name="connsiteY5" fmla="*/ 6325523 h 6325522"/>
              <a:gd name="connsiteX6" fmla="*/ 0 w 12164537"/>
              <a:gd name="connsiteY6" fmla="*/ 6325523 h 6325522"/>
              <a:gd name="connsiteX7" fmla="*/ 0 w 12164537"/>
              <a:gd name="connsiteY7" fmla="*/ 4385532 h 632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4537" h="6325522">
                <a:moveTo>
                  <a:pt x="0" y="4385532"/>
                </a:moveTo>
                <a:cubicBezTo>
                  <a:pt x="0" y="4385532"/>
                  <a:pt x="1247903" y="4186280"/>
                  <a:pt x="2275650" y="4259710"/>
                </a:cubicBezTo>
                <a:cubicBezTo>
                  <a:pt x="3303398" y="4333140"/>
                  <a:pt x="4614144" y="4437924"/>
                  <a:pt x="5400699" y="3787776"/>
                </a:cubicBezTo>
                <a:cubicBezTo>
                  <a:pt x="6187254" y="3137629"/>
                  <a:pt x="7382631" y="1250031"/>
                  <a:pt x="9846946" y="505416"/>
                </a:cubicBezTo>
                <a:cubicBezTo>
                  <a:pt x="10444701" y="295713"/>
                  <a:pt x="11807974" y="-29361"/>
                  <a:pt x="12164537" y="2128"/>
                </a:cubicBezTo>
                <a:cubicBezTo>
                  <a:pt x="12164537" y="6283582"/>
                  <a:pt x="12164537" y="6325523"/>
                  <a:pt x="12164537" y="6325523"/>
                </a:cubicBezTo>
                <a:lnTo>
                  <a:pt x="0" y="6325523"/>
                </a:lnTo>
                <a:lnTo>
                  <a:pt x="0" y="4385532"/>
                </a:lnTo>
                <a:close/>
              </a:path>
            </a:pathLst>
          </a:custGeom>
          <a:gradFill>
            <a:gsLst>
              <a:gs pos="100000">
                <a:schemeClr val="accent6">
                  <a:lumMod val="20000"/>
                  <a:lumOff val="80000"/>
                  <a:alpha val="0"/>
                </a:schemeClr>
              </a:gs>
              <a:gs pos="0">
                <a:schemeClr val="accent6">
                  <a:lumMod val="20000"/>
                  <a:lumOff val="80000"/>
                  <a:alpha val="40000"/>
                </a:schemeClr>
              </a:gs>
            </a:gsLst>
            <a:lin ang="9000000" scaled="0"/>
          </a:gradFill>
          <a:ln w="13396" cap="flat">
            <a:noFill/>
            <a:prstDash val="solid"/>
            <a:miter/>
          </a:ln>
        </p:spPr>
        <p:txBody>
          <a:bodyPr rtlCol="0" anchor="ctr"/>
          <a:lstStyle/>
          <a:p>
            <a:endParaRPr lang="zh-CN" altLang="en-US"/>
          </a:p>
        </p:txBody>
      </p:sp>
      <p:pic>
        <p:nvPicPr>
          <p:cNvPr id="15" name="图片 14">
            <a:extLst>
              <a:ext uri="{FF2B5EF4-FFF2-40B4-BE49-F238E27FC236}">
                <a16:creationId xmlns:a16="http://schemas.microsoft.com/office/drawing/2014/main" id="{BF264326-1F07-466B-B278-6D5B6AD4C8E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68777" y="322609"/>
            <a:ext cx="6858000" cy="6858000"/>
          </a:xfrm>
          <a:prstGeom prst="rect">
            <a:avLst/>
          </a:prstGeom>
        </p:spPr>
      </p:pic>
      <p:sp>
        <p:nvSpPr>
          <p:cNvPr id="20" name="文本占位符 19">
            <a:extLst>
              <a:ext uri="{FF2B5EF4-FFF2-40B4-BE49-F238E27FC236}">
                <a16:creationId xmlns:a16="http://schemas.microsoft.com/office/drawing/2014/main" id="{55A182FD-0550-44F7-B5F5-175C8F0D1F0A}"/>
              </a:ext>
            </a:extLst>
          </p:cNvPr>
          <p:cNvSpPr>
            <a:spLocks noGrp="1"/>
          </p:cNvSpPr>
          <p:nvPr>
            <p:ph type="body" sz="quarter" idx="11" hasCustomPrompt="1"/>
          </p:nvPr>
        </p:nvSpPr>
        <p:spPr>
          <a:xfrm>
            <a:off x="673099" y="6109859"/>
            <a:ext cx="3651251" cy="180659"/>
          </a:xfrm>
        </p:spPr>
        <p:txBody>
          <a:bodyPr vert="horz" wrap="none" lIns="91440" tIns="45720" rIns="91440" bIns="45720" rtlCol="0" anchor="ctr">
            <a:noAutofit/>
          </a:bodyPr>
          <a:lstStyle>
            <a:lvl1pPr marL="0" indent="0" algn="l">
              <a:buNone/>
              <a:defRPr lang="zh-CN" altLang="en-US" sz="1000" b="0" dirty="0" smtClean="0">
                <a:ln>
                  <a:noFill/>
                </a:ln>
                <a:solidFill>
                  <a:schemeClr val="accent1"/>
                </a:solidFill>
                <a:latin typeface="+mj-lt"/>
                <a:ea typeface="+mj-ea"/>
                <a:cs typeface="+mj-cs"/>
              </a:defRPr>
            </a:lvl1pPr>
          </a:lstStyle>
          <a:p>
            <a:pPr marL="0" indent="0"/>
            <a:r>
              <a:rPr lang="en-US" altLang="zh-CN" dirty="0"/>
              <a:t>www.islide.cc</a:t>
            </a:r>
          </a:p>
        </p:txBody>
      </p:sp>
      <p:sp>
        <p:nvSpPr>
          <p:cNvPr id="17" name="文本占位符 16">
            <a:extLst>
              <a:ext uri="{FF2B5EF4-FFF2-40B4-BE49-F238E27FC236}">
                <a16:creationId xmlns:a16="http://schemas.microsoft.com/office/drawing/2014/main" id="{A4420E06-B15B-4AFC-8480-B69416505F54}"/>
              </a:ext>
            </a:extLst>
          </p:cNvPr>
          <p:cNvSpPr>
            <a:spLocks noGrp="1"/>
          </p:cNvSpPr>
          <p:nvPr>
            <p:ph type="body" sz="quarter" idx="10" hasCustomPrompt="1"/>
          </p:nvPr>
        </p:nvSpPr>
        <p:spPr>
          <a:xfrm>
            <a:off x="6876653" y="6109859"/>
            <a:ext cx="4642248" cy="180659"/>
          </a:xfrm>
        </p:spPr>
        <p:txBody>
          <a:bodyPr vert="horz" wrap="none" lIns="91440" tIns="45720" rIns="91440" bIns="45720" rtlCol="0" anchor="ctr">
            <a:noAutofit/>
          </a:bodyPr>
          <a:lstStyle>
            <a:lvl1pPr marL="0" indent="0" algn="r">
              <a:buNone/>
              <a:defRPr lang="en-US" altLang="zh-CN" sz="1000" b="0" dirty="0">
                <a:ln>
                  <a:noFill/>
                </a:ln>
                <a:solidFill>
                  <a:schemeClr val="accent1"/>
                </a:solidFill>
                <a:latin typeface="+mj-lt"/>
                <a:ea typeface="+mj-ea"/>
                <a:cs typeface="+mj-cs"/>
              </a:defRPr>
            </a:lvl1pPr>
          </a:lstStyle>
          <a:p>
            <a:pPr marL="0" lvl="0" indent="0">
              <a:buNone/>
            </a:pPr>
            <a:r>
              <a:rPr lang="en-US" altLang="zh-CN" dirty="0"/>
              <a:t>Speaker name and title</a:t>
            </a:r>
          </a:p>
        </p:txBody>
      </p:sp>
      <p:sp>
        <p:nvSpPr>
          <p:cNvPr id="25" name="标题 24">
            <a:extLst>
              <a:ext uri="{FF2B5EF4-FFF2-40B4-BE49-F238E27FC236}">
                <a16:creationId xmlns:a16="http://schemas.microsoft.com/office/drawing/2014/main" id="{F0A7A085-30BD-4134-BACC-F1225701C668}"/>
              </a:ext>
            </a:extLst>
          </p:cNvPr>
          <p:cNvSpPr>
            <a:spLocks noGrp="1"/>
          </p:cNvSpPr>
          <p:nvPr>
            <p:ph type="ctrTitle" hasCustomPrompt="1"/>
          </p:nvPr>
        </p:nvSpPr>
        <p:spPr>
          <a:xfrm>
            <a:off x="1067501" y="2622330"/>
            <a:ext cx="5191125" cy="646331"/>
          </a:xfrm>
        </p:spPr>
        <p:txBody>
          <a:bodyPr wrap="square" anchor="t">
            <a:spAutoFit/>
          </a:bodyPr>
          <a:lstStyle>
            <a:lvl1pPr algn="l">
              <a:defRPr sz="4000">
                <a:solidFill>
                  <a:schemeClr val="accent1"/>
                </a:solidFill>
              </a:defRPr>
            </a:lvl1pPr>
          </a:lstStyle>
          <a:p>
            <a:r>
              <a:rPr lang="en-US" altLang="zh-CN" dirty="0"/>
              <a:t>Click to edit Master</a:t>
            </a:r>
            <a:endParaRPr lang="zh-CN" altLang="en-US" dirty="0"/>
          </a:p>
        </p:txBody>
      </p:sp>
    </p:spTree>
    <p:extLst>
      <p:ext uri="{BB962C8B-B14F-4D97-AF65-F5344CB8AC3E}">
        <p14:creationId xmlns:p14="http://schemas.microsoft.com/office/powerpoint/2010/main" val="191805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40EAC-1236-4C2C-A5B0-5B2D469D0AD7}"/>
              </a:ext>
            </a:extLst>
          </p:cNvPr>
          <p:cNvSpPr>
            <a:spLocks noGrp="1"/>
          </p:cNvSpPr>
          <p:nvPr>
            <p:ph type="title" hasCustomPrompt="1"/>
          </p:nvPr>
        </p:nvSpPr>
        <p:spPr>
          <a:xfrm>
            <a:off x="1125457" y="3678922"/>
            <a:ext cx="6334078" cy="535531"/>
          </a:xfrm>
        </p:spPr>
        <p:txBody>
          <a:bodyPr anchor="b">
            <a:spAutoFit/>
          </a:bodyPr>
          <a:lstStyle>
            <a:lvl1pPr algn="l">
              <a:defRPr sz="3200">
                <a:solidFill>
                  <a:schemeClr val="accent1"/>
                </a:solidFill>
              </a:defRPr>
            </a:lvl1pPr>
          </a:lstStyle>
          <a:p>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54712325-CA12-44BF-8B8C-2D3C6232D8B6}"/>
              </a:ext>
            </a:extLst>
          </p:cNvPr>
          <p:cNvSpPr>
            <a:spLocks noGrp="1"/>
          </p:cNvSpPr>
          <p:nvPr>
            <p:ph type="body" idx="1" hasCustomPrompt="1"/>
          </p:nvPr>
        </p:nvSpPr>
        <p:spPr>
          <a:xfrm>
            <a:off x="1125457" y="4214453"/>
            <a:ext cx="6334078" cy="286232"/>
          </a:xfrm>
        </p:spPr>
        <p:txBody>
          <a:bodyPr wrap="square">
            <a:spAutoFit/>
          </a:bodyPr>
          <a:lstStyle>
            <a:lvl1pPr marL="0" indent="0" algn="l">
              <a:buNone/>
              <a:defRPr sz="1400">
                <a:solidFill>
                  <a:schemeClr val="accent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Click to edit Master title style</a:t>
            </a:r>
          </a:p>
        </p:txBody>
      </p:sp>
      <p:sp>
        <p:nvSpPr>
          <p:cNvPr id="6" name="íṡľiḑe">
            <a:extLst>
              <a:ext uri="{FF2B5EF4-FFF2-40B4-BE49-F238E27FC236}">
                <a16:creationId xmlns:a16="http://schemas.microsoft.com/office/drawing/2014/main" id="{5E8F425E-00C8-45A3-B665-9218AD01E1E8}"/>
              </a:ext>
            </a:extLst>
          </p:cNvPr>
          <p:cNvSpPr/>
          <p:nvPr userDrawn="1"/>
        </p:nvSpPr>
        <p:spPr>
          <a:xfrm>
            <a:off x="25185" y="840892"/>
            <a:ext cx="12164537" cy="6017108"/>
          </a:xfrm>
          <a:custGeom>
            <a:avLst/>
            <a:gdLst>
              <a:gd name="connsiteX0" fmla="*/ 0 w 12164537"/>
              <a:gd name="connsiteY0" fmla="*/ 4385532 h 6325522"/>
              <a:gd name="connsiteX1" fmla="*/ 2275650 w 12164537"/>
              <a:gd name="connsiteY1" fmla="*/ 4259710 h 6325522"/>
              <a:gd name="connsiteX2" fmla="*/ 5400699 w 12164537"/>
              <a:gd name="connsiteY2" fmla="*/ 3787776 h 6325522"/>
              <a:gd name="connsiteX3" fmla="*/ 9846946 w 12164537"/>
              <a:gd name="connsiteY3" fmla="*/ 505416 h 6325522"/>
              <a:gd name="connsiteX4" fmla="*/ 12164537 w 12164537"/>
              <a:gd name="connsiteY4" fmla="*/ 2128 h 6325522"/>
              <a:gd name="connsiteX5" fmla="*/ 12164537 w 12164537"/>
              <a:gd name="connsiteY5" fmla="*/ 6325523 h 6325522"/>
              <a:gd name="connsiteX6" fmla="*/ 0 w 12164537"/>
              <a:gd name="connsiteY6" fmla="*/ 6325523 h 6325522"/>
              <a:gd name="connsiteX7" fmla="*/ 0 w 12164537"/>
              <a:gd name="connsiteY7" fmla="*/ 4385532 h 632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4537" h="6325522">
                <a:moveTo>
                  <a:pt x="0" y="4385532"/>
                </a:moveTo>
                <a:cubicBezTo>
                  <a:pt x="0" y="4385532"/>
                  <a:pt x="1247903" y="4186280"/>
                  <a:pt x="2275650" y="4259710"/>
                </a:cubicBezTo>
                <a:cubicBezTo>
                  <a:pt x="3303398" y="4333140"/>
                  <a:pt x="4614144" y="4437924"/>
                  <a:pt x="5400699" y="3787776"/>
                </a:cubicBezTo>
                <a:cubicBezTo>
                  <a:pt x="6187254" y="3137629"/>
                  <a:pt x="7382631" y="1250031"/>
                  <a:pt x="9846946" y="505416"/>
                </a:cubicBezTo>
                <a:cubicBezTo>
                  <a:pt x="10444701" y="295713"/>
                  <a:pt x="11807974" y="-29361"/>
                  <a:pt x="12164537" y="2128"/>
                </a:cubicBezTo>
                <a:cubicBezTo>
                  <a:pt x="12164537" y="6283582"/>
                  <a:pt x="12164537" y="6325523"/>
                  <a:pt x="12164537" y="6325523"/>
                </a:cubicBezTo>
                <a:lnTo>
                  <a:pt x="0" y="6325523"/>
                </a:lnTo>
                <a:lnTo>
                  <a:pt x="0" y="4385532"/>
                </a:lnTo>
                <a:close/>
              </a:path>
            </a:pathLst>
          </a:custGeom>
          <a:gradFill>
            <a:gsLst>
              <a:gs pos="100000">
                <a:schemeClr val="accent6">
                  <a:lumMod val="20000"/>
                  <a:lumOff val="80000"/>
                  <a:alpha val="0"/>
                </a:schemeClr>
              </a:gs>
              <a:gs pos="0">
                <a:schemeClr val="accent6">
                  <a:lumMod val="20000"/>
                  <a:lumOff val="80000"/>
                  <a:alpha val="40000"/>
                </a:schemeClr>
              </a:gs>
            </a:gsLst>
            <a:lin ang="9000000" scaled="0"/>
          </a:gradFill>
          <a:ln w="13396" cap="flat">
            <a:noFill/>
            <a:prstDash val="solid"/>
            <a:miter/>
          </a:ln>
        </p:spPr>
        <p:txBody>
          <a:bodyPr rtlCol="0" anchor="ctr"/>
          <a:lstStyle/>
          <a:p>
            <a:endParaRPr lang="zh-CN" altLang="en-US"/>
          </a:p>
        </p:txBody>
      </p:sp>
      <p:pic>
        <p:nvPicPr>
          <p:cNvPr id="7" name="图片 6">
            <a:extLst>
              <a:ext uri="{FF2B5EF4-FFF2-40B4-BE49-F238E27FC236}">
                <a16:creationId xmlns:a16="http://schemas.microsoft.com/office/drawing/2014/main" id="{155F813A-DBDB-4E26-92FB-23D74C0756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68777" y="322609"/>
            <a:ext cx="6858000" cy="6858000"/>
          </a:xfrm>
          <a:prstGeom prst="rect">
            <a:avLst/>
          </a:prstGeom>
        </p:spPr>
      </p:pic>
    </p:spTree>
    <p:extLst>
      <p:ext uri="{BB962C8B-B14F-4D97-AF65-F5344CB8AC3E}">
        <p14:creationId xmlns:p14="http://schemas.microsoft.com/office/powerpoint/2010/main" val="157186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B5B30-EAE6-475D-9E77-B9C4E87F9C88}"/>
              </a:ext>
            </a:extLst>
          </p:cNvPr>
          <p:cNvSpPr>
            <a:spLocks noGrp="1"/>
          </p:cNvSpPr>
          <p:nvPr>
            <p:ph type="title" hasCustomPrompt="1"/>
          </p:nvPr>
        </p:nvSpPr>
        <p:spPr/>
        <p:txBody>
          <a:bodyPr>
            <a:normAutofit/>
          </a:bodyPr>
          <a:lstStyle>
            <a:lvl1pPr algn="l" defTabSz="914354" rtl="0" eaLnBrk="1" latinLnBrk="0" hangingPunct="1">
              <a:lnSpc>
                <a:spcPct val="90000"/>
              </a:lnSpc>
              <a:spcBef>
                <a:spcPct val="0"/>
              </a:spcBef>
              <a:buNone/>
              <a:defRPr lang="zh-CN" altLang="en-US" sz="2400" b="1" kern="1200" dirty="0">
                <a:solidFill>
                  <a:schemeClr val="accent1"/>
                </a:solidFill>
                <a:latin typeface="+mj-lt"/>
                <a:ea typeface="+mj-ea"/>
                <a:cs typeface="+mj-cs"/>
              </a:defRPr>
            </a:lvl1pPr>
          </a:lstStyle>
          <a:p>
            <a:r>
              <a:rPr lang="en-US" altLang="zh-CN" dirty="0"/>
              <a:t>Click to edit Master title style</a:t>
            </a:r>
            <a:endParaRPr lang="zh-CN" altLang="en-US" dirty="0"/>
          </a:p>
        </p:txBody>
      </p:sp>
      <p:sp>
        <p:nvSpPr>
          <p:cNvPr id="6" name="日期占位符 5">
            <a:extLst>
              <a:ext uri="{FF2B5EF4-FFF2-40B4-BE49-F238E27FC236}">
                <a16:creationId xmlns:a16="http://schemas.microsoft.com/office/drawing/2014/main" id="{F27A5331-58C4-4210-9B29-7D209EC69FA0}"/>
              </a:ext>
            </a:extLst>
          </p:cNvPr>
          <p:cNvSpPr>
            <a:spLocks noGrp="1"/>
          </p:cNvSpPr>
          <p:nvPr>
            <p:ph type="dt" sz="half" idx="10"/>
          </p:nvPr>
        </p:nvSpPr>
        <p:spPr>
          <a:xfrm>
            <a:off x="5401732" y="6235704"/>
            <a:ext cx="1388536" cy="206381"/>
          </a:xfrm>
          <a:prstGeom prst="rect">
            <a:avLst/>
          </a:prstGeom>
        </p:spPr>
        <p:txBody>
          <a:bodyPr/>
          <a:lstStyle/>
          <a:p>
            <a:endParaRPr lang="zh-CN" altLang="en-US"/>
          </a:p>
        </p:txBody>
      </p:sp>
      <p:sp>
        <p:nvSpPr>
          <p:cNvPr id="7" name="页脚占位符 6">
            <a:extLst>
              <a:ext uri="{FF2B5EF4-FFF2-40B4-BE49-F238E27FC236}">
                <a16:creationId xmlns:a16="http://schemas.microsoft.com/office/drawing/2014/main" id="{CAC1F83E-F48A-4A82-AEA9-9C5660FBDC25}"/>
              </a:ext>
            </a:extLst>
          </p:cNvPr>
          <p:cNvSpPr>
            <a:spLocks noGrp="1"/>
          </p:cNvSpPr>
          <p:nvPr>
            <p:ph type="ftr" sz="quarter" idx="11"/>
          </p:nvPr>
        </p:nvSpPr>
        <p:spPr>
          <a:xfrm>
            <a:off x="660402" y="6235704"/>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8" name="灯片编号占位符 7">
            <a:extLst>
              <a:ext uri="{FF2B5EF4-FFF2-40B4-BE49-F238E27FC236}">
                <a16:creationId xmlns:a16="http://schemas.microsoft.com/office/drawing/2014/main" id="{1D47482C-BA78-45A4-AAF3-F9A7E84F9DAF}"/>
              </a:ext>
            </a:extLst>
          </p:cNvPr>
          <p:cNvSpPr>
            <a:spLocks noGrp="1"/>
          </p:cNvSpPr>
          <p:nvPr>
            <p:ph type="sldNum" sz="quarter" idx="12"/>
          </p:nvPr>
        </p:nvSpPr>
        <p:spPr>
          <a:xfrm>
            <a:off x="8971305" y="6235704"/>
            <a:ext cx="2547595"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951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17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10" name="iSľídè">
            <a:extLst>
              <a:ext uri="{FF2B5EF4-FFF2-40B4-BE49-F238E27FC236}">
                <a16:creationId xmlns:a16="http://schemas.microsoft.com/office/drawing/2014/main" id="{9519C3C7-6A80-475F-AD3D-3385AF7E8D59}"/>
              </a:ext>
            </a:extLst>
          </p:cNvPr>
          <p:cNvSpPr/>
          <p:nvPr userDrawn="1"/>
        </p:nvSpPr>
        <p:spPr>
          <a:xfrm>
            <a:off x="25185" y="840892"/>
            <a:ext cx="12164537" cy="6017108"/>
          </a:xfrm>
          <a:custGeom>
            <a:avLst/>
            <a:gdLst>
              <a:gd name="connsiteX0" fmla="*/ 0 w 12164537"/>
              <a:gd name="connsiteY0" fmla="*/ 4385532 h 6325522"/>
              <a:gd name="connsiteX1" fmla="*/ 2275650 w 12164537"/>
              <a:gd name="connsiteY1" fmla="*/ 4259710 h 6325522"/>
              <a:gd name="connsiteX2" fmla="*/ 5400699 w 12164537"/>
              <a:gd name="connsiteY2" fmla="*/ 3787776 h 6325522"/>
              <a:gd name="connsiteX3" fmla="*/ 9846946 w 12164537"/>
              <a:gd name="connsiteY3" fmla="*/ 505416 h 6325522"/>
              <a:gd name="connsiteX4" fmla="*/ 12164537 w 12164537"/>
              <a:gd name="connsiteY4" fmla="*/ 2128 h 6325522"/>
              <a:gd name="connsiteX5" fmla="*/ 12164537 w 12164537"/>
              <a:gd name="connsiteY5" fmla="*/ 6325523 h 6325522"/>
              <a:gd name="connsiteX6" fmla="*/ 0 w 12164537"/>
              <a:gd name="connsiteY6" fmla="*/ 6325523 h 6325522"/>
              <a:gd name="connsiteX7" fmla="*/ 0 w 12164537"/>
              <a:gd name="connsiteY7" fmla="*/ 4385532 h 632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4537" h="6325522">
                <a:moveTo>
                  <a:pt x="0" y="4385532"/>
                </a:moveTo>
                <a:cubicBezTo>
                  <a:pt x="0" y="4385532"/>
                  <a:pt x="1247903" y="4186280"/>
                  <a:pt x="2275650" y="4259710"/>
                </a:cubicBezTo>
                <a:cubicBezTo>
                  <a:pt x="3303398" y="4333140"/>
                  <a:pt x="4614144" y="4437924"/>
                  <a:pt x="5400699" y="3787776"/>
                </a:cubicBezTo>
                <a:cubicBezTo>
                  <a:pt x="6187254" y="3137629"/>
                  <a:pt x="7382631" y="1250031"/>
                  <a:pt x="9846946" y="505416"/>
                </a:cubicBezTo>
                <a:cubicBezTo>
                  <a:pt x="10444701" y="295713"/>
                  <a:pt x="11807974" y="-29361"/>
                  <a:pt x="12164537" y="2128"/>
                </a:cubicBezTo>
                <a:cubicBezTo>
                  <a:pt x="12164537" y="6283582"/>
                  <a:pt x="12164537" y="6325523"/>
                  <a:pt x="12164537" y="6325523"/>
                </a:cubicBezTo>
                <a:lnTo>
                  <a:pt x="0" y="6325523"/>
                </a:lnTo>
                <a:lnTo>
                  <a:pt x="0" y="4385532"/>
                </a:lnTo>
                <a:close/>
              </a:path>
            </a:pathLst>
          </a:custGeom>
          <a:gradFill>
            <a:gsLst>
              <a:gs pos="100000">
                <a:schemeClr val="accent6">
                  <a:lumMod val="20000"/>
                  <a:lumOff val="80000"/>
                  <a:alpha val="0"/>
                </a:schemeClr>
              </a:gs>
              <a:gs pos="0">
                <a:schemeClr val="accent6">
                  <a:lumMod val="20000"/>
                  <a:lumOff val="80000"/>
                  <a:alpha val="40000"/>
                </a:schemeClr>
              </a:gs>
            </a:gsLst>
            <a:lin ang="9000000" scaled="0"/>
          </a:gradFill>
          <a:ln w="13396" cap="flat">
            <a:noFill/>
            <a:prstDash val="solid"/>
            <a:miter/>
          </a:ln>
        </p:spPr>
        <p:txBody>
          <a:bodyPr rtlCol="0" anchor="ctr"/>
          <a:lstStyle/>
          <a:p>
            <a:endParaRPr lang="zh-CN" altLang="en-US"/>
          </a:p>
        </p:txBody>
      </p:sp>
      <p:pic>
        <p:nvPicPr>
          <p:cNvPr id="12" name="图片 11">
            <a:extLst>
              <a:ext uri="{FF2B5EF4-FFF2-40B4-BE49-F238E27FC236}">
                <a16:creationId xmlns:a16="http://schemas.microsoft.com/office/drawing/2014/main" id="{B66E6513-8AC8-46FF-91C0-F87C88FD856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68777" y="322609"/>
            <a:ext cx="6858000" cy="6858000"/>
          </a:xfrm>
          <a:prstGeom prst="rect">
            <a:avLst/>
          </a:prstGeom>
        </p:spPr>
      </p:pic>
      <p:sp>
        <p:nvSpPr>
          <p:cNvPr id="11" name="ísḷíḋe">
            <a:extLst>
              <a:ext uri="{FF2B5EF4-FFF2-40B4-BE49-F238E27FC236}">
                <a16:creationId xmlns:a16="http://schemas.microsoft.com/office/drawing/2014/main" id="{0A271160-581E-4BCE-BACF-7271659F1D01}"/>
              </a:ext>
            </a:extLst>
          </p:cNvPr>
          <p:cNvSpPr/>
          <p:nvPr userDrawn="1"/>
        </p:nvSpPr>
        <p:spPr>
          <a:xfrm>
            <a:off x="12191318" y="0"/>
            <a:ext cx="684" cy="13546"/>
          </a:xfrm>
          <a:custGeom>
            <a:avLst/>
            <a:gdLst>
              <a:gd name="connsiteX0" fmla="*/ 0 w 684"/>
              <a:gd name="connsiteY0" fmla="*/ 0 h 13546"/>
              <a:gd name="connsiteX1" fmla="*/ 684 w 684"/>
              <a:gd name="connsiteY1" fmla="*/ 0 h 13546"/>
              <a:gd name="connsiteX2" fmla="*/ 684 w 684"/>
              <a:gd name="connsiteY2" fmla="*/ 13546 h 13546"/>
              <a:gd name="connsiteX3" fmla="*/ 0 w 684"/>
              <a:gd name="connsiteY3" fmla="*/ 0 h 13546"/>
            </a:gdLst>
            <a:ahLst/>
            <a:cxnLst>
              <a:cxn ang="0">
                <a:pos x="connsiteX0" y="connsiteY0"/>
              </a:cxn>
              <a:cxn ang="0">
                <a:pos x="connsiteX1" y="connsiteY1"/>
              </a:cxn>
              <a:cxn ang="0">
                <a:pos x="connsiteX2" y="connsiteY2"/>
              </a:cxn>
              <a:cxn ang="0">
                <a:pos x="connsiteX3" y="connsiteY3"/>
              </a:cxn>
            </a:cxnLst>
            <a:rect l="l" t="t" r="r" b="b"/>
            <a:pathLst>
              <a:path w="684" h="13546">
                <a:moveTo>
                  <a:pt x="0" y="0"/>
                </a:moveTo>
                <a:lnTo>
                  <a:pt x="684" y="0"/>
                </a:lnTo>
                <a:lnTo>
                  <a:pt x="684" y="13546"/>
                </a:lnTo>
                <a:lnTo>
                  <a:pt x="0" y="0"/>
                </a:lnTo>
                <a:close/>
              </a:path>
            </a:pathLst>
          </a:custGeom>
          <a:solidFill>
            <a:schemeClr val="bg1"/>
          </a:solidFill>
          <a:ln w="14015" cap="flat">
            <a:noFill/>
            <a:prstDash val="solid"/>
            <a:miter/>
          </a:ln>
        </p:spPr>
        <p:txBody>
          <a:bodyPr wrap="square" rtlCol="0" anchor="ctr">
            <a:noAutofit/>
          </a:bodyPr>
          <a:lstStyle/>
          <a:p>
            <a:endParaRPr lang="zh-CN" altLang="en-US" sz="1800">
              <a:solidFill>
                <a:schemeClr val="tx1"/>
              </a:solidFill>
            </a:endParaRPr>
          </a:p>
        </p:txBody>
      </p:sp>
      <p:sp>
        <p:nvSpPr>
          <p:cNvPr id="6" name="文本占位符 5">
            <a:extLst>
              <a:ext uri="{FF2B5EF4-FFF2-40B4-BE49-F238E27FC236}">
                <a16:creationId xmlns:a16="http://schemas.microsoft.com/office/drawing/2014/main" id="{60D11F6A-D51F-4812-BBE3-9CFDF37AD4BA}"/>
              </a:ext>
            </a:extLst>
          </p:cNvPr>
          <p:cNvSpPr>
            <a:spLocks noGrp="1"/>
          </p:cNvSpPr>
          <p:nvPr>
            <p:ph type="body" sz="quarter" idx="11" hasCustomPrompt="1"/>
          </p:nvPr>
        </p:nvSpPr>
        <p:spPr>
          <a:xfrm>
            <a:off x="660399" y="6050679"/>
            <a:ext cx="3577064" cy="258532"/>
          </a:xfrm>
        </p:spPr>
        <p:txBody>
          <a:bodyPr vert="horz" wrap="square" lIns="91440" tIns="45720" rIns="91440" bIns="45720" rtlCol="0" anchor="ctr">
            <a:spAutoFit/>
          </a:bodyPr>
          <a:lstStyle>
            <a:lvl1pPr marL="0" indent="0" algn="l">
              <a:buNone/>
              <a:defRPr lang="zh-CN" altLang="en-US" sz="1200" b="0" dirty="0" smtClean="0">
                <a:ln>
                  <a:noFill/>
                </a:ln>
                <a:solidFill>
                  <a:schemeClr val="accent1"/>
                </a:solidFill>
                <a:latin typeface="+mj-lt"/>
                <a:ea typeface="+mj-ea"/>
                <a:cs typeface="+mj-cs"/>
              </a:defRPr>
            </a:lvl1pPr>
          </a:lstStyle>
          <a:p>
            <a:pPr marL="0" indent="0"/>
            <a:r>
              <a:rPr lang="en-US" altLang="zh-CN" dirty="0"/>
              <a:t>Signature</a:t>
            </a:r>
          </a:p>
        </p:txBody>
      </p:sp>
      <p:sp>
        <p:nvSpPr>
          <p:cNvPr id="7" name="文本占位符 6">
            <a:extLst>
              <a:ext uri="{FF2B5EF4-FFF2-40B4-BE49-F238E27FC236}">
                <a16:creationId xmlns:a16="http://schemas.microsoft.com/office/drawing/2014/main" id="{2DD173D8-6B35-4F65-94F3-F8AC463B22F7}"/>
              </a:ext>
            </a:extLst>
          </p:cNvPr>
          <p:cNvSpPr>
            <a:spLocks noGrp="1"/>
          </p:cNvSpPr>
          <p:nvPr>
            <p:ph type="body" sz="quarter" idx="12" hasCustomPrompt="1"/>
          </p:nvPr>
        </p:nvSpPr>
        <p:spPr>
          <a:xfrm>
            <a:off x="8943278" y="6050679"/>
            <a:ext cx="2581971" cy="258532"/>
          </a:xfrm>
        </p:spPr>
        <p:txBody>
          <a:bodyPr vert="horz" wrap="square" lIns="91440" tIns="45720" rIns="91440" bIns="45720" rtlCol="0" anchor="ctr">
            <a:spAutoFit/>
          </a:bodyPr>
          <a:lstStyle>
            <a:lvl1pPr marL="0" indent="0" algn="r">
              <a:buNone/>
              <a:defRPr lang="zh-CN" altLang="en-US" sz="1200" b="0" dirty="0" smtClean="0">
                <a:ln>
                  <a:noFill/>
                </a:ln>
                <a:solidFill>
                  <a:schemeClr val="accent1"/>
                </a:solidFill>
                <a:latin typeface="+mj-lt"/>
                <a:ea typeface="+mj-ea"/>
                <a:cs typeface="+mj-cs"/>
              </a:defRPr>
            </a:lvl1pPr>
          </a:lstStyle>
          <a:p>
            <a:pPr lvl="0"/>
            <a:r>
              <a:rPr lang="en-US" altLang="zh-CN" dirty="0"/>
              <a:t>Date</a:t>
            </a:r>
          </a:p>
        </p:txBody>
      </p:sp>
      <p:sp>
        <p:nvSpPr>
          <p:cNvPr id="42" name="文本占位符 41">
            <a:extLst>
              <a:ext uri="{FF2B5EF4-FFF2-40B4-BE49-F238E27FC236}">
                <a16:creationId xmlns:a16="http://schemas.microsoft.com/office/drawing/2014/main" id="{2C2E298B-202B-4B56-9228-B1ADC92E0DB4}"/>
              </a:ext>
            </a:extLst>
          </p:cNvPr>
          <p:cNvSpPr>
            <a:spLocks noGrp="1"/>
          </p:cNvSpPr>
          <p:nvPr>
            <p:ph type="body" sz="quarter" idx="13" hasCustomPrompt="1"/>
          </p:nvPr>
        </p:nvSpPr>
        <p:spPr>
          <a:xfrm>
            <a:off x="1699631" y="3470666"/>
            <a:ext cx="3186776" cy="561885"/>
          </a:xfrm>
        </p:spPr>
        <p:txBody>
          <a:bodyPr wrap="square" anchor="b">
            <a:spAutoFit/>
          </a:bodyPr>
          <a:lstStyle>
            <a:lvl1pPr marL="0" indent="0" algn="l">
              <a:lnSpc>
                <a:spcPct val="120000"/>
              </a:lnSpc>
              <a:spcBef>
                <a:spcPts val="0"/>
              </a:spcBef>
              <a:buNone/>
              <a:defRPr sz="2800" b="1">
                <a:solidFill>
                  <a:schemeClr val="accent1"/>
                </a:solidFill>
              </a:defRPr>
            </a:lvl1pPr>
          </a:lstStyle>
          <a:p>
            <a:r>
              <a:rPr lang="en-US" altLang="zh-CN" dirty="0"/>
              <a:t>for watching</a:t>
            </a:r>
          </a:p>
        </p:txBody>
      </p:sp>
    </p:spTree>
    <p:extLst>
      <p:ext uri="{BB962C8B-B14F-4D97-AF65-F5344CB8AC3E}">
        <p14:creationId xmlns:p14="http://schemas.microsoft.com/office/powerpoint/2010/main" val="21694720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F18504-D86E-411A-B171-2A74DE296A53}"/>
              </a:ext>
            </a:extLst>
          </p:cNvPr>
          <p:cNvSpPr>
            <a:spLocks noGrp="1"/>
          </p:cNvSpPr>
          <p:nvPr>
            <p:ph type="title"/>
          </p:nvPr>
        </p:nvSpPr>
        <p:spPr>
          <a:xfrm>
            <a:off x="660402" y="0"/>
            <a:ext cx="10858500" cy="1028700"/>
          </a:xfrm>
          <a:prstGeom prst="rect">
            <a:avLst/>
          </a:prstGeom>
        </p:spPr>
        <p:txBody>
          <a:bodyPr vert="horz" lIns="91440" tIns="45720" rIns="91440" bIns="45720" rtlCol="0" anchor="b">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8A4509-A6D7-41B5-BE28-213FB58E8B74}"/>
              </a:ext>
            </a:extLst>
          </p:cNvPr>
          <p:cNvSpPr>
            <a:spLocks noGrp="1"/>
          </p:cNvSpPr>
          <p:nvPr>
            <p:ph type="body" idx="1"/>
          </p:nvPr>
        </p:nvSpPr>
        <p:spPr>
          <a:xfrm>
            <a:off x="660402" y="1130302"/>
            <a:ext cx="10858500" cy="5003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9">
            <a:extLst>
              <a:ext uri="{FF2B5EF4-FFF2-40B4-BE49-F238E27FC236}">
                <a16:creationId xmlns:a16="http://schemas.microsoft.com/office/drawing/2014/main" id="{6DEDA773-1B71-4202-AD8A-0D33468FE901}"/>
              </a:ext>
            </a:extLst>
          </p:cNvPr>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zh-CN" altLang="en-US"/>
          </a:p>
        </p:txBody>
      </p:sp>
      <p:sp>
        <p:nvSpPr>
          <p:cNvPr id="11" name="页脚占位符 10">
            <a:extLst>
              <a:ext uri="{FF2B5EF4-FFF2-40B4-BE49-F238E27FC236}">
                <a16:creationId xmlns:a16="http://schemas.microsoft.com/office/drawing/2014/main" id="{C0483E03-0186-4754-8285-0D57953FBD75}"/>
              </a:ext>
            </a:extLst>
          </p:cNvPr>
          <p:cNvSpPr>
            <a:spLocks noGrp="1"/>
          </p:cNvSpPr>
          <p:nvPr>
            <p:ph type="ftr" sz="quarter" idx="3"/>
          </p:nvPr>
        </p:nvSpPr>
        <p:spPr>
          <a:xfrm>
            <a:off x="660402" y="6235704"/>
            <a:ext cx="4140201" cy="206381"/>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2" name="灯片编号占位符 11">
            <a:extLst>
              <a:ext uri="{FF2B5EF4-FFF2-40B4-BE49-F238E27FC236}">
                <a16:creationId xmlns:a16="http://schemas.microsoft.com/office/drawing/2014/main" id="{7E8030F2-F0B4-4140-B9B5-8B5B27074E99}"/>
              </a:ext>
            </a:extLst>
          </p:cNvPr>
          <p:cNvSpPr>
            <a:spLocks noGrp="1"/>
          </p:cNvSpPr>
          <p:nvPr>
            <p:ph type="sldNum" sz="quarter" idx="4"/>
          </p:nvPr>
        </p:nvSpPr>
        <p:spPr>
          <a:xfrm>
            <a:off x="8971305" y="6235704"/>
            <a:ext cx="2547595" cy="206381"/>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40059264"/>
      </p:ext>
    </p:extLst>
  </p:cSld>
  <p:clrMap bg1="lt1" tx1="dk1" bg2="lt2" tx2="dk2" accent1="accent1" accent2="accent2" accent3="accent3" accent4="accent4" accent5="accent5" accent6="accent6" hlink="hlink" folHlink="folHlink"/>
  <p:sldLayoutIdLst>
    <p:sldLayoutId id="2147483688" r:id="rId1"/>
    <p:sldLayoutId id="2147483651" r:id="rId2"/>
    <p:sldLayoutId id="2147483654" r:id="rId3"/>
    <p:sldLayoutId id="2147483655" r:id="rId4"/>
    <p:sldLayoutId id="2147483660" r:id="rId5"/>
  </p:sldLayoutIdLst>
  <p:txStyles>
    <p:title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hemeOverride" Target="../theme/themeOverride10.x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themeOverride" Target="../theme/themeOverride11.xml"/><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themeOverride" Target="../theme/themeOverride12.xml"/><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hemeOverride" Target="../theme/themeOverride13.xml"/><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themeOverride" Target="../theme/themeOverride14.xml"/><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hemeOverride" Target="../theme/themeOverride15.xml"/><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themeOverride" Target="../theme/themeOverride16.xml"/><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hemeOverride" Target="../theme/themeOverride17.xml"/><Relationship Id="rId4"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themeOverride" Target="../theme/themeOverride19.xml"/><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hemeOverride" Target="../theme/themeOverride2.xml"/><Relationship Id="rId5" Type="http://schemas.openxmlformats.org/officeDocument/2006/relationships/image" Target="../media/image2.emf"/><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1.xml"/><Relationship Id="rId1" Type="http://schemas.openxmlformats.org/officeDocument/2006/relationships/themeOverride" Target="../theme/themeOverride20.xml"/><Relationship Id="rId5" Type="http://schemas.openxmlformats.org/officeDocument/2006/relationships/image" Target="../media/image2.emf"/><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hemeOverride" Target="../theme/themeOverride4.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themeOverride" Target="../theme/themeOverride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hemeOverride" Target="../theme/themeOverride7.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hemeOverride" Target="../theme/themeOverride8.xml"/><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slideLayout" Target="../slideLayouts/slideLayout3.xml"/><Relationship Id="rId7" Type="http://schemas.openxmlformats.org/officeDocument/2006/relationships/image" Target="../media/image8.jpeg"/><Relationship Id="rId2" Type="http://schemas.openxmlformats.org/officeDocument/2006/relationships/tags" Target="../tags/tag10.xml"/><Relationship Id="rId1" Type="http://schemas.openxmlformats.org/officeDocument/2006/relationships/themeOverride" Target="../theme/themeOverride9.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C85C"/>
        </a:solidFill>
        <a:effectLst/>
      </p:bgPr>
    </p:bg>
    <p:spTree>
      <p:nvGrpSpPr>
        <p:cNvPr id="1" name="îśľïďè"/>
        <p:cNvGrpSpPr/>
        <p:nvPr/>
      </p:nvGrpSpPr>
      <p:grpSpPr>
        <a:xfrm>
          <a:off x="0" y="0"/>
          <a:ext cx="0" cy="0"/>
          <a:chOff x="0" y="0"/>
          <a:chExt cx="0" cy="0"/>
        </a:xfrm>
      </p:grpSpPr>
      <p:sp>
        <p:nvSpPr>
          <p:cNvPr id="17" name="ísļíḑe">
            <a:extLst>
              <a:ext uri="{FF2B5EF4-FFF2-40B4-BE49-F238E27FC236}">
                <a16:creationId xmlns:a16="http://schemas.microsoft.com/office/drawing/2014/main" id="{CFF41B4A-437B-405D-9AFB-7006F592B486}"/>
              </a:ext>
            </a:extLst>
          </p:cNvPr>
          <p:cNvSpPr txBox="1">
            <a:spLocks/>
          </p:cNvSpPr>
          <p:nvPr/>
        </p:nvSpPr>
        <p:spPr>
          <a:xfrm>
            <a:off x="1155700" y="4518464"/>
            <a:ext cx="3219450" cy="493152"/>
          </a:xfrm>
          <a:prstGeom prst="roundRect">
            <a:avLst>
              <a:gd name="adj" fmla="val 50000"/>
            </a:avLst>
          </a:prstGeom>
          <a:solidFill>
            <a:schemeClr val="accent2"/>
          </a:solidFill>
        </p:spPr>
        <p:txBody>
          <a:bodyPr wrap="square" anchor="ct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200" dirty="0">
                <a:solidFill>
                  <a:schemeClr val="bg1"/>
                </a:solidFill>
                <a:sym typeface="Arial" panose="020B0604020202020204" pitchFamily="34" charset="0"/>
              </a:rPr>
              <a:t>                           滑动开启机器学习之旅</a:t>
            </a:r>
            <a:endParaRPr lang="en-GB" altLang="zh-CN" sz="1200" dirty="0">
              <a:solidFill>
                <a:schemeClr val="bg1"/>
              </a:solidFill>
              <a:sym typeface="Arial" panose="020B0604020202020204" pitchFamily="34" charset="0"/>
            </a:endParaRPr>
          </a:p>
        </p:txBody>
      </p:sp>
      <p:sp>
        <p:nvSpPr>
          <p:cNvPr id="45" name="ïŝľîḍé">
            <a:extLst>
              <a:ext uri="{FF2B5EF4-FFF2-40B4-BE49-F238E27FC236}">
                <a16:creationId xmlns:a16="http://schemas.microsoft.com/office/drawing/2014/main" id="{7BDD5E3E-37EE-4EC0-B5CC-806B224B00C2}"/>
              </a:ext>
            </a:extLst>
          </p:cNvPr>
          <p:cNvSpPr>
            <a:spLocks noGrp="1"/>
          </p:cNvSpPr>
          <p:nvPr>
            <p:ph type="ctrTitle"/>
          </p:nvPr>
        </p:nvSpPr>
        <p:spPr>
          <a:xfrm>
            <a:off x="1066800" y="2622550"/>
            <a:ext cx="5191125" cy="646113"/>
          </a:xfrm>
        </p:spPr>
        <p:txBody>
          <a:bodyPr>
            <a:noAutofit/>
          </a:bodyPr>
          <a:lstStyle/>
          <a:p>
            <a:r>
              <a:rPr lang="en-US" altLang="zh-CN" dirty="0"/>
              <a:t>k-means</a:t>
            </a:r>
            <a:r>
              <a:rPr lang="zh-CN" altLang="en-US" dirty="0"/>
              <a:t>算法简介</a:t>
            </a:r>
          </a:p>
        </p:txBody>
      </p:sp>
      <p:sp>
        <p:nvSpPr>
          <p:cNvPr id="71" name="iŝlîdè">
            <a:extLst>
              <a:ext uri="{FF2B5EF4-FFF2-40B4-BE49-F238E27FC236}">
                <a16:creationId xmlns:a16="http://schemas.microsoft.com/office/drawing/2014/main" id="{84D76C0E-2297-4B8F-92C5-219E1CD759F4}"/>
              </a:ext>
            </a:extLst>
          </p:cNvPr>
          <p:cNvSpPr txBox="1">
            <a:spLocks/>
          </p:cNvSpPr>
          <p:nvPr/>
        </p:nvSpPr>
        <p:spPr>
          <a:xfrm>
            <a:off x="1066800" y="2221414"/>
            <a:ext cx="5191125" cy="341632"/>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sz="3600" b="1" kern="1200">
                <a:solidFill>
                  <a:schemeClr val="bg1"/>
                </a:solidFill>
                <a:latin typeface="+mj-lt"/>
                <a:ea typeface="+mj-ea"/>
                <a:cs typeface="+mj-cs"/>
              </a:defRPr>
            </a:lvl1pPr>
          </a:lstStyle>
          <a:p>
            <a:r>
              <a:rPr lang="zh-CN" altLang="en-US" sz="1800" dirty="0">
                <a:solidFill>
                  <a:schemeClr val="accent3"/>
                </a:solidFill>
              </a:rPr>
              <a:t>计算机科学导论课程汇报</a:t>
            </a:r>
          </a:p>
        </p:txBody>
      </p:sp>
      <p:sp>
        <p:nvSpPr>
          <p:cNvPr id="40" name="ísļïḋe">
            <a:extLst>
              <a:ext uri="{FF2B5EF4-FFF2-40B4-BE49-F238E27FC236}">
                <a16:creationId xmlns:a16="http://schemas.microsoft.com/office/drawing/2014/main" id="{C3523A2D-E171-407D-9A20-2E99C4DCE7FD}"/>
              </a:ext>
            </a:extLst>
          </p:cNvPr>
          <p:cNvSpPr txBox="1">
            <a:spLocks/>
          </p:cNvSpPr>
          <p:nvPr/>
        </p:nvSpPr>
        <p:spPr>
          <a:xfrm>
            <a:off x="1066801" y="3387672"/>
            <a:ext cx="4570412" cy="525272"/>
          </a:xfrm>
          <a:prstGeom prst="rect">
            <a:avLst/>
          </a:prstGeom>
        </p:spPr>
        <p:txBody>
          <a:bodyPr wrap="square">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100" dirty="0">
                <a:solidFill>
                  <a:srgbClr val="0D3398"/>
                </a:solidFill>
                <a:sym typeface="Arial" panose="020B0604020202020204" pitchFamily="34" charset="0"/>
              </a:rPr>
              <a:t>汇报人：计算 </a:t>
            </a:r>
            <a:r>
              <a:rPr lang="en-US" altLang="zh-CN" sz="1100" dirty="0">
                <a:solidFill>
                  <a:srgbClr val="0D3398"/>
                </a:solidFill>
                <a:sym typeface="Arial" panose="020B0604020202020204" pitchFamily="34" charset="0"/>
              </a:rPr>
              <a:t>2101 </a:t>
            </a:r>
            <a:r>
              <a:rPr lang="zh-CN" altLang="en-US" sz="1100" dirty="0">
                <a:solidFill>
                  <a:srgbClr val="0D3398"/>
                </a:solidFill>
                <a:sym typeface="Arial" panose="020B0604020202020204" pitchFamily="34" charset="0"/>
              </a:rPr>
              <a:t>张宗昊</a:t>
            </a:r>
            <a:endParaRPr lang="en-GB" altLang="zh-CN" sz="1100" dirty="0">
              <a:solidFill>
                <a:srgbClr val="0D3398"/>
              </a:solidFill>
              <a:sym typeface="Arial" panose="020B0604020202020204" pitchFamily="34" charset="0"/>
            </a:endParaRPr>
          </a:p>
          <a:p>
            <a:pPr marL="0" indent="0">
              <a:buNone/>
            </a:pPr>
            <a:r>
              <a:rPr lang="zh-CN" altLang="en-US" sz="1100" dirty="0">
                <a:solidFill>
                  <a:srgbClr val="0D3398"/>
                </a:solidFill>
                <a:sym typeface="Arial" panose="020B0604020202020204" pitchFamily="34" charset="0"/>
              </a:rPr>
              <a:t>答疑人：测控 </a:t>
            </a:r>
            <a:r>
              <a:rPr lang="en-US" altLang="zh-CN" sz="1100" dirty="0">
                <a:solidFill>
                  <a:srgbClr val="0D3398"/>
                </a:solidFill>
                <a:sym typeface="Arial" panose="020B0604020202020204" pitchFamily="34" charset="0"/>
              </a:rPr>
              <a:t>1902 </a:t>
            </a:r>
            <a:r>
              <a:rPr lang="zh-CN" altLang="en-US" sz="1100" dirty="0">
                <a:solidFill>
                  <a:srgbClr val="0D3398"/>
                </a:solidFill>
                <a:sym typeface="Arial" panose="020B0604020202020204" pitchFamily="34" charset="0"/>
              </a:rPr>
              <a:t>陈庆琳</a:t>
            </a:r>
            <a:endParaRPr lang="en-GB" altLang="zh-CN" sz="1100" dirty="0">
              <a:solidFill>
                <a:srgbClr val="0D3398"/>
              </a:solidFill>
              <a:sym typeface="Arial" panose="020B0604020202020204" pitchFamily="34" charset="0"/>
            </a:endParaRPr>
          </a:p>
        </p:txBody>
      </p:sp>
      <p:pic>
        <p:nvPicPr>
          <p:cNvPr id="11" name="图片 10">
            <a:extLst>
              <a:ext uri="{FF2B5EF4-FFF2-40B4-BE49-F238E27FC236}">
                <a16:creationId xmlns:a16="http://schemas.microsoft.com/office/drawing/2014/main" id="{BFEA98A2-33D7-4F65-AF54-8D6C1FD89688}"/>
              </a:ext>
            </a:extLst>
          </p:cNvPr>
          <p:cNvPicPr>
            <a:picLocks noChangeAspect="1"/>
          </p:cNvPicPr>
          <p:nvPr/>
        </p:nvPicPr>
        <p:blipFill>
          <a:blip r:embed="rId5"/>
          <a:stretch>
            <a:fillRect/>
          </a:stretch>
        </p:blipFill>
        <p:spPr>
          <a:xfrm>
            <a:off x="660400" y="603577"/>
            <a:ext cx="2093686" cy="523206"/>
          </a:xfrm>
          <a:prstGeom prst="rect">
            <a:avLst/>
          </a:prstGeom>
        </p:spPr>
      </p:pic>
      <p:sp>
        <p:nvSpPr>
          <p:cNvPr id="21" name="文本框 20">
            <a:extLst>
              <a:ext uri="{FF2B5EF4-FFF2-40B4-BE49-F238E27FC236}">
                <a16:creationId xmlns:a16="http://schemas.microsoft.com/office/drawing/2014/main" id="{7E387D1C-C2F1-41EB-AC92-ABECC92D06EE}"/>
              </a:ext>
            </a:extLst>
          </p:cNvPr>
          <p:cNvSpPr txBox="1">
            <a:spLocks/>
          </p:cNvSpPr>
          <p:nvPr/>
        </p:nvSpPr>
        <p:spPr>
          <a:xfrm>
            <a:off x="1155700" y="4518464"/>
            <a:ext cx="1976730" cy="490690"/>
          </a:xfrm>
          <a:custGeom>
            <a:avLst/>
            <a:gdLst>
              <a:gd name="connsiteX0" fmla="*/ 222154 w 1976730"/>
              <a:gd name="connsiteY0" fmla="*/ 0 h 490690"/>
              <a:gd name="connsiteX1" fmla="*/ 1730154 w 1976730"/>
              <a:gd name="connsiteY1" fmla="*/ 0 h 490690"/>
              <a:gd name="connsiteX2" fmla="*/ 1976730 w 1976730"/>
              <a:gd name="connsiteY2" fmla="*/ 246576 h 490690"/>
              <a:gd name="connsiteX3" fmla="*/ 1779848 w 1976730"/>
              <a:gd name="connsiteY3" fmla="*/ 488143 h 490690"/>
              <a:gd name="connsiteX4" fmla="*/ 1754577 w 1976730"/>
              <a:gd name="connsiteY4" fmla="*/ 490690 h 490690"/>
              <a:gd name="connsiteX5" fmla="*/ 246576 w 1976730"/>
              <a:gd name="connsiteY5" fmla="*/ 490690 h 490690"/>
              <a:gd name="connsiteX6" fmla="*/ 0 w 1976730"/>
              <a:gd name="connsiteY6" fmla="*/ 244114 h 490690"/>
              <a:gd name="connsiteX7" fmla="*/ 196883 w 1976730"/>
              <a:gd name="connsiteY7" fmla="*/ 2548 h 49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6730" h="490690">
                <a:moveTo>
                  <a:pt x="222154" y="0"/>
                </a:moveTo>
                <a:lnTo>
                  <a:pt x="1730154" y="0"/>
                </a:lnTo>
                <a:cubicBezTo>
                  <a:pt x="1866334" y="0"/>
                  <a:pt x="1976730" y="110396"/>
                  <a:pt x="1976730" y="246576"/>
                </a:cubicBezTo>
                <a:cubicBezTo>
                  <a:pt x="1976730" y="365734"/>
                  <a:pt x="1892208" y="465150"/>
                  <a:pt x="1779848" y="488143"/>
                </a:cubicBezTo>
                <a:lnTo>
                  <a:pt x="1754577" y="490690"/>
                </a:lnTo>
                <a:lnTo>
                  <a:pt x="246576" y="490690"/>
                </a:lnTo>
                <a:cubicBezTo>
                  <a:pt x="110396" y="490690"/>
                  <a:pt x="0" y="380294"/>
                  <a:pt x="0" y="244114"/>
                </a:cubicBezTo>
                <a:cubicBezTo>
                  <a:pt x="0" y="124957"/>
                  <a:pt x="84522" y="25540"/>
                  <a:pt x="196883" y="2548"/>
                </a:cubicBezTo>
                <a:close/>
              </a:path>
            </a:pathLst>
          </a:custGeom>
          <a:gradFill>
            <a:gsLst>
              <a:gs pos="5000">
                <a:srgbClr val="5277F7">
                  <a:alpha val="0"/>
                </a:srgbClr>
              </a:gs>
              <a:gs pos="43000">
                <a:srgbClr val="5277F7"/>
              </a:gs>
            </a:gsLst>
            <a:lin ang="10800000" scaled="1"/>
          </a:gradFill>
          <a:ln>
            <a:noFill/>
          </a:ln>
        </p:spPr>
        <p:txBody>
          <a:bodyPr wrap="square" anchor="ct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altLang="zh-CN" sz="1200" dirty="0">
              <a:solidFill>
                <a:schemeClr val="bg1"/>
              </a:solidFill>
              <a:sym typeface="Arial" panose="020B0604020202020204" pitchFamily="34" charset="0"/>
            </a:endParaRPr>
          </a:p>
        </p:txBody>
      </p:sp>
      <p:sp>
        <p:nvSpPr>
          <p:cNvPr id="14" name="íšľïdè">
            <a:extLst>
              <a:ext uri="{FF2B5EF4-FFF2-40B4-BE49-F238E27FC236}">
                <a16:creationId xmlns:a16="http://schemas.microsoft.com/office/drawing/2014/main" id="{80BAC29C-EBA8-4F99-BBD6-1BF3598A729C}"/>
              </a:ext>
            </a:extLst>
          </p:cNvPr>
          <p:cNvSpPr txBox="1">
            <a:spLocks/>
          </p:cNvSpPr>
          <p:nvPr/>
        </p:nvSpPr>
        <p:spPr>
          <a:xfrm>
            <a:off x="1270161" y="4554092"/>
            <a:ext cx="777919" cy="421896"/>
          </a:xfrm>
          <a:prstGeom prst="roundRect">
            <a:avLst>
              <a:gd name="adj" fmla="val 50000"/>
            </a:avLst>
          </a:prstGeom>
          <a:solidFill>
            <a:schemeClr val="bg1"/>
          </a:solidFill>
          <a:ln>
            <a:noFill/>
          </a:ln>
        </p:spPr>
        <p:txBody>
          <a:bodyPr wrap="square" anchor="ct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altLang="zh-CN" sz="1200" dirty="0">
              <a:solidFill>
                <a:schemeClr val="accent2"/>
              </a:solidFill>
              <a:sym typeface="Arial" panose="020B0604020202020204" pitchFamily="34" charset="0"/>
            </a:endParaRPr>
          </a:p>
        </p:txBody>
      </p:sp>
      <p:sp>
        <p:nvSpPr>
          <p:cNvPr id="18" name="箭头: 右 17">
            <a:extLst>
              <a:ext uri="{FF2B5EF4-FFF2-40B4-BE49-F238E27FC236}">
                <a16:creationId xmlns:a16="http://schemas.microsoft.com/office/drawing/2014/main" id="{4A01346B-4D34-4787-B4FF-847162548EA3}"/>
              </a:ext>
            </a:extLst>
          </p:cNvPr>
          <p:cNvSpPr/>
          <p:nvPr/>
        </p:nvSpPr>
        <p:spPr>
          <a:xfrm>
            <a:off x="1428965" y="4613950"/>
            <a:ext cx="460310" cy="292021"/>
          </a:xfrm>
          <a:prstGeom prst="rightArrow">
            <a:avLst/>
          </a:prstGeom>
          <a:gradFill flip="none" rotWithShape="1">
            <a:gsLst>
              <a:gs pos="0">
                <a:schemeClr val="accent2">
                  <a:tint val="66000"/>
                  <a:satMod val="160000"/>
                </a:schemeClr>
              </a:gs>
              <a:gs pos="59000">
                <a:schemeClr val="accent2">
                  <a:tint val="44500"/>
                  <a:satMod val="160000"/>
                </a:schemeClr>
              </a:gs>
              <a:gs pos="100000">
                <a:schemeClr val="accent2">
                  <a:tint val="23500"/>
                  <a:satMod val="160000"/>
                </a:scheme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îšľíde">
            <a:extLst>
              <a:ext uri="{FF2B5EF4-FFF2-40B4-BE49-F238E27FC236}">
                <a16:creationId xmlns:a16="http://schemas.microsoft.com/office/drawing/2014/main" id="{F812CF4B-4DF1-4865-84DD-35C712EE136B}"/>
              </a:ext>
            </a:extLst>
          </p:cNvPr>
          <p:cNvSpPr>
            <a:spLocks noGrp="1"/>
          </p:cNvSpPr>
          <p:nvPr>
            <p:ph type="body" sz="quarter" idx="11"/>
          </p:nvPr>
        </p:nvSpPr>
        <p:spPr>
          <a:xfrm>
            <a:off x="660399" y="6050679"/>
            <a:ext cx="3577064" cy="258532"/>
          </a:xfrm>
        </p:spPr>
        <p:txBody>
          <a:bodyPr>
            <a:normAutofit/>
          </a:bodyPr>
          <a:lstStyle/>
          <a:p>
            <a:r>
              <a:rPr lang="en-US" altLang="zh-CN" dirty="0"/>
              <a:t>2021-12-20</a:t>
            </a:r>
          </a:p>
        </p:txBody>
      </p:sp>
    </p:spTree>
    <p:custDataLst>
      <p:tags r:id="rId2"/>
    </p:custDataLst>
    <p:extLst>
      <p:ext uri="{BB962C8B-B14F-4D97-AF65-F5344CB8AC3E}">
        <p14:creationId xmlns:p14="http://schemas.microsoft.com/office/powerpoint/2010/main" val="63450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iṥḷiḓè"/>
        <p:cNvGrpSpPr/>
        <p:nvPr/>
      </p:nvGrpSpPr>
      <p:grpSpPr>
        <a:xfrm>
          <a:off x="0" y="0"/>
          <a:ext cx="0" cy="0"/>
          <a:chOff x="0" y="0"/>
          <a:chExt cx="0" cy="0"/>
        </a:xfrm>
      </p:grpSpPr>
      <p:sp>
        <p:nvSpPr>
          <p:cNvPr id="2" name="ïsḻîḑè">
            <a:extLst>
              <a:ext uri="{FF2B5EF4-FFF2-40B4-BE49-F238E27FC236}">
                <a16:creationId xmlns:a16="http://schemas.microsoft.com/office/drawing/2014/main" id="{D3C884DC-C58C-4D83-9157-478A0AECA002}"/>
              </a:ext>
            </a:extLst>
          </p:cNvPr>
          <p:cNvSpPr>
            <a:spLocks noGrp="1"/>
          </p:cNvSpPr>
          <p:nvPr>
            <p:ph type="title"/>
          </p:nvPr>
        </p:nvSpPr>
        <p:spPr>
          <a:xfrm>
            <a:off x="1125457" y="3678922"/>
            <a:ext cx="6334078" cy="535531"/>
          </a:xfrm>
        </p:spPr>
        <p:txBody>
          <a:bodyPr/>
          <a:lstStyle/>
          <a:p>
            <a:r>
              <a:rPr lang="en-US" altLang="zh-CN" dirty="0"/>
              <a:t>k-means</a:t>
            </a:r>
            <a:r>
              <a:rPr lang="zh-CN" altLang="en-US" dirty="0"/>
              <a:t>算法详解</a:t>
            </a:r>
          </a:p>
        </p:txBody>
      </p:sp>
      <p:sp>
        <p:nvSpPr>
          <p:cNvPr id="3" name="íSḻiďê">
            <a:extLst>
              <a:ext uri="{FF2B5EF4-FFF2-40B4-BE49-F238E27FC236}">
                <a16:creationId xmlns:a16="http://schemas.microsoft.com/office/drawing/2014/main" id="{378DAE95-7127-4F51-9451-9FE7A2833B8B}"/>
              </a:ext>
            </a:extLst>
          </p:cNvPr>
          <p:cNvSpPr>
            <a:spLocks noGrp="1"/>
          </p:cNvSpPr>
          <p:nvPr>
            <p:ph type="body" idx="1"/>
          </p:nvPr>
        </p:nvSpPr>
        <p:spPr>
          <a:xfrm>
            <a:off x="1125457" y="4214453"/>
            <a:ext cx="6334078" cy="286232"/>
          </a:xfrm>
        </p:spPr>
        <p:txBody>
          <a:bodyPr wrap="square">
            <a:spAutoFit/>
          </a:bodyPr>
          <a:lstStyle/>
          <a:p>
            <a:pPr lvl="0"/>
            <a:r>
              <a:rPr lang="en-US" altLang="zh-CN" dirty="0"/>
              <a:t>Detailed explanation of k-means</a:t>
            </a:r>
            <a:endParaRPr lang="zh-CN" altLang="en-US" dirty="0"/>
          </a:p>
        </p:txBody>
      </p:sp>
      <p:sp>
        <p:nvSpPr>
          <p:cNvPr id="4" name="îsļiḋê">
            <a:extLst>
              <a:ext uri="{FF2B5EF4-FFF2-40B4-BE49-F238E27FC236}">
                <a16:creationId xmlns:a16="http://schemas.microsoft.com/office/drawing/2014/main" id="{CF89466A-9DBE-479A-B6F3-D02967E1DDCE}"/>
              </a:ext>
            </a:extLst>
          </p:cNvPr>
          <p:cNvSpPr txBox="1">
            <a:spLocks/>
          </p:cNvSpPr>
          <p:nvPr/>
        </p:nvSpPr>
        <p:spPr>
          <a:xfrm>
            <a:off x="1125538" y="2410689"/>
            <a:ext cx="1480207" cy="999262"/>
          </a:xfrm>
          <a:prstGeom prst="rect">
            <a:avLst/>
          </a:prstGeom>
        </p:spPr>
        <p:txBody>
          <a:bodyPr vert="horz" lIns="91440" tIns="45720" rIns="91440" bIns="45720" rtlCol="0" anchor="ctr">
            <a:noAutofit/>
          </a:bodyPr>
          <a:lst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a:lstStyle>
          <a:p>
            <a:r>
              <a:rPr lang="en-US" altLang="zh-CN" sz="8800">
                <a:solidFill>
                  <a:schemeClr val="accent3"/>
                </a:solidFill>
              </a:rPr>
              <a:t>0</a:t>
            </a:r>
            <a:r>
              <a:rPr lang="en-US" altLang="zh-CN" sz="100">
                <a:solidFill>
                  <a:schemeClr val="accent3"/>
                </a:solidFill>
              </a:rPr>
              <a:t> </a:t>
            </a:r>
            <a:r>
              <a:rPr lang="en-US" altLang="zh-CN" sz="8800">
                <a:solidFill>
                  <a:schemeClr val="accent3"/>
                </a:solidFill>
              </a:rPr>
              <a:t>3</a:t>
            </a:r>
            <a:endParaRPr lang="zh-CN" altLang="en-US" sz="8800" dirty="0">
              <a:solidFill>
                <a:schemeClr val="accent3"/>
              </a:solidFill>
            </a:endParaRPr>
          </a:p>
        </p:txBody>
      </p:sp>
    </p:spTree>
    <p:custDataLst>
      <p:tags r:id="rId2"/>
    </p:custDataLst>
    <p:extLst>
      <p:ext uri="{BB962C8B-B14F-4D97-AF65-F5344CB8AC3E}">
        <p14:creationId xmlns:p14="http://schemas.microsoft.com/office/powerpoint/2010/main" val="96399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ï$ļíḑê"/>
        <p:cNvGrpSpPr/>
        <p:nvPr/>
      </p:nvGrpSpPr>
      <p:grpSpPr>
        <a:xfrm>
          <a:off x="0" y="0"/>
          <a:ext cx="0" cy="0"/>
          <a:chOff x="0" y="0"/>
          <a:chExt cx="0" cy="0"/>
        </a:xfrm>
      </p:grpSpPr>
      <p:sp>
        <p:nvSpPr>
          <p:cNvPr id="2" name="iṡḻidê">
            <a:extLst>
              <a:ext uri="{FF2B5EF4-FFF2-40B4-BE49-F238E27FC236}">
                <a16:creationId xmlns:a16="http://schemas.microsoft.com/office/drawing/2014/main" id="{FD7D93C3-A1B9-4E4F-BB85-A75A7045F113}"/>
              </a:ext>
            </a:extLst>
          </p:cNvPr>
          <p:cNvSpPr>
            <a:spLocks noGrp="1"/>
          </p:cNvSpPr>
          <p:nvPr>
            <p:ph type="title"/>
          </p:nvPr>
        </p:nvSpPr>
        <p:spPr/>
        <p:txBody>
          <a:bodyPr/>
          <a:lstStyle/>
          <a:p>
            <a:r>
              <a:rPr lang="en-US" altLang="zh-CN" dirty="0"/>
              <a:t>k-means</a:t>
            </a:r>
            <a:r>
              <a:rPr lang="zh-CN" altLang="en-US" dirty="0"/>
              <a:t>算法步骤</a:t>
            </a:r>
          </a:p>
        </p:txBody>
      </p:sp>
      <p:sp>
        <p:nvSpPr>
          <p:cNvPr id="3" name="矩形 2">
            <a:extLst>
              <a:ext uri="{FF2B5EF4-FFF2-40B4-BE49-F238E27FC236}">
                <a16:creationId xmlns:a16="http://schemas.microsoft.com/office/drawing/2014/main" id="{0F4968EC-8C28-479B-8A87-9B319C4E2FA3}"/>
              </a:ext>
            </a:extLst>
          </p:cNvPr>
          <p:cNvSpPr/>
          <p:nvPr/>
        </p:nvSpPr>
        <p:spPr>
          <a:xfrm>
            <a:off x="6513286" y="1517541"/>
            <a:ext cx="4100286" cy="4100286"/>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7EAD3B47-AECC-4D40-829C-231F408E568B}"/>
              </a:ext>
            </a:extLst>
          </p:cNvPr>
          <p:cNvSpPr/>
          <p:nvPr/>
        </p:nvSpPr>
        <p:spPr>
          <a:xfrm>
            <a:off x="8411028" y="2624255"/>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EF00C76-D68B-4F74-BEB3-4EBF4101B60C}"/>
              </a:ext>
            </a:extLst>
          </p:cNvPr>
          <p:cNvSpPr/>
          <p:nvPr/>
        </p:nvSpPr>
        <p:spPr>
          <a:xfrm>
            <a:off x="8665026" y="2685941"/>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EE03880-73AC-4AF2-9326-6A8FBF2CA995}"/>
              </a:ext>
            </a:extLst>
          </p:cNvPr>
          <p:cNvSpPr/>
          <p:nvPr/>
        </p:nvSpPr>
        <p:spPr>
          <a:xfrm>
            <a:off x="8937168" y="250088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22FF10B-73BF-4BAB-BC8A-FDC3D0B38457}"/>
              </a:ext>
            </a:extLst>
          </p:cNvPr>
          <p:cNvSpPr/>
          <p:nvPr/>
        </p:nvSpPr>
        <p:spPr>
          <a:xfrm>
            <a:off x="8984343" y="2468226"/>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9D4CB81-9443-4DA0-AF34-AA106E17C243}"/>
              </a:ext>
            </a:extLst>
          </p:cNvPr>
          <p:cNvSpPr/>
          <p:nvPr/>
        </p:nvSpPr>
        <p:spPr>
          <a:xfrm>
            <a:off x="8899070" y="2422869"/>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28D9EC0-94D6-47AF-B14D-3F2F3B9F127B}"/>
              </a:ext>
            </a:extLst>
          </p:cNvPr>
          <p:cNvSpPr/>
          <p:nvPr/>
        </p:nvSpPr>
        <p:spPr>
          <a:xfrm>
            <a:off x="8878201" y="221513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A5B5656-F8A4-42AC-B49F-1C37142DEDDF}"/>
              </a:ext>
            </a:extLst>
          </p:cNvPr>
          <p:cNvSpPr/>
          <p:nvPr/>
        </p:nvSpPr>
        <p:spPr>
          <a:xfrm>
            <a:off x="9320883" y="2091761"/>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D239A9A4-4295-49ED-935D-C1E3255FE2E5}"/>
              </a:ext>
            </a:extLst>
          </p:cNvPr>
          <p:cNvSpPr/>
          <p:nvPr/>
        </p:nvSpPr>
        <p:spPr>
          <a:xfrm>
            <a:off x="9556740" y="2276819"/>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F7750B7E-296B-483C-BCBA-345ED08FDFD8}"/>
              </a:ext>
            </a:extLst>
          </p:cNvPr>
          <p:cNvSpPr/>
          <p:nvPr/>
        </p:nvSpPr>
        <p:spPr>
          <a:xfrm>
            <a:off x="9410699" y="236118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8DD2B07-8380-44A6-BA70-9AF3AF389D9F}"/>
              </a:ext>
            </a:extLst>
          </p:cNvPr>
          <p:cNvSpPr/>
          <p:nvPr/>
        </p:nvSpPr>
        <p:spPr>
          <a:xfrm>
            <a:off x="9300023" y="2364810"/>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37102EA-1148-4D16-9294-193276083E60}"/>
              </a:ext>
            </a:extLst>
          </p:cNvPr>
          <p:cNvSpPr/>
          <p:nvPr/>
        </p:nvSpPr>
        <p:spPr>
          <a:xfrm>
            <a:off x="9469200" y="2601576"/>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564C018-7342-413C-87EF-6B598FBD4709}"/>
              </a:ext>
            </a:extLst>
          </p:cNvPr>
          <p:cNvSpPr/>
          <p:nvPr/>
        </p:nvSpPr>
        <p:spPr>
          <a:xfrm>
            <a:off x="9530886" y="280931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DD3F1617-11BF-4AFA-AA5B-CA46D013E0D8}"/>
              </a:ext>
            </a:extLst>
          </p:cNvPr>
          <p:cNvSpPr/>
          <p:nvPr/>
        </p:nvSpPr>
        <p:spPr>
          <a:xfrm>
            <a:off x="9577613" y="2747627"/>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022F41BA-C407-45E5-B982-728BD287F9C0}"/>
              </a:ext>
            </a:extLst>
          </p:cNvPr>
          <p:cNvSpPr/>
          <p:nvPr/>
        </p:nvSpPr>
        <p:spPr>
          <a:xfrm>
            <a:off x="9449242" y="2778470"/>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EC53AF9B-57CB-4DDB-8336-4484472FA767}"/>
              </a:ext>
            </a:extLst>
          </p:cNvPr>
          <p:cNvSpPr/>
          <p:nvPr/>
        </p:nvSpPr>
        <p:spPr>
          <a:xfrm>
            <a:off x="9300470" y="280931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387AF81-6745-4391-8FFF-AC266694D602}"/>
              </a:ext>
            </a:extLst>
          </p:cNvPr>
          <p:cNvSpPr/>
          <p:nvPr/>
        </p:nvSpPr>
        <p:spPr>
          <a:xfrm>
            <a:off x="9057134" y="2763954"/>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8AF8C0EE-D7E8-4FE9-970E-62BCF139ABF7}"/>
              </a:ext>
            </a:extLst>
          </p:cNvPr>
          <p:cNvSpPr/>
          <p:nvPr/>
        </p:nvSpPr>
        <p:spPr>
          <a:xfrm>
            <a:off x="10024369" y="2763954"/>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76FAE2A7-A720-4406-81B9-A12313301F25}"/>
              </a:ext>
            </a:extLst>
          </p:cNvPr>
          <p:cNvSpPr/>
          <p:nvPr/>
        </p:nvSpPr>
        <p:spPr>
          <a:xfrm>
            <a:off x="9906880" y="344431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51690D40-5DD1-4DCF-BB7D-99C95AFDAAC7}"/>
              </a:ext>
            </a:extLst>
          </p:cNvPr>
          <p:cNvSpPr/>
          <p:nvPr/>
        </p:nvSpPr>
        <p:spPr>
          <a:xfrm>
            <a:off x="9566237" y="3251087"/>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E2487F9-CE80-4C39-8514-905578B314B3}"/>
              </a:ext>
            </a:extLst>
          </p:cNvPr>
          <p:cNvSpPr/>
          <p:nvPr/>
        </p:nvSpPr>
        <p:spPr>
          <a:xfrm>
            <a:off x="8565242" y="397771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D88540FA-1418-48AA-8867-08E5C0325BE3}"/>
              </a:ext>
            </a:extLst>
          </p:cNvPr>
          <p:cNvSpPr/>
          <p:nvPr/>
        </p:nvSpPr>
        <p:spPr>
          <a:xfrm>
            <a:off x="8209642" y="377814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BE6BEA30-9948-4AB4-9371-2CFB61A9E0FC}"/>
              </a:ext>
            </a:extLst>
          </p:cNvPr>
          <p:cNvSpPr/>
          <p:nvPr/>
        </p:nvSpPr>
        <p:spPr>
          <a:xfrm>
            <a:off x="8111670" y="380354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2B0597D-C214-4625-8B3C-EE4F64B17E85}"/>
              </a:ext>
            </a:extLst>
          </p:cNvPr>
          <p:cNvSpPr/>
          <p:nvPr/>
        </p:nvSpPr>
        <p:spPr>
          <a:xfrm>
            <a:off x="8173356" y="3952315"/>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01A5F1F-56A7-459E-90A2-0BDEA7B48078}"/>
              </a:ext>
            </a:extLst>
          </p:cNvPr>
          <p:cNvSpPr/>
          <p:nvPr/>
        </p:nvSpPr>
        <p:spPr>
          <a:xfrm>
            <a:off x="7971969" y="4014001"/>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A992E91B-9C57-4594-933A-7D2F00F088DF}"/>
              </a:ext>
            </a:extLst>
          </p:cNvPr>
          <p:cNvSpPr/>
          <p:nvPr/>
        </p:nvSpPr>
        <p:spPr>
          <a:xfrm>
            <a:off x="7776026" y="4075687"/>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E141D56-A594-4D0A-AA07-591DC95CAAF5}"/>
              </a:ext>
            </a:extLst>
          </p:cNvPr>
          <p:cNvSpPr/>
          <p:nvPr/>
        </p:nvSpPr>
        <p:spPr>
          <a:xfrm>
            <a:off x="7747904" y="4014001"/>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D89C76CD-D043-478B-AF31-EEC8E3EB77BD}"/>
              </a:ext>
            </a:extLst>
          </p:cNvPr>
          <p:cNvSpPr/>
          <p:nvPr/>
        </p:nvSpPr>
        <p:spPr>
          <a:xfrm>
            <a:off x="7624532" y="3759094"/>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F9109D35-3974-4207-BC3C-2C5E938DF1BC}"/>
              </a:ext>
            </a:extLst>
          </p:cNvPr>
          <p:cNvSpPr/>
          <p:nvPr/>
        </p:nvSpPr>
        <p:spPr>
          <a:xfrm>
            <a:off x="7435847" y="3929638"/>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D63883E7-F983-4CEA-9F9F-84FC014896A4}"/>
              </a:ext>
            </a:extLst>
          </p:cNvPr>
          <p:cNvSpPr/>
          <p:nvPr/>
        </p:nvSpPr>
        <p:spPr>
          <a:xfrm>
            <a:off x="7501611" y="416005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1856FA0-B253-4827-B14B-778829260291}"/>
              </a:ext>
            </a:extLst>
          </p:cNvPr>
          <p:cNvSpPr/>
          <p:nvPr/>
        </p:nvSpPr>
        <p:spPr>
          <a:xfrm>
            <a:off x="7652654" y="429907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21C2AFF-53E8-48D6-BC1E-9B511F9FB9B9}"/>
              </a:ext>
            </a:extLst>
          </p:cNvPr>
          <p:cNvSpPr/>
          <p:nvPr/>
        </p:nvSpPr>
        <p:spPr>
          <a:xfrm>
            <a:off x="7607062" y="443809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9591EE4-0D7B-461A-B2A2-646AFC2C3ABE}"/>
              </a:ext>
            </a:extLst>
          </p:cNvPr>
          <p:cNvSpPr/>
          <p:nvPr/>
        </p:nvSpPr>
        <p:spPr>
          <a:xfrm>
            <a:off x="7356691" y="4355768"/>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FBA65779-1DB0-4376-92DC-242980DB8F16}"/>
              </a:ext>
            </a:extLst>
          </p:cNvPr>
          <p:cNvSpPr/>
          <p:nvPr/>
        </p:nvSpPr>
        <p:spPr>
          <a:xfrm>
            <a:off x="7197033" y="4565777"/>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2024AB6-6E1A-4BA9-A8D5-0F3E5B79D1A3}"/>
              </a:ext>
            </a:extLst>
          </p:cNvPr>
          <p:cNvSpPr/>
          <p:nvPr/>
        </p:nvSpPr>
        <p:spPr>
          <a:xfrm>
            <a:off x="7803909" y="3593084"/>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5974BBB5-EBC7-4A5F-8322-8CCA7BECC625}"/>
              </a:ext>
            </a:extLst>
          </p:cNvPr>
          <p:cNvSpPr/>
          <p:nvPr/>
        </p:nvSpPr>
        <p:spPr>
          <a:xfrm>
            <a:off x="7702306" y="4788700"/>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FC11A49B-EF52-4E75-9D14-F1132BE6C042}"/>
              </a:ext>
            </a:extLst>
          </p:cNvPr>
          <p:cNvSpPr/>
          <p:nvPr/>
        </p:nvSpPr>
        <p:spPr>
          <a:xfrm>
            <a:off x="7834081" y="4910259"/>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B73CC12-45D3-4362-A3D7-591FDBB54B8F}"/>
              </a:ext>
            </a:extLst>
          </p:cNvPr>
          <p:cNvSpPr/>
          <p:nvPr/>
        </p:nvSpPr>
        <p:spPr>
          <a:xfrm>
            <a:off x="7652654" y="4950399"/>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C734CF57-5CED-4EAD-913A-1D4332503DC0}"/>
              </a:ext>
            </a:extLst>
          </p:cNvPr>
          <p:cNvSpPr/>
          <p:nvPr/>
        </p:nvSpPr>
        <p:spPr>
          <a:xfrm>
            <a:off x="6998935" y="484857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40877803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ï$ļíḑê"/>
        <p:cNvGrpSpPr/>
        <p:nvPr/>
      </p:nvGrpSpPr>
      <p:grpSpPr>
        <a:xfrm>
          <a:off x="0" y="0"/>
          <a:ext cx="0" cy="0"/>
          <a:chOff x="0" y="0"/>
          <a:chExt cx="0" cy="0"/>
        </a:xfrm>
      </p:grpSpPr>
      <p:sp>
        <p:nvSpPr>
          <p:cNvPr id="2" name="iṡḻidê">
            <a:extLst>
              <a:ext uri="{FF2B5EF4-FFF2-40B4-BE49-F238E27FC236}">
                <a16:creationId xmlns:a16="http://schemas.microsoft.com/office/drawing/2014/main" id="{FD7D93C3-A1B9-4E4F-BB85-A75A7045F113}"/>
              </a:ext>
            </a:extLst>
          </p:cNvPr>
          <p:cNvSpPr>
            <a:spLocks noGrp="1"/>
          </p:cNvSpPr>
          <p:nvPr>
            <p:ph type="title"/>
          </p:nvPr>
        </p:nvSpPr>
        <p:spPr/>
        <p:txBody>
          <a:bodyPr/>
          <a:lstStyle/>
          <a:p>
            <a:r>
              <a:rPr lang="en-US" altLang="zh-CN" dirty="0"/>
              <a:t>k-means</a:t>
            </a:r>
            <a:r>
              <a:rPr lang="zh-CN" altLang="en-US" dirty="0"/>
              <a:t>算法步骤</a:t>
            </a:r>
          </a:p>
        </p:txBody>
      </p:sp>
      <p:sp>
        <p:nvSpPr>
          <p:cNvPr id="3" name="矩形 2">
            <a:extLst>
              <a:ext uri="{FF2B5EF4-FFF2-40B4-BE49-F238E27FC236}">
                <a16:creationId xmlns:a16="http://schemas.microsoft.com/office/drawing/2014/main" id="{0F4968EC-8C28-479B-8A87-9B319C4E2FA3}"/>
              </a:ext>
            </a:extLst>
          </p:cNvPr>
          <p:cNvSpPr/>
          <p:nvPr/>
        </p:nvSpPr>
        <p:spPr>
          <a:xfrm>
            <a:off x="6513286" y="1517541"/>
            <a:ext cx="4100286" cy="4100286"/>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7EAD3B47-AECC-4D40-829C-231F408E568B}"/>
              </a:ext>
            </a:extLst>
          </p:cNvPr>
          <p:cNvSpPr/>
          <p:nvPr/>
        </p:nvSpPr>
        <p:spPr>
          <a:xfrm>
            <a:off x="8411028" y="2624255"/>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EF00C76-D68B-4F74-BEB3-4EBF4101B60C}"/>
              </a:ext>
            </a:extLst>
          </p:cNvPr>
          <p:cNvSpPr/>
          <p:nvPr/>
        </p:nvSpPr>
        <p:spPr>
          <a:xfrm>
            <a:off x="8665026" y="2685941"/>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EE03880-73AC-4AF2-9326-6A8FBF2CA995}"/>
              </a:ext>
            </a:extLst>
          </p:cNvPr>
          <p:cNvSpPr/>
          <p:nvPr/>
        </p:nvSpPr>
        <p:spPr>
          <a:xfrm>
            <a:off x="8937168" y="250088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22FF10B-73BF-4BAB-BC8A-FDC3D0B38457}"/>
              </a:ext>
            </a:extLst>
          </p:cNvPr>
          <p:cNvSpPr/>
          <p:nvPr/>
        </p:nvSpPr>
        <p:spPr>
          <a:xfrm>
            <a:off x="8984343" y="2468226"/>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9D4CB81-9443-4DA0-AF34-AA106E17C243}"/>
              </a:ext>
            </a:extLst>
          </p:cNvPr>
          <p:cNvSpPr/>
          <p:nvPr/>
        </p:nvSpPr>
        <p:spPr>
          <a:xfrm>
            <a:off x="8899070" y="2422869"/>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28D9EC0-94D6-47AF-B14D-3F2F3B9F127B}"/>
              </a:ext>
            </a:extLst>
          </p:cNvPr>
          <p:cNvSpPr/>
          <p:nvPr/>
        </p:nvSpPr>
        <p:spPr>
          <a:xfrm>
            <a:off x="8878201" y="221513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A5B5656-F8A4-42AC-B49F-1C37142DEDDF}"/>
              </a:ext>
            </a:extLst>
          </p:cNvPr>
          <p:cNvSpPr/>
          <p:nvPr/>
        </p:nvSpPr>
        <p:spPr>
          <a:xfrm>
            <a:off x="9320883" y="2091761"/>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D239A9A4-4295-49ED-935D-C1E3255FE2E5}"/>
              </a:ext>
            </a:extLst>
          </p:cNvPr>
          <p:cNvSpPr/>
          <p:nvPr/>
        </p:nvSpPr>
        <p:spPr>
          <a:xfrm>
            <a:off x="9556740" y="2276819"/>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F7750B7E-296B-483C-BCBA-345ED08FDFD8}"/>
              </a:ext>
            </a:extLst>
          </p:cNvPr>
          <p:cNvSpPr/>
          <p:nvPr/>
        </p:nvSpPr>
        <p:spPr>
          <a:xfrm>
            <a:off x="9410699" y="236118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8DD2B07-8380-44A6-BA70-9AF3AF389D9F}"/>
              </a:ext>
            </a:extLst>
          </p:cNvPr>
          <p:cNvSpPr/>
          <p:nvPr/>
        </p:nvSpPr>
        <p:spPr>
          <a:xfrm>
            <a:off x="9300023" y="2364810"/>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37102EA-1148-4D16-9294-193276083E60}"/>
              </a:ext>
            </a:extLst>
          </p:cNvPr>
          <p:cNvSpPr/>
          <p:nvPr/>
        </p:nvSpPr>
        <p:spPr>
          <a:xfrm>
            <a:off x="9469200" y="2601576"/>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564C018-7342-413C-87EF-6B598FBD4709}"/>
              </a:ext>
            </a:extLst>
          </p:cNvPr>
          <p:cNvSpPr/>
          <p:nvPr/>
        </p:nvSpPr>
        <p:spPr>
          <a:xfrm>
            <a:off x="9530886" y="280931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DD3F1617-11BF-4AFA-AA5B-CA46D013E0D8}"/>
              </a:ext>
            </a:extLst>
          </p:cNvPr>
          <p:cNvSpPr/>
          <p:nvPr/>
        </p:nvSpPr>
        <p:spPr>
          <a:xfrm>
            <a:off x="9577613" y="2747627"/>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022F41BA-C407-45E5-B982-728BD287F9C0}"/>
              </a:ext>
            </a:extLst>
          </p:cNvPr>
          <p:cNvSpPr/>
          <p:nvPr/>
        </p:nvSpPr>
        <p:spPr>
          <a:xfrm>
            <a:off x="9449242" y="2778470"/>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EC53AF9B-57CB-4DDB-8336-4484472FA767}"/>
              </a:ext>
            </a:extLst>
          </p:cNvPr>
          <p:cNvSpPr/>
          <p:nvPr/>
        </p:nvSpPr>
        <p:spPr>
          <a:xfrm>
            <a:off x="9300470" y="280931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387AF81-6745-4391-8FFF-AC266694D602}"/>
              </a:ext>
            </a:extLst>
          </p:cNvPr>
          <p:cNvSpPr/>
          <p:nvPr/>
        </p:nvSpPr>
        <p:spPr>
          <a:xfrm>
            <a:off x="9057134" y="2763954"/>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8AF8C0EE-D7E8-4FE9-970E-62BCF139ABF7}"/>
              </a:ext>
            </a:extLst>
          </p:cNvPr>
          <p:cNvSpPr/>
          <p:nvPr/>
        </p:nvSpPr>
        <p:spPr>
          <a:xfrm>
            <a:off x="10024369" y="2763954"/>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76FAE2A7-A720-4406-81B9-A12313301F25}"/>
              </a:ext>
            </a:extLst>
          </p:cNvPr>
          <p:cNvSpPr/>
          <p:nvPr/>
        </p:nvSpPr>
        <p:spPr>
          <a:xfrm>
            <a:off x="9906880" y="344431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51690D40-5DD1-4DCF-BB7D-99C95AFDAAC7}"/>
              </a:ext>
            </a:extLst>
          </p:cNvPr>
          <p:cNvSpPr/>
          <p:nvPr/>
        </p:nvSpPr>
        <p:spPr>
          <a:xfrm>
            <a:off x="9566237" y="3251087"/>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E2487F9-CE80-4C39-8514-905578B314B3}"/>
              </a:ext>
            </a:extLst>
          </p:cNvPr>
          <p:cNvSpPr/>
          <p:nvPr/>
        </p:nvSpPr>
        <p:spPr>
          <a:xfrm>
            <a:off x="8565242" y="397771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D88540FA-1418-48AA-8867-08E5C0325BE3}"/>
              </a:ext>
            </a:extLst>
          </p:cNvPr>
          <p:cNvSpPr/>
          <p:nvPr/>
        </p:nvSpPr>
        <p:spPr>
          <a:xfrm>
            <a:off x="8209642" y="377814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BE6BEA30-9948-4AB4-9371-2CFB61A9E0FC}"/>
              </a:ext>
            </a:extLst>
          </p:cNvPr>
          <p:cNvSpPr/>
          <p:nvPr/>
        </p:nvSpPr>
        <p:spPr>
          <a:xfrm>
            <a:off x="8111670" y="380354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2B0597D-C214-4625-8B3C-EE4F64B17E85}"/>
              </a:ext>
            </a:extLst>
          </p:cNvPr>
          <p:cNvSpPr/>
          <p:nvPr/>
        </p:nvSpPr>
        <p:spPr>
          <a:xfrm>
            <a:off x="8173356" y="3952315"/>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01A5F1F-56A7-459E-90A2-0BDEA7B48078}"/>
              </a:ext>
            </a:extLst>
          </p:cNvPr>
          <p:cNvSpPr/>
          <p:nvPr/>
        </p:nvSpPr>
        <p:spPr>
          <a:xfrm>
            <a:off x="7971969" y="4014001"/>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A992E91B-9C57-4594-933A-7D2F00F088DF}"/>
              </a:ext>
            </a:extLst>
          </p:cNvPr>
          <p:cNvSpPr/>
          <p:nvPr/>
        </p:nvSpPr>
        <p:spPr>
          <a:xfrm>
            <a:off x="7776026" y="4075687"/>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E141D56-A594-4D0A-AA07-591DC95CAAF5}"/>
              </a:ext>
            </a:extLst>
          </p:cNvPr>
          <p:cNvSpPr/>
          <p:nvPr/>
        </p:nvSpPr>
        <p:spPr>
          <a:xfrm>
            <a:off x="7747904" y="4014001"/>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D89C76CD-D043-478B-AF31-EEC8E3EB77BD}"/>
              </a:ext>
            </a:extLst>
          </p:cNvPr>
          <p:cNvSpPr/>
          <p:nvPr/>
        </p:nvSpPr>
        <p:spPr>
          <a:xfrm>
            <a:off x="7624532" y="3759094"/>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F9109D35-3974-4207-BC3C-2C5E938DF1BC}"/>
              </a:ext>
            </a:extLst>
          </p:cNvPr>
          <p:cNvSpPr/>
          <p:nvPr/>
        </p:nvSpPr>
        <p:spPr>
          <a:xfrm>
            <a:off x="7435847" y="3929638"/>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D63883E7-F983-4CEA-9F9F-84FC014896A4}"/>
              </a:ext>
            </a:extLst>
          </p:cNvPr>
          <p:cNvSpPr/>
          <p:nvPr/>
        </p:nvSpPr>
        <p:spPr>
          <a:xfrm>
            <a:off x="7501611" y="416005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1856FA0-B253-4827-B14B-778829260291}"/>
              </a:ext>
            </a:extLst>
          </p:cNvPr>
          <p:cNvSpPr/>
          <p:nvPr/>
        </p:nvSpPr>
        <p:spPr>
          <a:xfrm>
            <a:off x="7652654" y="429907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21C2AFF-53E8-48D6-BC1E-9B511F9FB9B9}"/>
              </a:ext>
            </a:extLst>
          </p:cNvPr>
          <p:cNvSpPr/>
          <p:nvPr/>
        </p:nvSpPr>
        <p:spPr>
          <a:xfrm>
            <a:off x="7607062" y="4438092"/>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9591EE4-0D7B-461A-B2A2-646AFC2C3ABE}"/>
              </a:ext>
            </a:extLst>
          </p:cNvPr>
          <p:cNvSpPr/>
          <p:nvPr/>
        </p:nvSpPr>
        <p:spPr>
          <a:xfrm>
            <a:off x="7356691" y="4355768"/>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FBA65779-1DB0-4376-92DC-242980DB8F16}"/>
              </a:ext>
            </a:extLst>
          </p:cNvPr>
          <p:cNvSpPr/>
          <p:nvPr/>
        </p:nvSpPr>
        <p:spPr>
          <a:xfrm>
            <a:off x="7197033" y="4565777"/>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2024AB6-6E1A-4BA9-A8D5-0F3E5B79D1A3}"/>
              </a:ext>
            </a:extLst>
          </p:cNvPr>
          <p:cNvSpPr/>
          <p:nvPr/>
        </p:nvSpPr>
        <p:spPr>
          <a:xfrm>
            <a:off x="7803909" y="3593084"/>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5974BBB5-EBC7-4A5F-8322-8CCA7BECC625}"/>
              </a:ext>
            </a:extLst>
          </p:cNvPr>
          <p:cNvSpPr/>
          <p:nvPr/>
        </p:nvSpPr>
        <p:spPr>
          <a:xfrm>
            <a:off x="7702306" y="4788700"/>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FC11A49B-EF52-4E75-9D14-F1132BE6C042}"/>
              </a:ext>
            </a:extLst>
          </p:cNvPr>
          <p:cNvSpPr/>
          <p:nvPr/>
        </p:nvSpPr>
        <p:spPr>
          <a:xfrm>
            <a:off x="7834081" y="4910259"/>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B73CC12-45D3-4362-A3D7-591FDBB54B8F}"/>
              </a:ext>
            </a:extLst>
          </p:cNvPr>
          <p:cNvSpPr/>
          <p:nvPr/>
        </p:nvSpPr>
        <p:spPr>
          <a:xfrm>
            <a:off x="7652654" y="4950399"/>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C734CF57-5CED-4EAD-913A-1D4332503DC0}"/>
              </a:ext>
            </a:extLst>
          </p:cNvPr>
          <p:cNvSpPr/>
          <p:nvPr/>
        </p:nvSpPr>
        <p:spPr>
          <a:xfrm>
            <a:off x="6998935" y="4848573"/>
            <a:ext cx="123372" cy="123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iṩḻiḍe">
            <a:extLst>
              <a:ext uri="{FF2B5EF4-FFF2-40B4-BE49-F238E27FC236}">
                <a16:creationId xmlns:a16="http://schemas.microsoft.com/office/drawing/2014/main" id="{6C4A3D08-4BCB-4DB0-9FF3-435C00DF302C}"/>
              </a:ext>
            </a:extLst>
          </p:cNvPr>
          <p:cNvSpPr/>
          <p:nvPr/>
        </p:nvSpPr>
        <p:spPr>
          <a:xfrm>
            <a:off x="1182845" y="1440315"/>
            <a:ext cx="3718441" cy="889227"/>
          </a:xfrm>
          <a:prstGeom prst="roundRect">
            <a:avLst>
              <a:gd name="adj" fmla="val 22661"/>
            </a:avLst>
          </a:prstGeom>
          <a:ln w="50800" cap="rnd">
            <a:gradFill>
              <a:gsLst>
                <a:gs pos="100000">
                  <a:schemeClr val="accent1">
                    <a:lumMod val="60000"/>
                    <a:lumOff val="40000"/>
                    <a:alpha val="0"/>
                  </a:schemeClr>
                </a:gs>
                <a:gs pos="20000">
                  <a:schemeClr val="accent1"/>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nvGrpSpPr>
          <p:cNvPr id="8" name="组合 7">
            <a:extLst>
              <a:ext uri="{FF2B5EF4-FFF2-40B4-BE49-F238E27FC236}">
                <a16:creationId xmlns:a16="http://schemas.microsoft.com/office/drawing/2014/main" id="{58C61F0A-7BB8-4133-9970-3FD07A4EB0AA}"/>
              </a:ext>
            </a:extLst>
          </p:cNvPr>
          <p:cNvGrpSpPr/>
          <p:nvPr/>
        </p:nvGrpSpPr>
        <p:grpSpPr>
          <a:xfrm>
            <a:off x="1551061" y="1640571"/>
            <a:ext cx="2986441" cy="488713"/>
            <a:chOff x="1551061" y="1640571"/>
            <a:chExt cx="2986441" cy="488713"/>
          </a:xfrm>
        </p:grpSpPr>
        <p:sp>
          <p:nvSpPr>
            <p:cNvPr id="51" name="îSļídê">
              <a:extLst>
                <a:ext uri="{FF2B5EF4-FFF2-40B4-BE49-F238E27FC236}">
                  <a16:creationId xmlns:a16="http://schemas.microsoft.com/office/drawing/2014/main" id="{E3B30433-17C7-4DC4-95BD-10845B4C028D}"/>
                </a:ext>
              </a:extLst>
            </p:cNvPr>
            <p:cNvSpPr txBox="1"/>
            <p:nvPr/>
          </p:nvSpPr>
          <p:spPr>
            <a:xfrm>
              <a:off x="2341425" y="1715650"/>
              <a:ext cx="2196077" cy="338554"/>
            </a:xfrm>
            <a:prstGeom prst="rect">
              <a:avLst/>
            </a:prstGeom>
            <a:noFill/>
          </p:spPr>
          <p:txBody>
            <a:bodyPr wrap="square" rtlCol="0">
              <a:spAutoFit/>
            </a:bodyPr>
            <a:lstStyle/>
            <a:p>
              <a:r>
                <a:rPr lang="zh-CN" altLang="en-US" sz="1600" b="1" dirty="0"/>
                <a:t>随机选取初始中心点</a:t>
              </a:r>
            </a:p>
          </p:txBody>
        </p:sp>
        <p:sp>
          <p:nvSpPr>
            <p:cNvPr id="50" name="îSlïďè">
              <a:extLst>
                <a:ext uri="{FF2B5EF4-FFF2-40B4-BE49-F238E27FC236}">
                  <a16:creationId xmlns:a16="http://schemas.microsoft.com/office/drawing/2014/main" id="{8DB1E0F2-9B5F-4E4D-9F66-96362865CED6}"/>
                </a:ext>
              </a:extLst>
            </p:cNvPr>
            <p:cNvSpPr txBox="1"/>
            <p:nvPr/>
          </p:nvSpPr>
          <p:spPr>
            <a:xfrm>
              <a:off x="1551061" y="1640571"/>
              <a:ext cx="790364" cy="488713"/>
            </a:xfrm>
            <a:prstGeom prst="rect">
              <a:avLst/>
            </a:prstGeom>
            <a:noFill/>
            <a:effectLst/>
          </p:spPr>
          <p:txBody>
            <a:bodyPr wrap="none" rtlCol="0">
              <a:spAutoFit/>
            </a:bodyPr>
            <a:lstStyle/>
            <a:p>
              <a:r>
                <a:rPr lang="en-US" altLang="zh-CN"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rPr>
                <a:t>01</a:t>
              </a:r>
              <a:endParaRPr lang="zh-CN" altLang="en-US"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sp>
        <p:nvSpPr>
          <p:cNvPr id="7" name="文本框 6">
            <a:extLst>
              <a:ext uri="{FF2B5EF4-FFF2-40B4-BE49-F238E27FC236}">
                <a16:creationId xmlns:a16="http://schemas.microsoft.com/office/drawing/2014/main" id="{82CD8BBC-95B5-4B0A-9244-ACACCE19B30F}"/>
              </a:ext>
            </a:extLst>
          </p:cNvPr>
          <p:cNvSpPr txBox="1"/>
          <p:nvPr/>
        </p:nvSpPr>
        <p:spPr>
          <a:xfrm>
            <a:off x="7160022" y="2701787"/>
            <a:ext cx="393338" cy="400110"/>
          </a:xfrm>
          <a:prstGeom prst="rect">
            <a:avLst/>
          </a:prstGeom>
          <a:noFill/>
        </p:spPr>
        <p:txBody>
          <a:bodyPr wrap="square" rtlCol="0">
            <a:spAutoFit/>
          </a:bodyPr>
          <a:lstStyle/>
          <a:p>
            <a:r>
              <a:rPr lang="en-US" altLang="zh-CN" sz="2000" b="1" dirty="0">
                <a:solidFill>
                  <a:schemeClr val="accent3"/>
                </a:solidFill>
              </a:rPr>
              <a:t>X</a:t>
            </a:r>
            <a:endParaRPr lang="zh-CN" altLang="en-US" sz="2000" b="1" dirty="0">
              <a:solidFill>
                <a:schemeClr val="accent3"/>
              </a:solidFill>
            </a:endParaRPr>
          </a:p>
        </p:txBody>
      </p:sp>
      <p:sp>
        <p:nvSpPr>
          <p:cNvPr id="61" name="文本框 60">
            <a:extLst>
              <a:ext uri="{FF2B5EF4-FFF2-40B4-BE49-F238E27FC236}">
                <a16:creationId xmlns:a16="http://schemas.microsoft.com/office/drawing/2014/main" id="{623644B8-3BB7-4CD8-9448-6DF8CB540D18}"/>
              </a:ext>
            </a:extLst>
          </p:cNvPr>
          <p:cNvSpPr txBox="1"/>
          <p:nvPr/>
        </p:nvSpPr>
        <p:spPr>
          <a:xfrm>
            <a:off x="9618426" y="4053010"/>
            <a:ext cx="393338" cy="400110"/>
          </a:xfrm>
          <a:prstGeom prst="rect">
            <a:avLst/>
          </a:prstGeom>
          <a:noFill/>
        </p:spPr>
        <p:txBody>
          <a:bodyPr wrap="square" rtlCol="0">
            <a:spAutoFit/>
          </a:bodyPr>
          <a:lstStyle/>
          <a:p>
            <a:r>
              <a:rPr lang="en-US" altLang="zh-CN" sz="2000" b="1" dirty="0">
                <a:solidFill>
                  <a:schemeClr val="accent4"/>
                </a:solidFill>
              </a:rPr>
              <a:t>X</a:t>
            </a:r>
            <a:endParaRPr lang="zh-CN" altLang="en-US" sz="2000" b="1" dirty="0">
              <a:solidFill>
                <a:schemeClr val="accent4"/>
              </a:solidFill>
            </a:endParaRPr>
          </a:p>
        </p:txBody>
      </p:sp>
    </p:spTree>
    <p:custDataLst>
      <p:tags r:id="rId2"/>
    </p:custDataLst>
    <p:extLst>
      <p:ext uri="{BB962C8B-B14F-4D97-AF65-F5344CB8AC3E}">
        <p14:creationId xmlns:p14="http://schemas.microsoft.com/office/powerpoint/2010/main" val="21438609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heel(1)">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ï$ļíḑê"/>
        <p:cNvGrpSpPr/>
        <p:nvPr/>
      </p:nvGrpSpPr>
      <p:grpSpPr>
        <a:xfrm>
          <a:off x="0" y="0"/>
          <a:ext cx="0" cy="0"/>
          <a:chOff x="0" y="0"/>
          <a:chExt cx="0" cy="0"/>
        </a:xfrm>
      </p:grpSpPr>
      <p:sp>
        <p:nvSpPr>
          <p:cNvPr id="2" name="iṡḻidê">
            <a:extLst>
              <a:ext uri="{FF2B5EF4-FFF2-40B4-BE49-F238E27FC236}">
                <a16:creationId xmlns:a16="http://schemas.microsoft.com/office/drawing/2014/main" id="{FD7D93C3-A1B9-4E4F-BB85-A75A7045F113}"/>
              </a:ext>
            </a:extLst>
          </p:cNvPr>
          <p:cNvSpPr>
            <a:spLocks noGrp="1"/>
          </p:cNvSpPr>
          <p:nvPr>
            <p:ph type="title"/>
          </p:nvPr>
        </p:nvSpPr>
        <p:spPr/>
        <p:txBody>
          <a:bodyPr/>
          <a:lstStyle/>
          <a:p>
            <a:r>
              <a:rPr lang="en-US" altLang="zh-CN" dirty="0"/>
              <a:t>k-means</a:t>
            </a:r>
            <a:r>
              <a:rPr lang="zh-CN" altLang="en-US" dirty="0"/>
              <a:t>算法步骤</a:t>
            </a:r>
          </a:p>
        </p:txBody>
      </p:sp>
      <p:sp>
        <p:nvSpPr>
          <p:cNvPr id="3" name="矩形 2">
            <a:extLst>
              <a:ext uri="{FF2B5EF4-FFF2-40B4-BE49-F238E27FC236}">
                <a16:creationId xmlns:a16="http://schemas.microsoft.com/office/drawing/2014/main" id="{0F4968EC-8C28-479B-8A87-9B319C4E2FA3}"/>
              </a:ext>
            </a:extLst>
          </p:cNvPr>
          <p:cNvSpPr/>
          <p:nvPr/>
        </p:nvSpPr>
        <p:spPr>
          <a:xfrm>
            <a:off x="6513286" y="1517541"/>
            <a:ext cx="4100286" cy="4100286"/>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7EAD3B47-AECC-4D40-829C-231F408E568B}"/>
              </a:ext>
            </a:extLst>
          </p:cNvPr>
          <p:cNvSpPr/>
          <p:nvPr/>
        </p:nvSpPr>
        <p:spPr>
          <a:xfrm>
            <a:off x="8411028" y="2624255"/>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EF00C76-D68B-4F74-BEB3-4EBF4101B60C}"/>
              </a:ext>
            </a:extLst>
          </p:cNvPr>
          <p:cNvSpPr/>
          <p:nvPr/>
        </p:nvSpPr>
        <p:spPr>
          <a:xfrm>
            <a:off x="8665026" y="268594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EE03880-73AC-4AF2-9326-6A8FBF2CA995}"/>
              </a:ext>
            </a:extLst>
          </p:cNvPr>
          <p:cNvSpPr/>
          <p:nvPr/>
        </p:nvSpPr>
        <p:spPr>
          <a:xfrm>
            <a:off x="8937168" y="250088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22FF10B-73BF-4BAB-BC8A-FDC3D0B38457}"/>
              </a:ext>
            </a:extLst>
          </p:cNvPr>
          <p:cNvSpPr/>
          <p:nvPr/>
        </p:nvSpPr>
        <p:spPr>
          <a:xfrm>
            <a:off x="8984343" y="2468226"/>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9D4CB81-9443-4DA0-AF34-AA106E17C243}"/>
              </a:ext>
            </a:extLst>
          </p:cNvPr>
          <p:cNvSpPr/>
          <p:nvPr/>
        </p:nvSpPr>
        <p:spPr>
          <a:xfrm>
            <a:off x="8899070" y="2422869"/>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28D9EC0-94D6-47AF-B14D-3F2F3B9F127B}"/>
              </a:ext>
            </a:extLst>
          </p:cNvPr>
          <p:cNvSpPr/>
          <p:nvPr/>
        </p:nvSpPr>
        <p:spPr>
          <a:xfrm>
            <a:off x="8878201" y="221513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A5B5656-F8A4-42AC-B49F-1C37142DEDDF}"/>
              </a:ext>
            </a:extLst>
          </p:cNvPr>
          <p:cNvSpPr/>
          <p:nvPr/>
        </p:nvSpPr>
        <p:spPr>
          <a:xfrm>
            <a:off x="9320883" y="2091761"/>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5" name="椭圆 14">
            <a:extLst>
              <a:ext uri="{FF2B5EF4-FFF2-40B4-BE49-F238E27FC236}">
                <a16:creationId xmlns:a16="http://schemas.microsoft.com/office/drawing/2014/main" id="{D239A9A4-4295-49ED-935D-C1E3255FE2E5}"/>
              </a:ext>
            </a:extLst>
          </p:cNvPr>
          <p:cNvSpPr/>
          <p:nvPr/>
        </p:nvSpPr>
        <p:spPr>
          <a:xfrm>
            <a:off x="9556740" y="2276819"/>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6" name="椭圆 15">
            <a:extLst>
              <a:ext uri="{FF2B5EF4-FFF2-40B4-BE49-F238E27FC236}">
                <a16:creationId xmlns:a16="http://schemas.microsoft.com/office/drawing/2014/main" id="{F7750B7E-296B-483C-BCBA-345ED08FDFD8}"/>
              </a:ext>
            </a:extLst>
          </p:cNvPr>
          <p:cNvSpPr/>
          <p:nvPr/>
        </p:nvSpPr>
        <p:spPr>
          <a:xfrm>
            <a:off x="9410699" y="236118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7" name="椭圆 16">
            <a:extLst>
              <a:ext uri="{FF2B5EF4-FFF2-40B4-BE49-F238E27FC236}">
                <a16:creationId xmlns:a16="http://schemas.microsoft.com/office/drawing/2014/main" id="{48DD2B07-8380-44A6-BA70-9AF3AF389D9F}"/>
              </a:ext>
            </a:extLst>
          </p:cNvPr>
          <p:cNvSpPr/>
          <p:nvPr/>
        </p:nvSpPr>
        <p:spPr>
          <a:xfrm>
            <a:off x="9300023" y="2364810"/>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8" name="椭圆 17">
            <a:extLst>
              <a:ext uri="{FF2B5EF4-FFF2-40B4-BE49-F238E27FC236}">
                <a16:creationId xmlns:a16="http://schemas.microsoft.com/office/drawing/2014/main" id="{637102EA-1148-4D16-9294-193276083E60}"/>
              </a:ext>
            </a:extLst>
          </p:cNvPr>
          <p:cNvSpPr/>
          <p:nvPr/>
        </p:nvSpPr>
        <p:spPr>
          <a:xfrm>
            <a:off x="9469200" y="2601576"/>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9" name="椭圆 18">
            <a:extLst>
              <a:ext uri="{FF2B5EF4-FFF2-40B4-BE49-F238E27FC236}">
                <a16:creationId xmlns:a16="http://schemas.microsoft.com/office/drawing/2014/main" id="{1564C018-7342-413C-87EF-6B598FBD4709}"/>
              </a:ext>
            </a:extLst>
          </p:cNvPr>
          <p:cNvSpPr/>
          <p:nvPr/>
        </p:nvSpPr>
        <p:spPr>
          <a:xfrm>
            <a:off x="9530886" y="28093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0" name="椭圆 19">
            <a:extLst>
              <a:ext uri="{FF2B5EF4-FFF2-40B4-BE49-F238E27FC236}">
                <a16:creationId xmlns:a16="http://schemas.microsoft.com/office/drawing/2014/main" id="{DD3F1617-11BF-4AFA-AA5B-CA46D013E0D8}"/>
              </a:ext>
            </a:extLst>
          </p:cNvPr>
          <p:cNvSpPr/>
          <p:nvPr/>
        </p:nvSpPr>
        <p:spPr>
          <a:xfrm>
            <a:off x="9577613" y="2747627"/>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1" name="椭圆 20">
            <a:extLst>
              <a:ext uri="{FF2B5EF4-FFF2-40B4-BE49-F238E27FC236}">
                <a16:creationId xmlns:a16="http://schemas.microsoft.com/office/drawing/2014/main" id="{022F41BA-C407-45E5-B982-728BD287F9C0}"/>
              </a:ext>
            </a:extLst>
          </p:cNvPr>
          <p:cNvSpPr/>
          <p:nvPr/>
        </p:nvSpPr>
        <p:spPr>
          <a:xfrm>
            <a:off x="9449242" y="2778470"/>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2" name="椭圆 21">
            <a:extLst>
              <a:ext uri="{FF2B5EF4-FFF2-40B4-BE49-F238E27FC236}">
                <a16:creationId xmlns:a16="http://schemas.microsoft.com/office/drawing/2014/main" id="{EC53AF9B-57CB-4DDB-8336-4484472FA767}"/>
              </a:ext>
            </a:extLst>
          </p:cNvPr>
          <p:cNvSpPr/>
          <p:nvPr/>
        </p:nvSpPr>
        <p:spPr>
          <a:xfrm>
            <a:off x="9300470" y="28093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3" name="椭圆 22">
            <a:extLst>
              <a:ext uri="{FF2B5EF4-FFF2-40B4-BE49-F238E27FC236}">
                <a16:creationId xmlns:a16="http://schemas.microsoft.com/office/drawing/2014/main" id="{A387AF81-6745-4391-8FFF-AC266694D602}"/>
              </a:ext>
            </a:extLst>
          </p:cNvPr>
          <p:cNvSpPr/>
          <p:nvPr/>
        </p:nvSpPr>
        <p:spPr>
          <a:xfrm>
            <a:off x="9057134" y="2763954"/>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8AF8C0EE-D7E8-4FE9-970E-62BCF139ABF7}"/>
              </a:ext>
            </a:extLst>
          </p:cNvPr>
          <p:cNvSpPr/>
          <p:nvPr/>
        </p:nvSpPr>
        <p:spPr>
          <a:xfrm>
            <a:off x="10024369" y="2763954"/>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5" name="椭圆 24">
            <a:extLst>
              <a:ext uri="{FF2B5EF4-FFF2-40B4-BE49-F238E27FC236}">
                <a16:creationId xmlns:a16="http://schemas.microsoft.com/office/drawing/2014/main" id="{76FAE2A7-A720-4406-81B9-A12313301F25}"/>
              </a:ext>
            </a:extLst>
          </p:cNvPr>
          <p:cNvSpPr/>
          <p:nvPr/>
        </p:nvSpPr>
        <p:spPr>
          <a:xfrm>
            <a:off x="9906880" y="3444312"/>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6" name="椭圆 25">
            <a:extLst>
              <a:ext uri="{FF2B5EF4-FFF2-40B4-BE49-F238E27FC236}">
                <a16:creationId xmlns:a16="http://schemas.microsoft.com/office/drawing/2014/main" id="{51690D40-5DD1-4DCF-BB7D-99C95AFDAAC7}"/>
              </a:ext>
            </a:extLst>
          </p:cNvPr>
          <p:cNvSpPr/>
          <p:nvPr/>
        </p:nvSpPr>
        <p:spPr>
          <a:xfrm>
            <a:off x="9566237" y="3251087"/>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7" name="椭圆 26">
            <a:extLst>
              <a:ext uri="{FF2B5EF4-FFF2-40B4-BE49-F238E27FC236}">
                <a16:creationId xmlns:a16="http://schemas.microsoft.com/office/drawing/2014/main" id="{BE2487F9-CE80-4C39-8514-905578B314B3}"/>
              </a:ext>
            </a:extLst>
          </p:cNvPr>
          <p:cNvSpPr/>
          <p:nvPr/>
        </p:nvSpPr>
        <p:spPr>
          <a:xfrm>
            <a:off x="8565242" y="39777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D88540FA-1418-48AA-8867-08E5C0325BE3}"/>
              </a:ext>
            </a:extLst>
          </p:cNvPr>
          <p:cNvSpPr/>
          <p:nvPr/>
        </p:nvSpPr>
        <p:spPr>
          <a:xfrm>
            <a:off x="8209642" y="377814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BE6BEA30-9948-4AB4-9371-2CFB61A9E0FC}"/>
              </a:ext>
            </a:extLst>
          </p:cNvPr>
          <p:cNvSpPr/>
          <p:nvPr/>
        </p:nvSpPr>
        <p:spPr>
          <a:xfrm>
            <a:off x="8111670" y="380354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2B0597D-C214-4625-8B3C-EE4F64B17E85}"/>
              </a:ext>
            </a:extLst>
          </p:cNvPr>
          <p:cNvSpPr/>
          <p:nvPr/>
        </p:nvSpPr>
        <p:spPr>
          <a:xfrm>
            <a:off x="8173356" y="3952315"/>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01A5F1F-56A7-459E-90A2-0BDEA7B48078}"/>
              </a:ext>
            </a:extLst>
          </p:cNvPr>
          <p:cNvSpPr/>
          <p:nvPr/>
        </p:nvSpPr>
        <p:spPr>
          <a:xfrm>
            <a:off x="7971969" y="401400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A992E91B-9C57-4594-933A-7D2F00F088DF}"/>
              </a:ext>
            </a:extLst>
          </p:cNvPr>
          <p:cNvSpPr/>
          <p:nvPr/>
        </p:nvSpPr>
        <p:spPr>
          <a:xfrm>
            <a:off x="7776026" y="4075687"/>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E141D56-A594-4D0A-AA07-591DC95CAAF5}"/>
              </a:ext>
            </a:extLst>
          </p:cNvPr>
          <p:cNvSpPr/>
          <p:nvPr/>
        </p:nvSpPr>
        <p:spPr>
          <a:xfrm>
            <a:off x="7747904" y="401400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D89C76CD-D043-478B-AF31-EEC8E3EB77BD}"/>
              </a:ext>
            </a:extLst>
          </p:cNvPr>
          <p:cNvSpPr/>
          <p:nvPr/>
        </p:nvSpPr>
        <p:spPr>
          <a:xfrm>
            <a:off x="7624532" y="3759094"/>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F9109D35-3974-4207-BC3C-2C5E938DF1BC}"/>
              </a:ext>
            </a:extLst>
          </p:cNvPr>
          <p:cNvSpPr/>
          <p:nvPr/>
        </p:nvSpPr>
        <p:spPr>
          <a:xfrm>
            <a:off x="7435847" y="3929638"/>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D63883E7-F983-4CEA-9F9F-84FC014896A4}"/>
              </a:ext>
            </a:extLst>
          </p:cNvPr>
          <p:cNvSpPr/>
          <p:nvPr/>
        </p:nvSpPr>
        <p:spPr>
          <a:xfrm>
            <a:off x="7501611" y="416005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1856FA0-B253-4827-B14B-778829260291}"/>
              </a:ext>
            </a:extLst>
          </p:cNvPr>
          <p:cNvSpPr/>
          <p:nvPr/>
        </p:nvSpPr>
        <p:spPr>
          <a:xfrm>
            <a:off x="7652654" y="429907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21C2AFF-53E8-48D6-BC1E-9B511F9FB9B9}"/>
              </a:ext>
            </a:extLst>
          </p:cNvPr>
          <p:cNvSpPr/>
          <p:nvPr/>
        </p:nvSpPr>
        <p:spPr>
          <a:xfrm>
            <a:off x="7607062" y="443809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9591EE4-0D7B-461A-B2A2-646AFC2C3ABE}"/>
              </a:ext>
            </a:extLst>
          </p:cNvPr>
          <p:cNvSpPr/>
          <p:nvPr/>
        </p:nvSpPr>
        <p:spPr>
          <a:xfrm>
            <a:off x="7356691" y="4355768"/>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FBA65779-1DB0-4376-92DC-242980DB8F16}"/>
              </a:ext>
            </a:extLst>
          </p:cNvPr>
          <p:cNvSpPr/>
          <p:nvPr/>
        </p:nvSpPr>
        <p:spPr>
          <a:xfrm>
            <a:off x="7197033" y="4565777"/>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2024AB6-6E1A-4BA9-A8D5-0F3E5B79D1A3}"/>
              </a:ext>
            </a:extLst>
          </p:cNvPr>
          <p:cNvSpPr/>
          <p:nvPr/>
        </p:nvSpPr>
        <p:spPr>
          <a:xfrm>
            <a:off x="7803909" y="3593084"/>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5974BBB5-EBC7-4A5F-8322-8CCA7BECC625}"/>
              </a:ext>
            </a:extLst>
          </p:cNvPr>
          <p:cNvSpPr/>
          <p:nvPr/>
        </p:nvSpPr>
        <p:spPr>
          <a:xfrm>
            <a:off x="7702306" y="4788700"/>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FC11A49B-EF52-4E75-9D14-F1132BE6C042}"/>
              </a:ext>
            </a:extLst>
          </p:cNvPr>
          <p:cNvSpPr/>
          <p:nvPr/>
        </p:nvSpPr>
        <p:spPr>
          <a:xfrm>
            <a:off x="7834081" y="4910259"/>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B73CC12-45D3-4362-A3D7-591FDBB54B8F}"/>
              </a:ext>
            </a:extLst>
          </p:cNvPr>
          <p:cNvSpPr/>
          <p:nvPr/>
        </p:nvSpPr>
        <p:spPr>
          <a:xfrm>
            <a:off x="7652654" y="4950399"/>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C734CF57-5CED-4EAD-913A-1D4332503DC0}"/>
              </a:ext>
            </a:extLst>
          </p:cNvPr>
          <p:cNvSpPr/>
          <p:nvPr/>
        </p:nvSpPr>
        <p:spPr>
          <a:xfrm>
            <a:off x="6998935" y="484857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iṩḻiḍe">
            <a:extLst>
              <a:ext uri="{FF2B5EF4-FFF2-40B4-BE49-F238E27FC236}">
                <a16:creationId xmlns:a16="http://schemas.microsoft.com/office/drawing/2014/main" id="{6C4A3D08-4BCB-4DB0-9FF3-435C00DF302C}"/>
              </a:ext>
            </a:extLst>
          </p:cNvPr>
          <p:cNvSpPr/>
          <p:nvPr/>
        </p:nvSpPr>
        <p:spPr>
          <a:xfrm>
            <a:off x="1182845" y="1440315"/>
            <a:ext cx="3718441" cy="889227"/>
          </a:xfrm>
          <a:prstGeom prst="roundRect">
            <a:avLst>
              <a:gd name="adj" fmla="val 22661"/>
            </a:avLst>
          </a:prstGeom>
          <a:ln w="50800" cap="rnd">
            <a:gradFill>
              <a:gsLst>
                <a:gs pos="100000">
                  <a:schemeClr val="accent1">
                    <a:lumMod val="60000"/>
                    <a:lumOff val="40000"/>
                    <a:alpha val="0"/>
                  </a:schemeClr>
                </a:gs>
                <a:gs pos="20000">
                  <a:schemeClr val="accent1"/>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nvGrpSpPr>
          <p:cNvPr id="8" name="组合 7">
            <a:extLst>
              <a:ext uri="{FF2B5EF4-FFF2-40B4-BE49-F238E27FC236}">
                <a16:creationId xmlns:a16="http://schemas.microsoft.com/office/drawing/2014/main" id="{DB4159BF-554A-4345-B626-ADEF0E07895F}"/>
              </a:ext>
            </a:extLst>
          </p:cNvPr>
          <p:cNvGrpSpPr/>
          <p:nvPr/>
        </p:nvGrpSpPr>
        <p:grpSpPr>
          <a:xfrm>
            <a:off x="1551061" y="1640571"/>
            <a:ext cx="2986441" cy="488713"/>
            <a:chOff x="1551061" y="1640571"/>
            <a:chExt cx="2986441" cy="488713"/>
          </a:xfrm>
        </p:grpSpPr>
        <p:sp>
          <p:nvSpPr>
            <p:cNvPr id="51" name="îSļídê">
              <a:extLst>
                <a:ext uri="{FF2B5EF4-FFF2-40B4-BE49-F238E27FC236}">
                  <a16:creationId xmlns:a16="http://schemas.microsoft.com/office/drawing/2014/main" id="{E3B30433-17C7-4DC4-95BD-10845B4C028D}"/>
                </a:ext>
              </a:extLst>
            </p:cNvPr>
            <p:cNvSpPr txBox="1"/>
            <p:nvPr/>
          </p:nvSpPr>
          <p:spPr>
            <a:xfrm>
              <a:off x="2341425" y="1715650"/>
              <a:ext cx="2196077" cy="338554"/>
            </a:xfrm>
            <a:prstGeom prst="rect">
              <a:avLst/>
            </a:prstGeom>
            <a:noFill/>
          </p:spPr>
          <p:txBody>
            <a:bodyPr wrap="square" rtlCol="0">
              <a:spAutoFit/>
            </a:bodyPr>
            <a:lstStyle/>
            <a:p>
              <a:r>
                <a:rPr lang="zh-CN" altLang="en-US" sz="1600" b="1" dirty="0"/>
                <a:t>随机选取初始中心点</a:t>
              </a:r>
            </a:p>
          </p:txBody>
        </p:sp>
        <p:sp>
          <p:nvSpPr>
            <p:cNvPr id="50" name="îSlïďè">
              <a:extLst>
                <a:ext uri="{FF2B5EF4-FFF2-40B4-BE49-F238E27FC236}">
                  <a16:creationId xmlns:a16="http://schemas.microsoft.com/office/drawing/2014/main" id="{8DB1E0F2-9B5F-4E4D-9F66-96362865CED6}"/>
                </a:ext>
              </a:extLst>
            </p:cNvPr>
            <p:cNvSpPr txBox="1"/>
            <p:nvPr/>
          </p:nvSpPr>
          <p:spPr>
            <a:xfrm>
              <a:off x="1551061" y="1640571"/>
              <a:ext cx="790364" cy="488713"/>
            </a:xfrm>
            <a:prstGeom prst="rect">
              <a:avLst/>
            </a:prstGeom>
            <a:noFill/>
            <a:effectLst/>
          </p:spPr>
          <p:txBody>
            <a:bodyPr wrap="none" rtlCol="0">
              <a:spAutoFit/>
            </a:bodyPr>
            <a:lstStyle/>
            <a:p>
              <a:r>
                <a:rPr lang="en-US" altLang="zh-CN"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rPr>
                <a:t>01</a:t>
              </a:r>
              <a:endParaRPr lang="zh-CN" altLang="en-US"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sp>
        <p:nvSpPr>
          <p:cNvPr id="54" name="ïŝḻíḍe">
            <a:extLst>
              <a:ext uri="{FF2B5EF4-FFF2-40B4-BE49-F238E27FC236}">
                <a16:creationId xmlns:a16="http://schemas.microsoft.com/office/drawing/2014/main" id="{AE8ADC30-9950-4721-A26F-F05D26F7CC23}"/>
              </a:ext>
            </a:extLst>
          </p:cNvPr>
          <p:cNvSpPr/>
          <p:nvPr/>
        </p:nvSpPr>
        <p:spPr>
          <a:xfrm>
            <a:off x="1202715" y="2674086"/>
            <a:ext cx="3718441" cy="889227"/>
          </a:xfrm>
          <a:prstGeom prst="roundRect">
            <a:avLst>
              <a:gd name="adj" fmla="val 22661"/>
            </a:avLst>
          </a:prstGeom>
          <a:ln w="50800" cap="rnd">
            <a:gradFill>
              <a:gsLst>
                <a:gs pos="100000">
                  <a:schemeClr val="accent2">
                    <a:lumMod val="60000"/>
                    <a:lumOff val="40000"/>
                    <a:alpha val="0"/>
                  </a:schemeClr>
                </a:gs>
                <a:gs pos="20000">
                  <a:schemeClr val="accent2"/>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0BCB2A2C-3082-4558-B68C-3035E3E844FD}"/>
              </a:ext>
            </a:extLst>
          </p:cNvPr>
          <p:cNvGrpSpPr/>
          <p:nvPr/>
        </p:nvGrpSpPr>
        <p:grpSpPr>
          <a:xfrm>
            <a:off x="1570931" y="2874342"/>
            <a:ext cx="2751416" cy="488713"/>
            <a:chOff x="1570931" y="2874342"/>
            <a:chExt cx="2751416" cy="488713"/>
          </a:xfrm>
        </p:grpSpPr>
        <p:sp>
          <p:nvSpPr>
            <p:cNvPr id="57" name="iṣḷîḓê">
              <a:extLst>
                <a:ext uri="{FF2B5EF4-FFF2-40B4-BE49-F238E27FC236}">
                  <a16:creationId xmlns:a16="http://schemas.microsoft.com/office/drawing/2014/main" id="{201A8333-563F-41E8-AE81-F43FE7AC4B0C}"/>
                </a:ext>
              </a:extLst>
            </p:cNvPr>
            <p:cNvSpPr txBox="1"/>
            <p:nvPr/>
          </p:nvSpPr>
          <p:spPr>
            <a:xfrm>
              <a:off x="2361295" y="2974219"/>
              <a:ext cx="1961052" cy="338554"/>
            </a:xfrm>
            <a:prstGeom prst="rect">
              <a:avLst/>
            </a:prstGeom>
            <a:noFill/>
          </p:spPr>
          <p:txBody>
            <a:bodyPr wrap="square" rtlCol="0">
              <a:spAutoFit/>
            </a:bodyPr>
            <a:lstStyle/>
            <a:p>
              <a:r>
                <a:rPr lang="zh-CN" altLang="en-US" sz="1600" b="1" dirty="0"/>
                <a:t>划分样本类别</a:t>
              </a:r>
            </a:p>
          </p:txBody>
        </p:sp>
        <p:sp>
          <p:nvSpPr>
            <p:cNvPr id="56" name="íṥḻiḋé">
              <a:extLst>
                <a:ext uri="{FF2B5EF4-FFF2-40B4-BE49-F238E27FC236}">
                  <a16:creationId xmlns:a16="http://schemas.microsoft.com/office/drawing/2014/main" id="{CA669309-6E93-47E2-A922-A50EB57261C1}"/>
                </a:ext>
              </a:extLst>
            </p:cNvPr>
            <p:cNvSpPr txBox="1"/>
            <p:nvPr/>
          </p:nvSpPr>
          <p:spPr>
            <a:xfrm>
              <a:off x="1570931" y="2874342"/>
              <a:ext cx="790364" cy="488713"/>
            </a:xfrm>
            <a:prstGeom prst="rect">
              <a:avLst/>
            </a:prstGeom>
            <a:noFill/>
            <a:effectLst/>
          </p:spPr>
          <p:txBody>
            <a:bodyPr wrap="none" rtlCol="0">
              <a:spAutoFit/>
            </a:bodyPr>
            <a:lstStyle/>
            <a:p>
              <a:r>
                <a:rPr lang="en-US" altLang="zh-CN"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rPr>
                <a:t>02</a:t>
              </a:r>
              <a:endParaRPr lang="zh-CN" altLang="en-US"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endParaRPr>
            </a:p>
          </p:txBody>
        </p:sp>
      </p:grpSp>
      <p:sp>
        <p:nvSpPr>
          <p:cNvPr id="7" name="文本框 6">
            <a:extLst>
              <a:ext uri="{FF2B5EF4-FFF2-40B4-BE49-F238E27FC236}">
                <a16:creationId xmlns:a16="http://schemas.microsoft.com/office/drawing/2014/main" id="{82CD8BBC-95B5-4B0A-9244-ACACCE19B30F}"/>
              </a:ext>
            </a:extLst>
          </p:cNvPr>
          <p:cNvSpPr txBox="1"/>
          <p:nvPr/>
        </p:nvSpPr>
        <p:spPr>
          <a:xfrm>
            <a:off x="7160022" y="2701787"/>
            <a:ext cx="393338" cy="400110"/>
          </a:xfrm>
          <a:prstGeom prst="rect">
            <a:avLst/>
          </a:prstGeom>
          <a:noFill/>
        </p:spPr>
        <p:txBody>
          <a:bodyPr wrap="square" rtlCol="0">
            <a:spAutoFit/>
          </a:bodyPr>
          <a:lstStyle/>
          <a:p>
            <a:r>
              <a:rPr lang="en-US" altLang="zh-CN" sz="2000" b="1" dirty="0">
                <a:solidFill>
                  <a:schemeClr val="accent3"/>
                </a:solidFill>
              </a:rPr>
              <a:t>X</a:t>
            </a:r>
            <a:endParaRPr lang="zh-CN" altLang="en-US" sz="2000" b="1" dirty="0">
              <a:solidFill>
                <a:schemeClr val="accent3"/>
              </a:solidFill>
            </a:endParaRPr>
          </a:p>
        </p:txBody>
      </p:sp>
      <p:sp>
        <p:nvSpPr>
          <p:cNvPr id="61" name="文本框 60">
            <a:extLst>
              <a:ext uri="{FF2B5EF4-FFF2-40B4-BE49-F238E27FC236}">
                <a16:creationId xmlns:a16="http://schemas.microsoft.com/office/drawing/2014/main" id="{623644B8-3BB7-4CD8-9448-6DF8CB540D18}"/>
              </a:ext>
            </a:extLst>
          </p:cNvPr>
          <p:cNvSpPr txBox="1"/>
          <p:nvPr/>
        </p:nvSpPr>
        <p:spPr>
          <a:xfrm>
            <a:off x="9618426" y="4053010"/>
            <a:ext cx="393338" cy="400110"/>
          </a:xfrm>
          <a:prstGeom prst="rect">
            <a:avLst/>
          </a:prstGeom>
          <a:noFill/>
        </p:spPr>
        <p:txBody>
          <a:bodyPr wrap="square" rtlCol="0">
            <a:spAutoFit/>
          </a:bodyPr>
          <a:lstStyle/>
          <a:p>
            <a:r>
              <a:rPr lang="en-US" altLang="zh-CN" sz="2000" b="1" dirty="0">
                <a:solidFill>
                  <a:schemeClr val="accent4"/>
                </a:solidFill>
              </a:rPr>
              <a:t>X</a:t>
            </a:r>
            <a:endParaRPr lang="zh-CN" altLang="en-US" sz="2000" b="1" dirty="0">
              <a:solidFill>
                <a:schemeClr val="accent4"/>
              </a:solidFill>
            </a:endParaRPr>
          </a:p>
        </p:txBody>
      </p:sp>
    </p:spTree>
    <p:custDataLst>
      <p:tags r:id="rId2"/>
    </p:custDataLst>
    <p:extLst>
      <p:ext uri="{BB962C8B-B14F-4D97-AF65-F5344CB8AC3E}">
        <p14:creationId xmlns:p14="http://schemas.microsoft.com/office/powerpoint/2010/main" val="39208762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heel(1)">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ï$ļíḑê"/>
        <p:cNvGrpSpPr/>
        <p:nvPr/>
      </p:nvGrpSpPr>
      <p:grpSpPr>
        <a:xfrm>
          <a:off x="0" y="0"/>
          <a:ext cx="0" cy="0"/>
          <a:chOff x="0" y="0"/>
          <a:chExt cx="0" cy="0"/>
        </a:xfrm>
      </p:grpSpPr>
      <p:sp>
        <p:nvSpPr>
          <p:cNvPr id="2" name="iṡḻidê">
            <a:extLst>
              <a:ext uri="{FF2B5EF4-FFF2-40B4-BE49-F238E27FC236}">
                <a16:creationId xmlns:a16="http://schemas.microsoft.com/office/drawing/2014/main" id="{FD7D93C3-A1B9-4E4F-BB85-A75A7045F113}"/>
              </a:ext>
            </a:extLst>
          </p:cNvPr>
          <p:cNvSpPr>
            <a:spLocks noGrp="1"/>
          </p:cNvSpPr>
          <p:nvPr>
            <p:ph type="title"/>
          </p:nvPr>
        </p:nvSpPr>
        <p:spPr/>
        <p:txBody>
          <a:bodyPr/>
          <a:lstStyle/>
          <a:p>
            <a:r>
              <a:rPr lang="en-US" altLang="zh-CN" dirty="0"/>
              <a:t>k-means</a:t>
            </a:r>
            <a:r>
              <a:rPr lang="zh-CN" altLang="en-US" dirty="0"/>
              <a:t>算法步骤</a:t>
            </a:r>
          </a:p>
        </p:txBody>
      </p:sp>
      <p:sp>
        <p:nvSpPr>
          <p:cNvPr id="3" name="矩形 2">
            <a:extLst>
              <a:ext uri="{FF2B5EF4-FFF2-40B4-BE49-F238E27FC236}">
                <a16:creationId xmlns:a16="http://schemas.microsoft.com/office/drawing/2014/main" id="{0F4968EC-8C28-479B-8A87-9B319C4E2FA3}"/>
              </a:ext>
            </a:extLst>
          </p:cNvPr>
          <p:cNvSpPr/>
          <p:nvPr/>
        </p:nvSpPr>
        <p:spPr>
          <a:xfrm>
            <a:off x="6513286" y="1517541"/>
            <a:ext cx="4100286" cy="4100286"/>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7EAD3B47-AECC-4D40-829C-231F408E568B}"/>
              </a:ext>
            </a:extLst>
          </p:cNvPr>
          <p:cNvSpPr/>
          <p:nvPr/>
        </p:nvSpPr>
        <p:spPr>
          <a:xfrm>
            <a:off x="8411028" y="2624255"/>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EF00C76-D68B-4F74-BEB3-4EBF4101B60C}"/>
              </a:ext>
            </a:extLst>
          </p:cNvPr>
          <p:cNvSpPr/>
          <p:nvPr/>
        </p:nvSpPr>
        <p:spPr>
          <a:xfrm>
            <a:off x="8665026" y="268594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EE03880-73AC-4AF2-9326-6A8FBF2CA995}"/>
              </a:ext>
            </a:extLst>
          </p:cNvPr>
          <p:cNvSpPr/>
          <p:nvPr/>
        </p:nvSpPr>
        <p:spPr>
          <a:xfrm>
            <a:off x="8937168" y="250088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22FF10B-73BF-4BAB-BC8A-FDC3D0B38457}"/>
              </a:ext>
            </a:extLst>
          </p:cNvPr>
          <p:cNvSpPr/>
          <p:nvPr/>
        </p:nvSpPr>
        <p:spPr>
          <a:xfrm>
            <a:off x="8984343" y="2468226"/>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9D4CB81-9443-4DA0-AF34-AA106E17C243}"/>
              </a:ext>
            </a:extLst>
          </p:cNvPr>
          <p:cNvSpPr/>
          <p:nvPr/>
        </p:nvSpPr>
        <p:spPr>
          <a:xfrm>
            <a:off x="8899070" y="2422869"/>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28D9EC0-94D6-47AF-B14D-3F2F3B9F127B}"/>
              </a:ext>
            </a:extLst>
          </p:cNvPr>
          <p:cNvSpPr/>
          <p:nvPr/>
        </p:nvSpPr>
        <p:spPr>
          <a:xfrm>
            <a:off x="8878201" y="221513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A5B5656-F8A4-42AC-B49F-1C37142DEDDF}"/>
              </a:ext>
            </a:extLst>
          </p:cNvPr>
          <p:cNvSpPr/>
          <p:nvPr/>
        </p:nvSpPr>
        <p:spPr>
          <a:xfrm>
            <a:off x="9320883" y="2091761"/>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5" name="椭圆 14">
            <a:extLst>
              <a:ext uri="{FF2B5EF4-FFF2-40B4-BE49-F238E27FC236}">
                <a16:creationId xmlns:a16="http://schemas.microsoft.com/office/drawing/2014/main" id="{D239A9A4-4295-49ED-935D-C1E3255FE2E5}"/>
              </a:ext>
            </a:extLst>
          </p:cNvPr>
          <p:cNvSpPr/>
          <p:nvPr/>
        </p:nvSpPr>
        <p:spPr>
          <a:xfrm>
            <a:off x="9556740" y="2276819"/>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6" name="椭圆 15">
            <a:extLst>
              <a:ext uri="{FF2B5EF4-FFF2-40B4-BE49-F238E27FC236}">
                <a16:creationId xmlns:a16="http://schemas.microsoft.com/office/drawing/2014/main" id="{F7750B7E-296B-483C-BCBA-345ED08FDFD8}"/>
              </a:ext>
            </a:extLst>
          </p:cNvPr>
          <p:cNvSpPr/>
          <p:nvPr/>
        </p:nvSpPr>
        <p:spPr>
          <a:xfrm>
            <a:off x="9410699" y="236118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7" name="椭圆 16">
            <a:extLst>
              <a:ext uri="{FF2B5EF4-FFF2-40B4-BE49-F238E27FC236}">
                <a16:creationId xmlns:a16="http://schemas.microsoft.com/office/drawing/2014/main" id="{48DD2B07-8380-44A6-BA70-9AF3AF389D9F}"/>
              </a:ext>
            </a:extLst>
          </p:cNvPr>
          <p:cNvSpPr/>
          <p:nvPr/>
        </p:nvSpPr>
        <p:spPr>
          <a:xfrm>
            <a:off x="9300023" y="2364810"/>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8" name="椭圆 17">
            <a:extLst>
              <a:ext uri="{FF2B5EF4-FFF2-40B4-BE49-F238E27FC236}">
                <a16:creationId xmlns:a16="http://schemas.microsoft.com/office/drawing/2014/main" id="{637102EA-1148-4D16-9294-193276083E60}"/>
              </a:ext>
            </a:extLst>
          </p:cNvPr>
          <p:cNvSpPr/>
          <p:nvPr/>
        </p:nvSpPr>
        <p:spPr>
          <a:xfrm>
            <a:off x="9469200" y="2601576"/>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9" name="椭圆 18">
            <a:extLst>
              <a:ext uri="{FF2B5EF4-FFF2-40B4-BE49-F238E27FC236}">
                <a16:creationId xmlns:a16="http://schemas.microsoft.com/office/drawing/2014/main" id="{1564C018-7342-413C-87EF-6B598FBD4709}"/>
              </a:ext>
            </a:extLst>
          </p:cNvPr>
          <p:cNvSpPr/>
          <p:nvPr/>
        </p:nvSpPr>
        <p:spPr>
          <a:xfrm>
            <a:off x="9530886" y="28093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0" name="椭圆 19">
            <a:extLst>
              <a:ext uri="{FF2B5EF4-FFF2-40B4-BE49-F238E27FC236}">
                <a16:creationId xmlns:a16="http://schemas.microsoft.com/office/drawing/2014/main" id="{DD3F1617-11BF-4AFA-AA5B-CA46D013E0D8}"/>
              </a:ext>
            </a:extLst>
          </p:cNvPr>
          <p:cNvSpPr/>
          <p:nvPr/>
        </p:nvSpPr>
        <p:spPr>
          <a:xfrm>
            <a:off x="9577613" y="2747627"/>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1" name="椭圆 20">
            <a:extLst>
              <a:ext uri="{FF2B5EF4-FFF2-40B4-BE49-F238E27FC236}">
                <a16:creationId xmlns:a16="http://schemas.microsoft.com/office/drawing/2014/main" id="{022F41BA-C407-45E5-B982-728BD287F9C0}"/>
              </a:ext>
            </a:extLst>
          </p:cNvPr>
          <p:cNvSpPr/>
          <p:nvPr/>
        </p:nvSpPr>
        <p:spPr>
          <a:xfrm>
            <a:off x="9449242" y="2778470"/>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2" name="椭圆 21">
            <a:extLst>
              <a:ext uri="{FF2B5EF4-FFF2-40B4-BE49-F238E27FC236}">
                <a16:creationId xmlns:a16="http://schemas.microsoft.com/office/drawing/2014/main" id="{EC53AF9B-57CB-4DDB-8336-4484472FA767}"/>
              </a:ext>
            </a:extLst>
          </p:cNvPr>
          <p:cNvSpPr/>
          <p:nvPr/>
        </p:nvSpPr>
        <p:spPr>
          <a:xfrm>
            <a:off x="9300470" y="28093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3" name="椭圆 22">
            <a:extLst>
              <a:ext uri="{FF2B5EF4-FFF2-40B4-BE49-F238E27FC236}">
                <a16:creationId xmlns:a16="http://schemas.microsoft.com/office/drawing/2014/main" id="{A387AF81-6745-4391-8FFF-AC266694D602}"/>
              </a:ext>
            </a:extLst>
          </p:cNvPr>
          <p:cNvSpPr/>
          <p:nvPr/>
        </p:nvSpPr>
        <p:spPr>
          <a:xfrm>
            <a:off x="9057134" y="2763954"/>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8AF8C0EE-D7E8-4FE9-970E-62BCF139ABF7}"/>
              </a:ext>
            </a:extLst>
          </p:cNvPr>
          <p:cNvSpPr/>
          <p:nvPr/>
        </p:nvSpPr>
        <p:spPr>
          <a:xfrm>
            <a:off x="10024369" y="2763954"/>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5" name="椭圆 24">
            <a:extLst>
              <a:ext uri="{FF2B5EF4-FFF2-40B4-BE49-F238E27FC236}">
                <a16:creationId xmlns:a16="http://schemas.microsoft.com/office/drawing/2014/main" id="{76FAE2A7-A720-4406-81B9-A12313301F25}"/>
              </a:ext>
            </a:extLst>
          </p:cNvPr>
          <p:cNvSpPr/>
          <p:nvPr/>
        </p:nvSpPr>
        <p:spPr>
          <a:xfrm>
            <a:off x="9906880" y="3444312"/>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6" name="椭圆 25">
            <a:extLst>
              <a:ext uri="{FF2B5EF4-FFF2-40B4-BE49-F238E27FC236}">
                <a16:creationId xmlns:a16="http://schemas.microsoft.com/office/drawing/2014/main" id="{51690D40-5DD1-4DCF-BB7D-99C95AFDAAC7}"/>
              </a:ext>
            </a:extLst>
          </p:cNvPr>
          <p:cNvSpPr/>
          <p:nvPr/>
        </p:nvSpPr>
        <p:spPr>
          <a:xfrm>
            <a:off x="9566237" y="3251087"/>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7" name="椭圆 26">
            <a:extLst>
              <a:ext uri="{FF2B5EF4-FFF2-40B4-BE49-F238E27FC236}">
                <a16:creationId xmlns:a16="http://schemas.microsoft.com/office/drawing/2014/main" id="{BE2487F9-CE80-4C39-8514-905578B314B3}"/>
              </a:ext>
            </a:extLst>
          </p:cNvPr>
          <p:cNvSpPr/>
          <p:nvPr/>
        </p:nvSpPr>
        <p:spPr>
          <a:xfrm>
            <a:off x="8565242" y="39777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D88540FA-1418-48AA-8867-08E5C0325BE3}"/>
              </a:ext>
            </a:extLst>
          </p:cNvPr>
          <p:cNvSpPr/>
          <p:nvPr/>
        </p:nvSpPr>
        <p:spPr>
          <a:xfrm>
            <a:off x="8209642" y="377814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BE6BEA30-9948-4AB4-9371-2CFB61A9E0FC}"/>
              </a:ext>
            </a:extLst>
          </p:cNvPr>
          <p:cNvSpPr/>
          <p:nvPr/>
        </p:nvSpPr>
        <p:spPr>
          <a:xfrm>
            <a:off x="8111670" y="380354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2B0597D-C214-4625-8B3C-EE4F64B17E85}"/>
              </a:ext>
            </a:extLst>
          </p:cNvPr>
          <p:cNvSpPr/>
          <p:nvPr/>
        </p:nvSpPr>
        <p:spPr>
          <a:xfrm>
            <a:off x="8173356" y="3952315"/>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01A5F1F-56A7-459E-90A2-0BDEA7B48078}"/>
              </a:ext>
            </a:extLst>
          </p:cNvPr>
          <p:cNvSpPr/>
          <p:nvPr/>
        </p:nvSpPr>
        <p:spPr>
          <a:xfrm>
            <a:off x="7971969" y="401400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A992E91B-9C57-4594-933A-7D2F00F088DF}"/>
              </a:ext>
            </a:extLst>
          </p:cNvPr>
          <p:cNvSpPr/>
          <p:nvPr/>
        </p:nvSpPr>
        <p:spPr>
          <a:xfrm>
            <a:off x="7776026" y="4075687"/>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E141D56-A594-4D0A-AA07-591DC95CAAF5}"/>
              </a:ext>
            </a:extLst>
          </p:cNvPr>
          <p:cNvSpPr/>
          <p:nvPr/>
        </p:nvSpPr>
        <p:spPr>
          <a:xfrm>
            <a:off x="7747904" y="401400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D89C76CD-D043-478B-AF31-EEC8E3EB77BD}"/>
              </a:ext>
            </a:extLst>
          </p:cNvPr>
          <p:cNvSpPr/>
          <p:nvPr/>
        </p:nvSpPr>
        <p:spPr>
          <a:xfrm>
            <a:off x="7624532" y="3759094"/>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F9109D35-3974-4207-BC3C-2C5E938DF1BC}"/>
              </a:ext>
            </a:extLst>
          </p:cNvPr>
          <p:cNvSpPr/>
          <p:nvPr/>
        </p:nvSpPr>
        <p:spPr>
          <a:xfrm>
            <a:off x="7435847" y="3929638"/>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D63883E7-F983-4CEA-9F9F-84FC014896A4}"/>
              </a:ext>
            </a:extLst>
          </p:cNvPr>
          <p:cNvSpPr/>
          <p:nvPr/>
        </p:nvSpPr>
        <p:spPr>
          <a:xfrm>
            <a:off x="7501611" y="416005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1856FA0-B253-4827-B14B-778829260291}"/>
              </a:ext>
            </a:extLst>
          </p:cNvPr>
          <p:cNvSpPr/>
          <p:nvPr/>
        </p:nvSpPr>
        <p:spPr>
          <a:xfrm>
            <a:off x="7652654" y="429907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21C2AFF-53E8-48D6-BC1E-9B511F9FB9B9}"/>
              </a:ext>
            </a:extLst>
          </p:cNvPr>
          <p:cNvSpPr/>
          <p:nvPr/>
        </p:nvSpPr>
        <p:spPr>
          <a:xfrm>
            <a:off x="7607062" y="443809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9591EE4-0D7B-461A-B2A2-646AFC2C3ABE}"/>
              </a:ext>
            </a:extLst>
          </p:cNvPr>
          <p:cNvSpPr/>
          <p:nvPr/>
        </p:nvSpPr>
        <p:spPr>
          <a:xfrm>
            <a:off x="7356691" y="4355768"/>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FBA65779-1DB0-4376-92DC-242980DB8F16}"/>
              </a:ext>
            </a:extLst>
          </p:cNvPr>
          <p:cNvSpPr/>
          <p:nvPr/>
        </p:nvSpPr>
        <p:spPr>
          <a:xfrm>
            <a:off x="7197033" y="4565777"/>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2024AB6-6E1A-4BA9-A8D5-0F3E5B79D1A3}"/>
              </a:ext>
            </a:extLst>
          </p:cNvPr>
          <p:cNvSpPr/>
          <p:nvPr/>
        </p:nvSpPr>
        <p:spPr>
          <a:xfrm>
            <a:off x="7803909" y="3593084"/>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5974BBB5-EBC7-4A5F-8322-8CCA7BECC625}"/>
              </a:ext>
            </a:extLst>
          </p:cNvPr>
          <p:cNvSpPr/>
          <p:nvPr/>
        </p:nvSpPr>
        <p:spPr>
          <a:xfrm>
            <a:off x="7702306" y="4788700"/>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FC11A49B-EF52-4E75-9D14-F1132BE6C042}"/>
              </a:ext>
            </a:extLst>
          </p:cNvPr>
          <p:cNvSpPr/>
          <p:nvPr/>
        </p:nvSpPr>
        <p:spPr>
          <a:xfrm>
            <a:off x="7834081" y="4910259"/>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B73CC12-45D3-4362-A3D7-591FDBB54B8F}"/>
              </a:ext>
            </a:extLst>
          </p:cNvPr>
          <p:cNvSpPr/>
          <p:nvPr/>
        </p:nvSpPr>
        <p:spPr>
          <a:xfrm>
            <a:off x="7652654" y="4950399"/>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C734CF57-5CED-4EAD-913A-1D4332503DC0}"/>
              </a:ext>
            </a:extLst>
          </p:cNvPr>
          <p:cNvSpPr/>
          <p:nvPr/>
        </p:nvSpPr>
        <p:spPr>
          <a:xfrm>
            <a:off x="6998935" y="484857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iṩḻiḍe">
            <a:extLst>
              <a:ext uri="{FF2B5EF4-FFF2-40B4-BE49-F238E27FC236}">
                <a16:creationId xmlns:a16="http://schemas.microsoft.com/office/drawing/2014/main" id="{6C4A3D08-4BCB-4DB0-9FF3-435C00DF302C}"/>
              </a:ext>
            </a:extLst>
          </p:cNvPr>
          <p:cNvSpPr/>
          <p:nvPr/>
        </p:nvSpPr>
        <p:spPr>
          <a:xfrm>
            <a:off x="1182845" y="1440315"/>
            <a:ext cx="3718441" cy="889227"/>
          </a:xfrm>
          <a:prstGeom prst="roundRect">
            <a:avLst>
              <a:gd name="adj" fmla="val 22661"/>
            </a:avLst>
          </a:prstGeom>
          <a:ln w="50800" cap="rnd">
            <a:gradFill>
              <a:gsLst>
                <a:gs pos="100000">
                  <a:schemeClr val="accent1">
                    <a:lumMod val="60000"/>
                    <a:lumOff val="40000"/>
                    <a:alpha val="0"/>
                  </a:schemeClr>
                </a:gs>
                <a:gs pos="20000">
                  <a:schemeClr val="accent1"/>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nvGrpSpPr>
          <p:cNvPr id="8" name="组合 7">
            <a:extLst>
              <a:ext uri="{FF2B5EF4-FFF2-40B4-BE49-F238E27FC236}">
                <a16:creationId xmlns:a16="http://schemas.microsoft.com/office/drawing/2014/main" id="{171E3689-37CD-4FB0-BD15-F3E568425D2D}"/>
              </a:ext>
            </a:extLst>
          </p:cNvPr>
          <p:cNvGrpSpPr/>
          <p:nvPr/>
        </p:nvGrpSpPr>
        <p:grpSpPr>
          <a:xfrm>
            <a:off x="1551061" y="1640571"/>
            <a:ext cx="2986441" cy="488713"/>
            <a:chOff x="1551061" y="1640571"/>
            <a:chExt cx="2986441" cy="488713"/>
          </a:xfrm>
        </p:grpSpPr>
        <p:sp>
          <p:nvSpPr>
            <p:cNvPr id="51" name="îSļídê">
              <a:extLst>
                <a:ext uri="{FF2B5EF4-FFF2-40B4-BE49-F238E27FC236}">
                  <a16:creationId xmlns:a16="http://schemas.microsoft.com/office/drawing/2014/main" id="{E3B30433-17C7-4DC4-95BD-10845B4C028D}"/>
                </a:ext>
              </a:extLst>
            </p:cNvPr>
            <p:cNvSpPr txBox="1"/>
            <p:nvPr/>
          </p:nvSpPr>
          <p:spPr>
            <a:xfrm>
              <a:off x="2341425" y="1715650"/>
              <a:ext cx="2196077" cy="338554"/>
            </a:xfrm>
            <a:prstGeom prst="rect">
              <a:avLst/>
            </a:prstGeom>
            <a:noFill/>
          </p:spPr>
          <p:txBody>
            <a:bodyPr wrap="square" rtlCol="0">
              <a:spAutoFit/>
            </a:bodyPr>
            <a:lstStyle/>
            <a:p>
              <a:r>
                <a:rPr lang="zh-CN" altLang="en-US" sz="1600" b="1" dirty="0"/>
                <a:t>随机选取初始中心点</a:t>
              </a:r>
            </a:p>
          </p:txBody>
        </p:sp>
        <p:sp>
          <p:nvSpPr>
            <p:cNvPr id="50" name="îSlïďè">
              <a:extLst>
                <a:ext uri="{FF2B5EF4-FFF2-40B4-BE49-F238E27FC236}">
                  <a16:creationId xmlns:a16="http://schemas.microsoft.com/office/drawing/2014/main" id="{8DB1E0F2-9B5F-4E4D-9F66-96362865CED6}"/>
                </a:ext>
              </a:extLst>
            </p:cNvPr>
            <p:cNvSpPr txBox="1"/>
            <p:nvPr/>
          </p:nvSpPr>
          <p:spPr>
            <a:xfrm>
              <a:off x="1551061" y="1640571"/>
              <a:ext cx="790364" cy="488713"/>
            </a:xfrm>
            <a:prstGeom prst="rect">
              <a:avLst/>
            </a:prstGeom>
            <a:noFill/>
            <a:effectLst/>
          </p:spPr>
          <p:txBody>
            <a:bodyPr wrap="none" rtlCol="0">
              <a:spAutoFit/>
            </a:bodyPr>
            <a:lstStyle/>
            <a:p>
              <a:r>
                <a:rPr lang="en-US" altLang="zh-CN"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rPr>
                <a:t>01</a:t>
              </a:r>
              <a:endParaRPr lang="zh-CN" altLang="en-US"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sp>
        <p:nvSpPr>
          <p:cNvPr id="54" name="ïŝḻíḍe">
            <a:extLst>
              <a:ext uri="{FF2B5EF4-FFF2-40B4-BE49-F238E27FC236}">
                <a16:creationId xmlns:a16="http://schemas.microsoft.com/office/drawing/2014/main" id="{AE8ADC30-9950-4721-A26F-F05D26F7CC23}"/>
              </a:ext>
            </a:extLst>
          </p:cNvPr>
          <p:cNvSpPr/>
          <p:nvPr/>
        </p:nvSpPr>
        <p:spPr>
          <a:xfrm>
            <a:off x="1202715" y="2674086"/>
            <a:ext cx="3718441" cy="889227"/>
          </a:xfrm>
          <a:prstGeom prst="roundRect">
            <a:avLst>
              <a:gd name="adj" fmla="val 22661"/>
            </a:avLst>
          </a:prstGeom>
          <a:ln w="50800" cap="rnd">
            <a:gradFill>
              <a:gsLst>
                <a:gs pos="100000">
                  <a:schemeClr val="accent2">
                    <a:lumMod val="60000"/>
                    <a:lumOff val="40000"/>
                    <a:alpha val="0"/>
                  </a:schemeClr>
                </a:gs>
                <a:gs pos="20000">
                  <a:schemeClr val="accent2"/>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CA3040BC-5888-4E7C-9D21-812BDDDB7909}"/>
              </a:ext>
            </a:extLst>
          </p:cNvPr>
          <p:cNvGrpSpPr/>
          <p:nvPr/>
        </p:nvGrpSpPr>
        <p:grpSpPr>
          <a:xfrm>
            <a:off x="1570931" y="2874342"/>
            <a:ext cx="2751416" cy="488713"/>
            <a:chOff x="1570931" y="2874342"/>
            <a:chExt cx="2751416" cy="488713"/>
          </a:xfrm>
        </p:grpSpPr>
        <p:sp>
          <p:nvSpPr>
            <p:cNvPr id="57" name="iṣḷîḓê">
              <a:extLst>
                <a:ext uri="{FF2B5EF4-FFF2-40B4-BE49-F238E27FC236}">
                  <a16:creationId xmlns:a16="http://schemas.microsoft.com/office/drawing/2014/main" id="{201A8333-563F-41E8-AE81-F43FE7AC4B0C}"/>
                </a:ext>
              </a:extLst>
            </p:cNvPr>
            <p:cNvSpPr txBox="1"/>
            <p:nvPr/>
          </p:nvSpPr>
          <p:spPr>
            <a:xfrm>
              <a:off x="2361295" y="2974219"/>
              <a:ext cx="1961052" cy="338554"/>
            </a:xfrm>
            <a:prstGeom prst="rect">
              <a:avLst/>
            </a:prstGeom>
            <a:noFill/>
          </p:spPr>
          <p:txBody>
            <a:bodyPr wrap="square" rtlCol="0">
              <a:spAutoFit/>
            </a:bodyPr>
            <a:lstStyle/>
            <a:p>
              <a:r>
                <a:rPr lang="zh-CN" altLang="en-US" sz="1600" b="1" dirty="0"/>
                <a:t>划分样本类别</a:t>
              </a:r>
            </a:p>
          </p:txBody>
        </p:sp>
        <p:sp>
          <p:nvSpPr>
            <p:cNvPr id="56" name="íṥḻiḋé">
              <a:extLst>
                <a:ext uri="{FF2B5EF4-FFF2-40B4-BE49-F238E27FC236}">
                  <a16:creationId xmlns:a16="http://schemas.microsoft.com/office/drawing/2014/main" id="{CA669309-6E93-47E2-A922-A50EB57261C1}"/>
                </a:ext>
              </a:extLst>
            </p:cNvPr>
            <p:cNvSpPr txBox="1"/>
            <p:nvPr/>
          </p:nvSpPr>
          <p:spPr>
            <a:xfrm>
              <a:off x="1570931" y="2874342"/>
              <a:ext cx="790364" cy="488713"/>
            </a:xfrm>
            <a:prstGeom prst="rect">
              <a:avLst/>
            </a:prstGeom>
            <a:noFill/>
            <a:effectLst/>
          </p:spPr>
          <p:txBody>
            <a:bodyPr wrap="none" rtlCol="0">
              <a:spAutoFit/>
            </a:bodyPr>
            <a:lstStyle/>
            <a:p>
              <a:r>
                <a:rPr lang="en-US" altLang="zh-CN"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rPr>
                <a:t>02</a:t>
              </a:r>
              <a:endParaRPr lang="zh-CN" altLang="en-US"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endParaRPr>
            </a:p>
          </p:txBody>
        </p:sp>
      </p:grpSp>
      <p:sp>
        <p:nvSpPr>
          <p:cNvPr id="60" name="îṩḷiďè">
            <a:extLst>
              <a:ext uri="{FF2B5EF4-FFF2-40B4-BE49-F238E27FC236}">
                <a16:creationId xmlns:a16="http://schemas.microsoft.com/office/drawing/2014/main" id="{429C6752-CAEB-499F-93DA-900D872A1CFB}"/>
              </a:ext>
            </a:extLst>
          </p:cNvPr>
          <p:cNvSpPr/>
          <p:nvPr/>
        </p:nvSpPr>
        <p:spPr>
          <a:xfrm>
            <a:off x="1182845" y="3907857"/>
            <a:ext cx="3718441" cy="889227"/>
          </a:xfrm>
          <a:prstGeom prst="roundRect">
            <a:avLst>
              <a:gd name="adj" fmla="val 22661"/>
            </a:avLst>
          </a:prstGeom>
          <a:ln w="50800" cap="rnd">
            <a:gradFill>
              <a:gsLst>
                <a:gs pos="100000">
                  <a:schemeClr val="accent6">
                    <a:lumMod val="60000"/>
                    <a:lumOff val="40000"/>
                    <a:alpha val="0"/>
                  </a:schemeClr>
                </a:gs>
                <a:gs pos="20000">
                  <a:schemeClr val="accent6"/>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22DAB8C3-34A3-485D-84DF-E14DE8913D2A}"/>
              </a:ext>
            </a:extLst>
          </p:cNvPr>
          <p:cNvGrpSpPr/>
          <p:nvPr/>
        </p:nvGrpSpPr>
        <p:grpSpPr>
          <a:xfrm>
            <a:off x="1551061" y="4108114"/>
            <a:ext cx="2771286" cy="488713"/>
            <a:chOff x="1551061" y="4108114"/>
            <a:chExt cx="2771286" cy="488713"/>
          </a:xfrm>
        </p:grpSpPr>
        <p:sp>
          <p:nvSpPr>
            <p:cNvPr id="63" name="íṣḻïḍè">
              <a:extLst>
                <a:ext uri="{FF2B5EF4-FFF2-40B4-BE49-F238E27FC236}">
                  <a16:creationId xmlns:a16="http://schemas.microsoft.com/office/drawing/2014/main" id="{1D4CAEBA-C530-4691-81A1-D21934791294}"/>
                </a:ext>
              </a:extLst>
            </p:cNvPr>
            <p:cNvSpPr txBox="1"/>
            <p:nvPr/>
          </p:nvSpPr>
          <p:spPr>
            <a:xfrm>
              <a:off x="2361295" y="4217325"/>
              <a:ext cx="1961052" cy="338554"/>
            </a:xfrm>
            <a:prstGeom prst="rect">
              <a:avLst/>
            </a:prstGeom>
            <a:noFill/>
          </p:spPr>
          <p:txBody>
            <a:bodyPr wrap="square" rtlCol="0">
              <a:spAutoFit/>
            </a:bodyPr>
            <a:lstStyle/>
            <a:p>
              <a:r>
                <a:rPr lang="zh-CN" altLang="en-US" sz="1600" b="1" dirty="0"/>
                <a:t>更新中心点位置</a:t>
              </a:r>
            </a:p>
          </p:txBody>
        </p:sp>
        <p:sp>
          <p:nvSpPr>
            <p:cNvPr id="62" name="ïsḷîdê">
              <a:extLst>
                <a:ext uri="{FF2B5EF4-FFF2-40B4-BE49-F238E27FC236}">
                  <a16:creationId xmlns:a16="http://schemas.microsoft.com/office/drawing/2014/main" id="{27B299A5-EB2B-4EA3-9AEF-D1AFF180C8C8}"/>
                </a:ext>
              </a:extLst>
            </p:cNvPr>
            <p:cNvSpPr txBox="1"/>
            <p:nvPr/>
          </p:nvSpPr>
          <p:spPr>
            <a:xfrm>
              <a:off x="1551061" y="4108114"/>
              <a:ext cx="790364" cy="488713"/>
            </a:xfrm>
            <a:prstGeom prst="rect">
              <a:avLst/>
            </a:prstGeom>
            <a:noFill/>
            <a:effectLst/>
          </p:spPr>
          <p:txBody>
            <a:bodyPr wrap="none" rtlCol="0">
              <a:spAutoFit/>
            </a:bodyPr>
            <a:lstStyle/>
            <a:p>
              <a:r>
                <a:rPr lang="en-US" altLang="zh-CN" sz="2800" b="1" dirty="0">
                  <a:gradFill>
                    <a:gsLst>
                      <a:gs pos="0">
                        <a:schemeClr val="accent6">
                          <a:lumMod val="60000"/>
                          <a:lumOff val="40000"/>
                        </a:schemeClr>
                      </a:gs>
                      <a:gs pos="60000">
                        <a:schemeClr val="accent6"/>
                      </a:gs>
                    </a:gsLst>
                    <a:lin ang="2700000" scaled="0"/>
                  </a:gradFill>
                  <a:effectLst>
                    <a:outerShdw blurRad="76200" dist="50800" dir="5400000" algn="ctr" rotWithShape="0">
                      <a:schemeClr val="accent6">
                        <a:alpha val="20000"/>
                      </a:schemeClr>
                    </a:outerShdw>
                  </a:effectLst>
                </a:rPr>
                <a:t>03</a:t>
              </a:r>
              <a:endParaRPr lang="zh-CN" altLang="en-US" sz="2800" b="1" dirty="0">
                <a:gradFill>
                  <a:gsLst>
                    <a:gs pos="0">
                      <a:schemeClr val="accent6">
                        <a:lumMod val="60000"/>
                        <a:lumOff val="40000"/>
                      </a:schemeClr>
                    </a:gs>
                    <a:gs pos="60000">
                      <a:schemeClr val="accent6"/>
                    </a:gs>
                  </a:gsLst>
                  <a:lin ang="2700000" scaled="0"/>
                </a:gradFill>
                <a:effectLst>
                  <a:outerShdw blurRad="76200" dist="50800" dir="5400000" algn="ctr" rotWithShape="0">
                    <a:schemeClr val="accent6">
                      <a:alpha val="20000"/>
                    </a:schemeClr>
                  </a:outerShdw>
                </a:effectLst>
              </a:endParaRPr>
            </a:p>
          </p:txBody>
        </p:sp>
      </p:grpSp>
      <p:sp>
        <p:nvSpPr>
          <p:cNvPr id="7" name="文本框 6">
            <a:extLst>
              <a:ext uri="{FF2B5EF4-FFF2-40B4-BE49-F238E27FC236}">
                <a16:creationId xmlns:a16="http://schemas.microsoft.com/office/drawing/2014/main" id="{82CD8BBC-95B5-4B0A-9244-ACACCE19B30F}"/>
              </a:ext>
            </a:extLst>
          </p:cNvPr>
          <p:cNvSpPr txBox="1"/>
          <p:nvPr/>
        </p:nvSpPr>
        <p:spPr>
          <a:xfrm>
            <a:off x="7878716" y="3639289"/>
            <a:ext cx="393338" cy="400110"/>
          </a:xfrm>
          <a:prstGeom prst="rect">
            <a:avLst/>
          </a:prstGeom>
          <a:noFill/>
        </p:spPr>
        <p:txBody>
          <a:bodyPr wrap="square" rtlCol="0">
            <a:spAutoFit/>
          </a:bodyPr>
          <a:lstStyle/>
          <a:p>
            <a:r>
              <a:rPr lang="en-US" altLang="zh-CN" sz="2000" b="1" dirty="0">
                <a:solidFill>
                  <a:schemeClr val="accent3"/>
                </a:solidFill>
              </a:rPr>
              <a:t>X</a:t>
            </a:r>
            <a:endParaRPr lang="zh-CN" altLang="en-US" sz="2000" b="1" dirty="0">
              <a:solidFill>
                <a:schemeClr val="accent3"/>
              </a:solidFill>
            </a:endParaRPr>
          </a:p>
        </p:txBody>
      </p:sp>
      <p:sp>
        <p:nvSpPr>
          <p:cNvPr id="61" name="文本框 60">
            <a:extLst>
              <a:ext uri="{FF2B5EF4-FFF2-40B4-BE49-F238E27FC236}">
                <a16:creationId xmlns:a16="http://schemas.microsoft.com/office/drawing/2014/main" id="{623644B8-3BB7-4CD8-9448-6DF8CB540D18}"/>
              </a:ext>
            </a:extLst>
          </p:cNvPr>
          <p:cNvSpPr txBox="1"/>
          <p:nvPr/>
        </p:nvSpPr>
        <p:spPr>
          <a:xfrm>
            <a:off x="9172899" y="2833214"/>
            <a:ext cx="393338" cy="400110"/>
          </a:xfrm>
          <a:prstGeom prst="rect">
            <a:avLst/>
          </a:prstGeom>
          <a:noFill/>
        </p:spPr>
        <p:txBody>
          <a:bodyPr wrap="square" rtlCol="0">
            <a:spAutoFit/>
          </a:bodyPr>
          <a:lstStyle/>
          <a:p>
            <a:r>
              <a:rPr lang="en-US" altLang="zh-CN" sz="2000" b="1" dirty="0">
                <a:solidFill>
                  <a:schemeClr val="accent4"/>
                </a:solidFill>
              </a:rPr>
              <a:t>X</a:t>
            </a:r>
            <a:endParaRPr lang="zh-CN" altLang="en-US" sz="2000" b="1" dirty="0">
              <a:solidFill>
                <a:schemeClr val="accent4"/>
              </a:solidFill>
            </a:endParaRPr>
          </a:p>
        </p:txBody>
      </p:sp>
    </p:spTree>
    <p:custDataLst>
      <p:tags r:id="rId2"/>
    </p:custDataLst>
    <p:extLst>
      <p:ext uri="{BB962C8B-B14F-4D97-AF65-F5344CB8AC3E}">
        <p14:creationId xmlns:p14="http://schemas.microsoft.com/office/powerpoint/2010/main" val="42825145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heel(1)">
                                      <p:cBhvr>
                                        <p:cTn id="7" dur="5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ļíḑê"/>
        <p:cNvGrpSpPr/>
        <p:nvPr/>
      </p:nvGrpSpPr>
      <p:grpSpPr>
        <a:xfrm>
          <a:off x="0" y="0"/>
          <a:ext cx="0" cy="0"/>
          <a:chOff x="0" y="0"/>
          <a:chExt cx="0" cy="0"/>
        </a:xfrm>
      </p:grpSpPr>
      <p:sp>
        <p:nvSpPr>
          <p:cNvPr id="2" name="iṡḻidê">
            <a:extLst>
              <a:ext uri="{FF2B5EF4-FFF2-40B4-BE49-F238E27FC236}">
                <a16:creationId xmlns:a16="http://schemas.microsoft.com/office/drawing/2014/main" id="{FD7D93C3-A1B9-4E4F-BB85-A75A7045F113}"/>
              </a:ext>
            </a:extLst>
          </p:cNvPr>
          <p:cNvSpPr>
            <a:spLocks noGrp="1"/>
          </p:cNvSpPr>
          <p:nvPr>
            <p:ph type="title"/>
          </p:nvPr>
        </p:nvSpPr>
        <p:spPr/>
        <p:txBody>
          <a:bodyPr/>
          <a:lstStyle/>
          <a:p>
            <a:r>
              <a:rPr lang="en-US" altLang="zh-CN" dirty="0"/>
              <a:t>k-means</a:t>
            </a:r>
            <a:r>
              <a:rPr lang="zh-CN" altLang="en-US" dirty="0"/>
              <a:t>算法步骤</a:t>
            </a:r>
          </a:p>
        </p:txBody>
      </p:sp>
      <p:sp>
        <p:nvSpPr>
          <p:cNvPr id="3" name="矩形 2">
            <a:extLst>
              <a:ext uri="{FF2B5EF4-FFF2-40B4-BE49-F238E27FC236}">
                <a16:creationId xmlns:a16="http://schemas.microsoft.com/office/drawing/2014/main" id="{0F4968EC-8C28-479B-8A87-9B319C4E2FA3}"/>
              </a:ext>
            </a:extLst>
          </p:cNvPr>
          <p:cNvSpPr/>
          <p:nvPr/>
        </p:nvSpPr>
        <p:spPr>
          <a:xfrm>
            <a:off x="6513286" y="1517541"/>
            <a:ext cx="4100286" cy="4100286"/>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7EAD3B47-AECC-4D40-829C-231F408E568B}"/>
              </a:ext>
            </a:extLst>
          </p:cNvPr>
          <p:cNvSpPr/>
          <p:nvPr/>
        </p:nvSpPr>
        <p:spPr>
          <a:xfrm>
            <a:off x="8411028" y="2624255"/>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EF00C76-D68B-4F74-BEB3-4EBF4101B60C}"/>
              </a:ext>
            </a:extLst>
          </p:cNvPr>
          <p:cNvSpPr/>
          <p:nvPr/>
        </p:nvSpPr>
        <p:spPr>
          <a:xfrm>
            <a:off x="8665026" y="2685941"/>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EE03880-73AC-4AF2-9326-6A8FBF2CA995}"/>
              </a:ext>
            </a:extLst>
          </p:cNvPr>
          <p:cNvSpPr/>
          <p:nvPr/>
        </p:nvSpPr>
        <p:spPr>
          <a:xfrm>
            <a:off x="8937168" y="250088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22FF10B-73BF-4BAB-BC8A-FDC3D0B38457}"/>
              </a:ext>
            </a:extLst>
          </p:cNvPr>
          <p:cNvSpPr/>
          <p:nvPr/>
        </p:nvSpPr>
        <p:spPr>
          <a:xfrm>
            <a:off x="8984343" y="2468226"/>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9D4CB81-9443-4DA0-AF34-AA106E17C243}"/>
              </a:ext>
            </a:extLst>
          </p:cNvPr>
          <p:cNvSpPr/>
          <p:nvPr/>
        </p:nvSpPr>
        <p:spPr>
          <a:xfrm>
            <a:off x="8899070" y="2422869"/>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28D9EC0-94D6-47AF-B14D-3F2F3B9F127B}"/>
              </a:ext>
            </a:extLst>
          </p:cNvPr>
          <p:cNvSpPr/>
          <p:nvPr/>
        </p:nvSpPr>
        <p:spPr>
          <a:xfrm>
            <a:off x="8878201" y="221513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A5B5656-F8A4-42AC-B49F-1C37142DEDDF}"/>
              </a:ext>
            </a:extLst>
          </p:cNvPr>
          <p:cNvSpPr/>
          <p:nvPr/>
        </p:nvSpPr>
        <p:spPr>
          <a:xfrm>
            <a:off x="9320883" y="2091761"/>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5" name="椭圆 14">
            <a:extLst>
              <a:ext uri="{FF2B5EF4-FFF2-40B4-BE49-F238E27FC236}">
                <a16:creationId xmlns:a16="http://schemas.microsoft.com/office/drawing/2014/main" id="{D239A9A4-4295-49ED-935D-C1E3255FE2E5}"/>
              </a:ext>
            </a:extLst>
          </p:cNvPr>
          <p:cNvSpPr/>
          <p:nvPr/>
        </p:nvSpPr>
        <p:spPr>
          <a:xfrm>
            <a:off x="9556740" y="2276819"/>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6" name="椭圆 15">
            <a:extLst>
              <a:ext uri="{FF2B5EF4-FFF2-40B4-BE49-F238E27FC236}">
                <a16:creationId xmlns:a16="http://schemas.microsoft.com/office/drawing/2014/main" id="{F7750B7E-296B-483C-BCBA-345ED08FDFD8}"/>
              </a:ext>
            </a:extLst>
          </p:cNvPr>
          <p:cNvSpPr/>
          <p:nvPr/>
        </p:nvSpPr>
        <p:spPr>
          <a:xfrm>
            <a:off x="9410699" y="236118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7" name="椭圆 16">
            <a:extLst>
              <a:ext uri="{FF2B5EF4-FFF2-40B4-BE49-F238E27FC236}">
                <a16:creationId xmlns:a16="http://schemas.microsoft.com/office/drawing/2014/main" id="{48DD2B07-8380-44A6-BA70-9AF3AF389D9F}"/>
              </a:ext>
            </a:extLst>
          </p:cNvPr>
          <p:cNvSpPr/>
          <p:nvPr/>
        </p:nvSpPr>
        <p:spPr>
          <a:xfrm>
            <a:off x="9300023" y="2364810"/>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8" name="椭圆 17">
            <a:extLst>
              <a:ext uri="{FF2B5EF4-FFF2-40B4-BE49-F238E27FC236}">
                <a16:creationId xmlns:a16="http://schemas.microsoft.com/office/drawing/2014/main" id="{637102EA-1148-4D16-9294-193276083E60}"/>
              </a:ext>
            </a:extLst>
          </p:cNvPr>
          <p:cNvSpPr/>
          <p:nvPr/>
        </p:nvSpPr>
        <p:spPr>
          <a:xfrm>
            <a:off x="9469200" y="2601576"/>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9" name="椭圆 18">
            <a:extLst>
              <a:ext uri="{FF2B5EF4-FFF2-40B4-BE49-F238E27FC236}">
                <a16:creationId xmlns:a16="http://schemas.microsoft.com/office/drawing/2014/main" id="{1564C018-7342-413C-87EF-6B598FBD4709}"/>
              </a:ext>
            </a:extLst>
          </p:cNvPr>
          <p:cNvSpPr/>
          <p:nvPr/>
        </p:nvSpPr>
        <p:spPr>
          <a:xfrm>
            <a:off x="9530886" y="28093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0" name="椭圆 19">
            <a:extLst>
              <a:ext uri="{FF2B5EF4-FFF2-40B4-BE49-F238E27FC236}">
                <a16:creationId xmlns:a16="http://schemas.microsoft.com/office/drawing/2014/main" id="{DD3F1617-11BF-4AFA-AA5B-CA46D013E0D8}"/>
              </a:ext>
            </a:extLst>
          </p:cNvPr>
          <p:cNvSpPr/>
          <p:nvPr/>
        </p:nvSpPr>
        <p:spPr>
          <a:xfrm>
            <a:off x="9577613" y="2747627"/>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1" name="椭圆 20">
            <a:extLst>
              <a:ext uri="{FF2B5EF4-FFF2-40B4-BE49-F238E27FC236}">
                <a16:creationId xmlns:a16="http://schemas.microsoft.com/office/drawing/2014/main" id="{022F41BA-C407-45E5-B982-728BD287F9C0}"/>
              </a:ext>
            </a:extLst>
          </p:cNvPr>
          <p:cNvSpPr/>
          <p:nvPr/>
        </p:nvSpPr>
        <p:spPr>
          <a:xfrm>
            <a:off x="9449242" y="2778470"/>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2" name="椭圆 21">
            <a:extLst>
              <a:ext uri="{FF2B5EF4-FFF2-40B4-BE49-F238E27FC236}">
                <a16:creationId xmlns:a16="http://schemas.microsoft.com/office/drawing/2014/main" id="{EC53AF9B-57CB-4DDB-8336-4484472FA767}"/>
              </a:ext>
            </a:extLst>
          </p:cNvPr>
          <p:cNvSpPr/>
          <p:nvPr/>
        </p:nvSpPr>
        <p:spPr>
          <a:xfrm>
            <a:off x="9300470" y="28093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3" name="椭圆 22">
            <a:extLst>
              <a:ext uri="{FF2B5EF4-FFF2-40B4-BE49-F238E27FC236}">
                <a16:creationId xmlns:a16="http://schemas.microsoft.com/office/drawing/2014/main" id="{A387AF81-6745-4391-8FFF-AC266694D602}"/>
              </a:ext>
            </a:extLst>
          </p:cNvPr>
          <p:cNvSpPr/>
          <p:nvPr/>
        </p:nvSpPr>
        <p:spPr>
          <a:xfrm>
            <a:off x="9057134" y="2763954"/>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8AF8C0EE-D7E8-4FE9-970E-62BCF139ABF7}"/>
              </a:ext>
            </a:extLst>
          </p:cNvPr>
          <p:cNvSpPr/>
          <p:nvPr/>
        </p:nvSpPr>
        <p:spPr>
          <a:xfrm>
            <a:off x="10024369" y="2763954"/>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5" name="椭圆 24">
            <a:extLst>
              <a:ext uri="{FF2B5EF4-FFF2-40B4-BE49-F238E27FC236}">
                <a16:creationId xmlns:a16="http://schemas.microsoft.com/office/drawing/2014/main" id="{76FAE2A7-A720-4406-81B9-A12313301F25}"/>
              </a:ext>
            </a:extLst>
          </p:cNvPr>
          <p:cNvSpPr/>
          <p:nvPr/>
        </p:nvSpPr>
        <p:spPr>
          <a:xfrm>
            <a:off x="9906880" y="3444312"/>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6" name="椭圆 25">
            <a:extLst>
              <a:ext uri="{FF2B5EF4-FFF2-40B4-BE49-F238E27FC236}">
                <a16:creationId xmlns:a16="http://schemas.microsoft.com/office/drawing/2014/main" id="{51690D40-5DD1-4DCF-BB7D-99C95AFDAAC7}"/>
              </a:ext>
            </a:extLst>
          </p:cNvPr>
          <p:cNvSpPr/>
          <p:nvPr/>
        </p:nvSpPr>
        <p:spPr>
          <a:xfrm>
            <a:off x="9566237" y="3251087"/>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7" name="椭圆 26">
            <a:extLst>
              <a:ext uri="{FF2B5EF4-FFF2-40B4-BE49-F238E27FC236}">
                <a16:creationId xmlns:a16="http://schemas.microsoft.com/office/drawing/2014/main" id="{BE2487F9-CE80-4C39-8514-905578B314B3}"/>
              </a:ext>
            </a:extLst>
          </p:cNvPr>
          <p:cNvSpPr/>
          <p:nvPr/>
        </p:nvSpPr>
        <p:spPr>
          <a:xfrm>
            <a:off x="8565242" y="397771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D88540FA-1418-48AA-8867-08E5C0325BE3}"/>
              </a:ext>
            </a:extLst>
          </p:cNvPr>
          <p:cNvSpPr/>
          <p:nvPr/>
        </p:nvSpPr>
        <p:spPr>
          <a:xfrm>
            <a:off x="8209642" y="377814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BE6BEA30-9948-4AB4-9371-2CFB61A9E0FC}"/>
              </a:ext>
            </a:extLst>
          </p:cNvPr>
          <p:cNvSpPr/>
          <p:nvPr/>
        </p:nvSpPr>
        <p:spPr>
          <a:xfrm>
            <a:off x="8111670" y="380354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2B0597D-C214-4625-8B3C-EE4F64B17E85}"/>
              </a:ext>
            </a:extLst>
          </p:cNvPr>
          <p:cNvSpPr/>
          <p:nvPr/>
        </p:nvSpPr>
        <p:spPr>
          <a:xfrm>
            <a:off x="8173356" y="3952315"/>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01A5F1F-56A7-459E-90A2-0BDEA7B48078}"/>
              </a:ext>
            </a:extLst>
          </p:cNvPr>
          <p:cNvSpPr/>
          <p:nvPr/>
        </p:nvSpPr>
        <p:spPr>
          <a:xfrm>
            <a:off x="7971969" y="401400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A992E91B-9C57-4594-933A-7D2F00F088DF}"/>
              </a:ext>
            </a:extLst>
          </p:cNvPr>
          <p:cNvSpPr/>
          <p:nvPr/>
        </p:nvSpPr>
        <p:spPr>
          <a:xfrm>
            <a:off x="7776026" y="4075687"/>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E141D56-A594-4D0A-AA07-591DC95CAAF5}"/>
              </a:ext>
            </a:extLst>
          </p:cNvPr>
          <p:cNvSpPr/>
          <p:nvPr/>
        </p:nvSpPr>
        <p:spPr>
          <a:xfrm>
            <a:off x="7747904" y="401400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D89C76CD-D043-478B-AF31-EEC8E3EB77BD}"/>
              </a:ext>
            </a:extLst>
          </p:cNvPr>
          <p:cNvSpPr/>
          <p:nvPr/>
        </p:nvSpPr>
        <p:spPr>
          <a:xfrm>
            <a:off x="7624532" y="3759094"/>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F9109D35-3974-4207-BC3C-2C5E938DF1BC}"/>
              </a:ext>
            </a:extLst>
          </p:cNvPr>
          <p:cNvSpPr/>
          <p:nvPr/>
        </p:nvSpPr>
        <p:spPr>
          <a:xfrm>
            <a:off x="7435847" y="3929638"/>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D63883E7-F983-4CEA-9F9F-84FC014896A4}"/>
              </a:ext>
            </a:extLst>
          </p:cNvPr>
          <p:cNvSpPr/>
          <p:nvPr/>
        </p:nvSpPr>
        <p:spPr>
          <a:xfrm>
            <a:off x="7501611" y="416005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1856FA0-B253-4827-B14B-778829260291}"/>
              </a:ext>
            </a:extLst>
          </p:cNvPr>
          <p:cNvSpPr/>
          <p:nvPr/>
        </p:nvSpPr>
        <p:spPr>
          <a:xfrm>
            <a:off x="7652654" y="429907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21C2AFF-53E8-48D6-BC1E-9B511F9FB9B9}"/>
              </a:ext>
            </a:extLst>
          </p:cNvPr>
          <p:cNvSpPr/>
          <p:nvPr/>
        </p:nvSpPr>
        <p:spPr>
          <a:xfrm>
            <a:off x="7607062" y="443809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9591EE4-0D7B-461A-B2A2-646AFC2C3ABE}"/>
              </a:ext>
            </a:extLst>
          </p:cNvPr>
          <p:cNvSpPr/>
          <p:nvPr/>
        </p:nvSpPr>
        <p:spPr>
          <a:xfrm>
            <a:off x="7356691" y="4355768"/>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FBA65779-1DB0-4376-92DC-242980DB8F16}"/>
              </a:ext>
            </a:extLst>
          </p:cNvPr>
          <p:cNvSpPr/>
          <p:nvPr/>
        </p:nvSpPr>
        <p:spPr>
          <a:xfrm>
            <a:off x="7197033" y="4565777"/>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2024AB6-6E1A-4BA9-A8D5-0F3E5B79D1A3}"/>
              </a:ext>
            </a:extLst>
          </p:cNvPr>
          <p:cNvSpPr/>
          <p:nvPr/>
        </p:nvSpPr>
        <p:spPr>
          <a:xfrm>
            <a:off x="7803909" y="3593084"/>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5974BBB5-EBC7-4A5F-8322-8CCA7BECC625}"/>
              </a:ext>
            </a:extLst>
          </p:cNvPr>
          <p:cNvSpPr/>
          <p:nvPr/>
        </p:nvSpPr>
        <p:spPr>
          <a:xfrm>
            <a:off x="7702306" y="4788700"/>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FC11A49B-EF52-4E75-9D14-F1132BE6C042}"/>
              </a:ext>
            </a:extLst>
          </p:cNvPr>
          <p:cNvSpPr/>
          <p:nvPr/>
        </p:nvSpPr>
        <p:spPr>
          <a:xfrm>
            <a:off x="7834081" y="4910259"/>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B73CC12-45D3-4362-A3D7-591FDBB54B8F}"/>
              </a:ext>
            </a:extLst>
          </p:cNvPr>
          <p:cNvSpPr/>
          <p:nvPr/>
        </p:nvSpPr>
        <p:spPr>
          <a:xfrm>
            <a:off x="7652654" y="4950399"/>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C734CF57-5CED-4EAD-913A-1D4332503DC0}"/>
              </a:ext>
            </a:extLst>
          </p:cNvPr>
          <p:cNvSpPr/>
          <p:nvPr/>
        </p:nvSpPr>
        <p:spPr>
          <a:xfrm>
            <a:off x="6998935" y="484857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í$ļíḋe">
            <a:extLst>
              <a:ext uri="{FF2B5EF4-FFF2-40B4-BE49-F238E27FC236}">
                <a16:creationId xmlns:a16="http://schemas.microsoft.com/office/drawing/2014/main" id="{7820D645-1D8E-478F-ACB8-FFF4B09C71E8}"/>
              </a:ext>
            </a:extLst>
          </p:cNvPr>
          <p:cNvSpPr/>
          <p:nvPr/>
        </p:nvSpPr>
        <p:spPr>
          <a:xfrm>
            <a:off x="1202715" y="5141629"/>
            <a:ext cx="3718441" cy="889227"/>
          </a:xfrm>
          <a:prstGeom prst="roundRect">
            <a:avLst>
              <a:gd name="adj" fmla="val 22661"/>
            </a:avLst>
          </a:prstGeom>
          <a:ln w="50800" cap="rnd">
            <a:gradFill>
              <a:gsLst>
                <a:gs pos="100000">
                  <a:schemeClr val="accent4">
                    <a:lumMod val="60000"/>
                    <a:lumOff val="40000"/>
                    <a:alpha val="0"/>
                  </a:schemeClr>
                </a:gs>
                <a:gs pos="20000">
                  <a:schemeClr val="accent4"/>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C606769A-F9AE-433D-9BDF-8D86B22D4810}"/>
              </a:ext>
            </a:extLst>
          </p:cNvPr>
          <p:cNvGrpSpPr/>
          <p:nvPr/>
        </p:nvGrpSpPr>
        <p:grpSpPr>
          <a:xfrm>
            <a:off x="1570931" y="5325439"/>
            <a:ext cx="3030075" cy="584775"/>
            <a:chOff x="1570931" y="5325439"/>
            <a:chExt cx="3030075" cy="584775"/>
          </a:xfrm>
        </p:grpSpPr>
        <p:sp>
          <p:nvSpPr>
            <p:cNvPr id="69" name="îś1iḑé">
              <a:extLst>
                <a:ext uri="{FF2B5EF4-FFF2-40B4-BE49-F238E27FC236}">
                  <a16:creationId xmlns:a16="http://schemas.microsoft.com/office/drawing/2014/main" id="{CC914E24-2EB5-4029-8E83-47510F4C62D9}"/>
                </a:ext>
              </a:extLst>
            </p:cNvPr>
            <p:cNvSpPr txBox="1"/>
            <p:nvPr/>
          </p:nvSpPr>
          <p:spPr>
            <a:xfrm>
              <a:off x="2341425" y="5325439"/>
              <a:ext cx="2259581" cy="584775"/>
            </a:xfrm>
            <a:prstGeom prst="rect">
              <a:avLst/>
            </a:prstGeom>
            <a:noFill/>
          </p:spPr>
          <p:txBody>
            <a:bodyPr wrap="square" rtlCol="0">
              <a:spAutoFit/>
            </a:bodyPr>
            <a:lstStyle/>
            <a:p>
              <a:r>
                <a:rPr lang="zh-CN" altLang="en-US" sz="1600" b="1" dirty="0"/>
                <a:t>重复</a:t>
              </a:r>
              <a:r>
                <a:rPr lang="en-US" altLang="zh-CN" sz="1600" b="1" dirty="0"/>
                <a:t>2</a:t>
              </a:r>
              <a:r>
                <a:rPr lang="zh-CN" altLang="en-US" sz="1600" b="1" dirty="0"/>
                <a:t>、</a:t>
              </a:r>
              <a:r>
                <a:rPr lang="en-US" altLang="zh-CN" sz="1600" b="1" dirty="0"/>
                <a:t>3</a:t>
              </a:r>
              <a:r>
                <a:rPr lang="zh-CN" altLang="en-US" sz="1600" b="1" dirty="0"/>
                <a:t>步直至中心点位置不再发生变化</a:t>
              </a:r>
            </a:p>
          </p:txBody>
        </p:sp>
        <p:sp>
          <p:nvSpPr>
            <p:cNvPr id="68" name="íṥľiḍè">
              <a:extLst>
                <a:ext uri="{FF2B5EF4-FFF2-40B4-BE49-F238E27FC236}">
                  <a16:creationId xmlns:a16="http://schemas.microsoft.com/office/drawing/2014/main" id="{599E0C89-8D95-4296-AFE3-09CB1836D2DD}"/>
                </a:ext>
              </a:extLst>
            </p:cNvPr>
            <p:cNvSpPr txBox="1"/>
            <p:nvPr/>
          </p:nvSpPr>
          <p:spPr>
            <a:xfrm>
              <a:off x="1570931" y="5341886"/>
              <a:ext cx="790364" cy="488713"/>
            </a:xfrm>
            <a:prstGeom prst="rect">
              <a:avLst/>
            </a:prstGeom>
            <a:noFill/>
            <a:effectLst/>
          </p:spPr>
          <p:txBody>
            <a:bodyPr wrap="none" rtlCol="0">
              <a:spAutoFit/>
            </a:bodyPr>
            <a:lstStyle/>
            <a:p>
              <a:r>
                <a:rPr lang="en-US" altLang="zh-CN" sz="2800" b="1" dirty="0">
                  <a:gradFill>
                    <a:gsLst>
                      <a:gs pos="0">
                        <a:schemeClr val="accent4">
                          <a:lumMod val="60000"/>
                          <a:lumOff val="40000"/>
                        </a:schemeClr>
                      </a:gs>
                      <a:gs pos="60000">
                        <a:schemeClr val="accent4"/>
                      </a:gs>
                    </a:gsLst>
                    <a:lin ang="2700000" scaled="0"/>
                  </a:gradFill>
                  <a:effectLst>
                    <a:outerShdw blurRad="76200" dist="50800" dir="5400000" algn="ctr" rotWithShape="0">
                      <a:schemeClr val="accent4">
                        <a:alpha val="20000"/>
                      </a:schemeClr>
                    </a:outerShdw>
                  </a:effectLst>
                </a:rPr>
                <a:t>04</a:t>
              </a:r>
              <a:endParaRPr lang="zh-CN" altLang="en-US" sz="2800" b="1" dirty="0">
                <a:gradFill>
                  <a:gsLst>
                    <a:gs pos="0">
                      <a:schemeClr val="accent4">
                        <a:lumMod val="60000"/>
                        <a:lumOff val="40000"/>
                      </a:schemeClr>
                    </a:gs>
                    <a:gs pos="60000">
                      <a:schemeClr val="accent4"/>
                    </a:gs>
                  </a:gsLst>
                  <a:lin ang="2700000" scaled="0"/>
                </a:gradFill>
                <a:effectLst>
                  <a:outerShdw blurRad="76200" dist="50800" dir="5400000" algn="ctr" rotWithShape="0">
                    <a:schemeClr val="accent4">
                      <a:alpha val="20000"/>
                    </a:schemeClr>
                  </a:outerShdw>
                </a:effectLst>
              </a:endParaRPr>
            </a:p>
          </p:txBody>
        </p:sp>
      </p:grpSp>
      <p:sp>
        <p:nvSpPr>
          <p:cNvPr id="7" name="文本框 6">
            <a:extLst>
              <a:ext uri="{FF2B5EF4-FFF2-40B4-BE49-F238E27FC236}">
                <a16:creationId xmlns:a16="http://schemas.microsoft.com/office/drawing/2014/main" id="{82CD8BBC-95B5-4B0A-9244-ACACCE19B30F}"/>
              </a:ext>
            </a:extLst>
          </p:cNvPr>
          <p:cNvSpPr txBox="1"/>
          <p:nvPr/>
        </p:nvSpPr>
        <p:spPr>
          <a:xfrm>
            <a:off x="7878716" y="3639289"/>
            <a:ext cx="393338" cy="400110"/>
          </a:xfrm>
          <a:prstGeom prst="rect">
            <a:avLst/>
          </a:prstGeom>
          <a:noFill/>
        </p:spPr>
        <p:txBody>
          <a:bodyPr wrap="square" rtlCol="0">
            <a:spAutoFit/>
          </a:bodyPr>
          <a:lstStyle/>
          <a:p>
            <a:r>
              <a:rPr lang="en-US" altLang="zh-CN" sz="2000" b="1" dirty="0">
                <a:solidFill>
                  <a:schemeClr val="accent3"/>
                </a:solidFill>
              </a:rPr>
              <a:t>X</a:t>
            </a:r>
            <a:endParaRPr lang="zh-CN" altLang="en-US" sz="2000" b="1" dirty="0">
              <a:solidFill>
                <a:schemeClr val="accent3"/>
              </a:solidFill>
            </a:endParaRPr>
          </a:p>
        </p:txBody>
      </p:sp>
      <p:sp>
        <p:nvSpPr>
          <p:cNvPr id="61" name="文本框 60">
            <a:extLst>
              <a:ext uri="{FF2B5EF4-FFF2-40B4-BE49-F238E27FC236}">
                <a16:creationId xmlns:a16="http://schemas.microsoft.com/office/drawing/2014/main" id="{623644B8-3BB7-4CD8-9448-6DF8CB540D18}"/>
              </a:ext>
            </a:extLst>
          </p:cNvPr>
          <p:cNvSpPr txBox="1"/>
          <p:nvPr/>
        </p:nvSpPr>
        <p:spPr>
          <a:xfrm>
            <a:off x="9172899" y="2833214"/>
            <a:ext cx="393338" cy="400110"/>
          </a:xfrm>
          <a:prstGeom prst="rect">
            <a:avLst/>
          </a:prstGeom>
          <a:noFill/>
        </p:spPr>
        <p:txBody>
          <a:bodyPr wrap="square" rtlCol="0">
            <a:spAutoFit/>
          </a:bodyPr>
          <a:lstStyle/>
          <a:p>
            <a:r>
              <a:rPr lang="en-US" altLang="zh-CN" sz="2000" b="1" dirty="0">
                <a:solidFill>
                  <a:schemeClr val="accent4"/>
                </a:solidFill>
              </a:rPr>
              <a:t>X</a:t>
            </a:r>
            <a:endParaRPr lang="zh-CN" altLang="en-US" sz="2000" b="1" dirty="0">
              <a:solidFill>
                <a:schemeClr val="accent4"/>
              </a:solidFill>
            </a:endParaRPr>
          </a:p>
        </p:txBody>
      </p:sp>
      <p:sp>
        <p:nvSpPr>
          <p:cNvPr id="67" name="iṩḻiḍe">
            <a:extLst>
              <a:ext uri="{FF2B5EF4-FFF2-40B4-BE49-F238E27FC236}">
                <a16:creationId xmlns:a16="http://schemas.microsoft.com/office/drawing/2014/main" id="{F30B25AC-D6B7-427E-95E3-195E95490694}"/>
              </a:ext>
            </a:extLst>
          </p:cNvPr>
          <p:cNvSpPr/>
          <p:nvPr/>
        </p:nvSpPr>
        <p:spPr>
          <a:xfrm>
            <a:off x="1182845" y="1440315"/>
            <a:ext cx="3718441" cy="889227"/>
          </a:xfrm>
          <a:prstGeom prst="roundRect">
            <a:avLst>
              <a:gd name="adj" fmla="val 22661"/>
            </a:avLst>
          </a:prstGeom>
          <a:ln w="50800" cap="rnd">
            <a:gradFill>
              <a:gsLst>
                <a:gs pos="100000">
                  <a:schemeClr val="accent1">
                    <a:lumMod val="60000"/>
                    <a:lumOff val="40000"/>
                    <a:alpha val="0"/>
                  </a:schemeClr>
                </a:gs>
                <a:gs pos="20000">
                  <a:schemeClr val="accent1"/>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nvGrpSpPr>
          <p:cNvPr id="70" name="组合 69">
            <a:extLst>
              <a:ext uri="{FF2B5EF4-FFF2-40B4-BE49-F238E27FC236}">
                <a16:creationId xmlns:a16="http://schemas.microsoft.com/office/drawing/2014/main" id="{5DC48B4E-9D10-42B5-B93F-96C89A04F705}"/>
              </a:ext>
            </a:extLst>
          </p:cNvPr>
          <p:cNvGrpSpPr/>
          <p:nvPr/>
        </p:nvGrpSpPr>
        <p:grpSpPr>
          <a:xfrm>
            <a:off x="1551061" y="1640571"/>
            <a:ext cx="2986441" cy="488713"/>
            <a:chOff x="1551061" y="1640571"/>
            <a:chExt cx="2986441" cy="488713"/>
          </a:xfrm>
        </p:grpSpPr>
        <p:sp>
          <p:nvSpPr>
            <p:cNvPr id="71" name="îSļídê">
              <a:extLst>
                <a:ext uri="{FF2B5EF4-FFF2-40B4-BE49-F238E27FC236}">
                  <a16:creationId xmlns:a16="http://schemas.microsoft.com/office/drawing/2014/main" id="{4CF40F55-033B-4B0A-A870-77F773CE5593}"/>
                </a:ext>
              </a:extLst>
            </p:cNvPr>
            <p:cNvSpPr txBox="1"/>
            <p:nvPr/>
          </p:nvSpPr>
          <p:spPr>
            <a:xfrm>
              <a:off x="2341425" y="1715650"/>
              <a:ext cx="2196077" cy="338554"/>
            </a:xfrm>
            <a:prstGeom prst="rect">
              <a:avLst/>
            </a:prstGeom>
            <a:noFill/>
          </p:spPr>
          <p:txBody>
            <a:bodyPr wrap="square" rtlCol="0">
              <a:spAutoFit/>
            </a:bodyPr>
            <a:lstStyle/>
            <a:p>
              <a:r>
                <a:rPr lang="zh-CN" altLang="en-US" sz="1600" b="1" dirty="0"/>
                <a:t>随机选取初始中心点</a:t>
              </a:r>
            </a:p>
          </p:txBody>
        </p:sp>
        <p:sp>
          <p:nvSpPr>
            <p:cNvPr id="72" name="îSlïďè">
              <a:extLst>
                <a:ext uri="{FF2B5EF4-FFF2-40B4-BE49-F238E27FC236}">
                  <a16:creationId xmlns:a16="http://schemas.microsoft.com/office/drawing/2014/main" id="{70D5768A-4774-4DD4-92B8-7A04C48620AC}"/>
                </a:ext>
              </a:extLst>
            </p:cNvPr>
            <p:cNvSpPr txBox="1"/>
            <p:nvPr/>
          </p:nvSpPr>
          <p:spPr>
            <a:xfrm>
              <a:off x="1551061" y="1640571"/>
              <a:ext cx="790364" cy="488713"/>
            </a:xfrm>
            <a:prstGeom prst="rect">
              <a:avLst/>
            </a:prstGeom>
            <a:noFill/>
            <a:effectLst/>
          </p:spPr>
          <p:txBody>
            <a:bodyPr wrap="none" rtlCol="0">
              <a:spAutoFit/>
            </a:bodyPr>
            <a:lstStyle/>
            <a:p>
              <a:r>
                <a:rPr lang="en-US" altLang="zh-CN"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rPr>
                <a:t>01</a:t>
              </a:r>
              <a:endParaRPr lang="zh-CN" altLang="en-US"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sp>
        <p:nvSpPr>
          <p:cNvPr id="73" name="ïŝḻíḍe">
            <a:extLst>
              <a:ext uri="{FF2B5EF4-FFF2-40B4-BE49-F238E27FC236}">
                <a16:creationId xmlns:a16="http://schemas.microsoft.com/office/drawing/2014/main" id="{C96AF6A9-C670-4509-9832-D5411AE380F1}"/>
              </a:ext>
            </a:extLst>
          </p:cNvPr>
          <p:cNvSpPr/>
          <p:nvPr/>
        </p:nvSpPr>
        <p:spPr>
          <a:xfrm>
            <a:off x="1202715" y="2674086"/>
            <a:ext cx="3718441" cy="889227"/>
          </a:xfrm>
          <a:prstGeom prst="roundRect">
            <a:avLst>
              <a:gd name="adj" fmla="val 22661"/>
            </a:avLst>
          </a:prstGeom>
          <a:ln w="50800" cap="rnd">
            <a:gradFill>
              <a:gsLst>
                <a:gs pos="100000">
                  <a:schemeClr val="accent2">
                    <a:lumMod val="60000"/>
                    <a:lumOff val="40000"/>
                    <a:alpha val="0"/>
                  </a:schemeClr>
                </a:gs>
                <a:gs pos="20000">
                  <a:schemeClr val="accent2"/>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4" name="组合 73">
            <a:extLst>
              <a:ext uri="{FF2B5EF4-FFF2-40B4-BE49-F238E27FC236}">
                <a16:creationId xmlns:a16="http://schemas.microsoft.com/office/drawing/2014/main" id="{35A359FD-83F3-4582-82F6-64DCEFACCBA7}"/>
              </a:ext>
            </a:extLst>
          </p:cNvPr>
          <p:cNvGrpSpPr/>
          <p:nvPr/>
        </p:nvGrpSpPr>
        <p:grpSpPr>
          <a:xfrm>
            <a:off x="1570931" y="2874342"/>
            <a:ext cx="2751416" cy="488713"/>
            <a:chOff x="1570931" y="2874342"/>
            <a:chExt cx="2751416" cy="488713"/>
          </a:xfrm>
        </p:grpSpPr>
        <p:sp>
          <p:nvSpPr>
            <p:cNvPr id="75" name="iṣḷîḓê">
              <a:extLst>
                <a:ext uri="{FF2B5EF4-FFF2-40B4-BE49-F238E27FC236}">
                  <a16:creationId xmlns:a16="http://schemas.microsoft.com/office/drawing/2014/main" id="{827E8759-0DC4-469C-A04E-8459100C8BF2}"/>
                </a:ext>
              </a:extLst>
            </p:cNvPr>
            <p:cNvSpPr txBox="1"/>
            <p:nvPr/>
          </p:nvSpPr>
          <p:spPr>
            <a:xfrm>
              <a:off x="2361295" y="2974219"/>
              <a:ext cx="1961052" cy="338554"/>
            </a:xfrm>
            <a:prstGeom prst="rect">
              <a:avLst/>
            </a:prstGeom>
            <a:noFill/>
          </p:spPr>
          <p:txBody>
            <a:bodyPr wrap="square" rtlCol="0">
              <a:spAutoFit/>
            </a:bodyPr>
            <a:lstStyle/>
            <a:p>
              <a:r>
                <a:rPr lang="zh-CN" altLang="en-US" sz="1600" b="1" dirty="0"/>
                <a:t>划分样本类别</a:t>
              </a:r>
            </a:p>
          </p:txBody>
        </p:sp>
        <p:sp>
          <p:nvSpPr>
            <p:cNvPr id="76" name="íṥḻiḋé">
              <a:extLst>
                <a:ext uri="{FF2B5EF4-FFF2-40B4-BE49-F238E27FC236}">
                  <a16:creationId xmlns:a16="http://schemas.microsoft.com/office/drawing/2014/main" id="{9E163FDA-457D-4F95-B7D0-5EBED8514EC2}"/>
                </a:ext>
              </a:extLst>
            </p:cNvPr>
            <p:cNvSpPr txBox="1"/>
            <p:nvPr/>
          </p:nvSpPr>
          <p:spPr>
            <a:xfrm>
              <a:off x="1570931" y="2874342"/>
              <a:ext cx="790364" cy="488713"/>
            </a:xfrm>
            <a:prstGeom prst="rect">
              <a:avLst/>
            </a:prstGeom>
            <a:noFill/>
            <a:effectLst/>
          </p:spPr>
          <p:txBody>
            <a:bodyPr wrap="none" rtlCol="0">
              <a:spAutoFit/>
            </a:bodyPr>
            <a:lstStyle/>
            <a:p>
              <a:r>
                <a:rPr lang="en-US" altLang="zh-CN"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rPr>
                <a:t>02</a:t>
              </a:r>
              <a:endParaRPr lang="zh-CN" altLang="en-US"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endParaRPr>
            </a:p>
          </p:txBody>
        </p:sp>
      </p:grpSp>
      <p:sp>
        <p:nvSpPr>
          <p:cNvPr id="77" name="îṩḷiďè">
            <a:extLst>
              <a:ext uri="{FF2B5EF4-FFF2-40B4-BE49-F238E27FC236}">
                <a16:creationId xmlns:a16="http://schemas.microsoft.com/office/drawing/2014/main" id="{9951C672-2FB7-496C-81B0-6BBA73790466}"/>
              </a:ext>
            </a:extLst>
          </p:cNvPr>
          <p:cNvSpPr/>
          <p:nvPr/>
        </p:nvSpPr>
        <p:spPr>
          <a:xfrm>
            <a:off x="1182845" y="3907857"/>
            <a:ext cx="3718441" cy="889227"/>
          </a:xfrm>
          <a:prstGeom prst="roundRect">
            <a:avLst>
              <a:gd name="adj" fmla="val 22661"/>
            </a:avLst>
          </a:prstGeom>
          <a:ln w="50800" cap="rnd">
            <a:gradFill>
              <a:gsLst>
                <a:gs pos="100000">
                  <a:schemeClr val="accent6">
                    <a:lumMod val="60000"/>
                    <a:lumOff val="40000"/>
                    <a:alpha val="0"/>
                  </a:schemeClr>
                </a:gs>
                <a:gs pos="20000">
                  <a:schemeClr val="accent6"/>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8" name="组合 77">
            <a:extLst>
              <a:ext uri="{FF2B5EF4-FFF2-40B4-BE49-F238E27FC236}">
                <a16:creationId xmlns:a16="http://schemas.microsoft.com/office/drawing/2014/main" id="{957DFB5D-6C8E-4849-B0EE-50A8EEC642A2}"/>
              </a:ext>
            </a:extLst>
          </p:cNvPr>
          <p:cNvGrpSpPr/>
          <p:nvPr/>
        </p:nvGrpSpPr>
        <p:grpSpPr>
          <a:xfrm>
            <a:off x="1551061" y="4108114"/>
            <a:ext cx="2771286" cy="488713"/>
            <a:chOff x="1551061" y="4108114"/>
            <a:chExt cx="2771286" cy="488713"/>
          </a:xfrm>
        </p:grpSpPr>
        <p:sp>
          <p:nvSpPr>
            <p:cNvPr id="79" name="íṣḻïḍè">
              <a:extLst>
                <a:ext uri="{FF2B5EF4-FFF2-40B4-BE49-F238E27FC236}">
                  <a16:creationId xmlns:a16="http://schemas.microsoft.com/office/drawing/2014/main" id="{EE5001F6-4C46-4367-B7DF-86B3B159D4A9}"/>
                </a:ext>
              </a:extLst>
            </p:cNvPr>
            <p:cNvSpPr txBox="1"/>
            <p:nvPr/>
          </p:nvSpPr>
          <p:spPr>
            <a:xfrm>
              <a:off x="2361295" y="4217325"/>
              <a:ext cx="1961052" cy="338554"/>
            </a:xfrm>
            <a:prstGeom prst="rect">
              <a:avLst/>
            </a:prstGeom>
            <a:noFill/>
          </p:spPr>
          <p:txBody>
            <a:bodyPr wrap="square" rtlCol="0">
              <a:spAutoFit/>
            </a:bodyPr>
            <a:lstStyle/>
            <a:p>
              <a:r>
                <a:rPr lang="zh-CN" altLang="en-US" sz="1600" b="1" dirty="0"/>
                <a:t>更新中心点位置</a:t>
              </a:r>
            </a:p>
          </p:txBody>
        </p:sp>
        <p:sp>
          <p:nvSpPr>
            <p:cNvPr id="80" name="ïsḷîdê">
              <a:extLst>
                <a:ext uri="{FF2B5EF4-FFF2-40B4-BE49-F238E27FC236}">
                  <a16:creationId xmlns:a16="http://schemas.microsoft.com/office/drawing/2014/main" id="{A6C5B3FB-85DE-4860-9E53-4DCED26B82CF}"/>
                </a:ext>
              </a:extLst>
            </p:cNvPr>
            <p:cNvSpPr txBox="1"/>
            <p:nvPr/>
          </p:nvSpPr>
          <p:spPr>
            <a:xfrm>
              <a:off x="1551061" y="4108114"/>
              <a:ext cx="790364" cy="488713"/>
            </a:xfrm>
            <a:prstGeom prst="rect">
              <a:avLst/>
            </a:prstGeom>
            <a:noFill/>
            <a:effectLst/>
          </p:spPr>
          <p:txBody>
            <a:bodyPr wrap="none" rtlCol="0">
              <a:spAutoFit/>
            </a:bodyPr>
            <a:lstStyle/>
            <a:p>
              <a:r>
                <a:rPr lang="en-US" altLang="zh-CN" sz="2800" b="1" dirty="0">
                  <a:gradFill>
                    <a:gsLst>
                      <a:gs pos="0">
                        <a:schemeClr val="accent6">
                          <a:lumMod val="60000"/>
                          <a:lumOff val="40000"/>
                        </a:schemeClr>
                      </a:gs>
                      <a:gs pos="60000">
                        <a:schemeClr val="accent6"/>
                      </a:gs>
                    </a:gsLst>
                    <a:lin ang="2700000" scaled="0"/>
                  </a:gradFill>
                  <a:effectLst>
                    <a:outerShdw blurRad="76200" dist="50800" dir="5400000" algn="ctr" rotWithShape="0">
                      <a:schemeClr val="accent6">
                        <a:alpha val="20000"/>
                      </a:schemeClr>
                    </a:outerShdw>
                  </a:effectLst>
                </a:rPr>
                <a:t>03</a:t>
              </a:r>
              <a:endParaRPr lang="zh-CN" altLang="en-US" sz="2800" b="1" dirty="0">
                <a:gradFill>
                  <a:gsLst>
                    <a:gs pos="0">
                      <a:schemeClr val="accent6">
                        <a:lumMod val="60000"/>
                        <a:lumOff val="40000"/>
                      </a:schemeClr>
                    </a:gs>
                    <a:gs pos="60000">
                      <a:schemeClr val="accent6"/>
                    </a:gs>
                  </a:gsLst>
                  <a:lin ang="2700000" scaled="0"/>
                </a:gradFill>
                <a:effectLst>
                  <a:outerShdw blurRad="76200" dist="50800" dir="5400000" algn="ctr" rotWithShape="0">
                    <a:schemeClr val="accent6">
                      <a:alpha val="20000"/>
                    </a:schemeClr>
                  </a:outerShdw>
                </a:effectLst>
              </a:endParaRPr>
            </a:p>
          </p:txBody>
        </p:sp>
      </p:grpSp>
    </p:spTree>
    <p:custDataLst>
      <p:tags r:id="rId2"/>
    </p:custDataLst>
    <p:extLst>
      <p:ext uri="{BB962C8B-B14F-4D97-AF65-F5344CB8AC3E}">
        <p14:creationId xmlns:p14="http://schemas.microsoft.com/office/powerpoint/2010/main" val="393029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wheel(1)">
                                      <p:cBhvr>
                                        <p:cTn id="1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ï$ļíḑê"/>
        <p:cNvGrpSpPr/>
        <p:nvPr/>
      </p:nvGrpSpPr>
      <p:grpSpPr>
        <a:xfrm>
          <a:off x="0" y="0"/>
          <a:ext cx="0" cy="0"/>
          <a:chOff x="0" y="0"/>
          <a:chExt cx="0" cy="0"/>
        </a:xfrm>
      </p:grpSpPr>
      <p:sp>
        <p:nvSpPr>
          <p:cNvPr id="2" name="iṡḻidê">
            <a:extLst>
              <a:ext uri="{FF2B5EF4-FFF2-40B4-BE49-F238E27FC236}">
                <a16:creationId xmlns:a16="http://schemas.microsoft.com/office/drawing/2014/main" id="{FD7D93C3-A1B9-4E4F-BB85-A75A7045F113}"/>
              </a:ext>
            </a:extLst>
          </p:cNvPr>
          <p:cNvSpPr>
            <a:spLocks noGrp="1"/>
          </p:cNvSpPr>
          <p:nvPr>
            <p:ph type="title"/>
          </p:nvPr>
        </p:nvSpPr>
        <p:spPr/>
        <p:txBody>
          <a:bodyPr/>
          <a:lstStyle/>
          <a:p>
            <a:r>
              <a:rPr lang="en-US" altLang="zh-CN" dirty="0"/>
              <a:t>k-means</a:t>
            </a:r>
            <a:r>
              <a:rPr lang="zh-CN" altLang="en-US" dirty="0"/>
              <a:t>算法步骤</a:t>
            </a:r>
          </a:p>
        </p:txBody>
      </p:sp>
      <p:sp>
        <p:nvSpPr>
          <p:cNvPr id="3" name="矩形 2">
            <a:extLst>
              <a:ext uri="{FF2B5EF4-FFF2-40B4-BE49-F238E27FC236}">
                <a16:creationId xmlns:a16="http://schemas.microsoft.com/office/drawing/2014/main" id="{0F4968EC-8C28-479B-8A87-9B319C4E2FA3}"/>
              </a:ext>
            </a:extLst>
          </p:cNvPr>
          <p:cNvSpPr/>
          <p:nvPr/>
        </p:nvSpPr>
        <p:spPr>
          <a:xfrm>
            <a:off x="6513286" y="1517541"/>
            <a:ext cx="4100286" cy="4100286"/>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7EAD3B47-AECC-4D40-829C-231F408E568B}"/>
              </a:ext>
            </a:extLst>
          </p:cNvPr>
          <p:cNvSpPr/>
          <p:nvPr/>
        </p:nvSpPr>
        <p:spPr>
          <a:xfrm>
            <a:off x="8411028" y="2624255"/>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EF00C76-D68B-4F74-BEB3-4EBF4101B60C}"/>
              </a:ext>
            </a:extLst>
          </p:cNvPr>
          <p:cNvSpPr/>
          <p:nvPr/>
        </p:nvSpPr>
        <p:spPr>
          <a:xfrm>
            <a:off x="8665026" y="2685941"/>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EE03880-73AC-4AF2-9326-6A8FBF2CA995}"/>
              </a:ext>
            </a:extLst>
          </p:cNvPr>
          <p:cNvSpPr/>
          <p:nvPr/>
        </p:nvSpPr>
        <p:spPr>
          <a:xfrm>
            <a:off x="8937168" y="250088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22FF10B-73BF-4BAB-BC8A-FDC3D0B38457}"/>
              </a:ext>
            </a:extLst>
          </p:cNvPr>
          <p:cNvSpPr/>
          <p:nvPr/>
        </p:nvSpPr>
        <p:spPr>
          <a:xfrm>
            <a:off x="8984343" y="2468226"/>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9D4CB81-9443-4DA0-AF34-AA106E17C243}"/>
              </a:ext>
            </a:extLst>
          </p:cNvPr>
          <p:cNvSpPr/>
          <p:nvPr/>
        </p:nvSpPr>
        <p:spPr>
          <a:xfrm>
            <a:off x="8899070" y="2422869"/>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28D9EC0-94D6-47AF-B14D-3F2F3B9F127B}"/>
              </a:ext>
            </a:extLst>
          </p:cNvPr>
          <p:cNvSpPr/>
          <p:nvPr/>
        </p:nvSpPr>
        <p:spPr>
          <a:xfrm>
            <a:off x="8878201" y="221513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A5B5656-F8A4-42AC-B49F-1C37142DEDDF}"/>
              </a:ext>
            </a:extLst>
          </p:cNvPr>
          <p:cNvSpPr/>
          <p:nvPr/>
        </p:nvSpPr>
        <p:spPr>
          <a:xfrm>
            <a:off x="9320883" y="2091761"/>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5" name="椭圆 14">
            <a:extLst>
              <a:ext uri="{FF2B5EF4-FFF2-40B4-BE49-F238E27FC236}">
                <a16:creationId xmlns:a16="http://schemas.microsoft.com/office/drawing/2014/main" id="{D239A9A4-4295-49ED-935D-C1E3255FE2E5}"/>
              </a:ext>
            </a:extLst>
          </p:cNvPr>
          <p:cNvSpPr/>
          <p:nvPr/>
        </p:nvSpPr>
        <p:spPr>
          <a:xfrm>
            <a:off x="9556740" y="2276819"/>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6" name="椭圆 15">
            <a:extLst>
              <a:ext uri="{FF2B5EF4-FFF2-40B4-BE49-F238E27FC236}">
                <a16:creationId xmlns:a16="http://schemas.microsoft.com/office/drawing/2014/main" id="{F7750B7E-296B-483C-BCBA-345ED08FDFD8}"/>
              </a:ext>
            </a:extLst>
          </p:cNvPr>
          <p:cNvSpPr/>
          <p:nvPr/>
        </p:nvSpPr>
        <p:spPr>
          <a:xfrm>
            <a:off x="9410699" y="236118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7" name="椭圆 16">
            <a:extLst>
              <a:ext uri="{FF2B5EF4-FFF2-40B4-BE49-F238E27FC236}">
                <a16:creationId xmlns:a16="http://schemas.microsoft.com/office/drawing/2014/main" id="{48DD2B07-8380-44A6-BA70-9AF3AF389D9F}"/>
              </a:ext>
            </a:extLst>
          </p:cNvPr>
          <p:cNvSpPr/>
          <p:nvPr/>
        </p:nvSpPr>
        <p:spPr>
          <a:xfrm>
            <a:off x="9300023" y="2364810"/>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8" name="椭圆 17">
            <a:extLst>
              <a:ext uri="{FF2B5EF4-FFF2-40B4-BE49-F238E27FC236}">
                <a16:creationId xmlns:a16="http://schemas.microsoft.com/office/drawing/2014/main" id="{637102EA-1148-4D16-9294-193276083E60}"/>
              </a:ext>
            </a:extLst>
          </p:cNvPr>
          <p:cNvSpPr/>
          <p:nvPr/>
        </p:nvSpPr>
        <p:spPr>
          <a:xfrm>
            <a:off x="9469200" y="2601576"/>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9" name="椭圆 18">
            <a:extLst>
              <a:ext uri="{FF2B5EF4-FFF2-40B4-BE49-F238E27FC236}">
                <a16:creationId xmlns:a16="http://schemas.microsoft.com/office/drawing/2014/main" id="{1564C018-7342-413C-87EF-6B598FBD4709}"/>
              </a:ext>
            </a:extLst>
          </p:cNvPr>
          <p:cNvSpPr/>
          <p:nvPr/>
        </p:nvSpPr>
        <p:spPr>
          <a:xfrm>
            <a:off x="9530886" y="28093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0" name="椭圆 19">
            <a:extLst>
              <a:ext uri="{FF2B5EF4-FFF2-40B4-BE49-F238E27FC236}">
                <a16:creationId xmlns:a16="http://schemas.microsoft.com/office/drawing/2014/main" id="{DD3F1617-11BF-4AFA-AA5B-CA46D013E0D8}"/>
              </a:ext>
            </a:extLst>
          </p:cNvPr>
          <p:cNvSpPr/>
          <p:nvPr/>
        </p:nvSpPr>
        <p:spPr>
          <a:xfrm>
            <a:off x="9577613" y="2747627"/>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1" name="椭圆 20">
            <a:extLst>
              <a:ext uri="{FF2B5EF4-FFF2-40B4-BE49-F238E27FC236}">
                <a16:creationId xmlns:a16="http://schemas.microsoft.com/office/drawing/2014/main" id="{022F41BA-C407-45E5-B982-728BD287F9C0}"/>
              </a:ext>
            </a:extLst>
          </p:cNvPr>
          <p:cNvSpPr/>
          <p:nvPr/>
        </p:nvSpPr>
        <p:spPr>
          <a:xfrm>
            <a:off x="9449242" y="2778470"/>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2" name="椭圆 21">
            <a:extLst>
              <a:ext uri="{FF2B5EF4-FFF2-40B4-BE49-F238E27FC236}">
                <a16:creationId xmlns:a16="http://schemas.microsoft.com/office/drawing/2014/main" id="{EC53AF9B-57CB-4DDB-8336-4484472FA767}"/>
              </a:ext>
            </a:extLst>
          </p:cNvPr>
          <p:cNvSpPr/>
          <p:nvPr/>
        </p:nvSpPr>
        <p:spPr>
          <a:xfrm>
            <a:off x="9300470" y="28093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3" name="椭圆 22">
            <a:extLst>
              <a:ext uri="{FF2B5EF4-FFF2-40B4-BE49-F238E27FC236}">
                <a16:creationId xmlns:a16="http://schemas.microsoft.com/office/drawing/2014/main" id="{A387AF81-6745-4391-8FFF-AC266694D602}"/>
              </a:ext>
            </a:extLst>
          </p:cNvPr>
          <p:cNvSpPr/>
          <p:nvPr/>
        </p:nvSpPr>
        <p:spPr>
          <a:xfrm>
            <a:off x="9057134" y="2763954"/>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8AF8C0EE-D7E8-4FE9-970E-62BCF139ABF7}"/>
              </a:ext>
            </a:extLst>
          </p:cNvPr>
          <p:cNvSpPr/>
          <p:nvPr/>
        </p:nvSpPr>
        <p:spPr>
          <a:xfrm>
            <a:off x="10024369" y="2763954"/>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5" name="椭圆 24">
            <a:extLst>
              <a:ext uri="{FF2B5EF4-FFF2-40B4-BE49-F238E27FC236}">
                <a16:creationId xmlns:a16="http://schemas.microsoft.com/office/drawing/2014/main" id="{76FAE2A7-A720-4406-81B9-A12313301F25}"/>
              </a:ext>
            </a:extLst>
          </p:cNvPr>
          <p:cNvSpPr/>
          <p:nvPr/>
        </p:nvSpPr>
        <p:spPr>
          <a:xfrm>
            <a:off x="9906880" y="3444312"/>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6" name="椭圆 25">
            <a:extLst>
              <a:ext uri="{FF2B5EF4-FFF2-40B4-BE49-F238E27FC236}">
                <a16:creationId xmlns:a16="http://schemas.microsoft.com/office/drawing/2014/main" id="{51690D40-5DD1-4DCF-BB7D-99C95AFDAAC7}"/>
              </a:ext>
            </a:extLst>
          </p:cNvPr>
          <p:cNvSpPr/>
          <p:nvPr/>
        </p:nvSpPr>
        <p:spPr>
          <a:xfrm>
            <a:off x="9566237" y="3251087"/>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7" name="椭圆 26">
            <a:extLst>
              <a:ext uri="{FF2B5EF4-FFF2-40B4-BE49-F238E27FC236}">
                <a16:creationId xmlns:a16="http://schemas.microsoft.com/office/drawing/2014/main" id="{BE2487F9-CE80-4C39-8514-905578B314B3}"/>
              </a:ext>
            </a:extLst>
          </p:cNvPr>
          <p:cNvSpPr/>
          <p:nvPr/>
        </p:nvSpPr>
        <p:spPr>
          <a:xfrm>
            <a:off x="8565242" y="397771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D88540FA-1418-48AA-8867-08E5C0325BE3}"/>
              </a:ext>
            </a:extLst>
          </p:cNvPr>
          <p:cNvSpPr/>
          <p:nvPr/>
        </p:nvSpPr>
        <p:spPr>
          <a:xfrm>
            <a:off x="8209642" y="377814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BE6BEA30-9948-4AB4-9371-2CFB61A9E0FC}"/>
              </a:ext>
            </a:extLst>
          </p:cNvPr>
          <p:cNvSpPr/>
          <p:nvPr/>
        </p:nvSpPr>
        <p:spPr>
          <a:xfrm>
            <a:off x="8111670" y="380354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2B0597D-C214-4625-8B3C-EE4F64B17E85}"/>
              </a:ext>
            </a:extLst>
          </p:cNvPr>
          <p:cNvSpPr/>
          <p:nvPr/>
        </p:nvSpPr>
        <p:spPr>
          <a:xfrm>
            <a:off x="8173356" y="3952315"/>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01A5F1F-56A7-459E-90A2-0BDEA7B48078}"/>
              </a:ext>
            </a:extLst>
          </p:cNvPr>
          <p:cNvSpPr/>
          <p:nvPr/>
        </p:nvSpPr>
        <p:spPr>
          <a:xfrm>
            <a:off x="7971969" y="401400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A992E91B-9C57-4594-933A-7D2F00F088DF}"/>
              </a:ext>
            </a:extLst>
          </p:cNvPr>
          <p:cNvSpPr/>
          <p:nvPr/>
        </p:nvSpPr>
        <p:spPr>
          <a:xfrm>
            <a:off x="7776026" y="4075687"/>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E141D56-A594-4D0A-AA07-591DC95CAAF5}"/>
              </a:ext>
            </a:extLst>
          </p:cNvPr>
          <p:cNvSpPr/>
          <p:nvPr/>
        </p:nvSpPr>
        <p:spPr>
          <a:xfrm>
            <a:off x="7747904" y="401400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D89C76CD-D043-478B-AF31-EEC8E3EB77BD}"/>
              </a:ext>
            </a:extLst>
          </p:cNvPr>
          <p:cNvSpPr/>
          <p:nvPr/>
        </p:nvSpPr>
        <p:spPr>
          <a:xfrm>
            <a:off x="7624532" y="3759094"/>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F9109D35-3974-4207-BC3C-2C5E938DF1BC}"/>
              </a:ext>
            </a:extLst>
          </p:cNvPr>
          <p:cNvSpPr/>
          <p:nvPr/>
        </p:nvSpPr>
        <p:spPr>
          <a:xfrm>
            <a:off x="7435847" y="3929638"/>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D63883E7-F983-4CEA-9F9F-84FC014896A4}"/>
              </a:ext>
            </a:extLst>
          </p:cNvPr>
          <p:cNvSpPr/>
          <p:nvPr/>
        </p:nvSpPr>
        <p:spPr>
          <a:xfrm>
            <a:off x="7501611" y="416005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1856FA0-B253-4827-B14B-778829260291}"/>
              </a:ext>
            </a:extLst>
          </p:cNvPr>
          <p:cNvSpPr/>
          <p:nvPr/>
        </p:nvSpPr>
        <p:spPr>
          <a:xfrm>
            <a:off x="7652654" y="429907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21C2AFF-53E8-48D6-BC1E-9B511F9FB9B9}"/>
              </a:ext>
            </a:extLst>
          </p:cNvPr>
          <p:cNvSpPr/>
          <p:nvPr/>
        </p:nvSpPr>
        <p:spPr>
          <a:xfrm>
            <a:off x="7607062" y="443809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9591EE4-0D7B-461A-B2A2-646AFC2C3ABE}"/>
              </a:ext>
            </a:extLst>
          </p:cNvPr>
          <p:cNvSpPr/>
          <p:nvPr/>
        </p:nvSpPr>
        <p:spPr>
          <a:xfrm>
            <a:off x="7356691" y="4355768"/>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FBA65779-1DB0-4376-92DC-242980DB8F16}"/>
              </a:ext>
            </a:extLst>
          </p:cNvPr>
          <p:cNvSpPr/>
          <p:nvPr/>
        </p:nvSpPr>
        <p:spPr>
          <a:xfrm>
            <a:off x="7197033" y="4565777"/>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2024AB6-6E1A-4BA9-A8D5-0F3E5B79D1A3}"/>
              </a:ext>
            </a:extLst>
          </p:cNvPr>
          <p:cNvSpPr/>
          <p:nvPr/>
        </p:nvSpPr>
        <p:spPr>
          <a:xfrm>
            <a:off x="7803909" y="3593084"/>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5974BBB5-EBC7-4A5F-8322-8CCA7BECC625}"/>
              </a:ext>
            </a:extLst>
          </p:cNvPr>
          <p:cNvSpPr/>
          <p:nvPr/>
        </p:nvSpPr>
        <p:spPr>
          <a:xfrm>
            <a:off x="7702306" y="4788700"/>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FC11A49B-EF52-4E75-9D14-F1132BE6C042}"/>
              </a:ext>
            </a:extLst>
          </p:cNvPr>
          <p:cNvSpPr/>
          <p:nvPr/>
        </p:nvSpPr>
        <p:spPr>
          <a:xfrm>
            <a:off x="7834081" y="4910259"/>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B73CC12-45D3-4362-A3D7-591FDBB54B8F}"/>
              </a:ext>
            </a:extLst>
          </p:cNvPr>
          <p:cNvSpPr/>
          <p:nvPr/>
        </p:nvSpPr>
        <p:spPr>
          <a:xfrm>
            <a:off x="7652654" y="4950399"/>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C734CF57-5CED-4EAD-913A-1D4332503DC0}"/>
              </a:ext>
            </a:extLst>
          </p:cNvPr>
          <p:cNvSpPr/>
          <p:nvPr/>
        </p:nvSpPr>
        <p:spPr>
          <a:xfrm>
            <a:off x="6998935" y="484857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2CD8BBC-95B5-4B0A-9244-ACACCE19B30F}"/>
              </a:ext>
            </a:extLst>
          </p:cNvPr>
          <p:cNvSpPr txBox="1"/>
          <p:nvPr/>
        </p:nvSpPr>
        <p:spPr>
          <a:xfrm>
            <a:off x="7636501" y="4135286"/>
            <a:ext cx="393338" cy="400110"/>
          </a:xfrm>
          <a:prstGeom prst="rect">
            <a:avLst/>
          </a:prstGeom>
          <a:noFill/>
        </p:spPr>
        <p:txBody>
          <a:bodyPr wrap="square" rtlCol="0">
            <a:spAutoFit/>
          </a:bodyPr>
          <a:lstStyle/>
          <a:p>
            <a:r>
              <a:rPr lang="en-US" altLang="zh-CN" sz="2000" b="1" dirty="0">
                <a:solidFill>
                  <a:schemeClr val="accent3"/>
                </a:solidFill>
              </a:rPr>
              <a:t>X</a:t>
            </a:r>
            <a:endParaRPr lang="zh-CN" altLang="en-US" sz="2000" b="1" dirty="0">
              <a:solidFill>
                <a:schemeClr val="accent3"/>
              </a:solidFill>
            </a:endParaRPr>
          </a:p>
        </p:txBody>
      </p:sp>
      <p:sp>
        <p:nvSpPr>
          <p:cNvPr id="61" name="文本框 60">
            <a:extLst>
              <a:ext uri="{FF2B5EF4-FFF2-40B4-BE49-F238E27FC236}">
                <a16:creationId xmlns:a16="http://schemas.microsoft.com/office/drawing/2014/main" id="{623644B8-3BB7-4CD8-9448-6DF8CB540D18}"/>
              </a:ext>
            </a:extLst>
          </p:cNvPr>
          <p:cNvSpPr txBox="1"/>
          <p:nvPr/>
        </p:nvSpPr>
        <p:spPr>
          <a:xfrm>
            <a:off x="9172899" y="2490911"/>
            <a:ext cx="393338" cy="400110"/>
          </a:xfrm>
          <a:prstGeom prst="rect">
            <a:avLst/>
          </a:prstGeom>
          <a:noFill/>
        </p:spPr>
        <p:txBody>
          <a:bodyPr wrap="square" rtlCol="0">
            <a:spAutoFit/>
          </a:bodyPr>
          <a:lstStyle/>
          <a:p>
            <a:r>
              <a:rPr lang="en-US" altLang="zh-CN" sz="2000" b="1" dirty="0">
                <a:solidFill>
                  <a:schemeClr val="accent4"/>
                </a:solidFill>
              </a:rPr>
              <a:t>X</a:t>
            </a:r>
            <a:endParaRPr lang="zh-CN" altLang="en-US" sz="2000" b="1" dirty="0">
              <a:solidFill>
                <a:schemeClr val="accent4"/>
              </a:solidFill>
            </a:endParaRPr>
          </a:p>
        </p:txBody>
      </p:sp>
      <p:sp>
        <p:nvSpPr>
          <p:cNvPr id="67" name="í$ļíḋe">
            <a:extLst>
              <a:ext uri="{FF2B5EF4-FFF2-40B4-BE49-F238E27FC236}">
                <a16:creationId xmlns:a16="http://schemas.microsoft.com/office/drawing/2014/main" id="{1E99410E-5F1F-4E0B-AAC0-F1E0697C7155}"/>
              </a:ext>
            </a:extLst>
          </p:cNvPr>
          <p:cNvSpPr/>
          <p:nvPr/>
        </p:nvSpPr>
        <p:spPr>
          <a:xfrm>
            <a:off x="1202715" y="5141629"/>
            <a:ext cx="3718441" cy="889227"/>
          </a:xfrm>
          <a:prstGeom prst="roundRect">
            <a:avLst>
              <a:gd name="adj" fmla="val 22661"/>
            </a:avLst>
          </a:prstGeom>
          <a:ln w="50800" cap="rnd">
            <a:gradFill>
              <a:gsLst>
                <a:gs pos="100000">
                  <a:schemeClr val="accent4">
                    <a:lumMod val="60000"/>
                    <a:lumOff val="40000"/>
                    <a:alpha val="0"/>
                  </a:schemeClr>
                </a:gs>
                <a:gs pos="20000">
                  <a:schemeClr val="accent4"/>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0" name="组合 69">
            <a:extLst>
              <a:ext uri="{FF2B5EF4-FFF2-40B4-BE49-F238E27FC236}">
                <a16:creationId xmlns:a16="http://schemas.microsoft.com/office/drawing/2014/main" id="{FDF6566B-CAEC-4506-A193-8CD244DED697}"/>
              </a:ext>
            </a:extLst>
          </p:cNvPr>
          <p:cNvGrpSpPr/>
          <p:nvPr/>
        </p:nvGrpSpPr>
        <p:grpSpPr>
          <a:xfrm>
            <a:off x="1570931" y="5325439"/>
            <a:ext cx="3030075" cy="584775"/>
            <a:chOff x="1570931" y="5325439"/>
            <a:chExt cx="3030075" cy="584775"/>
          </a:xfrm>
        </p:grpSpPr>
        <p:sp>
          <p:nvSpPr>
            <p:cNvPr id="71" name="îś1iḑé">
              <a:extLst>
                <a:ext uri="{FF2B5EF4-FFF2-40B4-BE49-F238E27FC236}">
                  <a16:creationId xmlns:a16="http://schemas.microsoft.com/office/drawing/2014/main" id="{2C933B85-F483-49C2-932B-1CA77A9636E0}"/>
                </a:ext>
              </a:extLst>
            </p:cNvPr>
            <p:cNvSpPr txBox="1"/>
            <p:nvPr/>
          </p:nvSpPr>
          <p:spPr>
            <a:xfrm>
              <a:off x="2341425" y="5325439"/>
              <a:ext cx="2259581" cy="584775"/>
            </a:xfrm>
            <a:prstGeom prst="rect">
              <a:avLst/>
            </a:prstGeom>
            <a:noFill/>
          </p:spPr>
          <p:txBody>
            <a:bodyPr wrap="square" rtlCol="0">
              <a:spAutoFit/>
            </a:bodyPr>
            <a:lstStyle/>
            <a:p>
              <a:r>
                <a:rPr lang="zh-CN" altLang="en-US" sz="1600" b="1" dirty="0"/>
                <a:t>重复</a:t>
              </a:r>
              <a:r>
                <a:rPr lang="en-US" altLang="zh-CN" sz="1600" b="1" dirty="0"/>
                <a:t>2</a:t>
              </a:r>
              <a:r>
                <a:rPr lang="zh-CN" altLang="en-US" sz="1600" b="1" dirty="0"/>
                <a:t>、</a:t>
              </a:r>
              <a:r>
                <a:rPr lang="en-US" altLang="zh-CN" sz="1600" b="1" dirty="0"/>
                <a:t>3</a:t>
              </a:r>
              <a:r>
                <a:rPr lang="zh-CN" altLang="en-US" sz="1600" b="1" dirty="0"/>
                <a:t>步直至中心点位置不再发生变化</a:t>
              </a:r>
            </a:p>
          </p:txBody>
        </p:sp>
        <p:sp>
          <p:nvSpPr>
            <p:cNvPr id="72" name="íṥľiḍè">
              <a:extLst>
                <a:ext uri="{FF2B5EF4-FFF2-40B4-BE49-F238E27FC236}">
                  <a16:creationId xmlns:a16="http://schemas.microsoft.com/office/drawing/2014/main" id="{F64B565D-67F2-4F44-86D0-CF517B14167F}"/>
                </a:ext>
              </a:extLst>
            </p:cNvPr>
            <p:cNvSpPr txBox="1"/>
            <p:nvPr/>
          </p:nvSpPr>
          <p:spPr>
            <a:xfrm>
              <a:off x="1570931" y="5341886"/>
              <a:ext cx="790364" cy="488713"/>
            </a:xfrm>
            <a:prstGeom prst="rect">
              <a:avLst/>
            </a:prstGeom>
            <a:noFill/>
            <a:effectLst/>
          </p:spPr>
          <p:txBody>
            <a:bodyPr wrap="none" rtlCol="0">
              <a:spAutoFit/>
            </a:bodyPr>
            <a:lstStyle/>
            <a:p>
              <a:r>
                <a:rPr lang="en-US" altLang="zh-CN" sz="2800" b="1" dirty="0">
                  <a:gradFill>
                    <a:gsLst>
                      <a:gs pos="0">
                        <a:schemeClr val="accent4">
                          <a:lumMod val="60000"/>
                          <a:lumOff val="40000"/>
                        </a:schemeClr>
                      </a:gs>
                      <a:gs pos="60000">
                        <a:schemeClr val="accent4"/>
                      </a:gs>
                    </a:gsLst>
                    <a:lin ang="2700000" scaled="0"/>
                  </a:gradFill>
                  <a:effectLst>
                    <a:outerShdw blurRad="76200" dist="50800" dir="5400000" algn="ctr" rotWithShape="0">
                      <a:schemeClr val="accent4">
                        <a:alpha val="20000"/>
                      </a:schemeClr>
                    </a:outerShdw>
                  </a:effectLst>
                </a:rPr>
                <a:t>04</a:t>
              </a:r>
              <a:endParaRPr lang="zh-CN" altLang="en-US" sz="2800" b="1" dirty="0">
                <a:gradFill>
                  <a:gsLst>
                    <a:gs pos="0">
                      <a:schemeClr val="accent4">
                        <a:lumMod val="60000"/>
                        <a:lumOff val="40000"/>
                      </a:schemeClr>
                    </a:gs>
                    <a:gs pos="60000">
                      <a:schemeClr val="accent4"/>
                    </a:gs>
                  </a:gsLst>
                  <a:lin ang="2700000" scaled="0"/>
                </a:gradFill>
                <a:effectLst>
                  <a:outerShdw blurRad="76200" dist="50800" dir="5400000" algn="ctr" rotWithShape="0">
                    <a:schemeClr val="accent4">
                      <a:alpha val="20000"/>
                    </a:schemeClr>
                  </a:outerShdw>
                </a:effectLst>
              </a:endParaRPr>
            </a:p>
          </p:txBody>
        </p:sp>
      </p:grpSp>
      <p:sp>
        <p:nvSpPr>
          <p:cNvPr id="73" name="iṩḻiḍe">
            <a:extLst>
              <a:ext uri="{FF2B5EF4-FFF2-40B4-BE49-F238E27FC236}">
                <a16:creationId xmlns:a16="http://schemas.microsoft.com/office/drawing/2014/main" id="{7A07BDF8-FC86-41A3-958B-D7A0B176109B}"/>
              </a:ext>
            </a:extLst>
          </p:cNvPr>
          <p:cNvSpPr/>
          <p:nvPr/>
        </p:nvSpPr>
        <p:spPr>
          <a:xfrm>
            <a:off x="1182845" y="1440315"/>
            <a:ext cx="3718441" cy="889227"/>
          </a:xfrm>
          <a:prstGeom prst="roundRect">
            <a:avLst>
              <a:gd name="adj" fmla="val 22661"/>
            </a:avLst>
          </a:prstGeom>
          <a:ln w="50800" cap="rnd">
            <a:gradFill>
              <a:gsLst>
                <a:gs pos="100000">
                  <a:schemeClr val="accent1">
                    <a:lumMod val="60000"/>
                    <a:lumOff val="40000"/>
                    <a:alpha val="0"/>
                  </a:schemeClr>
                </a:gs>
                <a:gs pos="20000">
                  <a:schemeClr val="accent1"/>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nvGrpSpPr>
          <p:cNvPr id="74" name="组合 73">
            <a:extLst>
              <a:ext uri="{FF2B5EF4-FFF2-40B4-BE49-F238E27FC236}">
                <a16:creationId xmlns:a16="http://schemas.microsoft.com/office/drawing/2014/main" id="{0633B4A0-5679-4C26-903C-C6E12FBBE0EF}"/>
              </a:ext>
            </a:extLst>
          </p:cNvPr>
          <p:cNvGrpSpPr/>
          <p:nvPr/>
        </p:nvGrpSpPr>
        <p:grpSpPr>
          <a:xfrm>
            <a:off x="1551061" y="1640571"/>
            <a:ext cx="2986441" cy="488713"/>
            <a:chOff x="1551061" y="1640571"/>
            <a:chExt cx="2986441" cy="488713"/>
          </a:xfrm>
        </p:grpSpPr>
        <p:sp>
          <p:nvSpPr>
            <p:cNvPr id="75" name="îSļídê">
              <a:extLst>
                <a:ext uri="{FF2B5EF4-FFF2-40B4-BE49-F238E27FC236}">
                  <a16:creationId xmlns:a16="http://schemas.microsoft.com/office/drawing/2014/main" id="{4635E447-5341-409C-ABA9-CE1EFBF50519}"/>
                </a:ext>
              </a:extLst>
            </p:cNvPr>
            <p:cNvSpPr txBox="1"/>
            <p:nvPr/>
          </p:nvSpPr>
          <p:spPr>
            <a:xfrm>
              <a:off x="2341425" y="1715650"/>
              <a:ext cx="2196077" cy="338554"/>
            </a:xfrm>
            <a:prstGeom prst="rect">
              <a:avLst/>
            </a:prstGeom>
            <a:noFill/>
          </p:spPr>
          <p:txBody>
            <a:bodyPr wrap="square" rtlCol="0">
              <a:spAutoFit/>
            </a:bodyPr>
            <a:lstStyle/>
            <a:p>
              <a:r>
                <a:rPr lang="zh-CN" altLang="en-US" sz="1600" b="1" dirty="0"/>
                <a:t>随机选取初始中心点</a:t>
              </a:r>
            </a:p>
          </p:txBody>
        </p:sp>
        <p:sp>
          <p:nvSpPr>
            <p:cNvPr id="76" name="îSlïďè">
              <a:extLst>
                <a:ext uri="{FF2B5EF4-FFF2-40B4-BE49-F238E27FC236}">
                  <a16:creationId xmlns:a16="http://schemas.microsoft.com/office/drawing/2014/main" id="{220F57A3-E20A-4FBE-9DE1-586AE6D6C12E}"/>
                </a:ext>
              </a:extLst>
            </p:cNvPr>
            <p:cNvSpPr txBox="1"/>
            <p:nvPr/>
          </p:nvSpPr>
          <p:spPr>
            <a:xfrm>
              <a:off x="1551061" y="1640571"/>
              <a:ext cx="790364" cy="488713"/>
            </a:xfrm>
            <a:prstGeom prst="rect">
              <a:avLst/>
            </a:prstGeom>
            <a:noFill/>
            <a:effectLst/>
          </p:spPr>
          <p:txBody>
            <a:bodyPr wrap="none" rtlCol="0">
              <a:spAutoFit/>
            </a:bodyPr>
            <a:lstStyle/>
            <a:p>
              <a:r>
                <a:rPr lang="en-US" altLang="zh-CN"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rPr>
                <a:t>01</a:t>
              </a:r>
              <a:endParaRPr lang="zh-CN" altLang="en-US" sz="2800" b="1" dirty="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endParaRPr>
            </a:p>
          </p:txBody>
        </p:sp>
      </p:grpSp>
      <p:sp>
        <p:nvSpPr>
          <p:cNvPr id="77" name="ïŝḻíḍe">
            <a:extLst>
              <a:ext uri="{FF2B5EF4-FFF2-40B4-BE49-F238E27FC236}">
                <a16:creationId xmlns:a16="http://schemas.microsoft.com/office/drawing/2014/main" id="{B76B183B-05AD-4EE1-ADEF-A576D1BE53E3}"/>
              </a:ext>
            </a:extLst>
          </p:cNvPr>
          <p:cNvSpPr/>
          <p:nvPr/>
        </p:nvSpPr>
        <p:spPr>
          <a:xfrm>
            <a:off x="1202715" y="2674086"/>
            <a:ext cx="3718441" cy="889227"/>
          </a:xfrm>
          <a:prstGeom prst="roundRect">
            <a:avLst>
              <a:gd name="adj" fmla="val 22661"/>
            </a:avLst>
          </a:prstGeom>
          <a:ln w="50800" cap="rnd">
            <a:gradFill>
              <a:gsLst>
                <a:gs pos="100000">
                  <a:schemeClr val="accent2">
                    <a:lumMod val="60000"/>
                    <a:lumOff val="40000"/>
                    <a:alpha val="0"/>
                  </a:schemeClr>
                </a:gs>
                <a:gs pos="20000">
                  <a:schemeClr val="accent2"/>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8" name="组合 77">
            <a:extLst>
              <a:ext uri="{FF2B5EF4-FFF2-40B4-BE49-F238E27FC236}">
                <a16:creationId xmlns:a16="http://schemas.microsoft.com/office/drawing/2014/main" id="{0C41F652-865C-4813-A8B0-BAEA795F9995}"/>
              </a:ext>
            </a:extLst>
          </p:cNvPr>
          <p:cNvGrpSpPr/>
          <p:nvPr/>
        </p:nvGrpSpPr>
        <p:grpSpPr>
          <a:xfrm>
            <a:off x="1570931" y="2874342"/>
            <a:ext cx="2751416" cy="488713"/>
            <a:chOff x="1570931" y="2874342"/>
            <a:chExt cx="2751416" cy="488713"/>
          </a:xfrm>
        </p:grpSpPr>
        <p:sp>
          <p:nvSpPr>
            <p:cNvPr id="79" name="iṣḷîḓê">
              <a:extLst>
                <a:ext uri="{FF2B5EF4-FFF2-40B4-BE49-F238E27FC236}">
                  <a16:creationId xmlns:a16="http://schemas.microsoft.com/office/drawing/2014/main" id="{550836D1-28C3-4C91-9575-B04F53A93B0B}"/>
                </a:ext>
              </a:extLst>
            </p:cNvPr>
            <p:cNvSpPr txBox="1"/>
            <p:nvPr/>
          </p:nvSpPr>
          <p:spPr>
            <a:xfrm>
              <a:off x="2361295" y="2974219"/>
              <a:ext cx="1961052" cy="338554"/>
            </a:xfrm>
            <a:prstGeom prst="rect">
              <a:avLst/>
            </a:prstGeom>
            <a:noFill/>
          </p:spPr>
          <p:txBody>
            <a:bodyPr wrap="square" rtlCol="0">
              <a:spAutoFit/>
            </a:bodyPr>
            <a:lstStyle/>
            <a:p>
              <a:r>
                <a:rPr lang="zh-CN" altLang="en-US" sz="1600" b="1" dirty="0"/>
                <a:t>划分样本类别</a:t>
              </a:r>
            </a:p>
          </p:txBody>
        </p:sp>
        <p:sp>
          <p:nvSpPr>
            <p:cNvPr id="80" name="íṥḻiḋé">
              <a:extLst>
                <a:ext uri="{FF2B5EF4-FFF2-40B4-BE49-F238E27FC236}">
                  <a16:creationId xmlns:a16="http://schemas.microsoft.com/office/drawing/2014/main" id="{72DEA68B-6F50-4FD2-9603-FA8F8611AA4D}"/>
                </a:ext>
              </a:extLst>
            </p:cNvPr>
            <p:cNvSpPr txBox="1"/>
            <p:nvPr/>
          </p:nvSpPr>
          <p:spPr>
            <a:xfrm>
              <a:off x="1570931" y="2874342"/>
              <a:ext cx="790364" cy="488713"/>
            </a:xfrm>
            <a:prstGeom prst="rect">
              <a:avLst/>
            </a:prstGeom>
            <a:noFill/>
            <a:effectLst/>
          </p:spPr>
          <p:txBody>
            <a:bodyPr wrap="none" rtlCol="0">
              <a:spAutoFit/>
            </a:bodyPr>
            <a:lstStyle/>
            <a:p>
              <a:r>
                <a:rPr lang="en-US" altLang="zh-CN"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rPr>
                <a:t>02</a:t>
              </a:r>
              <a:endParaRPr lang="zh-CN" altLang="en-US" sz="2800" b="1" dirty="0">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endParaRPr>
            </a:p>
          </p:txBody>
        </p:sp>
      </p:grpSp>
      <p:sp>
        <p:nvSpPr>
          <p:cNvPr id="81" name="îṩḷiďè">
            <a:extLst>
              <a:ext uri="{FF2B5EF4-FFF2-40B4-BE49-F238E27FC236}">
                <a16:creationId xmlns:a16="http://schemas.microsoft.com/office/drawing/2014/main" id="{33819EE5-4B9C-4B46-9745-7E841B6596C6}"/>
              </a:ext>
            </a:extLst>
          </p:cNvPr>
          <p:cNvSpPr/>
          <p:nvPr/>
        </p:nvSpPr>
        <p:spPr>
          <a:xfrm>
            <a:off x="1182845" y="3907857"/>
            <a:ext cx="3718441" cy="889227"/>
          </a:xfrm>
          <a:prstGeom prst="roundRect">
            <a:avLst>
              <a:gd name="adj" fmla="val 22661"/>
            </a:avLst>
          </a:prstGeom>
          <a:ln w="50800" cap="rnd">
            <a:gradFill>
              <a:gsLst>
                <a:gs pos="100000">
                  <a:schemeClr val="accent6">
                    <a:lumMod val="60000"/>
                    <a:lumOff val="40000"/>
                    <a:alpha val="0"/>
                  </a:schemeClr>
                </a:gs>
                <a:gs pos="20000">
                  <a:schemeClr val="accent6"/>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2" name="组合 81">
            <a:extLst>
              <a:ext uri="{FF2B5EF4-FFF2-40B4-BE49-F238E27FC236}">
                <a16:creationId xmlns:a16="http://schemas.microsoft.com/office/drawing/2014/main" id="{F998EB5D-F72C-4A07-BFC7-02F406CD302A}"/>
              </a:ext>
            </a:extLst>
          </p:cNvPr>
          <p:cNvGrpSpPr/>
          <p:nvPr/>
        </p:nvGrpSpPr>
        <p:grpSpPr>
          <a:xfrm>
            <a:off x="1551061" y="4108114"/>
            <a:ext cx="2771286" cy="488713"/>
            <a:chOff x="1551061" y="4108114"/>
            <a:chExt cx="2771286" cy="488713"/>
          </a:xfrm>
        </p:grpSpPr>
        <p:sp>
          <p:nvSpPr>
            <p:cNvPr id="83" name="íṣḻïḍè">
              <a:extLst>
                <a:ext uri="{FF2B5EF4-FFF2-40B4-BE49-F238E27FC236}">
                  <a16:creationId xmlns:a16="http://schemas.microsoft.com/office/drawing/2014/main" id="{D299C3F5-8B2B-4B3B-AC79-7D1304D03ABF}"/>
                </a:ext>
              </a:extLst>
            </p:cNvPr>
            <p:cNvSpPr txBox="1"/>
            <p:nvPr/>
          </p:nvSpPr>
          <p:spPr>
            <a:xfrm>
              <a:off x="2361295" y="4217325"/>
              <a:ext cx="1961052" cy="338554"/>
            </a:xfrm>
            <a:prstGeom prst="rect">
              <a:avLst/>
            </a:prstGeom>
            <a:noFill/>
          </p:spPr>
          <p:txBody>
            <a:bodyPr wrap="square" rtlCol="0">
              <a:spAutoFit/>
            </a:bodyPr>
            <a:lstStyle/>
            <a:p>
              <a:r>
                <a:rPr lang="zh-CN" altLang="en-US" sz="1600" b="1" dirty="0"/>
                <a:t>更新中心点位置</a:t>
              </a:r>
            </a:p>
          </p:txBody>
        </p:sp>
        <p:sp>
          <p:nvSpPr>
            <p:cNvPr id="84" name="ïsḷîdê">
              <a:extLst>
                <a:ext uri="{FF2B5EF4-FFF2-40B4-BE49-F238E27FC236}">
                  <a16:creationId xmlns:a16="http://schemas.microsoft.com/office/drawing/2014/main" id="{30D78DC5-B8D1-4171-8EE9-63D0791CD931}"/>
                </a:ext>
              </a:extLst>
            </p:cNvPr>
            <p:cNvSpPr txBox="1"/>
            <p:nvPr/>
          </p:nvSpPr>
          <p:spPr>
            <a:xfrm>
              <a:off x="1551061" y="4108114"/>
              <a:ext cx="790364" cy="488713"/>
            </a:xfrm>
            <a:prstGeom prst="rect">
              <a:avLst/>
            </a:prstGeom>
            <a:noFill/>
            <a:effectLst/>
          </p:spPr>
          <p:txBody>
            <a:bodyPr wrap="none" rtlCol="0">
              <a:spAutoFit/>
            </a:bodyPr>
            <a:lstStyle/>
            <a:p>
              <a:r>
                <a:rPr lang="en-US" altLang="zh-CN" sz="2800" b="1" dirty="0">
                  <a:gradFill>
                    <a:gsLst>
                      <a:gs pos="0">
                        <a:schemeClr val="accent6">
                          <a:lumMod val="60000"/>
                          <a:lumOff val="40000"/>
                        </a:schemeClr>
                      </a:gs>
                      <a:gs pos="60000">
                        <a:schemeClr val="accent6"/>
                      </a:gs>
                    </a:gsLst>
                    <a:lin ang="2700000" scaled="0"/>
                  </a:gradFill>
                  <a:effectLst>
                    <a:outerShdw blurRad="76200" dist="50800" dir="5400000" algn="ctr" rotWithShape="0">
                      <a:schemeClr val="accent6">
                        <a:alpha val="20000"/>
                      </a:schemeClr>
                    </a:outerShdw>
                  </a:effectLst>
                </a:rPr>
                <a:t>03</a:t>
              </a:r>
              <a:endParaRPr lang="zh-CN" altLang="en-US" sz="2800" b="1" dirty="0">
                <a:gradFill>
                  <a:gsLst>
                    <a:gs pos="0">
                      <a:schemeClr val="accent6">
                        <a:lumMod val="60000"/>
                        <a:lumOff val="40000"/>
                      </a:schemeClr>
                    </a:gs>
                    <a:gs pos="60000">
                      <a:schemeClr val="accent6"/>
                    </a:gs>
                  </a:gsLst>
                  <a:lin ang="2700000" scaled="0"/>
                </a:gradFill>
                <a:effectLst>
                  <a:outerShdw blurRad="76200" dist="50800" dir="5400000" algn="ctr" rotWithShape="0">
                    <a:schemeClr val="accent6">
                      <a:alpha val="20000"/>
                    </a:schemeClr>
                  </a:outerShdw>
                </a:effectLst>
              </a:endParaRPr>
            </a:p>
          </p:txBody>
        </p:sp>
      </p:grpSp>
    </p:spTree>
    <p:custDataLst>
      <p:tags r:id="rId2"/>
    </p:custDataLst>
    <p:extLst>
      <p:ext uri="{BB962C8B-B14F-4D97-AF65-F5344CB8AC3E}">
        <p14:creationId xmlns:p14="http://schemas.microsoft.com/office/powerpoint/2010/main" val="23667151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ï$ļíḑê"/>
        <p:cNvGrpSpPr/>
        <p:nvPr/>
      </p:nvGrpSpPr>
      <p:grpSpPr>
        <a:xfrm>
          <a:off x="0" y="0"/>
          <a:ext cx="0" cy="0"/>
          <a:chOff x="0" y="0"/>
          <a:chExt cx="0" cy="0"/>
        </a:xfrm>
      </p:grpSpPr>
      <p:sp>
        <p:nvSpPr>
          <p:cNvPr id="2" name="iṡḻidê">
            <a:extLst>
              <a:ext uri="{FF2B5EF4-FFF2-40B4-BE49-F238E27FC236}">
                <a16:creationId xmlns:a16="http://schemas.microsoft.com/office/drawing/2014/main" id="{FD7D93C3-A1B9-4E4F-BB85-A75A7045F113}"/>
              </a:ext>
            </a:extLst>
          </p:cNvPr>
          <p:cNvSpPr>
            <a:spLocks noGrp="1"/>
          </p:cNvSpPr>
          <p:nvPr>
            <p:ph type="title"/>
          </p:nvPr>
        </p:nvSpPr>
        <p:spPr/>
        <p:txBody>
          <a:bodyPr/>
          <a:lstStyle/>
          <a:p>
            <a:r>
              <a:rPr lang="en-US" altLang="zh-CN" dirty="0"/>
              <a:t>k-means</a:t>
            </a:r>
            <a:r>
              <a:rPr lang="zh-CN" altLang="en-US" dirty="0"/>
              <a:t>算法优缺点</a:t>
            </a:r>
          </a:p>
        </p:txBody>
      </p:sp>
      <p:sp>
        <p:nvSpPr>
          <p:cNvPr id="3" name="矩形 2">
            <a:extLst>
              <a:ext uri="{FF2B5EF4-FFF2-40B4-BE49-F238E27FC236}">
                <a16:creationId xmlns:a16="http://schemas.microsoft.com/office/drawing/2014/main" id="{0F4968EC-8C28-479B-8A87-9B319C4E2FA3}"/>
              </a:ext>
            </a:extLst>
          </p:cNvPr>
          <p:cNvSpPr/>
          <p:nvPr/>
        </p:nvSpPr>
        <p:spPr>
          <a:xfrm>
            <a:off x="6513286" y="1517541"/>
            <a:ext cx="4100286" cy="4100286"/>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7EAD3B47-AECC-4D40-829C-231F408E568B}"/>
              </a:ext>
            </a:extLst>
          </p:cNvPr>
          <p:cNvSpPr/>
          <p:nvPr/>
        </p:nvSpPr>
        <p:spPr>
          <a:xfrm>
            <a:off x="8411028" y="2624255"/>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EF00C76-D68B-4F74-BEB3-4EBF4101B60C}"/>
              </a:ext>
            </a:extLst>
          </p:cNvPr>
          <p:cNvSpPr/>
          <p:nvPr/>
        </p:nvSpPr>
        <p:spPr>
          <a:xfrm>
            <a:off x="8665026" y="2685941"/>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EE03880-73AC-4AF2-9326-6A8FBF2CA995}"/>
              </a:ext>
            </a:extLst>
          </p:cNvPr>
          <p:cNvSpPr/>
          <p:nvPr/>
        </p:nvSpPr>
        <p:spPr>
          <a:xfrm>
            <a:off x="8937168" y="250088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22FF10B-73BF-4BAB-BC8A-FDC3D0B38457}"/>
              </a:ext>
            </a:extLst>
          </p:cNvPr>
          <p:cNvSpPr/>
          <p:nvPr/>
        </p:nvSpPr>
        <p:spPr>
          <a:xfrm>
            <a:off x="8984343" y="2468226"/>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9D4CB81-9443-4DA0-AF34-AA106E17C243}"/>
              </a:ext>
            </a:extLst>
          </p:cNvPr>
          <p:cNvSpPr/>
          <p:nvPr/>
        </p:nvSpPr>
        <p:spPr>
          <a:xfrm>
            <a:off x="8899070" y="2422869"/>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28D9EC0-94D6-47AF-B14D-3F2F3B9F127B}"/>
              </a:ext>
            </a:extLst>
          </p:cNvPr>
          <p:cNvSpPr/>
          <p:nvPr/>
        </p:nvSpPr>
        <p:spPr>
          <a:xfrm>
            <a:off x="8878201" y="221513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A5B5656-F8A4-42AC-B49F-1C37142DEDDF}"/>
              </a:ext>
            </a:extLst>
          </p:cNvPr>
          <p:cNvSpPr/>
          <p:nvPr/>
        </p:nvSpPr>
        <p:spPr>
          <a:xfrm>
            <a:off x="9320883" y="2091761"/>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5" name="椭圆 14">
            <a:extLst>
              <a:ext uri="{FF2B5EF4-FFF2-40B4-BE49-F238E27FC236}">
                <a16:creationId xmlns:a16="http://schemas.microsoft.com/office/drawing/2014/main" id="{D239A9A4-4295-49ED-935D-C1E3255FE2E5}"/>
              </a:ext>
            </a:extLst>
          </p:cNvPr>
          <p:cNvSpPr/>
          <p:nvPr/>
        </p:nvSpPr>
        <p:spPr>
          <a:xfrm>
            <a:off x="9556740" y="2276819"/>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6" name="椭圆 15">
            <a:extLst>
              <a:ext uri="{FF2B5EF4-FFF2-40B4-BE49-F238E27FC236}">
                <a16:creationId xmlns:a16="http://schemas.microsoft.com/office/drawing/2014/main" id="{F7750B7E-296B-483C-BCBA-345ED08FDFD8}"/>
              </a:ext>
            </a:extLst>
          </p:cNvPr>
          <p:cNvSpPr/>
          <p:nvPr/>
        </p:nvSpPr>
        <p:spPr>
          <a:xfrm>
            <a:off x="9410699" y="236118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7" name="椭圆 16">
            <a:extLst>
              <a:ext uri="{FF2B5EF4-FFF2-40B4-BE49-F238E27FC236}">
                <a16:creationId xmlns:a16="http://schemas.microsoft.com/office/drawing/2014/main" id="{48DD2B07-8380-44A6-BA70-9AF3AF389D9F}"/>
              </a:ext>
            </a:extLst>
          </p:cNvPr>
          <p:cNvSpPr/>
          <p:nvPr/>
        </p:nvSpPr>
        <p:spPr>
          <a:xfrm>
            <a:off x="9300023" y="2364810"/>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8" name="椭圆 17">
            <a:extLst>
              <a:ext uri="{FF2B5EF4-FFF2-40B4-BE49-F238E27FC236}">
                <a16:creationId xmlns:a16="http://schemas.microsoft.com/office/drawing/2014/main" id="{637102EA-1148-4D16-9294-193276083E60}"/>
              </a:ext>
            </a:extLst>
          </p:cNvPr>
          <p:cNvSpPr/>
          <p:nvPr/>
        </p:nvSpPr>
        <p:spPr>
          <a:xfrm>
            <a:off x="9469200" y="2601576"/>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9" name="椭圆 18">
            <a:extLst>
              <a:ext uri="{FF2B5EF4-FFF2-40B4-BE49-F238E27FC236}">
                <a16:creationId xmlns:a16="http://schemas.microsoft.com/office/drawing/2014/main" id="{1564C018-7342-413C-87EF-6B598FBD4709}"/>
              </a:ext>
            </a:extLst>
          </p:cNvPr>
          <p:cNvSpPr/>
          <p:nvPr/>
        </p:nvSpPr>
        <p:spPr>
          <a:xfrm>
            <a:off x="9530886" y="28093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0" name="椭圆 19">
            <a:extLst>
              <a:ext uri="{FF2B5EF4-FFF2-40B4-BE49-F238E27FC236}">
                <a16:creationId xmlns:a16="http://schemas.microsoft.com/office/drawing/2014/main" id="{DD3F1617-11BF-4AFA-AA5B-CA46D013E0D8}"/>
              </a:ext>
            </a:extLst>
          </p:cNvPr>
          <p:cNvSpPr/>
          <p:nvPr/>
        </p:nvSpPr>
        <p:spPr>
          <a:xfrm>
            <a:off x="9577613" y="2747627"/>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1" name="椭圆 20">
            <a:extLst>
              <a:ext uri="{FF2B5EF4-FFF2-40B4-BE49-F238E27FC236}">
                <a16:creationId xmlns:a16="http://schemas.microsoft.com/office/drawing/2014/main" id="{022F41BA-C407-45E5-B982-728BD287F9C0}"/>
              </a:ext>
            </a:extLst>
          </p:cNvPr>
          <p:cNvSpPr/>
          <p:nvPr/>
        </p:nvSpPr>
        <p:spPr>
          <a:xfrm>
            <a:off x="9449242" y="2778470"/>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2" name="椭圆 21">
            <a:extLst>
              <a:ext uri="{FF2B5EF4-FFF2-40B4-BE49-F238E27FC236}">
                <a16:creationId xmlns:a16="http://schemas.microsoft.com/office/drawing/2014/main" id="{EC53AF9B-57CB-4DDB-8336-4484472FA767}"/>
              </a:ext>
            </a:extLst>
          </p:cNvPr>
          <p:cNvSpPr/>
          <p:nvPr/>
        </p:nvSpPr>
        <p:spPr>
          <a:xfrm>
            <a:off x="9300470" y="2809313"/>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3" name="椭圆 22">
            <a:extLst>
              <a:ext uri="{FF2B5EF4-FFF2-40B4-BE49-F238E27FC236}">
                <a16:creationId xmlns:a16="http://schemas.microsoft.com/office/drawing/2014/main" id="{A387AF81-6745-4391-8FFF-AC266694D602}"/>
              </a:ext>
            </a:extLst>
          </p:cNvPr>
          <p:cNvSpPr/>
          <p:nvPr/>
        </p:nvSpPr>
        <p:spPr>
          <a:xfrm>
            <a:off x="9057134" y="2763954"/>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8AF8C0EE-D7E8-4FE9-970E-62BCF139ABF7}"/>
              </a:ext>
            </a:extLst>
          </p:cNvPr>
          <p:cNvSpPr/>
          <p:nvPr/>
        </p:nvSpPr>
        <p:spPr>
          <a:xfrm>
            <a:off x="10024369" y="2763954"/>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5" name="椭圆 24">
            <a:extLst>
              <a:ext uri="{FF2B5EF4-FFF2-40B4-BE49-F238E27FC236}">
                <a16:creationId xmlns:a16="http://schemas.microsoft.com/office/drawing/2014/main" id="{76FAE2A7-A720-4406-81B9-A12313301F25}"/>
              </a:ext>
            </a:extLst>
          </p:cNvPr>
          <p:cNvSpPr/>
          <p:nvPr/>
        </p:nvSpPr>
        <p:spPr>
          <a:xfrm>
            <a:off x="9906880" y="3444312"/>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6" name="椭圆 25">
            <a:extLst>
              <a:ext uri="{FF2B5EF4-FFF2-40B4-BE49-F238E27FC236}">
                <a16:creationId xmlns:a16="http://schemas.microsoft.com/office/drawing/2014/main" id="{51690D40-5DD1-4DCF-BB7D-99C95AFDAAC7}"/>
              </a:ext>
            </a:extLst>
          </p:cNvPr>
          <p:cNvSpPr/>
          <p:nvPr/>
        </p:nvSpPr>
        <p:spPr>
          <a:xfrm>
            <a:off x="9566237" y="3251087"/>
            <a:ext cx="123372" cy="1233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27" name="椭圆 26">
            <a:extLst>
              <a:ext uri="{FF2B5EF4-FFF2-40B4-BE49-F238E27FC236}">
                <a16:creationId xmlns:a16="http://schemas.microsoft.com/office/drawing/2014/main" id="{BE2487F9-CE80-4C39-8514-905578B314B3}"/>
              </a:ext>
            </a:extLst>
          </p:cNvPr>
          <p:cNvSpPr/>
          <p:nvPr/>
        </p:nvSpPr>
        <p:spPr>
          <a:xfrm>
            <a:off x="8565242" y="397771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D88540FA-1418-48AA-8867-08E5C0325BE3}"/>
              </a:ext>
            </a:extLst>
          </p:cNvPr>
          <p:cNvSpPr/>
          <p:nvPr/>
        </p:nvSpPr>
        <p:spPr>
          <a:xfrm>
            <a:off x="8209642" y="377814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BE6BEA30-9948-4AB4-9371-2CFB61A9E0FC}"/>
              </a:ext>
            </a:extLst>
          </p:cNvPr>
          <p:cNvSpPr/>
          <p:nvPr/>
        </p:nvSpPr>
        <p:spPr>
          <a:xfrm>
            <a:off x="8111670" y="380354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2B0597D-C214-4625-8B3C-EE4F64B17E85}"/>
              </a:ext>
            </a:extLst>
          </p:cNvPr>
          <p:cNvSpPr/>
          <p:nvPr/>
        </p:nvSpPr>
        <p:spPr>
          <a:xfrm>
            <a:off x="8173356" y="3952315"/>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01A5F1F-56A7-459E-90A2-0BDEA7B48078}"/>
              </a:ext>
            </a:extLst>
          </p:cNvPr>
          <p:cNvSpPr/>
          <p:nvPr/>
        </p:nvSpPr>
        <p:spPr>
          <a:xfrm>
            <a:off x="7971969" y="401400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A992E91B-9C57-4594-933A-7D2F00F088DF}"/>
              </a:ext>
            </a:extLst>
          </p:cNvPr>
          <p:cNvSpPr/>
          <p:nvPr/>
        </p:nvSpPr>
        <p:spPr>
          <a:xfrm>
            <a:off x="7776026" y="4075687"/>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E141D56-A594-4D0A-AA07-591DC95CAAF5}"/>
              </a:ext>
            </a:extLst>
          </p:cNvPr>
          <p:cNvSpPr/>
          <p:nvPr/>
        </p:nvSpPr>
        <p:spPr>
          <a:xfrm>
            <a:off x="7747904" y="4014001"/>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D89C76CD-D043-478B-AF31-EEC8E3EB77BD}"/>
              </a:ext>
            </a:extLst>
          </p:cNvPr>
          <p:cNvSpPr/>
          <p:nvPr/>
        </p:nvSpPr>
        <p:spPr>
          <a:xfrm>
            <a:off x="7624532" y="3759094"/>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F9109D35-3974-4207-BC3C-2C5E938DF1BC}"/>
              </a:ext>
            </a:extLst>
          </p:cNvPr>
          <p:cNvSpPr/>
          <p:nvPr/>
        </p:nvSpPr>
        <p:spPr>
          <a:xfrm>
            <a:off x="7435847" y="3929638"/>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D63883E7-F983-4CEA-9F9F-84FC014896A4}"/>
              </a:ext>
            </a:extLst>
          </p:cNvPr>
          <p:cNvSpPr/>
          <p:nvPr/>
        </p:nvSpPr>
        <p:spPr>
          <a:xfrm>
            <a:off x="7501611" y="416005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1856FA0-B253-4827-B14B-778829260291}"/>
              </a:ext>
            </a:extLst>
          </p:cNvPr>
          <p:cNvSpPr/>
          <p:nvPr/>
        </p:nvSpPr>
        <p:spPr>
          <a:xfrm>
            <a:off x="7652654" y="429907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21C2AFF-53E8-48D6-BC1E-9B511F9FB9B9}"/>
              </a:ext>
            </a:extLst>
          </p:cNvPr>
          <p:cNvSpPr/>
          <p:nvPr/>
        </p:nvSpPr>
        <p:spPr>
          <a:xfrm>
            <a:off x="7607062" y="4438092"/>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E9591EE4-0D7B-461A-B2A2-646AFC2C3ABE}"/>
              </a:ext>
            </a:extLst>
          </p:cNvPr>
          <p:cNvSpPr/>
          <p:nvPr/>
        </p:nvSpPr>
        <p:spPr>
          <a:xfrm>
            <a:off x="7356691" y="4355768"/>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FBA65779-1DB0-4376-92DC-242980DB8F16}"/>
              </a:ext>
            </a:extLst>
          </p:cNvPr>
          <p:cNvSpPr/>
          <p:nvPr/>
        </p:nvSpPr>
        <p:spPr>
          <a:xfrm>
            <a:off x="7197033" y="4565777"/>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2024AB6-6E1A-4BA9-A8D5-0F3E5B79D1A3}"/>
              </a:ext>
            </a:extLst>
          </p:cNvPr>
          <p:cNvSpPr/>
          <p:nvPr/>
        </p:nvSpPr>
        <p:spPr>
          <a:xfrm>
            <a:off x="7803909" y="3593084"/>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5974BBB5-EBC7-4A5F-8322-8CCA7BECC625}"/>
              </a:ext>
            </a:extLst>
          </p:cNvPr>
          <p:cNvSpPr/>
          <p:nvPr/>
        </p:nvSpPr>
        <p:spPr>
          <a:xfrm>
            <a:off x="7702306" y="4788700"/>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FC11A49B-EF52-4E75-9D14-F1132BE6C042}"/>
              </a:ext>
            </a:extLst>
          </p:cNvPr>
          <p:cNvSpPr/>
          <p:nvPr/>
        </p:nvSpPr>
        <p:spPr>
          <a:xfrm>
            <a:off x="7834081" y="4910259"/>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B73CC12-45D3-4362-A3D7-591FDBB54B8F}"/>
              </a:ext>
            </a:extLst>
          </p:cNvPr>
          <p:cNvSpPr/>
          <p:nvPr/>
        </p:nvSpPr>
        <p:spPr>
          <a:xfrm>
            <a:off x="7652654" y="4950399"/>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C734CF57-5CED-4EAD-913A-1D4332503DC0}"/>
              </a:ext>
            </a:extLst>
          </p:cNvPr>
          <p:cNvSpPr/>
          <p:nvPr/>
        </p:nvSpPr>
        <p:spPr>
          <a:xfrm>
            <a:off x="6998935" y="4848573"/>
            <a:ext cx="123372" cy="1233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2CD8BBC-95B5-4B0A-9244-ACACCE19B30F}"/>
              </a:ext>
            </a:extLst>
          </p:cNvPr>
          <p:cNvSpPr txBox="1"/>
          <p:nvPr/>
        </p:nvSpPr>
        <p:spPr>
          <a:xfrm>
            <a:off x="7636501" y="4135286"/>
            <a:ext cx="393338" cy="400110"/>
          </a:xfrm>
          <a:prstGeom prst="rect">
            <a:avLst/>
          </a:prstGeom>
          <a:noFill/>
        </p:spPr>
        <p:txBody>
          <a:bodyPr wrap="square" rtlCol="0">
            <a:spAutoFit/>
          </a:bodyPr>
          <a:lstStyle/>
          <a:p>
            <a:r>
              <a:rPr lang="en-US" altLang="zh-CN" sz="2000" b="1" dirty="0">
                <a:solidFill>
                  <a:schemeClr val="accent3"/>
                </a:solidFill>
              </a:rPr>
              <a:t>X</a:t>
            </a:r>
            <a:endParaRPr lang="zh-CN" altLang="en-US" sz="2000" b="1" dirty="0">
              <a:solidFill>
                <a:schemeClr val="accent3"/>
              </a:solidFill>
            </a:endParaRPr>
          </a:p>
        </p:txBody>
      </p:sp>
      <p:sp>
        <p:nvSpPr>
          <p:cNvPr id="61" name="文本框 60">
            <a:extLst>
              <a:ext uri="{FF2B5EF4-FFF2-40B4-BE49-F238E27FC236}">
                <a16:creationId xmlns:a16="http://schemas.microsoft.com/office/drawing/2014/main" id="{623644B8-3BB7-4CD8-9448-6DF8CB540D18}"/>
              </a:ext>
            </a:extLst>
          </p:cNvPr>
          <p:cNvSpPr txBox="1"/>
          <p:nvPr/>
        </p:nvSpPr>
        <p:spPr>
          <a:xfrm>
            <a:off x="9172899" y="2490911"/>
            <a:ext cx="393338" cy="400110"/>
          </a:xfrm>
          <a:prstGeom prst="rect">
            <a:avLst/>
          </a:prstGeom>
          <a:noFill/>
        </p:spPr>
        <p:txBody>
          <a:bodyPr wrap="square" rtlCol="0">
            <a:spAutoFit/>
          </a:bodyPr>
          <a:lstStyle/>
          <a:p>
            <a:r>
              <a:rPr lang="en-US" altLang="zh-CN" sz="2000" b="1" dirty="0">
                <a:solidFill>
                  <a:schemeClr val="accent4"/>
                </a:solidFill>
              </a:rPr>
              <a:t>X</a:t>
            </a:r>
            <a:endParaRPr lang="zh-CN" altLang="en-US" sz="2000" b="1" dirty="0">
              <a:solidFill>
                <a:schemeClr val="accent4"/>
              </a:solidFill>
            </a:endParaRPr>
          </a:p>
        </p:txBody>
      </p:sp>
      <p:grpSp>
        <p:nvGrpSpPr>
          <p:cNvPr id="87" name="组合 86">
            <a:extLst>
              <a:ext uri="{FF2B5EF4-FFF2-40B4-BE49-F238E27FC236}">
                <a16:creationId xmlns:a16="http://schemas.microsoft.com/office/drawing/2014/main" id="{D1A54B60-CD22-4D84-B1B8-AB46FF9D8653}"/>
              </a:ext>
            </a:extLst>
          </p:cNvPr>
          <p:cNvGrpSpPr/>
          <p:nvPr/>
        </p:nvGrpSpPr>
        <p:grpSpPr>
          <a:xfrm>
            <a:off x="1193465" y="1314646"/>
            <a:ext cx="3733800" cy="2962778"/>
            <a:chOff x="2047875" y="3171322"/>
            <a:chExt cx="3733800" cy="2962778"/>
          </a:xfrm>
        </p:grpSpPr>
        <p:sp>
          <p:nvSpPr>
            <p:cNvPr id="88" name="圆角矩形 1">
              <a:extLst>
                <a:ext uri="{FF2B5EF4-FFF2-40B4-BE49-F238E27FC236}">
                  <a16:creationId xmlns:a16="http://schemas.microsoft.com/office/drawing/2014/main" id="{EC979276-AF12-489C-9E85-6136FDB4DE64}"/>
                </a:ext>
              </a:extLst>
            </p:cNvPr>
            <p:cNvSpPr/>
            <p:nvPr/>
          </p:nvSpPr>
          <p:spPr>
            <a:xfrm>
              <a:off x="2047875" y="3600517"/>
              <a:ext cx="3733800" cy="253358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2">
              <a:extLst>
                <a:ext uri="{FF2B5EF4-FFF2-40B4-BE49-F238E27FC236}">
                  <a16:creationId xmlns:a16="http://schemas.microsoft.com/office/drawing/2014/main" id="{057E4904-E7D4-4CC5-B41F-A1C96E721EC5}"/>
                </a:ext>
              </a:extLst>
            </p:cNvPr>
            <p:cNvSpPr/>
            <p:nvPr/>
          </p:nvSpPr>
          <p:spPr>
            <a:xfrm>
              <a:off x="2047875" y="3600517"/>
              <a:ext cx="3733800" cy="608655"/>
            </a:xfrm>
            <a:prstGeom prst="roundRect">
              <a:avLst>
                <a:gd name="adj" fmla="val 5000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1"/>
                  </a:solidFill>
                </a:rPr>
                <a:t>优点</a:t>
              </a:r>
              <a:endParaRPr lang="en-US" altLang="zh-CN" sz="1800" b="1" dirty="0">
                <a:solidFill>
                  <a:schemeClr val="accent1"/>
                </a:solidFill>
              </a:endParaRPr>
            </a:p>
          </p:txBody>
        </p:sp>
        <p:sp>
          <p:nvSpPr>
            <p:cNvPr id="90" name="文本框 89">
              <a:extLst>
                <a:ext uri="{FF2B5EF4-FFF2-40B4-BE49-F238E27FC236}">
                  <a16:creationId xmlns:a16="http://schemas.microsoft.com/office/drawing/2014/main" id="{A01653A8-5A06-4C4F-B60E-C8B30A338D13}"/>
                </a:ext>
              </a:extLst>
            </p:cNvPr>
            <p:cNvSpPr txBox="1"/>
            <p:nvPr/>
          </p:nvSpPr>
          <p:spPr>
            <a:xfrm>
              <a:off x="2047875" y="4466255"/>
              <a:ext cx="3489037" cy="700898"/>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l">
                <a:lnSpc>
                  <a:spcPct val="130000"/>
                </a:lnSpc>
                <a:buFont typeface="Wingdings" panose="05000000000000000000" pitchFamily="2" charset="2"/>
                <a:buChar char="l"/>
              </a:pPr>
              <a:r>
                <a:rPr lang="zh-CN" altLang="en-US" sz="1600" dirty="0">
                  <a:solidFill>
                    <a:schemeClr val="tx1"/>
                  </a:solidFill>
                </a:rPr>
                <a:t>原理简单，速度快</a:t>
              </a:r>
              <a:endParaRPr lang="en-US" altLang="zh-CN" sz="1600" dirty="0">
                <a:solidFill>
                  <a:schemeClr val="tx1"/>
                </a:solidFill>
              </a:endParaRPr>
            </a:p>
            <a:p>
              <a:pPr marL="171450" indent="-171450" algn="l">
                <a:lnSpc>
                  <a:spcPct val="130000"/>
                </a:lnSpc>
                <a:buFont typeface="Wingdings" panose="05000000000000000000" pitchFamily="2" charset="2"/>
                <a:buChar char="l"/>
              </a:pPr>
              <a:r>
                <a:rPr lang="zh-CN" altLang="en-US" sz="1600" dirty="0">
                  <a:solidFill>
                    <a:schemeClr val="tx1"/>
                  </a:solidFill>
                </a:rPr>
                <a:t>需要调节的参数只有中心点数量</a:t>
              </a:r>
              <a:r>
                <a:rPr lang="en-US" altLang="zh-CN" sz="1600" dirty="0">
                  <a:solidFill>
                    <a:schemeClr val="tx1"/>
                  </a:solidFill>
                </a:rPr>
                <a:t>k</a:t>
              </a:r>
            </a:p>
          </p:txBody>
        </p:sp>
        <p:sp>
          <p:nvSpPr>
            <p:cNvPr id="91" name="任意多边形 44">
              <a:extLst>
                <a:ext uri="{FF2B5EF4-FFF2-40B4-BE49-F238E27FC236}">
                  <a16:creationId xmlns:a16="http://schemas.microsoft.com/office/drawing/2014/main" id="{E3D81546-8F60-4CA4-8E05-F904BE2A019B}"/>
                </a:ext>
              </a:extLst>
            </p:cNvPr>
            <p:cNvSpPr/>
            <p:nvPr/>
          </p:nvSpPr>
          <p:spPr>
            <a:xfrm>
              <a:off x="2153592" y="3171322"/>
              <a:ext cx="1072968" cy="1107893"/>
            </a:xfrm>
            <a:custGeom>
              <a:avLst/>
              <a:gdLst>
                <a:gd name="T0" fmla="*/ 10069 w 10816"/>
                <a:gd name="T1" fmla="*/ 4473 h 11168"/>
                <a:gd name="T2" fmla="*/ 7095 w 10816"/>
                <a:gd name="T3" fmla="*/ 4473 h 11168"/>
                <a:gd name="T4" fmla="*/ 6301 w 10816"/>
                <a:gd name="T5" fmla="*/ 0 h 11168"/>
                <a:gd name="T6" fmla="*/ 5585 w 10816"/>
                <a:gd name="T7" fmla="*/ 761 h 11168"/>
                <a:gd name="T8" fmla="*/ 3374 w 10816"/>
                <a:gd name="T9" fmla="*/ 4473 h 11168"/>
                <a:gd name="T10" fmla="*/ 3374 w 10816"/>
                <a:gd name="T11" fmla="*/ 10375 h 11168"/>
                <a:gd name="T12" fmla="*/ 4480 w 10816"/>
                <a:gd name="T13" fmla="*/ 11168 h 11168"/>
                <a:gd name="T14" fmla="*/ 8948 w 10816"/>
                <a:gd name="T15" fmla="*/ 11168 h 11168"/>
                <a:gd name="T16" fmla="*/ 9711 w 10816"/>
                <a:gd name="T17" fmla="*/ 10065 h 11168"/>
                <a:gd name="T18" fmla="*/ 10816 w 10816"/>
                <a:gd name="T19" fmla="*/ 5188 h 11168"/>
                <a:gd name="T20" fmla="*/ 10069 w 10816"/>
                <a:gd name="T21" fmla="*/ 4473 h 11168"/>
                <a:gd name="T22" fmla="*/ 10069 w 10816"/>
                <a:gd name="T23" fmla="*/ 4473 h 11168"/>
                <a:gd name="T24" fmla="*/ 2154 w 10816"/>
                <a:gd name="T25" fmla="*/ 4475 h 11168"/>
                <a:gd name="T26" fmla="*/ 373 w 10816"/>
                <a:gd name="T27" fmla="*/ 4475 h 11168"/>
                <a:gd name="T28" fmla="*/ 0 w 10816"/>
                <a:gd name="T29" fmla="*/ 4836 h 11168"/>
                <a:gd name="T30" fmla="*/ 368 w 10816"/>
                <a:gd name="T31" fmla="*/ 10789 h 11168"/>
                <a:gd name="T32" fmla="*/ 747 w 10816"/>
                <a:gd name="T33" fmla="*/ 11168 h 11168"/>
                <a:gd name="T34" fmla="*/ 2288 w 10816"/>
                <a:gd name="T35" fmla="*/ 11168 h 11168"/>
                <a:gd name="T36" fmla="*/ 2606 w 10816"/>
                <a:gd name="T37" fmla="*/ 10917 h 11168"/>
                <a:gd name="T38" fmla="*/ 2606 w 10816"/>
                <a:gd name="T39" fmla="*/ 4927 h 11168"/>
                <a:gd name="T40" fmla="*/ 2154 w 10816"/>
                <a:gd name="T41" fmla="*/ 4475 h 11168"/>
                <a:gd name="T42" fmla="*/ 2154 w 10816"/>
                <a:gd name="T43" fmla="*/ 4475 h 1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16" h="11168">
                  <a:moveTo>
                    <a:pt x="10069" y="4473"/>
                  </a:moveTo>
                  <a:lnTo>
                    <a:pt x="7095" y="4473"/>
                  </a:lnTo>
                  <a:cubicBezTo>
                    <a:pt x="8247" y="217"/>
                    <a:pt x="6301" y="0"/>
                    <a:pt x="6301" y="0"/>
                  </a:cubicBezTo>
                  <a:cubicBezTo>
                    <a:pt x="5476" y="0"/>
                    <a:pt x="5647" y="652"/>
                    <a:pt x="5585" y="761"/>
                  </a:cubicBezTo>
                  <a:cubicBezTo>
                    <a:pt x="5585" y="2842"/>
                    <a:pt x="3374" y="4473"/>
                    <a:pt x="3374" y="4473"/>
                  </a:cubicBezTo>
                  <a:lnTo>
                    <a:pt x="3374" y="10375"/>
                  </a:lnTo>
                  <a:cubicBezTo>
                    <a:pt x="3374" y="10958"/>
                    <a:pt x="4168" y="11168"/>
                    <a:pt x="4480" y="11168"/>
                  </a:cubicBezTo>
                  <a:lnTo>
                    <a:pt x="8948" y="11168"/>
                  </a:lnTo>
                  <a:cubicBezTo>
                    <a:pt x="9368" y="11168"/>
                    <a:pt x="9711" y="10065"/>
                    <a:pt x="9711" y="10065"/>
                  </a:cubicBezTo>
                  <a:cubicBezTo>
                    <a:pt x="10816" y="6306"/>
                    <a:pt x="10816" y="5188"/>
                    <a:pt x="10816" y="5188"/>
                  </a:cubicBezTo>
                  <a:cubicBezTo>
                    <a:pt x="10816" y="4411"/>
                    <a:pt x="10069" y="4473"/>
                    <a:pt x="10069" y="4473"/>
                  </a:cubicBezTo>
                  <a:close/>
                  <a:moveTo>
                    <a:pt x="10069" y="4473"/>
                  </a:moveTo>
                  <a:close/>
                  <a:moveTo>
                    <a:pt x="2154" y="4475"/>
                  </a:moveTo>
                  <a:lnTo>
                    <a:pt x="373" y="4475"/>
                  </a:lnTo>
                  <a:cubicBezTo>
                    <a:pt x="5" y="4475"/>
                    <a:pt x="0" y="4836"/>
                    <a:pt x="0" y="4836"/>
                  </a:cubicBezTo>
                  <a:lnTo>
                    <a:pt x="368" y="10789"/>
                  </a:lnTo>
                  <a:cubicBezTo>
                    <a:pt x="368" y="11168"/>
                    <a:pt x="747" y="11168"/>
                    <a:pt x="747" y="11168"/>
                  </a:cubicBezTo>
                  <a:lnTo>
                    <a:pt x="2288" y="11168"/>
                  </a:lnTo>
                  <a:cubicBezTo>
                    <a:pt x="2609" y="11168"/>
                    <a:pt x="2606" y="10917"/>
                    <a:pt x="2606" y="10917"/>
                  </a:cubicBezTo>
                  <a:lnTo>
                    <a:pt x="2606" y="4927"/>
                  </a:lnTo>
                  <a:cubicBezTo>
                    <a:pt x="2606" y="4469"/>
                    <a:pt x="2154" y="4475"/>
                    <a:pt x="2154" y="4475"/>
                  </a:cubicBezTo>
                  <a:close/>
                  <a:moveTo>
                    <a:pt x="2154" y="4475"/>
                  </a:move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 name="组合 91">
            <a:extLst>
              <a:ext uri="{FF2B5EF4-FFF2-40B4-BE49-F238E27FC236}">
                <a16:creationId xmlns:a16="http://schemas.microsoft.com/office/drawing/2014/main" id="{41BBD5FB-40F2-4467-B891-A21EBB885B3C}"/>
              </a:ext>
            </a:extLst>
          </p:cNvPr>
          <p:cNvGrpSpPr/>
          <p:nvPr/>
        </p:nvGrpSpPr>
        <p:grpSpPr>
          <a:xfrm>
            <a:off x="1193465" y="3739797"/>
            <a:ext cx="3733800" cy="3144401"/>
            <a:chOff x="6410325" y="3142099"/>
            <a:chExt cx="3733800" cy="3144401"/>
          </a:xfrm>
        </p:grpSpPr>
        <p:sp>
          <p:nvSpPr>
            <p:cNvPr id="93" name="圆角矩形 13">
              <a:extLst>
                <a:ext uri="{FF2B5EF4-FFF2-40B4-BE49-F238E27FC236}">
                  <a16:creationId xmlns:a16="http://schemas.microsoft.com/office/drawing/2014/main" id="{ADC9FA0F-AF98-43BE-B091-3585CCA76744}"/>
                </a:ext>
              </a:extLst>
            </p:cNvPr>
            <p:cNvSpPr/>
            <p:nvPr/>
          </p:nvSpPr>
          <p:spPr>
            <a:xfrm>
              <a:off x="6410325" y="3752917"/>
              <a:ext cx="3733800" cy="253358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47">
              <a:extLst>
                <a:ext uri="{FF2B5EF4-FFF2-40B4-BE49-F238E27FC236}">
                  <a16:creationId xmlns:a16="http://schemas.microsoft.com/office/drawing/2014/main" id="{DE7081C6-00A1-4970-BEFC-DF0CCD14C27F}"/>
                </a:ext>
              </a:extLst>
            </p:cNvPr>
            <p:cNvSpPr/>
            <p:nvPr/>
          </p:nvSpPr>
          <p:spPr>
            <a:xfrm>
              <a:off x="6410325" y="3600517"/>
              <a:ext cx="3733800" cy="608655"/>
            </a:xfrm>
            <a:prstGeom prst="roundRect">
              <a:avLst>
                <a:gd name="adj" fmla="val 50000"/>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4">
                      <a:lumMod val="75000"/>
                    </a:schemeClr>
                  </a:solidFill>
                </a:rPr>
                <a:t>缺点</a:t>
              </a:r>
              <a:endParaRPr lang="en-US" altLang="zh-CN" b="1" dirty="0">
                <a:solidFill>
                  <a:schemeClr val="accent4">
                    <a:lumMod val="75000"/>
                  </a:schemeClr>
                </a:solidFill>
              </a:endParaRPr>
            </a:p>
          </p:txBody>
        </p:sp>
        <p:sp>
          <p:nvSpPr>
            <p:cNvPr id="95" name="文本框 94">
              <a:extLst>
                <a:ext uri="{FF2B5EF4-FFF2-40B4-BE49-F238E27FC236}">
                  <a16:creationId xmlns:a16="http://schemas.microsoft.com/office/drawing/2014/main" id="{05C10627-D322-41CD-ABAD-3BCDD6F0768B}"/>
                </a:ext>
              </a:extLst>
            </p:cNvPr>
            <p:cNvSpPr txBox="1"/>
            <p:nvPr/>
          </p:nvSpPr>
          <p:spPr>
            <a:xfrm>
              <a:off x="6550313" y="4466255"/>
              <a:ext cx="3593812" cy="1341073"/>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l">
                <a:lnSpc>
                  <a:spcPct val="130000"/>
                </a:lnSpc>
                <a:buFont typeface="Wingdings" panose="05000000000000000000" pitchFamily="2" charset="2"/>
                <a:buChar char="l"/>
              </a:pPr>
              <a:r>
                <a:rPr lang="zh-CN" altLang="en-US" sz="1600" dirty="0">
                  <a:solidFill>
                    <a:schemeClr val="tx1"/>
                  </a:solidFill>
                </a:rPr>
                <a:t>对离群点敏感</a:t>
              </a:r>
              <a:endParaRPr lang="en-US" altLang="zh-CN" sz="1600" dirty="0">
                <a:solidFill>
                  <a:schemeClr val="tx1"/>
                </a:solidFill>
              </a:endParaRPr>
            </a:p>
            <a:p>
              <a:pPr marL="171450" indent="-171450" algn="l">
                <a:lnSpc>
                  <a:spcPct val="130000"/>
                </a:lnSpc>
                <a:buFont typeface="Wingdings" panose="05000000000000000000" pitchFamily="2" charset="2"/>
                <a:buChar char="l"/>
              </a:pPr>
              <a:r>
                <a:rPr lang="zh-CN" altLang="en-US" sz="1600" dirty="0">
                  <a:solidFill>
                    <a:schemeClr val="tx1"/>
                  </a:solidFill>
                </a:rPr>
                <a:t>容易产生不好的初始中心点</a:t>
              </a:r>
              <a:endParaRPr lang="en-US" altLang="zh-CN" sz="1600" dirty="0">
                <a:solidFill>
                  <a:schemeClr val="tx1"/>
                </a:solidFill>
              </a:endParaRPr>
            </a:p>
            <a:p>
              <a:pPr marL="171450" indent="-171450" algn="l">
                <a:lnSpc>
                  <a:spcPct val="130000"/>
                </a:lnSpc>
                <a:buFont typeface="Wingdings" panose="05000000000000000000" pitchFamily="2" charset="2"/>
                <a:buChar char="l"/>
              </a:pPr>
              <a:r>
                <a:rPr lang="zh-CN" altLang="en-US" sz="1600" dirty="0">
                  <a:solidFill>
                    <a:schemeClr val="tx1"/>
                  </a:solidFill>
                </a:rPr>
                <a:t>中心点数量</a:t>
              </a:r>
              <a:r>
                <a:rPr lang="en-US" altLang="zh-CN" sz="1600" dirty="0">
                  <a:solidFill>
                    <a:schemeClr val="tx1"/>
                  </a:solidFill>
                </a:rPr>
                <a:t>k</a:t>
              </a:r>
              <a:r>
                <a:rPr lang="zh-CN" altLang="en-US" sz="1600" dirty="0">
                  <a:solidFill>
                    <a:schemeClr val="tx1"/>
                  </a:solidFill>
                </a:rPr>
                <a:t>不好确定</a:t>
              </a:r>
              <a:endParaRPr lang="en-US" altLang="zh-CN" sz="1600" dirty="0">
                <a:solidFill>
                  <a:schemeClr val="tx1"/>
                </a:solidFill>
              </a:endParaRPr>
            </a:p>
            <a:p>
              <a:pPr marL="171450" indent="-171450" algn="l">
                <a:lnSpc>
                  <a:spcPct val="130000"/>
                </a:lnSpc>
                <a:buFont typeface="Wingdings" panose="05000000000000000000" pitchFamily="2" charset="2"/>
                <a:buChar char="l"/>
              </a:pPr>
              <a:r>
                <a:rPr lang="zh-CN" altLang="en-US" sz="1600" dirty="0">
                  <a:solidFill>
                    <a:schemeClr val="tx1"/>
                  </a:solidFill>
                </a:rPr>
                <a:t>只能发现球状簇</a:t>
              </a:r>
              <a:endParaRPr lang="en-US" altLang="zh-CN" sz="1600" dirty="0">
                <a:solidFill>
                  <a:schemeClr val="tx1"/>
                </a:solidFill>
              </a:endParaRPr>
            </a:p>
          </p:txBody>
        </p:sp>
        <p:sp>
          <p:nvSpPr>
            <p:cNvPr id="96" name="任意多边形 45">
              <a:extLst>
                <a:ext uri="{FF2B5EF4-FFF2-40B4-BE49-F238E27FC236}">
                  <a16:creationId xmlns:a16="http://schemas.microsoft.com/office/drawing/2014/main" id="{E48205A6-D8B4-4ACD-BB85-FD46F662262B}"/>
                </a:ext>
              </a:extLst>
            </p:cNvPr>
            <p:cNvSpPr/>
            <p:nvPr/>
          </p:nvSpPr>
          <p:spPr>
            <a:xfrm flipH="1" flipV="1">
              <a:off x="6566597" y="3142099"/>
              <a:ext cx="1056684" cy="1116530"/>
            </a:xfrm>
            <a:custGeom>
              <a:avLst/>
              <a:gdLst>
                <a:gd name="T0" fmla="*/ 10069 w 10816"/>
                <a:gd name="T1" fmla="*/ 4473 h 11168"/>
                <a:gd name="T2" fmla="*/ 7095 w 10816"/>
                <a:gd name="T3" fmla="*/ 4473 h 11168"/>
                <a:gd name="T4" fmla="*/ 6301 w 10816"/>
                <a:gd name="T5" fmla="*/ 0 h 11168"/>
                <a:gd name="T6" fmla="*/ 5585 w 10816"/>
                <a:gd name="T7" fmla="*/ 761 h 11168"/>
                <a:gd name="T8" fmla="*/ 3374 w 10816"/>
                <a:gd name="T9" fmla="*/ 4473 h 11168"/>
                <a:gd name="T10" fmla="*/ 3374 w 10816"/>
                <a:gd name="T11" fmla="*/ 10375 h 11168"/>
                <a:gd name="T12" fmla="*/ 4480 w 10816"/>
                <a:gd name="T13" fmla="*/ 11168 h 11168"/>
                <a:gd name="T14" fmla="*/ 8948 w 10816"/>
                <a:gd name="T15" fmla="*/ 11168 h 11168"/>
                <a:gd name="T16" fmla="*/ 9711 w 10816"/>
                <a:gd name="T17" fmla="*/ 10065 h 11168"/>
                <a:gd name="T18" fmla="*/ 10816 w 10816"/>
                <a:gd name="T19" fmla="*/ 5188 h 11168"/>
                <a:gd name="T20" fmla="*/ 10069 w 10816"/>
                <a:gd name="T21" fmla="*/ 4473 h 11168"/>
                <a:gd name="T22" fmla="*/ 10069 w 10816"/>
                <a:gd name="T23" fmla="*/ 4473 h 11168"/>
                <a:gd name="T24" fmla="*/ 2154 w 10816"/>
                <a:gd name="T25" fmla="*/ 4475 h 11168"/>
                <a:gd name="T26" fmla="*/ 373 w 10816"/>
                <a:gd name="T27" fmla="*/ 4475 h 11168"/>
                <a:gd name="T28" fmla="*/ 0 w 10816"/>
                <a:gd name="T29" fmla="*/ 4836 h 11168"/>
                <a:gd name="T30" fmla="*/ 368 w 10816"/>
                <a:gd name="T31" fmla="*/ 10789 h 11168"/>
                <a:gd name="T32" fmla="*/ 747 w 10816"/>
                <a:gd name="T33" fmla="*/ 11168 h 11168"/>
                <a:gd name="T34" fmla="*/ 2288 w 10816"/>
                <a:gd name="T35" fmla="*/ 11168 h 11168"/>
                <a:gd name="T36" fmla="*/ 2606 w 10816"/>
                <a:gd name="T37" fmla="*/ 10917 h 11168"/>
                <a:gd name="T38" fmla="*/ 2606 w 10816"/>
                <a:gd name="T39" fmla="*/ 4927 h 11168"/>
                <a:gd name="T40" fmla="*/ 2154 w 10816"/>
                <a:gd name="T41" fmla="*/ 4475 h 11168"/>
                <a:gd name="T42" fmla="*/ 2154 w 10816"/>
                <a:gd name="T43" fmla="*/ 4475 h 1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16" h="11168">
                  <a:moveTo>
                    <a:pt x="10069" y="4473"/>
                  </a:moveTo>
                  <a:lnTo>
                    <a:pt x="7095" y="4473"/>
                  </a:lnTo>
                  <a:cubicBezTo>
                    <a:pt x="8247" y="217"/>
                    <a:pt x="6301" y="0"/>
                    <a:pt x="6301" y="0"/>
                  </a:cubicBezTo>
                  <a:cubicBezTo>
                    <a:pt x="5476" y="0"/>
                    <a:pt x="5647" y="652"/>
                    <a:pt x="5585" y="761"/>
                  </a:cubicBezTo>
                  <a:cubicBezTo>
                    <a:pt x="5585" y="2842"/>
                    <a:pt x="3374" y="4473"/>
                    <a:pt x="3374" y="4473"/>
                  </a:cubicBezTo>
                  <a:lnTo>
                    <a:pt x="3374" y="10375"/>
                  </a:lnTo>
                  <a:cubicBezTo>
                    <a:pt x="3374" y="10958"/>
                    <a:pt x="4168" y="11168"/>
                    <a:pt x="4480" y="11168"/>
                  </a:cubicBezTo>
                  <a:lnTo>
                    <a:pt x="8948" y="11168"/>
                  </a:lnTo>
                  <a:cubicBezTo>
                    <a:pt x="9368" y="11168"/>
                    <a:pt x="9711" y="10065"/>
                    <a:pt x="9711" y="10065"/>
                  </a:cubicBezTo>
                  <a:cubicBezTo>
                    <a:pt x="10816" y="6306"/>
                    <a:pt x="10816" y="5188"/>
                    <a:pt x="10816" y="5188"/>
                  </a:cubicBezTo>
                  <a:cubicBezTo>
                    <a:pt x="10816" y="4411"/>
                    <a:pt x="10069" y="4473"/>
                    <a:pt x="10069" y="4473"/>
                  </a:cubicBezTo>
                  <a:close/>
                  <a:moveTo>
                    <a:pt x="10069" y="4473"/>
                  </a:moveTo>
                  <a:close/>
                  <a:moveTo>
                    <a:pt x="2154" y="4475"/>
                  </a:moveTo>
                  <a:lnTo>
                    <a:pt x="373" y="4475"/>
                  </a:lnTo>
                  <a:cubicBezTo>
                    <a:pt x="5" y="4475"/>
                    <a:pt x="0" y="4836"/>
                    <a:pt x="0" y="4836"/>
                  </a:cubicBezTo>
                  <a:lnTo>
                    <a:pt x="368" y="10789"/>
                  </a:lnTo>
                  <a:cubicBezTo>
                    <a:pt x="368" y="11168"/>
                    <a:pt x="747" y="11168"/>
                    <a:pt x="747" y="11168"/>
                  </a:cubicBezTo>
                  <a:lnTo>
                    <a:pt x="2288" y="11168"/>
                  </a:lnTo>
                  <a:cubicBezTo>
                    <a:pt x="2609" y="11168"/>
                    <a:pt x="2606" y="10917"/>
                    <a:pt x="2606" y="10917"/>
                  </a:cubicBezTo>
                  <a:lnTo>
                    <a:pt x="2606" y="4927"/>
                  </a:lnTo>
                  <a:cubicBezTo>
                    <a:pt x="2606" y="4469"/>
                    <a:pt x="2154" y="4475"/>
                    <a:pt x="2154" y="4475"/>
                  </a:cubicBezTo>
                  <a:close/>
                  <a:moveTo>
                    <a:pt x="2154" y="4475"/>
                  </a:move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grpSp>
    </p:spTree>
    <p:custDataLst>
      <p:tags r:id="rId2"/>
    </p:custDataLst>
    <p:extLst>
      <p:ext uri="{BB962C8B-B14F-4D97-AF65-F5344CB8AC3E}">
        <p14:creationId xmlns:p14="http://schemas.microsoft.com/office/powerpoint/2010/main" val="1121344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iśľïḑé"/>
        <p:cNvGrpSpPr/>
        <p:nvPr/>
      </p:nvGrpSpPr>
      <p:grpSpPr>
        <a:xfrm>
          <a:off x="0" y="0"/>
          <a:ext cx="0" cy="0"/>
          <a:chOff x="0" y="0"/>
          <a:chExt cx="0" cy="0"/>
        </a:xfrm>
      </p:grpSpPr>
      <p:sp>
        <p:nvSpPr>
          <p:cNvPr id="2" name="ïṩ1íḓe">
            <a:extLst>
              <a:ext uri="{FF2B5EF4-FFF2-40B4-BE49-F238E27FC236}">
                <a16:creationId xmlns:a16="http://schemas.microsoft.com/office/drawing/2014/main" id="{D3C884DC-C58C-4D83-9157-478A0AECA002}"/>
              </a:ext>
            </a:extLst>
          </p:cNvPr>
          <p:cNvSpPr>
            <a:spLocks noGrp="1"/>
          </p:cNvSpPr>
          <p:nvPr>
            <p:ph type="title"/>
          </p:nvPr>
        </p:nvSpPr>
        <p:spPr>
          <a:xfrm>
            <a:off x="1125457" y="3678922"/>
            <a:ext cx="6334078" cy="535531"/>
          </a:xfrm>
        </p:spPr>
        <p:txBody>
          <a:bodyPr/>
          <a:lstStyle/>
          <a:p>
            <a:r>
              <a:rPr lang="en-US" altLang="zh-CN" dirty="0"/>
              <a:t>k-means</a:t>
            </a:r>
            <a:r>
              <a:rPr lang="zh-CN" altLang="en-US" dirty="0"/>
              <a:t>算法拓展</a:t>
            </a:r>
          </a:p>
        </p:txBody>
      </p:sp>
      <p:sp>
        <p:nvSpPr>
          <p:cNvPr id="3" name="îSļíḑè">
            <a:extLst>
              <a:ext uri="{FF2B5EF4-FFF2-40B4-BE49-F238E27FC236}">
                <a16:creationId xmlns:a16="http://schemas.microsoft.com/office/drawing/2014/main" id="{378DAE95-7127-4F51-9451-9FE7A2833B8B}"/>
              </a:ext>
            </a:extLst>
          </p:cNvPr>
          <p:cNvSpPr>
            <a:spLocks noGrp="1"/>
          </p:cNvSpPr>
          <p:nvPr>
            <p:ph type="body" idx="1"/>
          </p:nvPr>
        </p:nvSpPr>
        <p:spPr>
          <a:xfrm>
            <a:off x="1125457" y="4214453"/>
            <a:ext cx="6334078" cy="286232"/>
          </a:xfrm>
        </p:spPr>
        <p:txBody>
          <a:bodyPr wrap="square">
            <a:spAutoFit/>
          </a:bodyPr>
          <a:lstStyle/>
          <a:p>
            <a:pPr lvl="0"/>
            <a:r>
              <a:rPr lang="en-US" altLang="zh-CN" dirty="0"/>
              <a:t>Expansion of k-means</a:t>
            </a:r>
          </a:p>
        </p:txBody>
      </p:sp>
      <p:sp>
        <p:nvSpPr>
          <p:cNvPr id="4" name="išľíḑe">
            <a:extLst>
              <a:ext uri="{FF2B5EF4-FFF2-40B4-BE49-F238E27FC236}">
                <a16:creationId xmlns:a16="http://schemas.microsoft.com/office/drawing/2014/main" id="{CF89466A-9DBE-479A-B6F3-D02967E1DDCE}"/>
              </a:ext>
            </a:extLst>
          </p:cNvPr>
          <p:cNvSpPr txBox="1">
            <a:spLocks/>
          </p:cNvSpPr>
          <p:nvPr/>
        </p:nvSpPr>
        <p:spPr>
          <a:xfrm>
            <a:off x="1125538" y="2410689"/>
            <a:ext cx="1480207" cy="999262"/>
          </a:xfrm>
          <a:prstGeom prst="rect">
            <a:avLst/>
          </a:prstGeom>
        </p:spPr>
        <p:txBody>
          <a:bodyPr vert="horz" lIns="91440" tIns="45720" rIns="91440" bIns="45720" rtlCol="0" anchor="ctr">
            <a:noAutofit/>
          </a:bodyPr>
          <a:lst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a:lstStyle>
          <a:p>
            <a:r>
              <a:rPr lang="en-US" altLang="zh-CN" sz="8800">
                <a:solidFill>
                  <a:schemeClr val="accent3"/>
                </a:solidFill>
              </a:rPr>
              <a:t>0</a:t>
            </a:r>
            <a:r>
              <a:rPr lang="en-US" altLang="zh-CN" sz="100">
                <a:solidFill>
                  <a:schemeClr val="accent3"/>
                </a:solidFill>
              </a:rPr>
              <a:t> </a:t>
            </a:r>
            <a:r>
              <a:rPr lang="en-US" altLang="zh-CN" sz="8800">
                <a:solidFill>
                  <a:schemeClr val="accent3"/>
                </a:solidFill>
              </a:rPr>
              <a:t>4</a:t>
            </a:r>
            <a:endParaRPr lang="zh-CN" altLang="en-US" sz="8800" dirty="0">
              <a:solidFill>
                <a:schemeClr val="accent3"/>
              </a:solidFill>
            </a:endParaRPr>
          </a:p>
        </p:txBody>
      </p:sp>
    </p:spTree>
    <p:custDataLst>
      <p:tags r:id="rId2"/>
    </p:custDataLst>
    <p:extLst>
      <p:ext uri="{BB962C8B-B14F-4D97-AF65-F5344CB8AC3E}">
        <p14:creationId xmlns:p14="http://schemas.microsoft.com/office/powerpoint/2010/main" val="232386046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iSļïdé"/>
        <p:cNvGrpSpPr/>
        <p:nvPr/>
      </p:nvGrpSpPr>
      <p:grpSpPr>
        <a:xfrm>
          <a:off x="0" y="0"/>
          <a:ext cx="0" cy="0"/>
          <a:chOff x="0" y="0"/>
          <a:chExt cx="0" cy="0"/>
        </a:xfrm>
      </p:grpSpPr>
      <p:sp>
        <p:nvSpPr>
          <p:cNvPr id="2" name="iśḻiďê">
            <a:extLst>
              <a:ext uri="{FF2B5EF4-FFF2-40B4-BE49-F238E27FC236}">
                <a16:creationId xmlns:a16="http://schemas.microsoft.com/office/drawing/2014/main" id="{FD7D93C3-A1B9-4E4F-BB85-A75A7045F113}"/>
              </a:ext>
            </a:extLst>
          </p:cNvPr>
          <p:cNvSpPr>
            <a:spLocks noGrp="1"/>
          </p:cNvSpPr>
          <p:nvPr>
            <p:ph type="title"/>
          </p:nvPr>
        </p:nvSpPr>
        <p:spPr/>
        <p:txBody>
          <a:bodyPr/>
          <a:lstStyle/>
          <a:p>
            <a:r>
              <a:rPr lang="en-US" altLang="zh-CN" dirty="0"/>
              <a:t>k-means</a:t>
            </a:r>
            <a:r>
              <a:rPr lang="zh-CN" altLang="en-US" dirty="0"/>
              <a:t>算法的改进</a:t>
            </a:r>
          </a:p>
        </p:txBody>
      </p:sp>
      <p:grpSp>
        <p:nvGrpSpPr>
          <p:cNvPr id="31" name="组合 30">
            <a:extLst>
              <a:ext uri="{FF2B5EF4-FFF2-40B4-BE49-F238E27FC236}">
                <a16:creationId xmlns:a16="http://schemas.microsoft.com/office/drawing/2014/main" id="{4A3F7005-B030-4062-A5A4-7639E02FAEFD}"/>
              </a:ext>
            </a:extLst>
          </p:cNvPr>
          <p:cNvGrpSpPr/>
          <p:nvPr/>
        </p:nvGrpSpPr>
        <p:grpSpPr>
          <a:xfrm>
            <a:off x="781955" y="2156919"/>
            <a:ext cx="3733800" cy="3144401"/>
            <a:chOff x="6410325" y="3142099"/>
            <a:chExt cx="3733800" cy="3144401"/>
          </a:xfrm>
        </p:grpSpPr>
        <p:sp>
          <p:nvSpPr>
            <p:cNvPr id="32" name="圆角矩形 13">
              <a:extLst>
                <a:ext uri="{FF2B5EF4-FFF2-40B4-BE49-F238E27FC236}">
                  <a16:creationId xmlns:a16="http://schemas.microsoft.com/office/drawing/2014/main" id="{568BED1C-FBE9-48AE-8A0D-D374B66608C9}"/>
                </a:ext>
              </a:extLst>
            </p:cNvPr>
            <p:cNvSpPr/>
            <p:nvPr/>
          </p:nvSpPr>
          <p:spPr>
            <a:xfrm>
              <a:off x="6410325" y="3752917"/>
              <a:ext cx="3733800" cy="253358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47">
              <a:extLst>
                <a:ext uri="{FF2B5EF4-FFF2-40B4-BE49-F238E27FC236}">
                  <a16:creationId xmlns:a16="http://schemas.microsoft.com/office/drawing/2014/main" id="{D526B50D-3121-465F-9CD6-7FFFF5A9AB08}"/>
                </a:ext>
              </a:extLst>
            </p:cNvPr>
            <p:cNvSpPr/>
            <p:nvPr/>
          </p:nvSpPr>
          <p:spPr>
            <a:xfrm>
              <a:off x="6410325" y="3600517"/>
              <a:ext cx="3733800" cy="608655"/>
            </a:xfrm>
            <a:prstGeom prst="roundRect">
              <a:avLst>
                <a:gd name="adj" fmla="val 50000"/>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4">
                      <a:lumMod val="75000"/>
                    </a:schemeClr>
                  </a:solidFill>
                </a:rPr>
                <a:t>缺点</a:t>
              </a:r>
              <a:endParaRPr lang="en-US" altLang="zh-CN" b="1" dirty="0">
                <a:solidFill>
                  <a:schemeClr val="accent4">
                    <a:lumMod val="75000"/>
                  </a:schemeClr>
                </a:solidFill>
              </a:endParaRPr>
            </a:p>
          </p:txBody>
        </p:sp>
        <p:sp>
          <p:nvSpPr>
            <p:cNvPr id="34" name="文本框 33">
              <a:extLst>
                <a:ext uri="{FF2B5EF4-FFF2-40B4-BE49-F238E27FC236}">
                  <a16:creationId xmlns:a16="http://schemas.microsoft.com/office/drawing/2014/main" id="{1C5746F8-E01F-4565-83BD-7AE5F668C39F}"/>
                </a:ext>
              </a:extLst>
            </p:cNvPr>
            <p:cNvSpPr txBox="1"/>
            <p:nvPr/>
          </p:nvSpPr>
          <p:spPr>
            <a:xfrm>
              <a:off x="6550313" y="4466255"/>
              <a:ext cx="3593812" cy="1341073"/>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l">
                <a:lnSpc>
                  <a:spcPct val="130000"/>
                </a:lnSpc>
                <a:buFont typeface="Wingdings" panose="05000000000000000000" pitchFamily="2" charset="2"/>
                <a:buChar char="l"/>
              </a:pPr>
              <a:r>
                <a:rPr lang="zh-CN" altLang="en-US" sz="1600" dirty="0">
                  <a:solidFill>
                    <a:schemeClr val="tx1"/>
                  </a:solidFill>
                </a:rPr>
                <a:t>对离群点敏感</a:t>
              </a:r>
              <a:endParaRPr lang="en-US" altLang="zh-CN" sz="1600" dirty="0">
                <a:solidFill>
                  <a:schemeClr val="tx1"/>
                </a:solidFill>
              </a:endParaRPr>
            </a:p>
            <a:p>
              <a:pPr marL="171450" indent="-171450" algn="l">
                <a:lnSpc>
                  <a:spcPct val="130000"/>
                </a:lnSpc>
                <a:buFont typeface="Wingdings" panose="05000000000000000000" pitchFamily="2" charset="2"/>
                <a:buChar char="l"/>
              </a:pPr>
              <a:r>
                <a:rPr lang="zh-CN" altLang="en-US" sz="1600" dirty="0">
                  <a:solidFill>
                    <a:schemeClr val="tx1"/>
                  </a:solidFill>
                </a:rPr>
                <a:t>容易产生不好的初始中心点</a:t>
              </a:r>
              <a:endParaRPr lang="en-US" altLang="zh-CN" sz="1600" dirty="0">
                <a:solidFill>
                  <a:schemeClr val="tx1"/>
                </a:solidFill>
              </a:endParaRPr>
            </a:p>
            <a:p>
              <a:pPr marL="171450" indent="-171450" algn="l">
                <a:lnSpc>
                  <a:spcPct val="130000"/>
                </a:lnSpc>
                <a:buFont typeface="Wingdings" panose="05000000000000000000" pitchFamily="2" charset="2"/>
                <a:buChar char="l"/>
              </a:pPr>
              <a:r>
                <a:rPr lang="zh-CN" altLang="en-US" sz="1600" dirty="0">
                  <a:solidFill>
                    <a:schemeClr val="tx1"/>
                  </a:solidFill>
                </a:rPr>
                <a:t>中心点数量</a:t>
              </a:r>
              <a:r>
                <a:rPr lang="en-US" altLang="zh-CN" sz="1600" dirty="0">
                  <a:solidFill>
                    <a:schemeClr val="tx1"/>
                  </a:solidFill>
                </a:rPr>
                <a:t>k</a:t>
              </a:r>
              <a:r>
                <a:rPr lang="zh-CN" altLang="en-US" sz="1600" dirty="0">
                  <a:solidFill>
                    <a:schemeClr val="tx1"/>
                  </a:solidFill>
                </a:rPr>
                <a:t>不好确定</a:t>
              </a:r>
              <a:endParaRPr lang="en-US" altLang="zh-CN" sz="1600" dirty="0">
                <a:solidFill>
                  <a:schemeClr val="tx1"/>
                </a:solidFill>
              </a:endParaRPr>
            </a:p>
            <a:p>
              <a:pPr marL="171450" indent="-171450" algn="l">
                <a:lnSpc>
                  <a:spcPct val="130000"/>
                </a:lnSpc>
                <a:buFont typeface="Wingdings" panose="05000000000000000000" pitchFamily="2" charset="2"/>
                <a:buChar char="l"/>
              </a:pPr>
              <a:r>
                <a:rPr lang="zh-CN" altLang="en-US" sz="1600" dirty="0">
                  <a:solidFill>
                    <a:schemeClr val="tx1"/>
                  </a:solidFill>
                </a:rPr>
                <a:t>只能发现球状簇</a:t>
              </a:r>
              <a:endParaRPr lang="en-US" altLang="zh-CN" sz="1600" dirty="0">
                <a:solidFill>
                  <a:schemeClr val="tx1"/>
                </a:solidFill>
              </a:endParaRPr>
            </a:p>
          </p:txBody>
        </p:sp>
        <p:sp>
          <p:nvSpPr>
            <p:cNvPr id="35" name="任意多边形 45">
              <a:extLst>
                <a:ext uri="{FF2B5EF4-FFF2-40B4-BE49-F238E27FC236}">
                  <a16:creationId xmlns:a16="http://schemas.microsoft.com/office/drawing/2014/main" id="{1736C050-89C4-45B3-9FF1-D638443EB383}"/>
                </a:ext>
              </a:extLst>
            </p:cNvPr>
            <p:cNvSpPr/>
            <p:nvPr/>
          </p:nvSpPr>
          <p:spPr>
            <a:xfrm flipH="1" flipV="1">
              <a:off x="6566597" y="3142099"/>
              <a:ext cx="1056684" cy="1116530"/>
            </a:xfrm>
            <a:custGeom>
              <a:avLst/>
              <a:gdLst>
                <a:gd name="T0" fmla="*/ 10069 w 10816"/>
                <a:gd name="T1" fmla="*/ 4473 h 11168"/>
                <a:gd name="T2" fmla="*/ 7095 w 10816"/>
                <a:gd name="T3" fmla="*/ 4473 h 11168"/>
                <a:gd name="T4" fmla="*/ 6301 w 10816"/>
                <a:gd name="T5" fmla="*/ 0 h 11168"/>
                <a:gd name="T6" fmla="*/ 5585 w 10816"/>
                <a:gd name="T7" fmla="*/ 761 h 11168"/>
                <a:gd name="T8" fmla="*/ 3374 w 10816"/>
                <a:gd name="T9" fmla="*/ 4473 h 11168"/>
                <a:gd name="T10" fmla="*/ 3374 w 10816"/>
                <a:gd name="T11" fmla="*/ 10375 h 11168"/>
                <a:gd name="T12" fmla="*/ 4480 w 10816"/>
                <a:gd name="T13" fmla="*/ 11168 h 11168"/>
                <a:gd name="T14" fmla="*/ 8948 w 10816"/>
                <a:gd name="T15" fmla="*/ 11168 h 11168"/>
                <a:gd name="T16" fmla="*/ 9711 w 10816"/>
                <a:gd name="T17" fmla="*/ 10065 h 11168"/>
                <a:gd name="T18" fmla="*/ 10816 w 10816"/>
                <a:gd name="T19" fmla="*/ 5188 h 11168"/>
                <a:gd name="T20" fmla="*/ 10069 w 10816"/>
                <a:gd name="T21" fmla="*/ 4473 h 11168"/>
                <a:gd name="T22" fmla="*/ 10069 w 10816"/>
                <a:gd name="T23" fmla="*/ 4473 h 11168"/>
                <a:gd name="T24" fmla="*/ 2154 w 10816"/>
                <a:gd name="T25" fmla="*/ 4475 h 11168"/>
                <a:gd name="T26" fmla="*/ 373 w 10816"/>
                <a:gd name="T27" fmla="*/ 4475 h 11168"/>
                <a:gd name="T28" fmla="*/ 0 w 10816"/>
                <a:gd name="T29" fmla="*/ 4836 h 11168"/>
                <a:gd name="T30" fmla="*/ 368 w 10816"/>
                <a:gd name="T31" fmla="*/ 10789 h 11168"/>
                <a:gd name="T32" fmla="*/ 747 w 10816"/>
                <a:gd name="T33" fmla="*/ 11168 h 11168"/>
                <a:gd name="T34" fmla="*/ 2288 w 10816"/>
                <a:gd name="T35" fmla="*/ 11168 h 11168"/>
                <a:gd name="T36" fmla="*/ 2606 w 10816"/>
                <a:gd name="T37" fmla="*/ 10917 h 11168"/>
                <a:gd name="T38" fmla="*/ 2606 w 10816"/>
                <a:gd name="T39" fmla="*/ 4927 h 11168"/>
                <a:gd name="T40" fmla="*/ 2154 w 10816"/>
                <a:gd name="T41" fmla="*/ 4475 h 11168"/>
                <a:gd name="T42" fmla="*/ 2154 w 10816"/>
                <a:gd name="T43" fmla="*/ 4475 h 1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16" h="11168">
                  <a:moveTo>
                    <a:pt x="10069" y="4473"/>
                  </a:moveTo>
                  <a:lnTo>
                    <a:pt x="7095" y="4473"/>
                  </a:lnTo>
                  <a:cubicBezTo>
                    <a:pt x="8247" y="217"/>
                    <a:pt x="6301" y="0"/>
                    <a:pt x="6301" y="0"/>
                  </a:cubicBezTo>
                  <a:cubicBezTo>
                    <a:pt x="5476" y="0"/>
                    <a:pt x="5647" y="652"/>
                    <a:pt x="5585" y="761"/>
                  </a:cubicBezTo>
                  <a:cubicBezTo>
                    <a:pt x="5585" y="2842"/>
                    <a:pt x="3374" y="4473"/>
                    <a:pt x="3374" y="4473"/>
                  </a:cubicBezTo>
                  <a:lnTo>
                    <a:pt x="3374" y="10375"/>
                  </a:lnTo>
                  <a:cubicBezTo>
                    <a:pt x="3374" y="10958"/>
                    <a:pt x="4168" y="11168"/>
                    <a:pt x="4480" y="11168"/>
                  </a:cubicBezTo>
                  <a:lnTo>
                    <a:pt x="8948" y="11168"/>
                  </a:lnTo>
                  <a:cubicBezTo>
                    <a:pt x="9368" y="11168"/>
                    <a:pt x="9711" y="10065"/>
                    <a:pt x="9711" y="10065"/>
                  </a:cubicBezTo>
                  <a:cubicBezTo>
                    <a:pt x="10816" y="6306"/>
                    <a:pt x="10816" y="5188"/>
                    <a:pt x="10816" y="5188"/>
                  </a:cubicBezTo>
                  <a:cubicBezTo>
                    <a:pt x="10816" y="4411"/>
                    <a:pt x="10069" y="4473"/>
                    <a:pt x="10069" y="4473"/>
                  </a:cubicBezTo>
                  <a:close/>
                  <a:moveTo>
                    <a:pt x="10069" y="4473"/>
                  </a:moveTo>
                  <a:close/>
                  <a:moveTo>
                    <a:pt x="2154" y="4475"/>
                  </a:moveTo>
                  <a:lnTo>
                    <a:pt x="373" y="4475"/>
                  </a:lnTo>
                  <a:cubicBezTo>
                    <a:pt x="5" y="4475"/>
                    <a:pt x="0" y="4836"/>
                    <a:pt x="0" y="4836"/>
                  </a:cubicBezTo>
                  <a:lnTo>
                    <a:pt x="368" y="10789"/>
                  </a:lnTo>
                  <a:cubicBezTo>
                    <a:pt x="368" y="11168"/>
                    <a:pt x="747" y="11168"/>
                    <a:pt x="747" y="11168"/>
                  </a:cubicBezTo>
                  <a:lnTo>
                    <a:pt x="2288" y="11168"/>
                  </a:lnTo>
                  <a:cubicBezTo>
                    <a:pt x="2609" y="11168"/>
                    <a:pt x="2606" y="10917"/>
                    <a:pt x="2606" y="10917"/>
                  </a:cubicBezTo>
                  <a:lnTo>
                    <a:pt x="2606" y="4927"/>
                  </a:lnTo>
                  <a:cubicBezTo>
                    <a:pt x="2606" y="4469"/>
                    <a:pt x="2154" y="4475"/>
                    <a:pt x="2154" y="4475"/>
                  </a:cubicBezTo>
                  <a:close/>
                  <a:moveTo>
                    <a:pt x="2154" y="4475"/>
                  </a:move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grpSp>
      <p:grpSp>
        <p:nvGrpSpPr>
          <p:cNvPr id="126" name="组合 125">
            <a:extLst>
              <a:ext uri="{FF2B5EF4-FFF2-40B4-BE49-F238E27FC236}">
                <a16:creationId xmlns:a16="http://schemas.microsoft.com/office/drawing/2014/main" id="{2389D69B-3179-4AD3-AE95-01C6E8ACF60A}"/>
              </a:ext>
            </a:extLst>
          </p:cNvPr>
          <p:cNvGrpSpPr/>
          <p:nvPr/>
        </p:nvGrpSpPr>
        <p:grpSpPr>
          <a:xfrm>
            <a:off x="4902198" y="1198954"/>
            <a:ext cx="3060702" cy="5060776"/>
            <a:chOff x="4902198" y="1198954"/>
            <a:chExt cx="3060702" cy="5060776"/>
          </a:xfrm>
        </p:grpSpPr>
        <p:sp>
          <p:nvSpPr>
            <p:cNvPr id="36" name="işľíḓé">
              <a:extLst>
                <a:ext uri="{FF2B5EF4-FFF2-40B4-BE49-F238E27FC236}">
                  <a16:creationId xmlns:a16="http://schemas.microsoft.com/office/drawing/2014/main" id="{17FBC92F-708A-4F21-91BC-D737829FF999}"/>
                </a:ext>
              </a:extLst>
            </p:cNvPr>
            <p:cNvSpPr/>
            <p:nvPr/>
          </p:nvSpPr>
          <p:spPr>
            <a:xfrm>
              <a:off x="4902198" y="1198954"/>
              <a:ext cx="3060702" cy="5060332"/>
            </a:xfrm>
            <a:prstGeom prst="rect">
              <a:avLst/>
            </a:prstGeom>
            <a:solidFill>
              <a:schemeClr val="bg1">
                <a:lumMod val="9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defTabSz="914354"/>
              <a:endParaRPr sz="2000"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矩形 37">
              <a:extLst>
                <a:ext uri="{FF2B5EF4-FFF2-40B4-BE49-F238E27FC236}">
                  <a16:creationId xmlns:a16="http://schemas.microsoft.com/office/drawing/2014/main" id="{35EC211F-A419-4548-A170-51472AF0A2B7}"/>
                </a:ext>
              </a:extLst>
            </p:cNvPr>
            <p:cNvSpPr/>
            <p:nvPr/>
          </p:nvSpPr>
          <p:spPr>
            <a:xfrm>
              <a:off x="5012173" y="3429000"/>
              <a:ext cx="2830730" cy="283073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86C3758-273F-4554-AAF2-5F5AF7FD6910}"/>
                </a:ext>
              </a:extLst>
            </p:cNvPr>
            <p:cNvSpPr/>
            <p:nvPr/>
          </p:nvSpPr>
          <p:spPr>
            <a:xfrm>
              <a:off x="6327335" y="4193046"/>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795CE303-E5D4-4055-A402-298A7035606C}"/>
                </a:ext>
              </a:extLst>
            </p:cNvPr>
            <p:cNvSpPr/>
            <p:nvPr/>
          </p:nvSpPr>
          <p:spPr>
            <a:xfrm>
              <a:off x="6502689" y="4235633"/>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79C725DA-A24D-481A-8361-F2AB30C2E761}"/>
                </a:ext>
              </a:extLst>
            </p:cNvPr>
            <p:cNvSpPr/>
            <p:nvPr/>
          </p:nvSpPr>
          <p:spPr>
            <a:xfrm>
              <a:off x="6690569" y="4107874"/>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18DF985C-5F8B-4C79-8A92-AD27329EEC25}"/>
                </a:ext>
              </a:extLst>
            </p:cNvPr>
            <p:cNvSpPr/>
            <p:nvPr/>
          </p:nvSpPr>
          <p:spPr>
            <a:xfrm>
              <a:off x="6723137" y="4085328"/>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0457C0BA-8BE2-4976-840A-6C972FBEAA3A}"/>
                </a:ext>
              </a:extLst>
            </p:cNvPr>
            <p:cNvSpPr/>
            <p:nvPr/>
          </p:nvSpPr>
          <p:spPr>
            <a:xfrm>
              <a:off x="6664267" y="4054015"/>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C9AEC766-CAE4-4367-8A5C-38F993BB471F}"/>
                </a:ext>
              </a:extLst>
            </p:cNvPr>
            <p:cNvSpPr/>
            <p:nvPr/>
          </p:nvSpPr>
          <p:spPr>
            <a:xfrm>
              <a:off x="6649859" y="3910599"/>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5083B0CF-C658-4871-A210-5AC38E04AE02}"/>
                </a:ext>
              </a:extLst>
            </p:cNvPr>
            <p:cNvSpPr/>
            <p:nvPr/>
          </p:nvSpPr>
          <p:spPr>
            <a:xfrm>
              <a:off x="6955475" y="3825426"/>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46" name="椭圆 45">
              <a:extLst>
                <a:ext uri="{FF2B5EF4-FFF2-40B4-BE49-F238E27FC236}">
                  <a16:creationId xmlns:a16="http://schemas.microsoft.com/office/drawing/2014/main" id="{9BDCCA11-828D-4DF6-B4F4-21AAE0BDF9E0}"/>
                </a:ext>
              </a:extLst>
            </p:cNvPr>
            <p:cNvSpPr/>
            <p:nvPr/>
          </p:nvSpPr>
          <p:spPr>
            <a:xfrm>
              <a:off x="7118305" y="3953186"/>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47" name="椭圆 46">
              <a:extLst>
                <a:ext uri="{FF2B5EF4-FFF2-40B4-BE49-F238E27FC236}">
                  <a16:creationId xmlns:a16="http://schemas.microsoft.com/office/drawing/2014/main" id="{659AC627-0F88-43D7-B156-50CADBD7B365}"/>
                </a:ext>
              </a:extLst>
            </p:cNvPr>
            <p:cNvSpPr/>
            <p:nvPr/>
          </p:nvSpPr>
          <p:spPr>
            <a:xfrm>
              <a:off x="7017482" y="4011428"/>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48" name="椭圆 47">
              <a:extLst>
                <a:ext uri="{FF2B5EF4-FFF2-40B4-BE49-F238E27FC236}">
                  <a16:creationId xmlns:a16="http://schemas.microsoft.com/office/drawing/2014/main" id="{B59A4087-DF25-48B6-A328-1F80B80517CB}"/>
                </a:ext>
              </a:extLst>
            </p:cNvPr>
            <p:cNvSpPr/>
            <p:nvPr/>
          </p:nvSpPr>
          <p:spPr>
            <a:xfrm>
              <a:off x="6941074" y="4013932"/>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49" name="椭圆 48">
              <a:extLst>
                <a:ext uri="{FF2B5EF4-FFF2-40B4-BE49-F238E27FC236}">
                  <a16:creationId xmlns:a16="http://schemas.microsoft.com/office/drawing/2014/main" id="{017A8D18-9665-4F5F-977B-7F30998D4D5D}"/>
                </a:ext>
              </a:extLst>
            </p:cNvPr>
            <p:cNvSpPr/>
            <p:nvPr/>
          </p:nvSpPr>
          <p:spPr>
            <a:xfrm>
              <a:off x="7057870" y="4177389"/>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0" name="椭圆 49">
              <a:extLst>
                <a:ext uri="{FF2B5EF4-FFF2-40B4-BE49-F238E27FC236}">
                  <a16:creationId xmlns:a16="http://schemas.microsoft.com/office/drawing/2014/main" id="{240A455F-0926-4456-9655-67C95F081966}"/>
                </a:ext>
              </a:extLst>
            </p:cNvPr>
            <p:cNvSpPr/>
            <p:nvPr/>
          </p:nvSpPr>
          <p:spPr>
            <a:xfrm>
              <a:off x="7100456" y="4320806"/>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1" name="椭圆 50">
              <a:extLst>
                <a:ext uri="{FF2B5EF4-FFF2-40B4-BE49-F238E27FC236}">
                  <a16:creationId xmlns:a16="http://schemas.microsoft.com/office/drawing/2014/main" id="{4CA364E3-533B-4675-8F2E-37B97BE6762E}"/>
                </a:ext>
              </a:extLst>
            </p:cNvPr>
            <p:cNvSpPr/>
            <p:nvPr/>
          </p:nvSpPr>
          <p:spPr>
            <a:xfrm>
              <a:off x="7132715" y="4278219"/>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2" name="椭圆 51">
              <a:extLst>
                <a:ext uri="{FF2B5EF4-FFF2-40B4-BE49-F238E27FC236}">
                  <a16:creationId xmlns:a16="http://schemas.microsoft.com/office/drawing/2014/main" id="{EB835523-49C7-4FBB-BA69-7C0AF6FF544E}"/>
                </a:ext>
              </a:extLst>
            </p:cNvPr>
            <p:cNvSpPr/>
            <p:nvPr/>
          </p:nvSpPr>
          <p:spPr>
            <a:xfrm>
              <a:off x="7044091" y="4299512"/>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3" name="椭圆 52">
              <a:extLst>
                <a:ext uri="{FF2B5EF4-FFF2-40B4-BE49-F238E27FC236}">
                  <a16:creationId xmlns:a16="http://schemas.microsoft.com/office/drawing/2014/main" id="{491706E1-1B88-4263-BFD1-CD81CC5CEBCA}"/>
                </a:ext>
              </a:extLst>
            </p:cNvPr>
            <p:cNvSpPr/>
            <p:nvPr/>
          </p:nvSpPr>
          <p:spPr>
            <a:xfrm>
              <a:off x="6941383" y="4320806"/>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4" name="椭圆 53">
              <a:extLst>
                <a:ext uri="{FF2B5EF4-FFF2-40B4-BE49-F238E27FC236}">
                  <a16:creationId xmlns:a16="http://schemas.microsoft.com/office/drawing/2014/main" id="{E4B93F83-186C-4991-A25F-F626BFBF03EF}"/>
                </a:ext>
              </a:extLst>
            </p:cNvPr>
            <p:cNvSpPr/>
            <p:nvPr/>
          </p:nvSpPr>
          <p:spPr>
            <a:xfrm>
              <a:off x="6773390" y="4289491"/>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440E6EAD-FDF1-41EA-9726-6833D528F09C}"/>
                </a:ext>
              </a:extLst>
            </p:cNvPr>
            <p:cNvSpPr/>
            <p:nvPr/>
          </p:nvSpPr>
          <p:spPr>
            <a:xfrm>
              <a:off x="7441144" y="4289491"/>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6" name="椭圆 55">
              <a:extLst>
                <a:ext uri="{FF2B5EF4-FFF2-40B4-BE49-F238E27FC236}">
                  <a16:creationId xmlns:a16="http://schemas.microsoft.com/office/drawing/2014/main" id="{F17A99F3-109A-440B-ADB9-508122EFBE7A}"/>
                </a:ext>
              </a:extLst>
            </p:cNvPr>
            <p:cNvSpPr/>
            <p:nvPr/>
          </p:nvSpPr>
          <p:spPr>
            <a:xfrm>
              <a:off x="7360032" y="4759192"/>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7" name="椭圆 56">
              <a:extLst>
                <a:ext uri="{FF2B5EF4-FFF2-40B4-BE49-F238E27FC236}">
                  <a16:creationId xmlns:a16="http://schemas.microsoft.com/office/drawing/2014/main" id="{3DC7F2EB-427D-4E01-B7B0-C37AFCADF15E}"/>
                </a:ext>
              </a:extLst>
            </p:cNvPr>
            <p:cNvSpPr/>
            <p:nvPr/>
          </p:nvSpPr>
          <p:spPr>
            <a:xfrm>
              <a:off x="7124861" y="4625795"/>
              <a:ext cx="85173" cy="85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8" name="椭圆 57">
              <a:extLst>
                <a:ext uri="{FF2B5EF4-FFF2-40B4-BE49-F238E27FC236}">
                  <a16:creationId xmlns:a16="http://schemas.microsoft.com/office/drawing/2014/main" id="{B283AFE2-F409-42A5-BA83-39FE6A3DE2D7}"/>
                </a:ext>
              </a:extLst>
            </p:cNvPr>
            <p:cNvSpPr/>
            <p:nvPr/>
          </p:nvSpPr>
          <p:spPr>
            <a:xfrm>
              <a:off x="6433801" y="5127438"/>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6905868A-00B7-4BD0-9542-F503422E0C91}"/>
                </a:ext>
              </a:extLst>
            </p:cNvPr>
            <p:cNvSpPr/>
            <p:nvPr/>
          </p:nvSpPr>
          <p:spPr>
            <a:xfrm>
              <a:off x="6188304" y="4989660"/>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200B134B-3EF6-440B-A759-3A660073D1FB}"/>
                </a:ext>
              </a:extLst>
            </p:cNvPr>
            <p:cNvSpPr/>
            <p:nvPr/>
          </p:nvSpPr>
          <p:spPr>
            <a:xfrm>
              <a:off x="6120666" y="5007195"/>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4A811AFF-6047-4495-B7C8-622002C5C89A}"/>
                </a:ext>
              </a:extLst>
            </p:cNvPr>
            <p:cNvSpPr/>
            <p:nvPr/>
          </p:nvSpPr>
          <p:spPr>
            <a:xfrm>
              <a:off x="6163253" y="5109904"/>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1DE98D04-E74E-4815-8953-DB554436A746}"/>
                </a:ext>
              </a:extLst>
            </p:cNvPr>
            <p:cNvSpPr/>
            <p:nvPr/>
          </p:nvSpPr>
          <p:spPr>
            <a:xfrm>
              <a:off x="6024221" y="5152491"/>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28DBAE32-2A7B-4791-94CD-31EFD41E4A55}"/>
                </a:ext>
              </a:extLst>
            </p:cNvPr>
            <p:cNvSpPr/>
            <p:nvPr/>
          </p:nvSpPr>
          <p:spPr>
            <a:xfrm>
              <a:off x="5888947" y="5195077"/>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78E822D2-DD24-4B9A-8529-DAF00C67778A}"/>
                </a:ext>
              </a:extLst>
            </p:cNvPr>
            <p:cNvSpPr/>
            <p:nvPr/>
          </p:nvSpPr>
          <p:spPr>
            <a:xfrm>
              <a:off x="5869532" y="5152491"/>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927FB0A7-4108-4E49-AFE0-6685E0FE4693}"/>
                </a:ext>
              </a:extLst>
            </p:cNvPr>
            <p:cNvSpPr/>
            <p:nvPr/>
          </p:nvSpPr>
          <p:spPr>
            <a:xfrm>
              <a:off x="5784359" y="4976509"/>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7E7B89EC-9B90-464F-BD7C-BD4F10A6BFCD}"/>
                </a:ext>
              </a:extLst>
            </p:cNvPr>
            <p:cNvSpPr/>
            <p:nvPr/>
          </p:nvSpPr>
          <p:spPr>
            <a:xfrm>
              <a:off x="5654096" y="5094249"/>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E22F2557-510E-44B6-AC1F-024BB0B5D95A}"/>
                </a:ext>
              </a:extLst>
            </p:cNvPr>
            <p:cNvSpPr/>
            <p:nvPr/>
          </p:nvSpPr>
          <p:spPr>
            <a:xfrm>
              <a:off x="5699498" y="5253320"/>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2F9BC713-7BA3-4DFE-995C-DA4B532615AE}"/>
                </a:ext>
              </a:extLst>
            </p:cNvPr>
            <p:cNvSpPr/>
            <p:nvPr/>
          </p:nvSpPr>
          <p:spPr>
            <a:xfrm>
              <a:off x="5803774" y="5349296"/>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621935DE-D3B6-40B6-8D3E-F0B7A42ADF58}"/>
                </a:ext>
              </a:extLst>
            </p:cNvPr>
            <p:cNvSpPr/>
            <p:nvPr/>
          </p:nvSpPr>
          <p:spPr>
            <a:xfrm>
              <a:off x="5772298" y="5445272"/>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8BD7A4DA-D964-40D7-9BB3-E0F07BBDD9F0}"/>
                </a:ext>
              </a:extLst>
            </p:cNvPr>
            <p:cNvSpPr/>
            <p:nvPr/>
          </p:nvSpPr>
          <p:spPr>
            <a:xfrm>
              <a:off x="5599449" y="5388438"/>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9DBE3A57-2C9A-4097-9193-DA229B2243DE}"/>
                </a:ext>
              </a:extLst>
            </p:cNvPr>
            <p:cNvSpPr/>
            <p:nvPr/>
          </p:nvSpPr>
          <p:spPr>
            <a:xfrm>
              <a:off x="5489225" y="5533422"/>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17C38AB4-D144-478F-8B5E-297602397C37}"/>
                </a:ext>
              </a:extLst>
            </p:cNvPr>
            <p:cNvSpPr/>
            <p:nvPr/>
          </p:nvSpPr>
          <p:spPr>
            <a:xfrm>
              <a:off x="5908196" y="4861900"/>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15E441C8-84C8-4B48-B746-097C5599CD9B}"/>
                </a:ext>
              </a:extLst>
            </p:cNvPr>
            <p:cNvSpPr/>
            <p:nvPr/>
          </p:nvSpPr>
          <p:spPr>
            <a:xfrm>
              <a:off x="5838052" y="5687322"/>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C12B6323-8CF6-4499-AFF0-7F5722A489E6}"/>
                </a:ext>
              </a:extLst>
            </p:cNvPr>
            <p:cNvSpPr/>
            <p:nvPr/>
          </p:nvSpPr>
          <p:spPr>
            <a:xfrm>
              <a:off x="5929026" y="5771244"/>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E618A608-08F8-4F05-A8A7-DEDDCD36B391}"/>
                </a:ext>
              </a:extLst>
            </p:cNvPr>
            <p:cNvSpPr/>
            <p:nvPr/>
          </p:nvSpPr>
          <p:spPr>
            <a:xfrm>
              <a:off x="5803774" y="5798955"/>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6930559B-5DEC-45FC-8B39-65542B11BB0B}"/>
                </a:ext>
              </a:extLst>
            </p:cNvPr>
            <p:cNvSpPr/>
            <p:nvPr/>
          </p:nvSpPr>
          <p:spPr>
            <a:xfrm>
              <a:off x="5352463" y="5728657"/>
              <a:ext cx="85173" cy="85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F6389EC-337E-40DA-A64F-AE1EB4D393D5}"/>
                </a:ext>
              </a:extLst>
            </p:cNvPr>
            <p:cNvSpPr txBox="1"/>
            <p:nvPr/>
          </p:nvSpPr>
          <p:spPr>
            <a:xfrm>
              <a:off x="5028462" y="1345552"/>
              <a:ext cx="1412823" cy="369332"/>
            </a:xfrm>
            <a:prstGeom prst="rect">
              <a:avLst/>
            </a:prstGeom>
            <a:noFill/>
          </p:spPr>
          <p:txBody>
            <a:bodyPr wrap="none" rtlCol="0">
              <a:spAutoFit/>
            </a:bodyPr>
            <a:lstStyle/>
            <a:p>
              <a:r>
                <a:rPr lang="en-US" altLang="zh-CN" b="1" dirty="0">
                  <a:solidFill>
                    <a:schemeClr val="accent1"/>
                  </a:solidFill>
                  <a:latin typeface="+mn-ea"/>
                </a:rPr>
                <a:t>k</a:t>
              </a:r>
              <a:r>
                <a:rPr lang="zh-CN" altLang="en-US" b="1" dirty="0">
                  <a:solidFill>
                    <a:schemeClr val="accent1"/>
                  </a:solidFill>
                  <a:latin typeface="+mn-ea"/>
                </a:rPr>
                <a:t>-</a:t>
              </a:r>
              <a:r>
                <a:rPr lang="en-US" altLang="zh-CN" b="1" dirty="0">
                  <a:solidFill>
                    <a:schemeClr val="accent1"/>
                  </a:solidFill>
                  <a:latin typeface="+mn-ea"/>
                </a:rPr>
                <a:t>m</a:t>
              </a:r>
              <a:r>
                <a:rPr lang="zh-CN" altLang="en-US" b="1" dirty="0">
                  <a:solidFill>
                    <a:schemeClr val="accent1"/>
                  </a:solidFill>
                  <a:latin typeface="+mn-ea"/>
                </a:rPr>
                <a:t>edoids</a:t>
              </a:r>
            </a:p>
          </p:txBody>
        </p:sp>
        <p:sp>
          <p:nvSpPr>
            <p:cNvPr id="5" name="文本框 4">
              <a:extLst>
                <a:ext uri="{FF2B5EF4-FFF2-40B4-BE49-F238E27FC236}">
                  <a16:creationId xmlns:a16="http://schemas.microsoft.com/office/drawing/2014/main" id="{64175575-FF24-4B53-9943-CDE4407A5A4A}"/>
                </a:ext>
              </a:extLst>
            </p:cNvPr>
            <p:cNvSpPr txBox="1"/>
            <p:nvPr/>
          </p:nvSpPr>
          <p:spPr>
            <a:xfrm>
              <a:off x="4954556" y="1871761"/>
              <a:ext cx="2830730" cy="923330"/>
            </a:xfrm>
            <a:prstGeom prst="rect">
              <a:avLst/>
            </a:prstGeom>
            <a:noFill/>
          </p:spPr>
          <p:txBody>
            <a:bodyPr wrap="square" rtlCol="0">
              <a:spAutoFit/>
            </a:bodyPr>
            <a:lstStyle/>
            <a:p>
              <a:r>
                <a:rPr lang="zh-CN" altLang="en-US" dirty="0"/>
                <a:t>更新中心点位置时，以中心样本位置作为下一中心点的位置。</a:t>
              </a:r>
            </a:p>
          </p:txBody>
        </p:sp>
        <p:grpSp>
          <p:nvGrpSpPr>
            <p:cNvPr id="123" name="组合 122">
              <a:extLst>
                <a:ext uri="{FF2B5EF4-FFF2-40B4-BE49-F238E27FC236}">
                  <a16:creationId xmlns:a16="http://schemas.microsoft.com/office/drawing/2014/main" id="{34EFA718-B738-4313-9B3A-2336751D4889}"/>
                </a:ext>
              </a:extLst>
            </p:cNvPr>
            <p:cNvGrpSpPr/>
            <p:nvPr/>
          </p:nvGrpSpPr>
          <p:grpSpPr>
            <a:xfrm>
              <a:off x="5339069" y="4881185"/>
              <a:ext cx="1014506" cy="1014506"/>
              <a:chOff x="1694860" y="5388438"/>
              <a:chExt cx="1487796" cy="1487796"/>
            </a:xfrm>
          </p:grpSpPr>
          <p:sp>
            <p:nvSpPr>
              <p:cNvPr id="6" name="椭圆 5">
                <a:extLst>
                  <a:ext uri="{FF2B5EF4-FFF2-40B4-BE49-F238E27FC236}">
                    <a16:creationId xmlns:a16="http://schemas.microsoft.com/office/drawing/2014/main" id="{4B100A56-641E-47A4-BA05-9494A76D52C3}"/>
                  </a:ext>
                </a:extLst>
              </p:cNvPr>
              <p:cNvSpPr/>
              <p:nvPr/>
            </p:nvSpPr>
            <p:spPr>
              <a:xfrm>
                <a:off x="1694860" y="5388438"/>
                <a:ext cx="1487796" cy="1487796"/>
              </a:xfrm>
              <a:prstGeom prst="ellipse">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E5F9B994-BF8E-41BE-B74B-2D8DA0968084}"/>
                  </a:ext>
                </a:extLst>
              </p:cNvPr>
              <p:cNvSpPr txBox="1"/>
              <p:nvPr/>
            </p:nvSpPr>
            <p:spPr>
              <a:xfrm>
                <a:off x="2188131" y="5857001"/>
                <a:ext cx="271550" cy="276225"/>
              </a:xfrm>
              <a:prstGeom prst="rect">
                <a:avLst/>
              </a:prstGeom>
              <a:noFill/>
            </p:spPr>
            <p:txBody>
              <a:bodyPr wrap="square" rtlCol="0">
                <a:spAutoFit/>
              </a:bodyPr>
              <a:lstStyle/>
              <a:p>
                <a:r>
                  <a:rPr lang="en-US" altLang="zh-CN" sz="2000" b="1" dirty="0">
                    <a:solidFill>
                      <a:schemeClr val="accent3"/>
                    </a:solidFill>
                  </a:rPr>
                  <a:t>X</a:t>
                </a:r>
                <a:endParaRPr lang="zh-CN" altLang="en-US" sz="2000" b="1" dirty="0">
                  <a:solidFill>
                    <a:schemeClr val="accent3"/>
                  </a:solidFill>
                </a:endParaRPr>
              </a:p>
            </p:txBody>
          </p:sp>
        </p:grpSp>
        <p:grpSp>
          <p:nvGrpSpPr>
            <p:cNvPr id="125" name="组合 124">
              <a:extLst>
                <a:ext uri="{FF2B5EF4-FFF2-40B4-BE49-F238E27FC236}">
                  <a16:creationId xmlns:a16="http://schemas.microsoft.com/office/drawing/2014/main" id="{7E85D929-701F-4AE1-B28A-7E35B5EEA8CA}"/>
                </a:ext>
              </a:extLst>
            </p:cNvPr>
            <p:cNvGrpSpPr/>
            <p:nvPr/>
          </p:nvGrpSpPr>
          <p:grpSpPr>
            <a:xfrm>
              <a:off x="6287495" y="3610845"/>
              <a:ext cx="1014506" cy="1014506"/>
              <a:chOff x="3187218" y="5374335"/>
              <a:chExt cx="1014506" cy="1014506"/>
            </a:xfrm>
          </p:grpSpPr>
          <p:sp>
            <p:nvSpPr>
              <p:cNvPr id="78" name="文本框 77">
                <a:extLst>
                  <a:ext uri="{FF2B5EF4-FFF2-40B4-BE49-F238E27FC236}">
                    <a16:creationId xmlns:a16="http://schemas.microsoft.com/office/drawing/2014/main" id="{6D79A324-75B3-4B1C-8397-892F78C8C75C}"/>
                  </a:ext>
                </a:extLst>
              </p:cNvPr>
              <p:cNvSpPr txBox="1"/>
              <p:nvPr/>
            </p:nvSpPr>
            <p:spPr>
              <a:xfrm>
                <a:off x="3508682" y="5687322"/>
                <a:ext cx="271550" cy="276225"/>
              </a:xfrm>
              <a:prstGeom prst="rect">
                <a:avLst/>
              </a:prstGeom>
              <a:noFill/>
            </p:spPr>
            <p:txBody>
              <a:bodyPr wrap="square" rtlCol="0">
                <a:spAutoFit/>
              </a:bodyPr>
              <a:lstStyle/>
              <a:p>
                <a:r>
                  <a:rPr lang="en-US" altLang="zh-CN" sz="2000" b="1" dirty="0">
                    <a:solidFill>
                      <a:schemeClr val="accent4"/>
                    </a:solidFill>
                  </a:rPr>
                  <a:t>X</a:t>
                </a:r>
                <a:endParaRPr lang="zh-CN" altLang="en-US" sz="2000" b="1" dirty="0">
                  <a:solidFill>
                    <a:schemeClr val="accent4"/>
                  </a:solidFill>
                </a:endParaRPr>
              </a:p>
            </p:txBody>
          </p:sp>
          <p:sp>
            <p:nvSpPr>
              <p:cNvPr id="124" name="椭圆 123">
                <a:extLst>
                  <a:ext uri="{FF2B5EF4-FFF2-40B4-BE49-F238E27FC236}">
                    <a16:creationId xmlns:a16="http://schemas.microsoft.com/office/drawing/2014/main" id="{53A50CB4-B265-40C7-98DE-E605C0CDDD5E}"/>
                  </a:ext>
                </a:extLst>
              </p:cNvPr>
              <p:cNvSpPr/>
              <p:nvPr/>
            </p:nvSpPr>
            <p:spPr>
              <a:xfrm>
                <a:off x="3187218" y="5374335"/>
                <a:ext cx="1014506" cy="1014506"/>
              </a:xfrm>
              <a:prstGeom prst="ellipse">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8" name="矩形 127">
            <a:extLst>
              <a:ext uri="{FF2B5EF4-FFF2-40B4-BE49-F238E27FC236}">
                <a16:creationId xmlns:a16="http://schemas.microsoft.com/office/drawing/2014/main" id="{27E14D3B-4758-4D09-9912-4FAB59544E1E}"/>
              </a:ext>
            </a:extLst>
          </p:cNvPr>
          <p:cNvSpPr/>
          <p:nvPr/>
        </p:nvSpPr>
        <p:spPr>
          <a:xfrm>
            <a:off x="938227" y="3521428"/>
            <a:ext cx="1609030" cy="317449"/>
          </a:xfrm>
          <a:prstGeom prst="rect">
            <a:avLst/>
          </a:prstGeom>
          <a:gradFill>
            <a:gsLst>
              <a:gs pos="100000">
                <a:schemeClr val="accent4">
                  <a:alpha val="0"/>
                </a:schemeClr>
              </a:gs>
              <a:gs pos="7000">
                <a:schemeClr val="accent4">
                  <a:alpha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a:extLst>
              <a:ext uri="{FF2B5EF4-FFF2-40B4-BE49-F238E27FC236}">
                <a16:creationId xmlns:a16="http://schemas.microsoft.com/office/drawing/2014/main" id="{BBC5E7FD-938C-46CF-B564-F8A7D4FFCE8B}"/>
              </a:ext>
            </a:extLst>
          </p:cNvPr>
          <p:cNvSpPr/>
          <p:nvPr/>
        </p:nvSpPr>
        <p:spPr>
          <a:xfrm>
            <a:off x="938227" y="3874268"/>
            <a:ext cx="2891799" cy="279248"/>
          </a:xfrm>
          <a:prstGeom prst="rect">
            <a:avLst/>
          </a:prstGeom>
          <a:gradFill>
            <a:gsLst>
              <a:gs pos="100000">
                <a:schemeClr val="accent4">
                  <a:alpha val="0"/>
                </a:schemeClr>
              </a:gs>
              <a:gs pos="11000">
                <a:schemeClr val="accent4">
                  <a:alpha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583CAF76-CEC7-46FC-8FCC-D5AB05BC8980}"/>
              </a:ext>
            </a:extLst>
          </p:cNvPr>
          <p:cNvGrpSpPr/>
          <p:nvPr/>
        </p:nvGrpSpPr>
        <p:grpSpPr>
          <a:xfrm>
            <a:off x="8349343" y="1198954"/>
            <a:ext cx="3060702" cy="5060776"/>
            <a:chOff x="8349343" y="1198954"/>
            <a:chExt cx="3060702" cy="5060776"/>
          </a:xfrm>
        </p:grpSpPr>
        <p:sp>
          <p:nvSpPr>
            <p:cNvPr id="9" name="işľíḓé">
              <a:extLst>
                <a:ext uri="{FF2B5EF4-FFF2-40B4-BE49-F238E27FC236}">
                  <a16:creationId xmlns:a16="http://schemas.microsoft.com/office/drawing/2014/main" id="{09AA7E5C-8D60-4696-8778-7C9BCB870C5A}"/>
                </a:ext>
              </a:extLst>
            </p:cNvPr>
            <p:cNvSpPr/>
            <p:nvPr/>
          </p:nvSpPr>
          <p:spPr>
            <a:xfrm>
              <a:off x="8349343" y="1198954"/>
              <a:ext cx="3060702" cy="5060332"/>
            </a:xfrm>
            <a:prstGeom prst="rect">
              <a:avLst/>
            </a:prstGeom>
            <a:solidFill>
              <a:schemeClr val="bg1">
                <a:lumMod val="9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defTabSz="914354"/>
              <a:endParaRPr sz="2000" b="1">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文本框 120">
              <a:extLst>
                <a:ext uri="{FF2B5EF4-FFF2-40B4-BE49-F238E27FC236}">
                  <a16:creationId xmlns:a16="http://schemas.microsoft.com/office/drawing/2014/main" id="{9B87FD18-D3C2-4493-BCD8-0F8DA16E065B}"/>
                </a:ext>
              </a:extLst>
            </p:cNvPr>
            <p:cNvSpPr txBox="1"/>
            <p:nvPr/>
          </p:nvSpPr>
          <p:spPr>
            <a:xfrm>
              <a:off x="8480456" y="1345552"/>
              <a:ext cx="1518621" cy="369332"/>
            </a:xfrm>
            <a:prstGeom prst="rect">
              <a:avLst/>
            </a:prstGeom>
            <a:noFill/>
          </p:spPr>
          <p:txBody>
            <a:bodyPr wrap="none" rtlCol="0">
              <a:spAutoFit/>
            </a:bodyPr>
            <a:lstStyle/>
            <a:p>
              <a:r>
                <a:rPr lang="en-US" altLang="zh-CN" b="1" dirty="0">
                  <a:solidFill>
                    <a:schemeClr val="accent1"/>
                  </a:solidFill>
                  <a:latin typeface="+mn-ea"/>
                </a:rPr>
                <a:t>k</a:t>
              </a:r>
              <a:r>
                <a:rPr lang="zh-CN" altLang="en-US" b="1" dirty="0">
                  <a:solidFill>
                    <a:schemeClr val="accent1"/>
                  </a:solidFill>
                  <a:latin typeface="+mn-ea"/>
                </a:rPr>
                <a:t>-</a:t>
              </a:r>
              <a:r>
                <a:rPr lang="en-US" altLang="zh-CN" b="1" dirty="0">
                  <a:solidFill>
                    <a:schemeClr val="accent1"/>
                  </a:solidFill>
                  <a:latin typeface="+mn-ea"/>
                </a:rPr>
                <a:t>mean</a:t>
              </a:r>
              <a:r>
                <a:rPr lang="zh-CN" altLang="en-US" b="1" dirty="0">
                  <a:solidFill>
                    <a:schemeClr val="accent1"/>
                  </a:solidFill>
                  <a:latin typeface="+mn-ea"/>
                </a:rPr>
                <a:t>s</a:t>
              </a:r>
              <a:r>
                <a:rPr lang="en-US" altLang="zh-CN" b="1" dirty="0">
                  <a:solidFill>
                    <a:schemeClr val="accent1"/>
                  </a:solidFill>
                  <a:latin typeface="+mn-ea"/>
                </a:rPr>
                <a:t>++</a:t>
              </a:r>
              <a:endParaRPr lang="zh-CN" altLang="en-US" b="1" dirty="0">
                <a:solidFill>
                  <a:schemeClr val="accent1"/>
                </a:solidFill>
                <a:latin typeface="+mn-ea"/>
              </a:endParaRPr>
            </a:p>
          </p:txBody>
        </p:sp>
        <p:sp>
          <p:nvSpPr>
            <p:cNvPr id="122" name="文本框 121">
              <a:extLst>
                <a:ext uri="{FF2B5EF4-FFF2-40B4-BE49-F238E27FC236}">
                  <a16:creationId xmlns:a16="http://schemas.microsoft.com/office/drawing/2014/main" id="{EAABE5E0-5191-4692-B4C8-E32BB73634FD}"/>
                </a:ext>
              </a:extLst>
            </p:cNvPr>
            <p:cNvSpPr txBox="1"/>
            <p:nvPr/>
          </p:nvSpPr>
          <p:spPr>
            <a:xfrm>
              <a:off x="8534469" y="1871761"/>
              <a:ext cx="2830730" cy="923330"/>
            </a:xfrm>
            <a:prstGeom prst="rect">
              <a:avLst/>
            </a:prstGeom>
            <a:noFill/>
          </p:spPr>
          <p:txBody>
            <a:bodyPr wrap="square" rtlCol="0">
              <a:spAutoFit/>
            </a:bodyPr>
            <a:lstStyle/>
            <a:p>
              <a:r>
                <a:rPr lang="zh-CN" altLang="en-US" dirty="0"/>
                <a:t>初始化中心点时，以样本位置作为中心点位置，且倾向于使中心点位置分散。</a:t>
              </a:r>
            </a:p>
          </p:txBody>
        </p:sp>
        <p:grpSp>
          <p:nvGrpSpPr>
            <p:cNvPr id="3" name="组合 2">
              <a:extLst>
                <a:ext uri="{FF2B5EF4-FFF2-40B4-BE49-F238E27FC236}">
                  <a16:creationId xmlns:a16="http://schemas.microsoft.com/office/drawing/2014/main" id="{46F0E73D-24FF-4E13-9487-84EEC98A5566}"/>
                </a:ext>
              </a:extLst>
            </p:cNvPr>
            <p:cNvGrpSpPr/>
            <p:nvPr/>
          </p:nvGrpSpPr>
          <p:grpSpPr>
            <a:xfrm>
              <a:off x="8464329" y="3429000"/>
              <a:ext cx="2830730" cy="2830730"/>
              <a:chOff x="8464329" y="3429000"/>
              <a:chExt cx="2830730" cy="2830730"/>
            </a:xfrm>
          </p:grpSpPr>
          <p:sp>
            <p:nvSpPr>
              <p:cNvPr id="80" name="矩形 79">
                <a:extLst>
                  <a:ext uri="{FF2B5EF4-FFF2-40B4-BE49-F238E27FC236}">
                    <a16:creationId xmlns:a16="http://schemas.microsoft.com/office/drawing/2014/main" id="{BC23A959-1366-4E07-8DB2-3040C8CB09F6}"/>
                  </a:ext>
                </a:extLst>
              </p:cNvPr>
              <p:cNvSpPr/>
              <p:nvPr/>
            </p:nvSpPr>
            <p:spPr>
              <a:xfrm>
                <a:off x="8464329" y="3429000"/>
                <a:ext cx="2830730" cy="283073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椭圆 80">
                <a:extLst>
                  <a:ext uri="{FF2B5EF4-FFF2-40B4-BE49-F238E27FC236}">
                    <a16:creationId xmlns:a16="http://schemas.microsoft.com/office/drawing/2014/main" id="{6C38F703-9955-4B74-B095-0CBC9323ECA2}"/>
                  </a:ext>
                </a:extLst>
              </p:cNvPr>
              <p:cNvSpPr/>
              <p:nvPr/>
            </p:nvSpPr>
            <p:spPr>
              <a:xfrm>
                <a:off x="9774480" y="4193046"/>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2" name="椭圆 81">
                <a:extLst>
                  <a:ext uri="{FF2B5EF4-FFF2-40B4-BE49-F238E27FC236}">
                    <a16:creationId xmlns:a16="http://schemas.microsoft.com/office/drawing/2014/main" id="{A8C10006-28A3-4085-942B-73638DC78D49}"/>
                  </a:ext>
                </a:extLst>
              </p:cNvPr>
              <p:cNvSpPr/>
              <p:nvPr/>
            </p:nvSpPr>
            <p:spPr>
              <a:xfrm>
                <a:off x="9949834" y="4235633"/>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3" name="椭圆 82">
                <a:extLst>
                  <a:ext uri="{FF2B5EF4-FFF2-40B4-BE49-F238E27FC236}">
                    <a16:creationId xmlns:a16="http://schemas.microsoft.com/office/drawing/2014/main" id="{4274017A-2547-4CCF-BEDB-811D139EA7D1}"/>
                  </a:ext>
                </a:extLst>
              </p:cNvPr>
              <p:cNvSpPr/>
              <p:nvPr/>
            </p:nvSpPr>
            <p:spPr>
              <a:xfrm>
                <a:off x="10137714" y="4107874"/>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4" name="椭圆 83">
                <a:extLst>
                  <a:ext uri="{FF2B5EF4-FFF2-40B4-BE49-F238E27FC236}">
                    <a16:creationId xmlns:a16="http://schemas.microsoft.com/office/drawing/2014/main" id="{436DB6BE-B26F-44E0-A1B4-54196EA95E81}"/>
                  </a:ext>
                </a:extLst>
              </p:cNvPr>
              <p:cNvSpPr/>
              <p:nvPr/>
            </p:nvSpPr>
            <p:spPr>
              <a:xfrm>
                <a:off x="10170282" y="4085328"/>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5" name="椭圆 84">
                <a:extLst>
                  <a:ext uri="{FF2B5EF4-FFF2-40B4-BE49-F238E27FC236}">
                    <a16:creationId xmlns:a16="http://schemas.microsoft.com/office/drawing/2014/main" id="{927A3BE5-5A49-40D9-B2B9-8506A7B15BB6}"/>
                  </a:ext>
                </a:extLst>
              </p:cNvPr>
              <p:cNvSpPr/>
              <p:nvPr/>
            </p:nvSpPr>
            <p:spPr>
              <a:xfrm>
                <a:off x="10111412" y="4054015"/>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6" name="椭圆 85">
                <a:extLst>
                  <a:ext uri="{FF2B5EF4-FFF2-40B4-BE49-F238E27FC236}">
                    <a16:creationId xmlns:a16="http://schemas.microsoft.com/office/drawing/2014/main" id="{440A60C1-536F-47E9-B9E3-EE181164E738}"/>
                  </a:ext>
                </a:extLst>
              </p:cNvPr>
              <p:cNvSpPr/>
              <p:nvPr/>
            </p:nvSpPr>
            <p:spPr>
              <a:xfrm>
                <a:off x="10097004" y="3910599"/>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7" name="椭圆 86">
                <a:extLst>
                  <a:ext uri="{FF2B5EF4-FFF2-40B4-BE49-F238E27FC236}">
                    <a16:creationId xmlns:a16="http://schemas.microsoft.com/office/drawing/2014/main" id="{D87F2103-9224-402B-B7C5-E787E4442472}"/>
                  </a:ext>
                </a:extLst>
              </p:cNvPr>
              <p:cNvSpPr/>
              <p:nvPr/>
            </p:nvSpPr>
            <p:spPr>
              <a:xfrm>
                <a:off x="10402620" y="3825426"/>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8" name="椭圆 87">
                <a:extLst>
                  <a:ext uri="{FF2B5EF4-FFF2-40B4-BE49-F238E27FC236}">
                    <a16:creationId xmlns:a16="http://schemas.microsoft.com/office/drawing/2014/main" id="{BEB6430C-28DA-4005-A61F-C4A959243708}"/>
                  </a:ext>
                </a:extLst>
              </p:cNvPr>
              <p:cNvSpPr/>
              <p:nvPr/>
            </p:nvSpPr>
            <p:spPr>
              <a:xfrm>
                <a:off x="10565450" y="3953186"/>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9" name="椭圆 88">
                <a:extLst>
                  <a:ext uri="{FF2B5EF4-FFF2-40B4-BE49-F238E27FC236}">
                    <a16:creationId xmlns:a16="http://schemas.microsoft.com/office/drawing/2014/main" id="{48ACC4F1-29B0-465A-A06D-4434A368020E}"/>
                  </a:ext>
                </a:extLst>
              </p:cNvPr>
              <p:cNvSpPr/>
              <p:nvPr/>
            </p:nvSpPr>
            <p:spPr>
              <a:xfrm>
                <a:off x="10464627" y="4011428"/>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0" name="椭圆 89">
                <a:extLst>
                  <a:ext uri="{FF2B5EF4-FFF2-40B4-BE49-F238E27FC236}">
                    <a16:creationId xmlns:a16="http://schemas.microsoft.com/office/drawing/2014/main" id="{795D6620-CC3A-4FA7-9600-453D27332222}"/>
                  </a:ext>
                </a:extLst>
              </p:cNvPr>
              <p:cNvSpPr/>
              <p:nvPr/>
            </p:nvSpPr>
            <p:spPr>
              <a:xfrm>
                <a:off x="10388219" y="4013932"/>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1" name="椭圆 90">
                <a:extLst>
                  <a:ext uri="{FF2B5EF4-FFF2-40B4-BE49-F238E27FC236}">
                    <a16:creationId xmlns:a16="http://schemas.microsoft.com/office/drawing/2014/main" id="{FCFF7A47-0425-4BB4-A694-1E0657E7CA03}"/>
                  </a:ext>
                </a:extLst>
              </p:cNvPr>
              <p:cNvSpPr/>
              <p:nvPr/>
            </p:nvSpPr>
            <p:spPr>
              <a:xfrm>
                <a:off x="10505015" y="4177389"/>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2" name="椭圆 91">
                <a:extLst>
                  <a:ext uri="{FF2B5EF4-FFF2-40B4-BE49-F238E27FC236}">
                    <a16:creationId xmlns:a16="http://schemas.microsoft.com/office/drawing/2014/main" id="{EC0F016B-066B-4733-9E0D-689767F0E563}"/>
                  </a:ext>
                </a:extLst>
              </p:cNvPr>
              <p:cNvSpPr/>
              <p:nvPr/>
            </p:nvSpPr>
            <p:spPr>
              <a:xfrm>
                <a:off x="10547601" y="4320806"/>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3" name="椭圆 92">
                <a:extLst>
                  <a:ext uri="{FF2B5EF4-FFF2-40B4-BE49-F238E27FC236}">
                    <a16:creationId xmlns:a16="http://schemas.microsoft.com/office/drawing/2014/main" id="{C33D0693-1EC4-460B-807F-13B0AD12843F}"/>
                  </a:ext>
                </a:extLst>
              </p:cNvPr>
              <p:cNvSpPr/>
              <p:nvPr/>
            </p:nvSpPr>
            <p:spPr>
              <a:xfrm>
                <a:off x="10579860" y="4278219"/>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4" name="椭圆 93">
                <a:extLst>
                  <a:ext uri="{FF2B5EF4-FFF2-40B4-BE49-F238E27FC236}">
                    <a16:creationId xmlns:a16="http://schemas.microsoft.com/office/drawing/2014/main" id="{679457DF-FBA0-4AE1-A1C4-DD9624600969}"/>
                  </a:ext>
                </a:extLst>
              </p:cNvPr>
              <p:cNvSpPr/>
              <p:nvPr/>
            </p:nvSpPr>
            <p:spPr>
              <a:xfrm>
                <a:off x="10491236" y="4299512"/>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5" name="椭圆 94">
                <a:extLst>
                  <a:ext uri="{FF2B5EF4-FFF2-40B4-BE49-F238E27FC236}">
                    <a16:creationId xmlns:a16="http://schemas.microsoft.com/office/drawing/2014/main" id="{DDA3D572-545C-4F5F-B0C5-4595202F8EB4}"/>
                  </a:ext>
                </a:extLst>
              </p:cNvPr>
              <p:cNvSpPr/>
              <p:nvPr/>
            </p:nvSpPr>
            <p:spPr>
              <a:xfrm>
                <a:off x="10388528" y="4320806"/>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6" name="椭圆 95">
                <a:extLst>
                  <a:ext uri="{FF2B5EF4-FFF2-40B4-BE49-F238E27FC236}">
                    <a16:creationId xmlns:a16="http://schemas.microsoft.com/office/drawing/2014/main" id="{5333DD2D-73F8-45FD-B037-8B8CA8049452}"/>
                  </a:ext>
                </a:extLst>
              </p:cNvPr>
              <p:cNvSpPr/>
              <p:nvPr/>
            </p:nvSpPr>
            <p:spPr>
              <a:xfrm>
                <a:off x="10220535" y="4289491"/>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7" name="椭圆 96">
                <a:extLst>
                  <a:ext uri="{FF2B5EF4-FFF2-40B4-BE49-F238E27FC236}">
                    <a16:creationId xmlns:a16="http://schemas.microsoft.com/office/drawing/2014/main" id="{619E215A-FD11-4506-80BB-D5C49C77C032}"/>
                  </a:ext>
                </a:extLst>
              </p:cNvPr>
              <p:cNvSpPr/>
              <p:nvPr/>
            </p:nvSpPr>
            <p:spPr>
              <a:xfrm>
                <a:off x="10888289" y="4289491"/>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8" name="椭圆 97">
                <a:extLst>
                  <a:ext uri="{FF2B5EF4-FFF2-40B4-BE49-F238E27FC236}">
                    <a16:creationId xmlns:a16="http://schemas.microsoft.com/office/drawing/2014/main" id="{B4CF76C3-8CB5-4730-90BF-4C57EA3BA893}"/>
                  </a:ext>
                </a:extLst>
              </p:cNvPr>
              <p:cNvSpPr/>
              <p:nvPr/>
            </p:nvSpPr>
            <p:spPr>
              <a:xfrm>
                <a:off x="10807177" y="4759192"/>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9" name="椭圆 98">
                <a:extLst>
                  <a:ext uri="{FF2B5EF4-FFF2-40B4-BE49-F238E27FC236}">
                    <a16:creationId xmlns:a16="http://schemas.microsoft.com/office/drawing/2014/main" id="{7130099A-5B03-499E-AC2F-3848905F5B42}"/>
                  </a:ext>
                </a:extLst>
              </p:cNvPr>
              <p:cNvSpPr/>
              <p:nvPr/>
            </p:nvSpPr>
            <p:spPr>
              <a:xfrm>
                <a:off x="10572006" y="4625795"/>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0" name="椭圆 99">
                <a:extLst>
                  <a:ext uri="{FF2B5EF4-FFF2-40B4-BE49-F238E27FC236}">
                    <a16:creationId xmlns:a16="http://schemas.microsoft.com/office/drawing/2014/main" id="{A6DFBB8C-E772-497F-8B06-0A8E795A1117}"/>
                  </a:ext>
                </a:extLst>
              </p:cNvPr>
              <p:cNvSpPr/>
              <p:nvPr/>
            </p:nvSpPr>
            <p:spPr>
              <a:xfrm>
                <a:off x="9880946" y="5127438"/>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1" name="椭圆 100">
                <a:extLst>
                  <a:ext uri="{FF2B5EF4-FFF2-40B4-BE49-F238E27FC236}">
                    <a16:creationId xmlns:a16="http://schemas.microsoft.com/office/drawing/2014/main" id="{E3CB363B-D14A-407E-A82E-1408E5C78CE7}"/>
                  </a:ext>
                </a:extLst>
              </p:cNvPr>
              <p:cNvSpPr/>
              <p:nvPr/>
            </p:nvSpPr>
            <p:spPr>
              <a:xfrm>
                <a:off x="9635449" y="4989660"/>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2" name="椭圆 101">
                <a:extLst>
                  <a:ext uri="{FF2B5EF4-FFF2-40B4-BE49-F238E27FC236}">
                    <a16:creationId xmlns:a16="http://schemas.microsoft.com/office/drawing/2014/main" id="{28228B9A-F562-4CD6-978E-F771F1DA6E66}"/>
                  </a:ext>
                </a:extLst>
              </p:cNvPr>
              <p:cNvSpPr/>
              <p:nvPr/>
            </p:nvSpPr>
            <p:spPr>
              <a:xfrm>
                <a:off x="9567811" y="5007195"/>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3" name="椭圆 102">
                <a:extLst>
                  <a:ext uri="{FF2B5EF4-FFF2-40B4-BE49-F238E27FC236}">
                    <a16:creationId xmlns:a16="http://schemas.microsoft.com/office/drawing/2014/main" id="{6F5A9260-6084-4533-94C5-55270530AB3A}"/>
                  </a:ext>
                </a:extLst>
              </p:cNvPr>
              <p:cNvSpPr/>
              <p:nvPr/>
            </p:nvSpPr>
            <p:spPr>
              <a:xfrm>
                <a:off x="9610398" y="5109904"/>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4" name="椭圆 103">
                <a:extLst>
                  <a:ext uri="{FF2B5EF4-FFF2-40B4-BE49-F238E27FC236}">
                    <a16:creationId xmlns:a16="http://schemas.microsoft.com/office/drawing/2014/main" id="{31D3C40C-D120-4533-B7F1-F8AC370FF376}"/>
                  </a:ext>
                </a:extLst>
              </p:cNvPr>
              <p:cNvSpPr/>
              <p:nvPr/>
            </p:nvSpPr>
            <p:spPr>
              <a:xfrm>
                <a:off x="9471366" y="5152491"/>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5" name="椭圆 104">
                <a:extLst>
                  <a:ext uri="{FF2B5EF4-FFF2-40B4-BE49-F238E27FC236}">
                    <a16:creationId xmlns:a16="http://schemas.microsoft.com/office/drawing/2014/main" id="{9A8BC8D8-E779-43B3-BBBA-A68F2730DEF1}"/>
                  </a:ext>
                </a:extLst>
              </p:cNvPr>
              <p:cNvSpPr/>
              <p:nvPr/>
            </p:nvSpPr>
            <p:spPr>
              <a:xfrm>
                <a:off x="9336092" y="5195077"/>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6" name="椭圆 105">
                <a:extLst>
                  <a:ext uri="{FF2B5EF4-FFF2-40B4-BE49-F238E27FC236}">
                    <a16:creationId xmlns:a16="http://schemas.microsoft.com/office/drawing/2014/main" id="{7E2A6CD7-A6FA-4244-9FDB-101D02DD1834}"/>
                  </a:ext>
                </a:extLst>
              </p:cNvPr>
              <p:cNvSpPr/>
              <p:nvPr/>
            </p:nvSpPr>
            <p:spPr>
              <a:xfrm>
                <a:off x="9316677" y="5152491"/>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7" name="椭圆 106">
                <a:extLst>
                  <a:ext uri="{FF2B5EF4-FFF2-40B4-BE49-F238E27FC236}">
                    <a16:creationId xmlns:a16="http://schemas.microsoft.com/office/drawing/2014/main" id="{8EEB01C7-5F4D-4BF4-91DF-3C21BC1BC454}"/>
                  </a:ext>
                </a:extLst>
              </p:cNvPr>
              <p:cNvSpPr/>
              <p:nvPr/>
            </p:nvSpPr>
            <p:spPr>
              <a:xfrm>
                <a:off x="9231504" y="4976509"/>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8" name="椭圆 107">
                <a:extLst>
                  <a:ext uri="{FF2B5EF4-FFF2-40B4-BE49-F238E27FC236}">
                    <a16:creationId xmlns:a16="http://schemas.microsoft.com/office/drawing/2014/main" id="{07889F45-0803-4B0E-88A0-C9EC75C60E0B}"/>
                  </a:ext>
                </a:extLst>
              </p:cNvPr>
              <p:cNvSpPr/>
              <p:nvPr/>
            </p:nvSpPr>
            <p:spPr>
              <a:xfrm>
                <a:off x="9101241" y="5094249"/>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9" name="椭圆 108">
                <a:extLst>
                  <a:ext uri="{FF2B5EF4-FFF2-40B4-BE49-F238E27FC236}">
                    <a16:creationId xmlns:a16="http://schemas.microsoft.com/office/drawing/2014/main" id="{75D780C5-AB01-4C39-BAD5-113369B07210}"/>
                  </a:ext>
                </a:extLst>
              </p:cNvPr>
              <p:cNvSpPr/>
              <p:nvPr/>
            </p:nvSpPr>
            <p:spPr>
              <a:xfrm>
                <a:off x="9146643" y="5253320"/>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0" name="椭圆 109">
                <a:extLst>
                  <a:ext uri="{FF2B5EF4-FFF2-40B4-BE49-F238E27FC236}">
                    <a16:creationId xmlns:a16="http://schemas.microsoft.com/office/drawing/2014/main" id="{5421F94E-86CC-4E49-9B8E-38BA332C1557}"/>
                  </a:ext>
                </a:extLst>
              </p:cNvPr>
              <p:cNvSpPr/>
              <p:nvPr/>
            </p:nvSpPr>
            <p:spPr>
              <a:xfrm>
                <a:off x="9250919" y="5349296"/>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1" name="椭圆 110">
                <a:extLst>
                  <a:ext uri="{FF2B5EF4-FFF2-40B4-BE49-F238E27FC236}">
                    <a16:creationId xmlns:a16="http://schemas.microsoft.com/office/drawing/2014/main" id="{5C385FE8-18CF-4105-9590-DC9DEFB4F8F8}"/>
                  </a:ext>
                </a:extLst>
              </p:cNvPr>
              <p:cNvSpPr/>
              <p:nvPr/>
            </p:nvSpPr>
            <p:spPr>
              <a:xfrm>
                <a:off x="9219443" y="5445272"/>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2" name="椭圆 111">
                <a:extLst>
                  <a:ext uri="{FF2B5EF4-FFF2-40B4-BE49-F238E27FC236}">
                    <a16:creationId xmlns:a16="http://schemas.microsoft.com/office/drawing/2014/main" id="{E6455E78-8D05-4ACC-8092-B43BB16D9B53}"/>
                  </a:ext>
                </a:extLst>
              </p:cNvPr>
              <p:cNvSpPr/>
              <p:nvPr/>
            </p:nvSpPr>
            <p:spPr>
              <a:xfrm>
                <a:off x="9046594" y="5388438"/>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3" name="椭圆 112">
                <a:extLst>
                  <a:ext uri="{FF2B5EF4-FFF2-40B4-BE49-F238E27FC236}">
                    <a16:creationId xmlns:a16="http://schemas.microsoft.com/office/drawing/2014/main" id="{8F4B8CC5-9CAC-4D21-94A9-EC2F2FDDF111}"/>
                  </a:ext>
                </a:extLst>
              </p:cNvPr>
              <p:cNvSpPr/>
              <p:nvPr/>
            </p:nvSpPr>
            <p:spPr>
              <a:xfrm>
                <a:off x="8936370" y="5533422"/>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4" name="椭圆 113">
                <a:extLst>
                  <a:ext uri="{FF2B5EF4-FFF2-40B4-BE49-F238E27FC236}">
                    <a16:creationId xmlns:a16="http://schemas.microsoft.com/office/drawing/2014/main" id="{A3EC4756-FB94-4FAC-A6B2-FC1FAE55BC93}"/>
                  </a:ext>
                </a:extLst>
              </p:cNvPr>
              <p:cNvSpPr/>
              <p:nvPr/>
            </p:nvSpPr>
            <p:spPr>
              <a:xfrm>
                <a:off x="9355341" y="4861900"/>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5" name="椭圆 114">
                <a:extLst>
                  <a:ext uri="{FF2B5EF4-FFF2-40B4-BE49-F238E27FC236}">
                    <a16:creationId xmlns:a16="http://schemas.microsoft.com/office/drawing/2014/main" id="{016C6558-298A-4FC0-9BF6-D99257C61AEE}"/>
                  </a:ext>
                </a:extLst>
              </p:cNvPr>
              <p:cNvSpPr/>
              <p:nvPr/>
            </p:nvSpPr>
            <p:spPr>
              <a:xfrm>
                <a:off x="9285197" y="5687322"/>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6" name="椭圆 115">
                <a:extLst>
                  <a:ext uri="{FF2B5EF4-FFF2-40B4-BE49-F238E27FC236}">
                    <a16:creationId xmlns:a16="http://schemas.microsoft.com/office/drawing/2014/main" id="{11493E5D-56EB-46E5-A9D2-9A0864279F6E}"/>
                  </a:ext>
                </a:extLst>
              </p:cNvPr>
              <p:cNvSpPr/>
              <p:nvPr/>
            </p:nvSpPr>
            <p:spPr>
              <a:xfrm>
                <a:off x="9376171" y="5771244"/>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7" name="椭圆 116">
                <a:extLst>
                  <a:ext uri="{FF2B5EF4-FFF2-40B4-BE49-F238E27FC236}">
                    <a16:creationId xmlns:a16="http://schemas.microsoft.com/office/drawing/2014/main" id="{A77DA738-740F-44CB-BE07-183D6785EF03}"/>
                  </a:ext>
                </a:extLst>
              </p:cNvPr>
              <p:cNvSpPr/>
              <p:nvPr/>
            </p:nvSpPr>
            <p:spPr>
              <a:xfrm>
                <a:off x="9250919" y="5798955"/>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8" name="椭圆 117">
                <a:extLst>
                  <a:ext uri="{FF2B5EF4-FFF2-40B4-BE49-F238E27FC236}">
                    <a16:creationId xmlns:a16="http://schemas.microsoft.com/office/drawing/2014/main" id="{8C2E0451-088B-47A1-B7B3-A09A2F968F5B}"/>
                  </a:ext>
                </a:extLst>
              </p:cNvPr>
              <p:cNvSpPr/>
              <p:nvPr/>
            </p:nvSpPr>
            <p:spPr>
              <a:xfrm>
                <a:off x="8799608" y="5728657"/>
                <a:ext cx="85173" cy="85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29" name="文本框 128">
                <a:extLst>
                  <a:ext uri="{FF2B5EF4-FFF2-40B4-BE49-F238E27FC236}">
                    <a16:creationId xmlns:a16="http://schemas.microsoft.com/office/drawing/2014/main" id="{A7693CB7-6BF0-4E7C-89E8-3E29BB272A77}"/>
                  </a:ext>
                </a:extLst>
              </p:cNvPr>
              <p:cNvSpPr txBox="1"/>
              <p:nvPr/>
            </p:nvSpPr>
            <p:spPr>
              <a:xfrm>
                <a:off x="8666458" y="5576008"/>
                <a:ext cx="271550" cy="276225"/>
              </a:xfrm>
              <a:prstGeom prst="rect">
                <a:avLst/>
              </a:prstGeom>
              <a:noFill/>
            </p:spPr>
            <p:txBody>
              <a:bodyPr wrap="square" rtlCol="0">
                <a:spAutoFit/>
              </a:bodyPr>
              <a:lstStyle/>
              <a:p>
                <a:r>
                  <a:rPr lang="en-US" altLang="zh-CN" sz="2000" b="1" dirty="0">
                    <a:solidFill>
                      <a:schemeClr val="accent3"/>
                    </a:solidFill>
                  </a:rPr>
                  <a:t>X</a:t>
                </a:r>
                <a:endParaRPr lang="zh-CN" altLang="en-US" sz="2000" b="1" dirty="0">
                  <a:solidFill>
                    <a:schemeClr val="accent3"/>
                  </a:solidFill>
                </a:endParaRPr>
              </a:p>
            </p:txBody>
          </p:sp>
          <p:sp>
            <p:nvSpPr>
              <p:cNvPr id="131" name="文本框 130">
                <a:extLst>
                  <a:ext uri="{FF2B5EF4-FFF2-40B4-BE49-F238E27FC236}">
                    <a16:creationId xmlns:a16="http://schemas.microsoft.com/office/drawing/2014/main" id="{4FCF6CCC-1FF6-4C5E-A4A0-38654AEDF6DA}"/>
                  </a:ext>
                </a:extLst>
              </p:cNvPr>
              <p:cNvSpPr txBox="1"/>
              <p:nvPr/>
            </p:nvSpPr>
            <p:spPr>
              <a:xfrm>
                <a:off x="10263121" y="3680153"/>
                <a:ext cx="271550" cy="276225"/>
              </a:xfrm>
              <a:prstGeom prst="rect">
                <a:avLst/>
              </a:prstGeom>
              <a:noFill/>
            </p:spPr>
            <p:txBody>
              <a:bodyPr wrap="square" rtlCol="0">
                <a:spAutoFit/>
              </a:bodyPr>
              <a:lstStyle/>
              <a:p>
                <a:r>
                  <a:rPr lang="en-US" altLang="zh-CN" sz="2000" b="1" dirty="0">
                    <a:solidFill>
                      <a:schemeClr val="accent4"/>
                    </a:solidFill>
                  </a:rPr>
                  <a:t>X</a:t>
                </a:r>
                <a:endParaRPr lang="zh-CN" altLang="en-US" sz="2000" b="1" dirty="0">
                  <a:solidFill>
                    <a:schemeClr val="accent4"/>
                  </a:solidFill>
                </a:endParaRPr>
              </a:p>
            </p:txBody>
          </p:sp>
        </p:grpSp>
      </p:grpSp>
    </p:spTree>
    <p:custDataLst>
      <p:tags r:id="rId2"/>
    </p:custDataLst>
    <p:extLst>
      <p:ext uri="{BB962C8B-B14F-4D97-AF65-F5344CB8AC3E}">
        <p14:creationId xmlns:p14="http://schemas.microsoft.com/office/powerpoint/2010/main" val="2309914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left)">
                                      <p:cBhvr>
                                        <p:cTn id="7" dur="25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wipe(left)">
                                      <p:cBhvr>
                                        <p:cTn id="17" dur="250"/>
                                        <p:tgtEl>
                                          <p:spTgt spid="1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C85C"/>
        </a:solidFill>
        <a:effectLst/>
      </p:bgPr>
    </p:bg>
    <p:spTree>
      <p:nvGrpSpPr>
        <p:cNvPr id="1" name="îśľïďè"/>
        <p:cNvGrpSpPr/>
        <p:nvPr/>
      </p:nvGrpSpPr>
      <p:grpSpPr>
        <a:xfrm>
          <a:off x="0" y="0"/>
          <a:ext cx="0" cy="0"/>
          <a:chOff x="0" y="0"/>
          <a:chExt cx="0" cy="0"/>
        </a:xfrm>
      </p:grpSpPr>
      <p:sp>
        <p:nvSpPr>
          <p:cNvPr id="17" name="ísļíḑe">
            <a:extLst>
              <a:ext uri="{FF2B5EF4-FFF2-40B4-BE49-F238E27FC236}">
                <a16:creationId xmlns:a16="http://schemas.microsoft.com/office/drawing/2014/main" id="{CFF41B4A-437B-405D-9AFB-7006F592B486}"/>
              </a:ext>
            </a:extLst>
          </p:cNvPr>
          <p:cNvSpPr txBox="1">
            <a:spLocks/>
          </p:cNvSpPr>
          <p:nvPr/>
        </p:nvSpPr>
        <p:spPr>
          <a:xfrm>
            <a:off x="1155700" y="4518464"/>
            <a:ext cx="3219450" cy="493152"/>
          </a:xfrm>
          <a:prstGeom prst="roundRect">
            <a:avLst>
              <a:gd name="adj" fmla="val 50000"/>
            </a:avLst>
          </a:prstGeom>
          <a:solidFill>
            <a:schemeClr val="accent2"/>
          </a:solidFill>
        </p:spPr>
        <p:txBody>
          <a:bodyPr wrap="square" anchor="ct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200" dirty="0">
                <a:solidFill>
                  <a:schemeClr val="bg1"/>
                </a:solidFill>
                <a:sym typeface="Arial" panose="020B0604020202020204" pitchFamily="34" charset="0"/>
              </a:rPr>
              <a:t>                           滑动开启机器学习之旅</a:t>
            </a:r>
            <a:endParaRPr lang="en-GB" altLang="zh-CN" sz="1200" dirty="0">
              <a:solidFill>
                <a:schemeClr val="bg1"/>
              </a:solidFill>
              <a:sym typeface="Arial" panose="020B0604020202020204" pitchFamily="34" charset="0"/>
            </a:endParaRPr>
          </a:p>
        </p:txBody>
      </p:sp>
      <p:sp>
        <p:nvSpPr>
          <p:cNvPr id="45" name="ïŝľîḍé">
            <a:extLst>
              <a:ext uri="{FF2B5EF4-FFF2-40B4-BE49-F238E27FC236}">
                <a16:creationId xmlns:a16="http://schemas.microsoft.com/office/drawing/2014/main" id="{7BDD5E3E-37EE-4EC0-B5CC-806B224B00C2}"/>
              </a:ext>
            </a:extLst>
          </p:cNvPr>
          <p:cNvSpPr>
            <a:spLocks noGrp="1"/>
          </p:cNvSpPr>
          <p:nvPr>
            <p:ph type="ctrTitle"/>
          </p:nvPr>
        </p:nvSpPr>
        <p:spPr>
          <a:xfrm>
            <a:off x="1066800" y="2622550"/>
            <a:ext cx="5191125" cy="646113"/>
          </a:xfrm>
        </p:spPr>
        <p:txBody>
          <a:bodyPr>
            <a:noAutofit/>
          </a:bodyPr>
          <a:lstStyle/>
          <a:p>
            <a:r>
              <a:rPr lang="en-US" altLang="zh-CN" dirty="0"/>
              <a:t>k-means</a:t>
            </a:r>
            <a:r>
              <a:rPr lang="zh-CN" altLang="en-US" dirty="0"/>
              <a:t>算法简介</a:t>
            </a:r>
          </a:p>
        </p:txBody>
      </p:sp>
      <p:sp>
        <p:nvSpPr>
          <p:cNvPr id="71" name="iŝlîdè">
            <a:extLst>
              <a:ext uri="{FF2B5EF4-FFF2-40B4-BE49-F238E27FC236}">
                <a16:creationId xmlns:a16="http://schemas.microsoft.com/office/drawing/2014/main" id="{84D76C0E-2297-4B8F-92C5-219E1CD759F4}"/>
              </a:ext>
            </a:extLst>
          </p:cNvPr>
          <p:cNvSpPr txBox="1">
            <a:spLocks/>
          </p:cNvSpPr>
          <p:nvPr/>
        </p:nvSpPr>
        <p:spPr>
          <a:xfrm>
            <a:off x="1066800" y="2221414"/>
            <a:ext cx="5191125" cy="341632"/>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sz="3600" b="1" kern="1200">
                <a:solidFill>
                  <a:schemeClr val="bg1"/>
                </a:solidFill>
                <a:latin typeface="+mj-lt"/>
                <a:ea typeface="+mj-ea"/>
                <a:cs typeface="+mj-cs"/>
              </a:defRPr>
            </a:lvl1pPr>
          </a:lstStyle>
          <a:p>
            <a:r>
              <a:rPr lang="zh-CN" altLang="en-US" sz="1800" dirty="0">
                <a:solidFill>
                  <a:schemeClr val="accent3"/>
                </a:solidFill>
              </a:rPr>
              <a:t>计算机科学导论课程汇报</a:t>
            </a:r>
          </a:p>
        </p:txBody>
      </p:sp>
      <p:sp>
        <p:nvSpPr>
          <p:cNvPr id="40" name="ísļïḋe">
            <a:extLst>
              <a:ext uri="{FF2B5EF4-FFF2-40B4-BE49-F238E27FC236}">
                <a16:creationId xmlns:a16="http://schemas.microsoft.com/office/drawing/2014/main" id="{C3523A2D-E171-407D-9A20-2E99C4DCE7FD}"/>
              </a:ext>
            </a:extLst>
          </p:cNvPr>
          <p:cNvSpPr txBox="1">
            <a:spLocks/>
          </p:cNvSpPr>
          <p:nvPr/>
        </p:nvSpPr>
        <p:spPr>
          <a:xfrm>
            <a:off x="1066801" y="3387672"/>
            <a:ext cx="4570412" cy="525272"/>
          </a:xfrm>
          <a:prstGeom prst="rect">
            <a:avLst/>
          </a:prstGeom>
        </p:spPr>
        <p:txBody>
          <a:bodyPr wrap="square">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100" dirty="0">
                <a:solidFill>
                  <a:srgbClr val="0D3398"/>
                </a:solidFill>
                <a:sym typeface="Arial" panose="020B0604020202020204" pitchFamily="34" charset="0"/>
              </a:rPr>
              <a:t>汇报人：计算 </a:t>
            </a:r>
            <a:r>
              <a:rPr lang="en-US" altLang="zh-CN" sz="1100" dirty="0">
                <a:solidFill>
                  <a:srgbClr val="0D3398"/>
                </a:solidFill>
                <a:sym typeface="Arial" panose="020B0604020202020204" pitchFamily="34" charset="0"/>
              </a:rPr>
              <a:t>2101 </a:t>
            </a:r>
            <a:r>
              <a:rPr lang="zh-CN" altLang="en-US" sz="1100" dirty="0">
                <a:solidFill>
                  <a:srgbClr val="0D3398"/>
                </a:solidFill>
                <a:sym typeface="Arial" panose="020B0604020202020204" pitchFamily="34" charset="0"/>
              </a:rPr>
              <a:t>张宗昊</a:t>
            </a:r>
            <a:endParaRPr lang="en-GB" altLang="zh-CN" sz="1100" dirty="0">
              <a:solidFill>
                <a:srgbClr val="0D3398"/>
              </a:solidFill>
              <a:sym typeface="Arial" panose="020B0604020202020204" pitchFamily="34" charset="0"/>
            </a:endParaRPr>
          </a:p>
          <a:p>
            <a:pPr marL="0" indent="0">
              <a:buNone/>
            </a:pPr>
            <a:r>
              <a:rPr lang="zh-CN" altLang="en-US" sz="1100" dirty="0">
                <a:solidFill>
                  <a:srgbClr val="0D3398"/>
                </a:solidFill>
                <a:sym typeface="Arial" panose="020B0604020202020204" pitchFamily="34" charset="0"/>
              </a:rPr>
              <a:t>答疑人：测控 </a:t>
            </a:r>
            <a:r>
              <a:rPr lang="en-US" altLang="zh-CN" sz="1100" dirty="0">
                <a:solidFill>
                  <a:srgbClr val="0D3398"/>
                </a:solidFill>
                <a:sym typeface="Arial" panose="020B0604020202020204" pitchFamily="34" charset="0"/>
              </a:rPr>
              <a:t>1902 </a:t>
            </a:r>
            <a:r>
              <a:rPr lang="zh-CN" altLang="en-US" sz="1100" dirty="0">
                <a:solidFill>
                  <a:srgbClr val="0D3398"/>
                </a:solidFill>
                <a:sym typeface="Arial" panose="020B0604020202020204" pitchFamily="34" charset="0"/>
              </a:rPr>
              <a:t>陈庆琳</a:t>
            </a:r>
            <a:endParaRPr lang="en-GB" altLang="zh-CN" sz="1100" dirty="0">
              <a:solidFill>
                <a:srgbClr val="0D3398"/>
              </a:solidFill>
              <a:sym typeface="Arial" panose="020B0604020202020204" pitchFamily="34" charset="0"/>
            </a:endParaRPr>
          </a:p>
        </p:txBody>
      </p:sp>
      <p:pic>
        <p:nvPicPr>
          <p:cNvPr id="11" name="图片 10">
            <a:extLst>
              <a:ext uri="{FF2B5EF4-FFF2-40B4-BE49-F238E27FC236}">
                <a16:creationId xmlns:a16="http://schemas.microsoft.com/office/drawing/2014/main" id="{BFEA98A2-33D7-4F65-AF54-8D6C1FD89688}"/>
              </a:ext>
            </a:extLst>
          </p:cNvPr>
          <p:cNvPicPr>
            <a:picLocks noChangeAspect="1"/>
          </p:cNvPicPr>
          <p:nvPr/>
        </p:nvPicPr>
        <p:blipFill>
          <a:blip r:embed="rId5"/>
          <a:stretch>
            <a:fillRect/>
          </a:stretch>
        </p:blipFill>
        <p:spPr>
          <a:xfrm>
            <a:off x="660400" y="603577"/>
            <a:ext cx="2093686" cy="523206"/>
          </a:xfrm>
          <a:prstGeom prst="rect">
            <a:avLst/>
          </a:prstGeom>
        </p:spPr>
      </p:pic>
      <p:sp>
        <p:nvSpPr>
          <p:cNvPr id="19" name="文本框 18">
            <a:extLst>
              <a:ext uri="{FF2B5EF4-FFF2-40B4-BE49-F238E27FC236}">
                <a16:creationId xmlns:a16="http://schemas.microsoft.com/office/drawing/2014/main" id="{2F65D6B2-D30C-43EF-AB61-319FAF7D15FF}"/>
              </a:ext>
            </a:extLst>
          </p:cNvPr>
          <p:cNvSpPr txBox="1">
            <a:spLocks/>
          </p:cNvSpPr>
          <p:nvPr/>
        </p:nvSpPr>
        <p:spPr>
          <a:xfrm>
            <a:off x="2195804" y="4518464"/>
            <a:ext cx="2179346" cy="488072"/>
          </a:xfrm>
          <a:custGeom>
            <a:avLst/>
            <a:gdLst>
              <a:gd name="connsiteX0" fmla="*/ 246576 w 2179346"/>
              <a:gd name="connsiteY0" fmla="*/ 0 h 488072"/>
              <a:gd name="connsiteX1" fmla="*/ 1982691 w 2179346"/>
              <a:gd name="connsiteY1" fmla="*/ 0 h 488072"/>
              <a:gd name="connsiteX2" fmla="*/ 2028749 w 2179346"/>
              <a:gd name="connsiteY2" fmla="*/ 14297 h 488072"/>
              <a:gd name="connsiteX3" fmla="*/ 2179346 w 2179346"/>
              <a:gd name="connsiteY3" fmla="*/ 241496 h 488072"/>
              <a:gd name="connsiteX4" fmla="*/ 1932770 w 2179346"/>
              <a:gd name="connsiteY4" fmla="*/ 488072 h 488072"/>
              <a:gd name="connsiteX5" fmla="*/ 196656 w 2179346"/>
              <a:gd name="connsiteY5" fmla="*/ 488072 h 488072"/>
              <a:gd name="connsiteX6" fmla="*/ 150598 w 2179346"/>
              <a:gd name="connsiteY6" fmla="*/ 473775 h 488072"/>
              <a:gd name="connsiteX7" fmla="*/ 0 w 2179346"/>
              <a:gd name="connsiteY7" fmla="*/ 246576 h 488072"/>
              <a:gd name="connsiteX8" fmla="*/ 246576 w 2179346"/>
              <a:gd name="connsiteY8" fmla="*/ 0 h 48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9346" h="488072">
                <a:moveTo>
                  <a:pt x="246576" y="0"/>
                </a:moveTo>
                <a:lnTo>
                  <a:pt x="1982691" y="0"/>
                </a:lnTo>
                <a:lnTo>
                  <a:pt x="2028749" y="14297"/>
                </a:lnTo>
                <a:cubicBezTo>
                  <a:pt x="2117248" y="51730"/>
                  <a:pt x="2179346" y="139361"/>
                  <a:pt x="2179346" y="241496"/>
                </a:cubicBezTo>
                <a:cubicBezTo>
                  <a:pt x="2179346" y="377676"/>
                  <a:pt x="2068950" y="488072"/>
                  <a:pt x="1932770" y="488072"/>
                </a:cubicBezTo>
                <a:lnTo>
                  <a:pt x="196656" y="488072"/>
                </a:lnTo>
                <a:lnTo>
                  <a:pt x="150598" y="473775"/>
                </a:lnTo>
                <a:cubicBezTo>
                  <a:pt x="62098" y="436343"/>
                  <a:pt x="0" y="348711"/>
                  <a:pt x="0" y="246576"/>
                </a:cubicBezTo>
                <a:cubicBezTo>
                  <a:pt x="0" y="110396"/>
                  <a:pt x="110396" y="0"/>
                  <a:pt x="246576" y="0"/>
                </a:cubicBezTo>
                <a:close/>
              </a:path>
            </a:pathLst>
          </a:custGeom>
          <a:gradFill>
            <a:gsLst>
              <a:gs pos="5000">
                <a:srgbClr val="5277F7">
                  <a:alpha val="0"/>
                </a:srgbClr>
              </a:gs>
              <a:gs pos="43000">
                <a:srgbClr val="5277F7"/>
              </a:gs>
            </a:gsLst>
            <a:lin ang="10800000" scaled="1"/>
          </a:gradFill>
          <a:ln>
            <a:noFill/>
          </a:ln>
        </p:spPr>
        <p:txBody>
          <a:bodyPr wrap="square" anchor="ct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altLang="zh-CN" sz="1200" dirty="0">
              <a:solidFill>
                <a:schemeClr val="bg1"/>
              </a:solidFill>
              <a:sym typeface="Arial" panose="020B0604020202020204" pitchFamily="34" charset="0"/>
            </a:endParaRPr>
          </a:p>
        </p:txBody>
      </p:sp>
      <p:sp>
        <p:nvSpPr>
          <p:cNvPr id="14" name="íšľïdè">
            <a:extLst>
              <a:ext uri="{FF2B5EF4-FFF2-40B4-BE49-F238E27FC236}">
                <a16:creationId xmlns:a16="http://schemas.microsoft.com/office/drawing/2014/main" id="{80BAC29C-EBA8-4F99-BBD6-1BF3598A729C}"/>
              </a:ext>
            </a:extLst>
          </p:cNvPr>
          <p:cNvSpPr txBox="1">
            <a:spLocks/>
          </p:cNvSpPr>
          <p:nvPr/>
        </p:nvSpPr>
        <p:spPr>
          <a:xfrm>
            <a:off x="3422422" y="4554092"/>
            <a:ext cx="777919" cy="421896"/>
          </a:xfrm>
          <a:prstGeom prst="roundRect">
            <a:avLst>
              <a:gd name="adj" fmla="val 50000"/>
            </a:avLst>
          </a:prstGeom>
          <a:solidFill>
            <a:schemeClr val="bg1"/>
          </a:solidFill>
          <a:ln>
            <a:noFill/>
          </a:ln>
        </p:spPr>
        <p:txBody>
          <a:bodyPr wrap="square" anchor="ct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GB" altLang="zh-CN" sz="1200" dirty="0">
              <a:solidFill>
                <a:schemeClr val="accent2"/>
              </a:solidFill>
              <a:sym typeface="Arial" panose="020B0604020202020204" pitchFamily="34" charset="0"/>
            </a:endParaRPr>
          </a:p>
        </p:txBody>
      </p:sp>
      <p:sp>
        <p:nvSpPr>
          <p:cNvPr id="18" name="箭头: 右 17">
            <a:extLst>
              <a:ext uri="{FF2B5EF4-FFF2-40B4-BE49-F238E27FC236}">
                <a16:creationId xmlns:a16="http://schemas.microsoft.com/office/drawing/2014/main" id="{4A01346B-4D34-4787-B4FF-847162548EA3}"/>
              </a:ext>
            </a:extLst>
          </p:cNvPr>
          <p:cNvSpPr/>
          <p:nvPr/>
        </p:nvSpPr>
        <p:spPr>
          <a:xfrm>
            <a:off x="3581226" y="4613950"/>
            <a:ext cx="460310" cy="292021"/>
          </a:xfrm>
          <a:prstGeom prst="rightArrow">
            <a:avLst/>
          </a:prstGeom>
          <a:gradFill flip="none" rotWithShape="1">
            <a:gsLst>
              <a:gs pos="0">
                <a:schemeClr val="accent2">
                  <a:tint val="66000"/>
                  <a:satMod val="160000"/>
                </a:schemeClr>
              </a:gs>
              <a:gs pos="59000">
                <a:schemeClr val="accent2">
                  <a:tint val="44500"/>
                  <a:satMod val="160000"/>
                </a:schemeClr>
              </a:gs>
              <a:gs pos="100000">
                <a:schemeClr val="accent2">
                  <a:tint val="23500"/>
                  <a:satMod val="160000"/>
                </a:scheme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îšľíde">
            <a:extLst>
              <a:ext uri="{FF2B5EF4-FFF2-40B4-BE49-F238E27FC236}">
                <a16:creationId xmlns:a16="http://schemas.microsoft.com/office/drawing/2014/main" id="{3F0CC3A4-AAF9-42EA-8FAB-C55283D3E9F5}"/>
              </a:ext>
            </a:extLst>
          </p:cNvPr>
          <p:cNvSpPr>
            <a:spLocks noGrp="1"/>
          </p:cNvSpPr>
          <p:nvPr>
            <p:ph type="body" sz="quarter" idx="11"/>
          </p:nvPr>
        </p:nvSpPr>
        <p:spPr>
          <a:xfrm>
            <a:off x="660399" y="6050679"/>
            <a:ext cx="3577064" cy="258532"/>
          </a:xfrm>
        </p:spPr>
        <p:txBody>
          <a:bodyPr>
            <a:normAutofit/>
          </a:bodyPr>
          <a:lstStyle/>
          <a:p>
            <a:r>
              <a:rPr lang="en-US" altLang="zh-CN" dirty="0"/>
              <a:t>2021-12-20</a:t>
            </a:r>
          </a:p>
        </p:txBody>
      </p:sp>
    </p:spTree>
    <p:custDataLst>
      <p:tags r:id="rId2"/>
    </p:custDataLst>
    <p:extLst>
      <p:ext uri="{BB962C8B-B14F-4D97-AF65-F5344CB8AC3E}">
        <p14:creationId xmlns:p14="http://schemas.microsoft.com/office/powerpoint/2010/main" val="37056225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íṥļídé"/>
        <p:cNvGrpSpPr/>
        <p:nvPr/>
      </p:nvGrpSpPr>
      <p:grpSpPr>
        <a:xfrm>
          <a:off x="0" y="0"/>
          <a:ext cx="0" cy="0"/>
          <a:chOff x="0" y="0"/>
          <a:chExt cx="0" cy="0"/>
        </a:xfrm>
      </p:grpSpPr>
      <p:sp>
        <p:nvSpPr>
          <p:cNvPr id="3" name="îšľíde">
            <a:extLst>
              <a:ext uri="{FF2B5EF4-FFF2-40B4-BE49-F238E27FC236}">
                <a16:creationId xmlns:a16="http://schemas.microsoft.com/office/drawing/2014/main" id="{6182D705-F182-44ED-BFD6-0AB43CC73832}"/>
              </a:ext>
            </a:extLst>
          </p:cNvPr>
          <p:cNvSpPr>
            <a:spLocks noGrp="1"/>
          </p:cNvSpPr>
          <p:nvPr>
            <p:ph type="body" sz="quarter" idx="11"/>
          </p:nvPr>
        </p:nvSpPr>
        <p:spPr>
          <a:xfrm>
            <a:off x="660399" y="6050679"/>
            <a:ext cx="3577064" cy="258532"/>
          </a:xfrm>
        </p:spPr>
        <p:txBody>
          <a:bodyPr>
            <a:normAutofit/>
          </a:bodyPr>
          <a:lstStyle/>
          <a:p>
            <a:r>
              <a:rPr lang="en-US" altLang="zh-CN" dirty="0"/>
              <a:t>2021-12-20</a:t>
            </a:r>
          </a:p>
        </p:txBody>
      </p:sp>
      <p:sp>
        <p:nvSpPr>
          <p:cNvPr id="7" name="îSļiḋê">
            <a:extLst>
              <a:ext uri="{FF2B5EF4-FFF2-40B4-BE49-F238E27FC236}">
                <a16:creationId xmlns:a16="http://schemas.microsoft.com/office/drawing/2014/main" id="{ADC36A39-44CE-41B3-863E-4579AFB13EA3}"/>
              </a:ext>
            </a:extLst>
          </p:cNvPr>
          <p:cNvSpPr txBox="1"/>
          <p:nvPr/>
        </p:nvSpPr>
        <p:spPr>
          <a:xfrm>
            <a:off x="1065174" y="2380714"/>
            <a:ext cx="5488026" cy="1569660"/>
          </a:xfrm>
          <a:prstGeom prst="rect">
            <a:avLst/>
          </a:prstGeom>
          <a:noFill/>
        </p:spPr>
        <p:txBody>
          <a:bodyPr wrap="square">
            <a:spAutoFit/>
          </a:bodyPr>
          <a:lstStyle/>
          <a:p>
            <a:r>
              <a:rPr lang="zh-CN" altLang="en-US" sz="4800" b="1" dirty="0">
                <a:solidFill>
                  <a:schemeClr val="accent1"/>
                </a:solidFill>
              </a:rPr>
              <a:t>恳请各位老师</a:t>
            </a:r>
            <a:endParaRPr lang="en-US" altLang="zh-CN" sz="4800" b="1" dirty="0">
              <a:solidFill>
                <a:schemeClr val="accent1"/>
              </a:solidFill>
            </a:endParaRPr>
          </a:p>
          <a:p>
            <a:r>
              <a:rPr lang="en-US" altLang="zh-CN" sz="4800" b="1" dirty="0">
                <a:solidFill>
                  <a:schemeClr val="accent1"/>
                </a:solidFill>
              </a:rPr>
              <a:t>    </a:t>
            </a:r>
            <a:r>
              <a:rPr lang="zh-CN" altLang="en-US" sz="4800" b="1" dirty="0">
                <a:solidFill>
                  <a:schemeClr val="accent1"/>
                </a:solidFill>
              </a:rPr>
              <a:t>同学批评指正！</a:t>
            </a:r>
            <a:endParaRPr lang="en-US" altLang="zh-CN" sz="4800" b="1" dirty="0">
              <a:solidFill>
                <a:schemeClr val="accent1"/>
              </a:solidFill>
            </a:endParaRPr>
          </a:p>
        </p:txBody>
      </p:sp>
      <p:pic>
        <p:nvPicPr>
          <p:cNvPr id="6" name="图片 5">
            <a:extLst>
              <a:ext uri="{FF2B5EF4-FFF2-40B4-BE49-F238E27FC236}">
                <a16:creationId xmlns:a16="http://schemas.microsoft.com/office/drawing/2014/main" id="{94D2D3F6-A1CF-4571-A1DB-F606C85ECD02}"/>
              </a:ext>
            </a:extLst>
          </p:cNvPr>
          <p:cNvPicPr>
            <a:picLocks noChangeAspect="1"/>
          </p:cNvPicPr>
          <p:nvPr/>
        </p:nvPicPr>
        <p:blipFill>
          <a:blip r:embed="rId5"/>
          <a:stretch>
            <a:fillRect/>
          </a:stretch>
        </p:blipFill>
        <p:spPr>
          <a:xfrm>
            <a:off x="660400" y="603577"/>
            <a:ext cx="2093686" cy="523206"/>
          </a:xfrm>
          <a:prstGeom prst="rect">
            <a:avLst/>
          </a:prstGeom>
        </p:spPr>
      </p:pic>
    </p:spTree>
    <p:custDataLst>
      <p:tags r:id="rId2"/>
    </p:custDataLst>
    <p:extLst>
      <p:ext uri="{BB962C8B-B14F-4D97-AF65-F5344CB8AC3E}">
        <p14:creationId xmlns:p14="http://schemas.microsoft.com/office/powerpoint/2010/main" val="3779326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ïŝlide"/>
        <p:cNvGrpSpPr/>
        <p:nvPr/>
      </p:nvGrpSpPr>
      <p:grpSpPr>
        <a:xfrm>
          <a:off x="0" y="0"/>
          <a:ext cx="0" cy="0"/>
          <a:chOff x="0" y="0"/>
          <a:chExt cx="0" cy="0"/>
        </a:xfrm>
      </p:grpSpPr>
      <p:sp>
        <p:nvSpPr>
          <p:cNvPr id="2" name="îśḻiḓè">
            <a:extLst>
              <a:ext uri="{FF2B5EF4-FFF2-40B4-BE49-F238E27FC236}">
                <a16:creationId xmlns:a16="http://schemas.microsoft.com/office/drawing/2014/main" id="{FD7D93C3-A1B9-4E4F-BB85-A75A7045F113}"/>
              </a:ext>
            </a:extLst>
          </p:cNvPr>
          <p:cNvSpPr>
            <a:spLocks noGrp="1"/>
          </p:cNvSpPr>
          <p:nvPr>
            <p:ph type="title"/>
          </p:nvPr>
        </p:nvSpPr>
        <p:spPr>
          <a:xfrm>
            <a:off x="660402" y="13414"/>
            <a:ext cx="10858500" cy="1028700"/>
          </a:xfrm>
        </p:spPr>
        <p:txBody>
          <a:bodyPr>
            <a:normAutofit/>
          </a:bodyPr>
          <a:lstStyle/>
          <a:p>
            <a:r>
              <a:rPr lang="zh-CN" altLang="en-US" dirty="0"/>
              <a:t>思维导图</a:t>
            </a:r>
          </a:p>
        </p:txBody>
      </p:sp>
      <p:grpSp>
        <p:nvGrpSpPr>
          <p:cNvPr id="187" name="组合 186">
            <a:extLst>
              <a:ext uri="{FF2B5EF4-FFF2-40B4-BE49-F238E27FC236}">
                <a16:creationId xmlns:a16="http://schemas.microsoft.com/office/drawing/2014/main" id="{D82B2F62-320C-49AE-BDC0-05DAC0048529}"/>
              </a:ext>
            </a:extLst>
          </p:cNvPr>
          <p:cNvGrpSpPr/>
          <p:nvPr/>
        </p:nvGrpSpPr>
        <p:grpSpPr>
          <a:xfrm>
            <a:off x="691881" y="3544974"/>
            <a:ext cx="1189648" cy="1475275"/>
            <a:chOff x="691881" y="3585846"/>
            <a:chExt cx="1189648" cy="1475275"/>
          </a:xfrm>
        </p:grpSpPr>
        <p:sp>
          <p:nvSpPr>
            <p:cNvPr id="138" name="文本框 137">
              <a:extLst>
                <a:ext uri="{FF2B5EF4-FFF2-40B4-BE49-F238E27FC236}">
                  <a16:creationId xmlns:a16="http://schemas.microsoft.com/office/drawing/2014/main" id="{0C253C20-DF3D-4947-94A6-353991DDEE76}"/>
                </a:ext>
              </a:extLst>
            </p:cNvPr>
            <p:cNvSpPr txBox="1"/>
            <p:nvPr/>
          </p:nvSpPr>
          <p:spPr>
            <a:xfrm>
              <a:off x="691881" y="4593650"/>
              <a:ext cx="1189648" cy="467471"/>
            </a:xfrm>
            <a:prstGeom prst="rect">
              <a:avLst/>
            </a:prstGeom>
            <a:noFill/>
            <a:ln>
              <a:noFill/>
            </a:ln>
          </p:spPr>
          <p:txBody>
            <a:bodyPr wrap="square" lIns="91440" tIns="45720" rIns="91440" bIns="45720" anchor="ctr" anchorCtr="0">
              <a:noAutofit/>
            </a:bodyPr>
            <a:lstStyle/>
            <a:p>
              <a:pPr algn="ctr">
                <a:buSzPct val="25000"/>
              </a:pPr>
              <a:r>
                <a:rPr lang="zh-CN" altLang="en-US" sz="1600" b="1" dirty="0"/>
                <a:t>机器学习</a:t>
              </a:r>
              <a:endParaRPr lang="en-US" altLang="zh-CN" sz="1600" b="1" dirty="0"/>
            </a:p>
          </p:txBody>
        </p:sp>
        <p:sp>
          <p:nvSpPr>
            <p:cNvPr id="140" name="椭圆 139">
              <a:extLst>
                <a:ext uri="{FF2B5EF4-FFF2-40B4-BE49-F238E27FC236}">
                  <a16:creationId xmlns:a16="http://schemas.microsoft.com/office/drawing/2014/main" id="{6C393F51-439A-4111-B275-1450AE97A11B}"/>
                </a:ext>
              </a:extLst>
            </p:cNvPr>
            <p:cNvSpPr/>
            <p:nvPr/>
          </p:nvSpPr>
          <p:spPr>
            <a:xfrm>
              <a:off x="769768" y="3585846"/>
              <a:ext cx="1012696" cy="1028699"/>
            </a:xfrm>
            <a:prstGeom prst="ellipse">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tx1"/>
                </a:solidFill>
              </a:endParaRPr>
            </a:p>
          </p:txBody>
        </p:sp>
        <p:sp>
          <p:nvSpPr>
            <p:cNvPr id="186" name="任意多边形 20">
              <a:extLst>
                <a:ext uri="{FF2B5EF4-FFF2-40B4-BE49-F238E27FC236}">
                  <a16:creationId xmlns:a16="http://schemas.microsoft.com/office/drawing/2014/main" id="{9166E50D-10C4-48F7-BEC5-F9366C31AC0F}"/>
                </a:ext>
              </a:extLst>
            </p:cNvPr>
            <p:cNvSpPr/>
            <p:nvPr/>
          </p:nvSpPr>
          <p:spPr>
            <a:xfrm>
              <a:off x="990367" y="3814446"/>
              <a:ext cx="571499" cy="571499"/>
            </a:xfrm>
            <a:custGeom>
              <a:avLst/>
              <a:gdLst>
                <a:gd name="T0" fmla="*/ 5547 w 12800"/>
                <a:gd name="T1" fmla="*/ 10240 h 12800"/>
                <a:gd name="T2" fmla="*/ 2133 w 12800"/>
                <a:gd name="T3" fmla="*/ 11947 h 12800"/>
                <a:gd name="T4" fmla="*/ 10667 w 12800"/>
                <a:gd name="T5" fmla="*/ 10240 h 12800"/>
                <a:gd name="T6" fmla="*/ 7680 w 12800"/>
                <a:gd name="T7" fmla="*/ 9387 h 12800"/>
                <a:gd name="T8" fmla="*/ 11520 w 12800"/>
                <a:gd name="T9" fmla="*/ 10240 h 12800"/>
                <a:gd name="T10" fmla="*/ 10667 w 12800"/>
                <a:gd name="T11" fmla="*/ 12800 h 12800"/>
                <a:gd name="T12" fmla="*/ 1280 w 12800"/>
                <a:gd name="T13" fmla="*/ 11947 h 12800"/>
                <a:gd name="T14" fmla="*/ 2133 w 12800"/>
                <a:gd name="T15" fmla="*/ 9387 h 12800"/>
                <a:gd name="T16" fmla="*/ 3413 w 12800"/>
                <a:gd name="T17" fmla="*/ 853 h 12800"/>
                <a:gd name="T18" fmla="*/ 10240 w 12800"/>
                <a:gd name="T19" fmla="*/ 1707 h 12800"/>
                <a:gd name="T20" fmla="*/ 9387 w 12800"/>
                <a:gd name="T21" fmla="*/ 8533 h 12800"/>
                <a:gd name="T22" fmla="*/ 2560 w 12800"/>
                <a:gd name="T23" fmla="*/ 7680 h 12800"/>
                <a:gd name="T24" fmla="*/ 3413 w 12800"/>
                <a:gd name="T25" fmla="*/ 853 h 12800"/>
                <a:gd name="T26" fmla="*/ 3413 w 12800"/>
                <a:gd name="T27" fmla="*/ 7680 h 12800"/>
                <a:gd name="T28" fmla="*/ 9387 w 12800"/>
                <a:gd name="T29" fmla="*/ 1707 h 12800"/>
                <a:gd name="T30" fmla="*/ 11093 w 12800"/>
                <a:gd name="T31" fmla="*/ 2987 h 12800"/>
                <a:gd name="T32" fmla="*/ 11520 w 12800"/>
                <a:gd name="T33" fmla="*/ 5973 h 12800"/>
                <a:gd name="T34" fmla="*/ 10667 w 12800"/>
                <a:gd name="T35" fmla="*/ 5973 h 12800"/>
                <a:gd name="T36" fmla="*/ 11093 w 12800"/>
                <a:gd name="T37" fmla="*/ 2987 h 12800"/>
                <a:gd name="T38" fmla="*/ 2133 w 12800"/>
                <a:gd name="T39" fmla="*/ 3413 h 12800"/>
                <a:gd name="T40" fmla="*/ 1707 w 12800"/>
                <a:gd name="T41" fmla="*/ 6400 h 12800"/>
                <a:gd name="T42" fmla="*/ 1280 w 12800"/>
                <a:gd name="T43" fmla="*/ 3413 h 12800"/>
                <a:gd name="T44" fmla="*/ 12373 w 12800"/>
                <a:gd name="T45" fmla="*/ 3840 h 12800"/>
                <a:gd name="T46" fmla="*/ 12800 w 12800"/>
                <a:gd name="T47" fmla="*/ 5120 h 12800"/>
                <a:gd name="T48" fmla="*/ 11947 w 12800"/>
                <a:gd name="T49" fmla="*/ 5120 h 12800"/>
                <a:gd name="T50" fmla="*/ 12373 w 12800"/>
                <a:gd name="T51" fmla="*/ 3840 h 12800"/>
                <a:gd name="T52" fmla="*/ 853 w 12800"/>
                <a:gd name="T53" fmla="*/ 4267 h 12800"/>
                <a:gd name="T54" fmla="*/ 427 w 12800"/>
                <a:gd name="T55" fmla="*/ 5547 h 12800"/>
                <a:gd name="T56" fmla="*/ 0 w 12800"/>
                <a:gd name="T57" fmla="*/ 4267 h 12800"/>
                <a:gd name="T58" fmla="*/ 4693 w 12800"/>
                <a:gd name="T59" fmla="*/ 5120 h 12800"/>
                <a:gd name="T60" fmla="*/ 4693 w 12800"/>
                <a:gd name="T61" fmla="*/ 3840 h 12800"/>
                <a:gd name="T62" fmla="*/ 4693 w 12800"/>
                <a:gd name="T63" fmla="*/ 5120 h 12800"/>
                <a:gd name="T64" fmla="*/ 8747 w 12800"/>
                <a:gd name="T65" fmla="*/ 4480 h 12800"/>
                <a:gd name="T66" fmla="*/ 7467 w 12800"/>
                <a:gd name="T67" fmla="*/ 4480 h 12800"/>
                <a:gd name="T68" fmla="*/ 6400 w 12800"/>
                <a:gd name="T69" fmla="*/ 0 h 12800"/>
                <a:gd name="T70" fmla="*/ 6827 w 12800"/>
                <a:gd name="T71" fmla="*/ 1280 h 12800"/>
                <a:gd name="T72" fmla="*/ 5973 w 12800"/>
                <a:gd name="T73" fmla="*/ 1280 h 12800"/>
                <a:gd name="T74" fmla="*/ 6400 w 12800"/>
                <a:gd name="T75" fmla="*/ 0 h 12800"/>
                <a:gd name="T76" fmla="*/ 5973 w 12800"/>
                <a:gd name="T77" fmla="*/ 8107 h 12800"/>
                <a:gd name="T78" fmla="*/ 5547 w 12800"/>
                <a:gd name="T79" fmla="*/ 10240 h 12800"/>
                <a:gd name="T80" fmla="*/ 5120 w 12800"/>
                <a:gd name="T81" fmla="*/ 8107 h 12800"/>
                <a:gd name="T82" fmla="*/ 7253 w 12800"/>
                <a:gd name="T83" fmla="*/ 7680 h 12800"/>
                <a:gd name="T84" fmla="*/ 7680 w 12800"/>
                <a:gd name="T85" fmla="*/ 9813 h 12800"/>
                <a:gd name="T86" fmla="*/ 6827 w 12800"/>
                <a:gd name="T87" fmla="*/ 9813 h 12800"/>
                <a:gd name="T88" fmla="*/ 7253 w 12800"/>
                <a:gd name="T89" fmla="*/ 768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00" h="12800">
                  <a:moveTo>
                    <a:pt x="5120" y="9387"/>
                  </a:moveTo>
                  <a:lnTo>
                    <a:pt x="5547" y="10240"/>
                  </a:lnTo>
                  <a:lnTo>
                    <a:pt x="2133" y="10240"/>
                  </a:lnTo>
                  <a:lnTo>
                    <a:pt x="2133" y="11947"/>
                  </a:lnTo>
                  <a:lnTo>
                    <a:pt x="10667" y="11947"/>
                  </a:lnTo>
                  <a:lnTo>
                    <a:pt x="10667" y="10240"/>
                  </a:lnTo>
                  <a:lnTo>
                    <a:pt x="7253" y="10240"/>
                  </a:lnTo>
                  <a:lnTo>
                    <a:pt x="7680" y="9387"/>
                  </a:lnTo>
                  <a:lnTo>
                    <a:pt x="10667" y="9387"/>
                  </a:lnTo>
                  <a:cubicBezTo>
                    <a:pt x="11138" y="9387"/>
                    <a:pt x="11520" y="9769"/>
                    <a:pt x="11520" y="10240"/>
                  </a:cubicBezTo>
                  <a:lnTo>
                    <a:pt x="11520" y="11947"/>
                  </a:lnTo>
                  <a:cubicBezTo>
                    <a:pt x="11520" y="12418"/>
                    <a:pt x="11138" y="12800"/>
                    <a:pt x="10667" y="12800"/>
                  </a:cubicBezTo>
                  <a:lnTo>
                    <a:pt x="2133" y="12800"/>
                  </a:lnTo>
                  <a:cubicBezTo>
                    <a:pt x="1662" y="12800"/>
                    <a:pt x="1280" y="12418"/>
                    <a:pt x="1280" y="11947"/>
                  </a:cubicBezTo>
                  <a:lnTo>
                    <a:pt x="1280" y="10240"/>
                  </a:lnTo>
                  <a:cubicBezTo>
                    <a:pt x="1280" y="9769"/>
                    <a:pt x="1662" y="9387"/>
                    <a:pt x="2133" y="9387"/>
                  </a:cubicBezTo>
                  <a:lnTo>
                    <a:pt x="5120" y="9387"/>
                  </a:lnTo>
                  <a:close/>
                  <a:moveTo>
                    <a:pt x="3413" y="853"/>
                  </a:moveTo>
                  <a:lnTo>
                    <a:pt x="9387" y="853"/>
                  </a:lnTo>
                  <a:cubicBezTo>
                    <a:pt x="9858" y="853"/>
                    <a:pt x="10240" y="1235"/>
                    <a:pt x="10240" y="1707"/>
                  </a:cubicBezTo>
                  <a:lnTo>
                    <a:pt x="10240" y="7680"/>
                  </a:lnTo>
                  <a:cubicBezTo>
                    <a:pt x="10240" y="8151"/>
                    <a:pt x="9858" y="8533"/>
                    <a:pt x="9387" y="8533"/>
                  </a:cubicBezTo>
                  <a:lnTo>
                    <a:pt x="3413" y="8533"/>
                  </a:lnTo>
                  <a:cubicBezTo>
                    <a:pt x="2942" y="8533"/>
                    <a:pt x="2560" y="8151"/>
                    <a:pt x="2560" y="7680"/>
                  </a:cubicBezTo>
                  <a:lnTo>
                    <a:pt x="2560" y="1707"/>
                  </a:lnTo>
                  <a:cubicBezTo>
                    <a:pt x="2560" y="1235"/>
                    <a:pt x="2942" y="853"/>
                    <a:pt x="3413" y="853"/>
                  </a:cubicBezTo>
                  <a:close/>
                  <a:moveTo>
                    <a:pt x="3413" y="1707"/>
                  </a:moveTo>
                  <a:lnTo>
                    <a:pt x="3413" y="7680"/>
                  </a:lnTo>
                  <a:lnTo>
                    <a:pt x="9387" y="7680"/>
                  </a:lnTo>
                  <a:lnTo>
                    <a:pt x="9387" y="1707"/>
                  </a:lnTo>
                  <a:lnTo>
                    <a:pt x="3413" y="1707"/>
                  </a:lnTo>
                  <a:close/>
                  <a:moveTo>
                    <a:pt x="11093" y="2987"/>
                  </a:moveTo>
                  <a:cubicBezTo>
                    <a:pt x="11329" y="2987"/>
                    <a:pt x="11520" y="3178"/>
                    <a:pt x="11520" y="3413"/>
                  </a:cubicBezTo>
                  <a:lnTo>
                    <a:pt x="11520" y="5973"/>
                  </a:lnTo>
                  <a:cubicBezTo>
                    <a:pt x="11520" y="6209"/>
                    <a:pt x="11329" y="6400"/>
                    <a:pt x="11093" y="6400"/>
                  </a:cubicBezTo>
                  <a:cubicBezTo>
                    <a:pt x="10858" y="6400"/>
                    <a:pt x="10667" y="6209"/>
                    <a:pt x="10667" y="5973"/>
                  </a:cubicBezTo>
                  <a:lnTo>
                    <a:pt x="10667" y="3413"/>
                  </a:lnTo>
                  <a:cubicBezTo>
                    <a:pt x="10667" y="3178"/>
                    <a:pt x="10858" y="2987"/>
                    <a:pt x="11093" y="2987"/>
                  </a:cubicBezTo>
                  <a:close/>
                  <a:moveTo>
                    <a:pt x="1707" y="2987"/>
                  </a:moveTo>
                  <a:cubicBezTo>
                    <a:pt x="1942" y="2987"/>
                    <a:pt x="2133" y="3178"/>
                    <a:pt x="2133" y="3413"/>
                  </a:cubicBezTo>
                  <a:lnTo>
                    <a:pt x="2133" y="5973"/>
                  </a:lnTo>
                  <a:cubicBezTo>
                    <a:pt x="2133" y="6209"/>
                    <a:pt x="1942" y="6400"/>
                    <a:pt x="1707" y="6400"/>
                  </a:cubicBezTo>
                  <a:cubicBezTo>
                    <a:pt x="1471" y="6400"/>
                    <a:pt x="1280" y="6209"/>
                    <a:pt x="1280" y="5973"/>
                  </a:cubicBezTo>
                  <a:lnTo>
                    <a:pt x="1280" y="3413"/>
                  </a:lnTo>
                  <a:cubicBezTo>
                    <a:pt x="1280" y="3178"/>
                    <a:pt x="1471" y="2987"/>
                    <a:pt x="1707" y="2987"/>
                  </a:cubicBezTo>
                  <a:close/>
                  <a:moveTo>
                    <a:pt x="12373" y="3840"/>
                  </a:moveTo>
                  <a:cubicBezTo>
                    <a:pt x="12609" y="3840"/>
                    <a:pt x="12800" y="4031"/>
                    <a:pt x="12800" y="4267"/>
                  </a:cubicBezTo>
                  <a:lnTo>
                    <a:pt x="12800" y="5120"/>
                  </a:lnTo>
                  <a:cubicBezTo>
                    <a:pt x="12800" y="5356"/>
                    <a:pt x="12609" y="5547"/>
                    <a:pt x="12373" y="5547"/>
                  </a:cubicBezTo>
                  <a:cubicBezTo>
                    <a:pt x="12138" y="5547"/>
                    <a:pt x="11947" y="5356"/>
                    <a:pt x="11947" y="5120"/>
                  </a:cubicBezTo>
                  <a:lnTo>
                    <a:pt x="11947" y="4267"/>
                  </a:lnTo>
                  <a:cubicBezTo>
                    <a:pt x="11947" y="4031"/>
                    <a:pt x="12138" y="3840"/>
                    <a:pt x="12373" y="3840"/>
                  </a:cubicBezTo>
                  <a:close/>
                  <a:moveTo>
                    <a:pt x="427" y="3840"/>
                  </a:moveTo>
                  <a:cubicBezTo>
                    <a:pt x="662" y="3840"/>
                    <a:pt x="853" y="4031"/>
                    <a:pt x="853" y="4267"/>
                  </a:cubicBezTo>
                  <a:lnTo>
                    <a:pt x="853" y="5120"/>
                  </a:lnTo>
                  <a:cubicBezTo>
                    <a:pt x="853" y="5356"/>
                    <a:pt x="662" y="5547"/>
                    <a:pt x="427" y="5547"/>
                  </a:cubicBezTo>
                  <a:cubicBezTo>
                    <a:pt x="191" y="5547"/>
                    <a:pt x="0" y="5356"/>
                    <a:pt x="0" y="5120"/>
                  </a:cubicBezTo>
                  <a:lnTo>
                    <a:pt x="0" y="4267"/>
                  </a:lnTo>
                  <a:cubicBezTo>
                    <a:pt x="0" y="4031"/>
                    <a:pt x="191" y="3840"/>
                    <a:pt x="427" y="3840"/>
                  </a:cubicBezTo>
                  <a:close/>
                  <a:moveTo>
                    <a:pt x="4693" y="5120"/>
                  </a:moveTo>
                  <a:cubicBezTo>
                    <a:pt x="5047" y="5120"/>
                    <a:pt x="5333" y="4833"/>
                    <a:pt x="5333" y="4480"/>
                  </a:cubicBezTo>
                  <a:cubicBezTo>
                    <a:pt x="5333" y="4127"/>
                    <a:pt x="5047" y="3840"/>
                    <a:pt x="4693" y="3840"/>
                  </a:cubicBezTo>
                  <a:cubicBezTo>
                    <a:pt x="4340" y="3840"/>
                    <a:pt x="4053" y="4127"/>
                    <a:pt x="4053" y="4480"/>
                  </a:cubicBezTo>
                  <a:cubicBezTo>
                    <a:pt x="4053" y="4833"/>
                    <a:pt x="4340" y="5120"/>
                    <a:pt x="4693" y="5120"/>
                  </a:cubicBezTo>
                  <a:close/>
                  <a:moveTo>
                    <a:pt x="8107" y="5120"/>
                  </a:moveTo>
                  <a:cubicBezTo>
                    <a:pt x="8460" y="5120"/>
                    <a:pt x="8747" y="4833"/>
                    <a:pt x="8747" y="4480"/>
                  </a:cubicBezTo>
                  <a:cubicBezTo>
                    <a:pt x="8747" y="4127"/>
                    <a:pt x="8460" y="3840"/>
                    <a:pt x="8107" y="3840"/>
                  </a:cubicBezTo>
                  <a:cubicBezTo>
                    <a:pt x="7753" y="3840"/>
                    <a:pt x="7467" y="4127"/>
                    <a:pt x="7467" y="4480"/>
                  </a:cubicBezTo>
                  <a:cubicBezTo>
                    <a:pt x="7467" y="4833"/>
                    <a:pt x="7753" y="5120"/>
                    <a:pt x="8107" y="5120"/>
                  </a:cubicBezTo>
                  <a:close/>
                  <a:moveTo>
                    <a:pt x="6400" y="0"/>
                  </a:moveTo>
                  <a:cubicBezTo>
                    <a:pt x="6636" y="0"/>
                    <a:pt x="6827" y="191"/>
                    <a:pt x="6827" y="427"/>
                  </a:cubicBezTo>
                  <a:lnTo>
                    <a:pt x="6827" y="1280"/>
                  </a:lnTo>
                  <a:cubicBezTo>
                    <a:pt x="6827" y="1516"/>
                    <a:pt x="6636" y="1707"/>
                    <a:pt x="6400" y="1707"/>
                  </a:cubicBezTo>
                  <a:cubicBezTo>
                    <a:pt x="6164" y="1707"/>
                    <a:pt x="5973" y="1516"/>
                    <a:pt x="5973" y="1280"/>
                  </a:cubicBezTo>
                  <a:lnTo>
                    <a:pt x="5973" y="427"/>
                  </a:lnTo>
                  <a:cubicBezTo>
                    <a:pt x="5973" y="191"/>
                    <a:pt x="6164" y="0"/>
                    <a:pt x="6400" y="0"/>
                  </a:cubicBezTo>
                  <a:close/>
                  <a:moveTo>
                    <a:pt x="5547" y="7680"/>
                  </a:moveTo>
                  <a:cubicBezTo>
                    <a:pt x="5782" y="7680"/>
                    <a:pt x="5973" y="7871"/>
                    <a:pt x="5973" y="8107"/>
                  </a:cubicBezTo>
                  <a:lnTo>
                    <a:pt x="5973" y="9813"/>
                  </a:lnTo>
                  <a:cubicBezTo>
                    <a:pt x="5973" y="10049"/>
                    <a:pt x="5782" y="10240"/>
                    <a:pt x="5547" y="10240"/>
                  </a:cubicBezTo>
                  <a:cubicBezTo>
                    <a:pt x="5311" y="10240"/>
                    <a:pt x="5120" y="10049"/>
                    <a:pt x="5120" y="9813"/>
                  </a:cubicBezTo>
                  <a:lnTo>
                    <a:pt x="5120" y="8107"/>
                  </a:lnTo>
                  <a:cubicBezTo>
                    <a:pt x="5120" y="7871"/>
                    <a:pt x="5311" y="7680"/>
                    <a:pt x="5547" y="7680"/>
                  </a:cubicBezTo>
                  <a:close/>
                  <a:moveTo>
                    <a:pt x="7253" y="7680"/>
                  </a:moveTo>
                  <a:cubicBezTo>
                    <a:pt x="7489" y="7680"/>
                    <a:pt x="7680" y="7871"/>
                    <a:pt x="7680" y="8107"/>
                  </a:cubicBezTo>
                  <a:lnTo>
                    <a:pt x="7680" y="9813"/>
                  </a:lnTo>
                  <a:cubicBezTo>
                    <a:pt x="7680" y="10049"/>
                    <a:pt x="7489" y="10240"/>
                    <a:pt x="7253" y="10240"/>
                  </a:cubicBezTo>
                  <a:cubicBezTo>
                    <a:pt x="7018" y="10240"/>
                    <a:pt x="6827" y="10049"/>
                    <a:pt x="6827" y="9813"/>
                  </a:cubicBezTo>
                  <a:lnTo>
                    <a:pt x="6827" y="8107"/>
                  </a:lnTo>
                  <a:cubicBezTo>
                    <a:pt x="6827" y="7871"/>
                    <a:pt x="7018" y="7680"/>
                    <a:pt x="7253" y="7680"/>
                  </a:cubicBezTo>
                  <a:close/>
                </a:path>
              </a:pathLst>
            </a:custGeom>
            <a:solidFill>
              <a:schemeClr val="tx1">
                <a:lumMod val="50000"/>
                <a:lumOff val="5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36000" rIns="180000" bIns="3600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r>
                <a:rPr lang="en-US" altLang="zh-CN" b="1" dirty="0">
                  <a:noFill/>
                </a:rPr>
                <a:t>Text here</a:t>
              </a:r>
            </a:p>
          </p:txBody>
        </p:sp>
      </p:grpSp>
      <p:grpSp>
        <p:nvGrpSpPr>
          <p:cNvPr id="192" name="组合 191">
            <a:extLst>
              <a:ext uri="{FF2B5EF4-FFF2-40B4-BE49-F238E27FC236}">
                <a16:creationId xmlns:a16="http://schemas.microsoft.com/office/drawing/2014/main" id="{E6FB977E-4931-4EEF-A51A-BB443A29E9C5}"/>
              </a:ext>
            </a:extLst>
          </p:cNvPr>
          <p:cNvGrpSpPr/>
          <p:nvPr/>
        </p:nvGrpSpPr>
        <p:grpSpPr>
          <a:xfrm>
            <a:off x="4881065" y="998955"/>
            <a:ext cx="1848428" cy="806737"/>
            <a:chOff x="4811391" y="2767718"/>
            <a:chExt cx="1848428" cy="806737"/>
          </a:xfrm>
        </p:grpSpPr>
        <p:sp>
          <p:nvSpPr>
            <p:cNvPr id="142" name="圆角矩形 5">
              <a:extLst>
                <a:ext uri="{FF2B5EF4-FFF2-40B4-BE49-F238E27FC236}">
                  <a16:creationId xmlns:a16="http://schemas.microsoft.com/office/drawing/2014/main" id="{0EFC4648-0E97-47DF-879B-9A5E5F62D6A9}"/>
                </a:ext>
              </a:extLst>
            </p:cNvPr>
            <p:cNvSpPr/>
            <p:nvPr/>
          </p:nvSpPr>
          <p:spPr>
            <a:xfrm>
              <a:off x="4811391" y="2915969"/>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143" name="圆角矩形 6">
              <a:extLst>
                <a:ext uri="{FF2B5EF4-FFF2-40B4-BE49-F238E27FC236}">
                  <a16:creationId xmlns:a16="http://schemas.microsoft.com/office/drawing/2014/main" id="{0E349C79-DA90-430F-873B-37FD97F6D21D}"/>
                </a:ext>
              </a:extLst>
            </p:cNvPr>
            <p:cNvSpPr/>
            <p:nvPr/>
          </p:nvSpPr>
          <p:spPr>
            <a:xfrm>
              <a:off x="4862669" y="2767718"/>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无监督学习</a:t>
              </a:r>
            </a:p>
          </p:txBody>
        </p:sp>
        <p:sp>
          <p:nvSpPr>
            <p:cNvPr id="144" name="任意多边形 7">
              <a:extLst>
                <a:ext uri="{FF2B5EF4-FFF2-40B4-BE49-F238E27FC236}">
                  <a16:creationId xmlns:a16="http://schemas.microsoft.com/office/drawing/2014/main" id="{78DAC70C-C985-4A87-83DD-EC93B830B439}"/>
                </a:ext>
              </a:extLst>
            </p:cNvPr>
            <p:cNvSpPr/>
            <p:nvPr/>
          </p:nvSpPr>
          <p:spPr>
            <a:xfrm>
              <a:off x="4811391" y="2966170"/>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sp>
        <p:nvSpPr>
          <p:cNvPr id="147" name="圆角矩形 11">
            <a:extLst>
              <a:ext uri="{FF2B5EF4-FFF2-40B4-BE49-F238E27FC236}">
                <a16:creationId xmlns:a16="http://schemas.microsoft.com/office/drawing/2014/main" id="{F78A19DF-CC49-465E-9B22-03BCCC49202E}"/>
              </a:ext>
            </a:extLst>
          </p:cNvPr>
          <p:cNvSpPr/>
          <p:nvPr/>
        </p:nvSpPr>
        <p:spPr>
          <a:xfrm>
            <a:off x="4811391" y="3702059"/>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48" name="圆角矩形 12">
            <a:extLst>
              <a:ext uri="{FF2B5EF4-FFF2-40B4-BE49-F238E27FC236}">
                <a16:creationId xmlns:a16="http://schemas.microsoft.com/office/drawing/2014/main" id="{F57AF0DA-7336-4C6D-ACC5-2B5D23F03290}"/>
              </a:ext>
            </a:extLst>
          </p:cNvPr>
          <p:cNvSpPr/>
          <p:nvPr/>
        </p:nvSpPr>
        <p:spPr>
          <a:xfrm>
            <a:off x="4862669" y="3553808"/>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有监督学习</a:t>
            </a:r>
          </a:p>
        </p:txBody>
      </p:sp>
      <p:sp>
        <p:nvSpPr>
          <p:cNvPr id="149" name="任意多边形 13">
            <a:extLst>
              <a:ext uri="{FF2B5EF4-FFF2-40B4-BE49-F238E27FC236}">
                <a16:creationId xmlns:a16="http://schemas.microsoft.com/office/drawing/2014/main" id="{ABAC43BF-C851-4B39-BE1C-DF394F235A14}"/>
              </a:ext>
            </a:extLst>
          </p:cNvPr>
          <p:cNvSpPr/>
          <p:nvPr/>
        </p:nvSpPr>
        <p:spPr>
          <a:xfrm>
            <a:off x="4811391" y="3752259"/>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52" name="右中括号 151">
            <a:extLst>
              <a:ext uri="{FF2B5EF4-FFF2-40B4-BE49-F238E27FC236}">
                <a16:creationId xmlns:a16="http://schemas.microsoft.com/office/drawing/2014/main" id="{46F7D1BD-17D0-4BB8-AE43-C8E9CF316149}"/>
              </a:ext>
            </a:extLst>
          </p:cNvPr>
          <p:cNvSpPr/>
          <p:nvPr/>
        </p:nvSpPr>
        <p:spPr>
          <a:xfrm rot="10800000">
            <a:off x="4289938" y="1197406"/>
            <a:ext cx="396632" cy="2914413"/>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3" name="直接连接符 152">
            <a:extLst>
              <a:ext uri="{FF2B5EF4-FFF2-40B4-BE49-F238E27FC236}">
                <a16:creationId xmlns:a16="http://schemas.microsoft.com/office/drawing/2014/main" id="{D0356E5B-01B6-4426-A8F5-D2C0BC582542}"/>
              </a:ext>
            </a:extLst>
          </p:cNvPr>
          <p:cNvCxnSpPr>
            <a:cxnSpLocks/>
          </p:cNvCxnSpPr>
          <p:nvPr/>
        </p:nvCxnSpPr>
        <p:spPr>
          <a:xfrm>
            <a:off x="4143141" y="2657346"/>
            <a:ext cx="13563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89" name="组合 188">
            <a:extLst>
              <a:ext uri="{FF2B5EF4-FFF2-40B4-BE49-F238E27FC236}">
                <a16:creationId xmlns:a16="http://schemas.microsoft.com/office/drawing/2014/main" id="{3FE352C0-B2D5-4A65-96C7-7BDE098AC939}"/>
              </a:ext>
            </a:extLst>
          </p:cNvPr>
          <p:cNvGrpSpPr/>
          <p:nvPr/>
        </p:nvGrpSpPr>
        <p:grpSpPr>
          <a:xfrm>
            <a:off x="2538763" y="2217422"/>
            <a:ext cx="1553100" cy="806737"/>
            <a:chOff x="2538763" y="3229285"/>
            <a:chExt cx="1553100" cy="806737"/>
          </a:xfrm>
        </p:grpSpPr>
        <p:sp>
          <p:nvSpPr>
            <p:cNvPr id="155" name="圆角矩形 5">
              <a:extLst>
                <a:ext uri="{FF2B5EF4-FFF2-40B4-BE49-F238E27FC236}">
                  <a16:creationId xmlns:a16="http://schemas.microsoft.com/office/drawing/2014/main" id="{5DB119C6-472E-4B2E-A199-298A9C6775DB}"/>
                </a:ext>
              </a:extLst>
            </p:cNvPr>
            <p:cNvSpPr/>
            <p:nvPr/>
          </p:nvSpPr>
          <p:spPr>
            <a:xfrm>
              <a:off x="2538763" y="3377536"/>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156" name="圆角矩形 6">
              <a:extLst>
                <a:ext uri="{FF2B5EF4-FFF2-40B4-BE49-F238E27FC236}">
                  <a16:creationId xmlns:a16="http://schemas.microsoft.com/office/drawing/2014/main" id="{ABBCF54F-CF19-44BF-A013-39EBF2008BC4}"/>
                </a:ext>
              </a:extLst>
            </p:cNvPr>
            <p:cNvSpPr/>
            <p:nvPr/>
          </p:nvSpPr>
          <p:spPr>
            <a:xfrm>
              <a:off x="2590041" y="3229285"/>
              <a:ext cx="1501822"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分类任务</a:t>
              </a:r>
            </a:p>
          </p:txBody>
        </p:sp>
        <p:sp>
          <p:nvSpPr>
            <p:cNvPr id="157" name="任意多边形 7">
              <a:extLst>
                <a:ext uri="{FF2B5EF4-FFF2-40B4-BE49-F238E27FC236}">
                  <a16:creationId xmlns:a16="http://schemas.microsoft.com/office/drawing/2014/main" id="{A63EC801-EB2A-4725-B672-19E1F884A439}"/>
                </a:ext>
              </a:extLst>
            </p:cNvPr>
            <p:cNvSpPr/>
            <p:nvPr/>
          </p:nvSpPr>
          <p:spPr>
            <a:xfrm>
              <a:off x="2538763" y="3427736"/>
              <a:ext cx="198270" cy="396539"/>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sp>
        <p:nvSpPr>
          <p:cNvPr id="158" name="圆角矩形 11">
            <a:extLst>
              <a:ext uri="{FF2B5EF4-FFF2-40B4-BE49-F238E27FC236}">
                <a16:creationId xmlns:a16="http://schemas.microsoft.com/office/drawing/2014/main" id="{52524590-6F2F-4046-9EFD-2F56DC72AAF4}"/>
              </a:ext>
            </a:extLst>
          </p:cNvPr>
          <p:cNvSpPr/>
          <p:nvPr/>
        </p:nvSpPr>
        <p:spPr>
          <a:xfrm>
            <a:off x="2538763" y="5217608"/>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59" name="圆角矩形 12">
            <a:extLst>
              <a:ext uri="{FF2B5EF4-FFF2-40B4-BE49-F238E27FC236}">
                <a16:creationId xmlns:a16="http://schemas.microsoft.com/office/drawing/2014/main" id="{461931AA-220B-4312-BDDE-8F9D88921699}"/>
              </a:ext>
            </a:extLst>
          </p:cNvPr>
          <p:cNvSpPr/>
          <p:nvPr/>
        </p:nvSpPr>
        <p:spPr>
          <a:xfrm>
            <a:off x="2590041" y="5069357"/>
            <a:ext cx="1501822"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预测任务</a:t>
            </a:r>
          </a:p>
        </p:txBody>
      </p:sp>
      <p:sp>
        <p:nvSpPr>
          <p:cNvPr id="160" name="任意多边形 13">
            <a:extLst>
              <a:ext uri="{FF2B5EF4-FFF2-40B4-BE49-F238E27FC236}">
                <a16:creationId xmlns:a16="http://schemas.microsoft.com/office/drawing/2014/main" id="{1729CA37-960A-4537-A992-963D23FEC10E}"/>
              </a:ext>
            </a:extLst>
          </p:cNvPr>
          <p:cNvSpPr/>
          <p:nvPr/>
        </p:nvSpPr>
        <p:spPr>
          <a:xfrm>
            <a:off x="2538763" y="5267808"/>
            <a:ext cx="198270" cy="396539"/>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61" name="右中括号 160">
            <a:extLst>
              <a:ext uri="{FF2B5EF4-FFF2-40B4-BE49-F238E27FC236}">
                <a16:creationId xmlns:a16="http://schemas.microsoft.com/office/drawing/2014/main" id="{7BF7CD1D-1AC1-4599-9CDF-84C982921133}"/>
              </a:ext>
            </a:extLst>
          </p:cNvPr>
          <p:cNvSpPr/>
          <p:nvPr/>
        </p:nvSpPr>
        <p:spPr>
          <a:xfrm rot="10800000">
            <a:off x="2017310" y="2437863"/>
            <a:ext cx="396632" cy="3226484"/>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2" name="直接连接符 161">
            <a:extLst>
              <a:ext uri="{FF2B5EF4-FFF2-40B4-BE49-F238E27FC236}">
                <a16:creationId xmlns:a16="http://schemas.microsoft.com/office/drawing/2014/main" id="{3D5B3424-E34A-4988-90DB-943136AABFD8}"/>
              </a:ext>
            </a:extLst>
          </p:cNvPr>
          <p:cNvCxnSpPr>
            <a:cxnSpLocks/>
          </p:cNvCxnSpPr>
          <p:nvPr/>
        </p:nvCxnSpPr>
        <p:spPr>
          <a:xfrm>
            <a:off x="1870513" y="4089904"/>
            <a:ext cx="13563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D0FBC287-0CDD-438A-A334-1A0517DF9DC9}"/>
              </a:ext>
            </a:extLst>
          </p:cNvPr>
          <p:cNvCxnSpPr>
            <a:cxnSpLocks/>
          </p:cNvCxnSpPr>
          <p:nvPr/>
        </p:nvCxnSpPr>
        <p:spPr>
          <a:xfrm>
            <a:off x="6780771" y="1430365"/>
            <a:ext cx="53487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96" name="组合 195">
            <a:extLst>
              <a:ext uri="{FF2B5EF4-FFF2-40B4-BE49-F238E27FC236}">
                <a16:creationId xmlns:a16="http://schemas.microsoft.com/office/drawing/2014/main" id="{7830C042-73B5-475A-8BFB-21609E94A26E}"/>
              </a:ext>
            </a:extLst>
          </p:cNvPr>
          <p:cNvGrpSpPr/>
          <p:nvPr/>
        </p:nvGrpSpPr>
        <p:grpSpPr>
          <a:xfrm>
            <a:off x="7382307" y="991566"/>
            <a:ext cx="1606738" cy="808222"/>
            <a:chOff x="7312633" y="2760329"/>
            <a:chExt cx="1606738" cy="808222"/>
          </a:xfrm>
        </p:grpSpPr>
        <p:sp>
          <p:nvSpPr>
            <p:cNvPr id="164" name="圆角矩形 41">
              <a:extLst>
                <a:ext uri="{FF2B5EF4-FFF2-40B4-BE49-F238E27FC236}">
                  <a16:creationId xmlns:a16="http://schemas.microsoft.com/office/drawing/2014/main" id="{DBCA61CF-DA76-4785-97A2-879A59533675}"/>
                </a:ext>
              </a:extLst>
            </p:cNvPr>
            <p:cNvSpPr/>
            <p:nvPr/>
          </p:nvSpPr>
          <p:spPr>
            <a:xfrm>
              <a:off x="7312633" y="2908853"/>
              <a:ext cx="1285294" cy="516604"/>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165" name="圆角矩形 42">
              <a:extLst>
                <a:ext uri="{FF2B5EF4-FFF2-40B4-BE49-F238E27FC236}">
                  <a16:creationId xmlns:a16="http://schemas.microsoft.com/office/drawing/2014/main" id="{D935E7B7-9C8D-4190-86CE-74476850EE26}"/>
                </a:ext>
              </a:extLst>
            </p:cNvPr>
            <p:cNvSpPr/>
            <p:nvPr/>
          </p:nvSpPr>
          <p:spPr>
            <a:xfrm>
              <a:off x="7364006" y="2760329"/>
              <a:ext cx="1555365" cy="808222"/>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聚类算法</a:t>
              </a:r>
            </a:p>
          </p:txBody>
        </p:sp>
        <p:sp>
          <p:nvSpPr>
            <p:cNvPr id="166" name="任意多边形 43">
              <a:extLst>
                <a:ext uri="{FF2B5EF4-FFF2-40B4-BE49-F238E27FC236}">
                  <a16:creationId xmlns:a16="http://schemas.microsoft.com/office/drawing/2014/main" id="{DAC23653-E775-453B-99D2-275E8A619FA9}"/>
                </a:ext>
              </a:extLst>
            </p:cNvPr>
            <p:cNvSpPr/>
            <p:nvPr/>
          </p:nvSpPr>
          <p:spPr>
            <a:xfrm>
              <a:off x="7312633" y="2959146"/>
              <a:ext cx="198635" cy="397269"/>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grpSp>
        <p:nvGrpSpPr>
          <p:cNvPr id="197" name="组合 196">
            <a:extLst>
              <a:ext uri="{FF2B5EF4-FFF2-40B4-BE49-F238E27FC236}">
                <a16:creationId xmlns:a16="http://schemas.microsoft.com/office/drawing/2014/main" id="{FAEA62DE-8F69-4151-8C15-028D1CCDA323}"/>
              </a:ext>
            </a:extLst>
          </p:cNvPr>
          <p:cNvGrpSpPr/>
          <p:nvPr/>
        </p:nvGrpSpPr>
        <p:grpSpPr>
          <a:xfrm>
            <a:off x="9708668" y="515186"/>
            <a:ext cx="1848428" cy="806737"/>
            <a:chOff x="9638994" y="2283949"/>
            <a:chExt cx="1848428" cy="806737"/>
          </a:xfrm>
        </p:grpSpPr>
        <p:sp>
          <p:nvSpPr>
            <p:cNvPr id="170" name="圆角矩形 5">
              <a:extLst>
                <a:ext uri="{FF2B5EF4-FFF2-40B4-BE49-F238E27FC236}">
                  <a16:creationId xmlns:a16="http://schemas.microsoft.com/office/drawing/2014/main" id="{3659C5E3-D7AA-4EF6-AEFB-13B758331788}"/>
                </a:ext>
              </a:extLst>
            </p:cNvPr>
            <p:cNvSpPr/>
            <p:nvPr/>
          </p:nvSpPr>
          <p:spPr>
            <a:xfrm>
              <a:off x="9638994" y="2432200"/>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171" name="圆角矩形 6">
              <a:extLst>
                <a:ext uri="{FF2B5EF4-FFF2-40B4-BE49-F238E27FC236}">
                  <a16:creationId xmlns:a16="http://schemas.microsoft.com/office/drawing/2014/main" id="{35E6DD8A-39CB-41D5-BDB9-948684CBAA5D}"/>
                </a:ext>
              </a:extLst>
            </p:cNvPr>
            <p:cNvSpPr/>
            <p:nvPr/>
          </p:nvSpPr>
          <p:spPr>
            <a:xfrm>
              <a:off x="9690272" y="2283949"/>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a:t>
              </a:r>
              <a:r>
                <a:rPr lang="en-US" altLang="zh-CN" sz="2000" b="1" dirty="0">
                  <a:solidFill>
                    <a:schemeClr val="tx1"/>
                  </a:solidFill>
                </a:rPr>
                <a:t>k-means</a:t>
              </a:r>
              <a:endParaRPr lang="zh-CN" altLang="en-US" sz="2000" b="1" dirty="0">
                <a:solidFill>
                  <a:schemeClr val="tx1"/>
                </a:solidFill>
              </a:endParaRPr>
            </a:p>
          </p:txBody>
        </p:sp>
        <p:sp>
          <p:nvSpPr>
            <p:cNvPr id="172" name="任意多边形 7">
              <a:extLst>
                <a:ext uri="{FF2B5EF4-FFF2-40B4-BE49-F238E27FC236}">
                  <a16:creationId xmlns:a16="http://schemas.microsoft.com/office/drawing/2014/main" id="{5E93B881-3FA3-4694-AF02-6F6CFEFA3E83}"/>
                </a:ext>
              </a:extLst>
            </p:cNvPr>
            <p:cNvSpPr/>
            <p:nvPr/>
          </p:nvSpPr>
          <p:spPr>
            <a:xfrm>
              <a:off x="9638994" y="2482401"/>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sp>
        <p:nvSpPr>
          <p:cNvPr id="173" name="圆角矩形 11">
            <a:extLst>
              <a:ext uri="{FF2B5EF4-FFF2-40B4-BE49-F238E27FC236}">
                <a16:creationId xmlns:a16="http://schemas.microsoft.com/office/drawing/2014/main" id="{5E57FD4C-CCBB-4154-860B-51580FFE98A6}"/>
              </a:ext>
            </a:extLst>
          </p:cNvPr>
          <p:cNvSpPr/>
          <p:nvPr/>
        </p:nvSpPr>
        <p:spPr>
          <a:xfrm>
            <a:off x="9708668" y="1703527"/>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74" name="圆角矩形 12">
            <a:extLst>
              <a:ext uri="{FF2B5EF4-FFF2-40B4-BE49-F238E27FC236}">
                <a16:creationId xmlns:a16="http://schemas.microsoft.com/office/drawing/2014/main" id="{F17F9D48-96FD-4223-B8CD-E4AB2EFBC39E}"/>
              </a:ext>
            </a:extLst>
          </p:cNvPr>
          <p:cNvSpPr/>
          <p:nvPr/>
        </p:nvSpPr>
        <p:spPr>
          <a:xfrm>
            <a:off x="9759946" y="1555276"/>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a:t>
            </a:r>
            <a:r>
              <a:rPr lang="en-US" altLang="zh-CN" sz="2000" b="1" dirty="0">
                <a:solidFill>
                  <a:schemeClr val="tx1"/>
                </a:solidFill>
              </a:rPr>
              <a:t>……</a:t>
            </a:r>
            <a:endParaRPr lang="zh-CN" altLang="en-US" sz="2000" b="1" dirty="0">
              <a:solidFill>
                <a:schemeClr val="tx1"/>
              </a:solidFill>
            </a:endParaRPr>
          </a:p>
        </p:txBody>
      </p:sp>
      <p:sp>
        <p:nvSpPr>
          <p:cNvPr id="175" name="任意多边形 13">
            <a:extLst>
              <a:ext uri="{FF2B5EF4-FFF2-40B4-BE49-F238E27FC236}">
                <a16:creationId xmlns:a16="http://schemas.microsoft.com/office/drawing/2014/main" id="{CBE1CF19-C2F3-4A78-9D3B-A9BD900039BC}"/>
              </a:ext>
            </a:extLst>
          </p:cNvPr>
          <p:cNvSpPr/>
          <p:nvPr/>
        </p:nvSpPr>
        <p:spPr>
          <a:xfrm>
            <a:off x="9708668" y="1753727"/>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76" name="右中括号 175">
            <a:extLst>
              <a:ext uri="{FF2B5EF4-FFF2-40B4-BE49-F238E27FC236}">
                <a16:creationId xmlns:a16="http://schemas.microsoft.com/office/drawing/2014/main" id="{63D1F31B-F395-47CA-AF4A-7B6905F20D1E}"/>
              </a:ext>
            </a:extLst>
          </p:cNvPr>
          <p:cNvSpPr/>
          <p:nvPr/>
        </p:nvSpPr>
        <p:spPr>
          <a:xfrm rot="10800000">
            <a:off x="9187215" y="735627"/>
            <a:ext cx="396632" cy="1377661"/>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7" name="直接连接符 176">
            <a:extLst>
              <a:ext uri="{FF2B5EF4-FFF2-40B4-BE49-F238E27FC236}">
                <a16:creationId xmlns:a16="http://schemas.microsoft.com/office/drawing/2014/main" id="{EA9ECAC8-2FE4-43C4-9A46-625CF10F57EB}"/>
              </a:ext>
            </a:extLst>
          </p:cNvPr>
          <p:cNvCxnSpPr>
            <a:cxnSpLocks/>
          </p:cNvCxnSpPr>
          <p:nvPr/>
        </p:nvCxnSpPr>
        <p:spPr>
          <a:xfrm>
            <a:off x="9040418" y="1416677"/>
            <a:ext cx="13563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043ECD84-2E31-445D-B846-9EAF0F65FD40}"/>
              </a:ext>
            </a:extLst>
          </p:cNvPr>
          <p:cNvGrpSpPr/>
          <p:nvPr/>
        </p:nvGrpSpPr>
        <p:grpSpPr>
          <a:xfrm>
            <a:off x="7386584" y="3544974"/>
            <a:ext cx="1848428" cy="806737"/>
            <a:chOff x="9638994" y="2283949"/>
            <a:chExt cx="1848428" cy="806737"/>
          </a:xfrm>
        </p:grpSpPr>
        <p:sp>
          <p:nvSpPr>
            <p:cNvPr id="46" name="圆角矩形 5">
              <a:extLst>
                <a:ext uri="{FF2B5EF4-FFF2-40B4-BE49-F238E27FC236}">
                  <a16:creationId xmlns:a16="http://schemas.microsoft.com/office/drawing/2014/main" id="{79661D8F-0664-46C9-B2A5-5474C23DC552}"/>
                </a:ext>
              </a:extLst>
            </p:cNvPr>
            <p:cNvSpPr/>
            <p:nvPr/>
          </p:nvSpPr>
          <p:spPr>
            <a:xfrm>
              <a:off x="9638994" y="2432200"/>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47" name="圆角矩形 6">
              <a:extLst>
                <a:ext uri="{FF2B5EF4-FFF2-40B4-BE49-F238E27FC236}">
                  <a16:creationId xmlns:a16="http://schemas.microsoft.com/office/drawing/2014/main" id="{F297E5B4-D300-4368-B3ED-02EAA36B616C}"/>
                </a:ext>
              </a:extLst>
            </p:cNvPr>
            <p:cNvSpPr/>
            <p:nvPr/>
          </p:nvSpPr>
          <p:spPr>
            <a:xfrm>
              <a:off x="9690272" y="2283949"/>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支持向量机</a:t>
              </a:r>
            </a:p>
          </p:txBody>
        </p:sp>
        <p:sp>
          <p:nvSpPr>
            <p:cNvPr id="48" name="任意多边形 7">
              <a:extLst>
                <a:ext uri="{FF2B5EF4-FFF2-40B4-BE49-F238E27FC236}">
                  <a16:creationId xmlns:a16="http://schemas.microsoft.com/office/drawing/2014/main" id="{A73B6910-B360-448E-9D01-0AEEFF94A35A}"/>
                </a:ext>
              </a:extLst>
            </p:cNvPr>
            <p:cNvSpPr/>
            <p:nvPr/>
          </p:nvSpPr>
          <p:spPr>
            <a:xfrm>
              <a:off x="9638994" y="2482401"/>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sp>
        <p:nvSpPr>
          <p:cNvPr id="49" name="圆角矩形 11">
            <a:extLst>
              <a:ext uri="{FF2B5EF4-FFF2-40B4-BE49-F238E27FC236}">
                <a16:creationId xmlns:a16="http://schemas.microsoft.com/office/drawing/2014/main" id="{BA6E2118-F5C4-4C1B-8355-A2E8F9F33316}"/>
              </a:ext>
            </a:extLst>
          </p:cNvPr>
          <p:cNvSpPr/>
          <p:nvPr/>
        </p:nvSpPr>
        <p:spPr>
          <a:xfrm>
            <a:off x="7386584" y="4733315"/>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50" name="圆角矩形 12">
            <a:extLst>
              <a:ext uri="{FF2B5EF4-FFF2-40B4-BE49-F238E27FC236}">
                <a16:creationId xmlns:a16="http://schemas.microsoft.com/office/drawing/2014/main" id="{DF426F6D-5B1F-4C6E-9E44-0DFAB49C00BE}"/>
              </a:ext>
            </a:extLst>
          </p:cNvPr>
          <p:cNvSpPr/>
          <p:nvPr/>
        </p:nvSpPr>
        <p:spPr>
          <a:xfrm>
            <a:off x="7437862" y="4585064"/>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a:t>
            </a:r>
            <a:r>
              <a:rPr lang="en-US" altLang="zh-CN" sz="2000" b="1" dirty="0">
                <a:solidFill>
                  <a:schemeClr val="tx1"/>
                </a:solidFill>
              </a:rPr>
              <a:t>KNN</a:t>
            </a:r>
            <a:endParaRPr lang="zh-CN" altLang="en-US" sz="2000" b="1" dirty="0">
              <a:solidFill>
                <a:schemeClr val="tx1"/>
              </a:solidFill>
            </a:endParaRPr>
          </a:p>
        </p:txBody>
      </p:sp>
      <p:sp>
        <p:nvSpPr>
          <p:cNvPr id="51" name="任意多边形 13">
            <a:extLst>
              <a:ext uri="{FF2B5EF4-FFF2-40B4-BE49-F238E27FC236}">
                <a16:creationId xmlns:a16="http://schemas.microsoft.com/office/drawing/2014/main" id="{FB18B257-F993-4F8C-8B17-B6448076B507}"/>
              </a:ext>
            </a:extLst>
          </p:cNvPr>
          <p:cNvSpPr/>
          <p:nvPr/>
        </p:nvSpPr>
        <p:spPr>
          <a:xfrm>
            <a:off x="7386584" y="4783515"/>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52" name="右中括号 51">
            <a:extLst>
              <a:ext uri="{FF2B5EF4-FFF2-40B4-BE49-F238E27FC236}">
                <a16:creationId xmlns:a16="http://schemas.microsoft.com/office/drawing/2014/main" id="{4F73F4A4-0928-4F03-A0D4-2CC267FA1A67}"/>
              </a:ext>
            </a:extLst>
          </p:cNvPr>
          <p:cNvSpPr/>
          <p:nvPr/>
        </p:nvSpPr>
        <p:spPr>
          <a:xfrm rot="10800000">
            <a:off x="6865131" y="2703334"/>
            <a:ext cx="396632" cy="2439741"/>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2803BF2A-F3D1-4587-A8B5-55B91D92975F}"/>
              </a:ext>
            </a:extLst>
          </p:cNvPr>
          <p:cNvCxnSpPr>
            <a:cxnSpLocks/>
          </p:cNvCxnSpPr>
          <p:nvPr/>
        </p:nvCxnSpPr>
        <p:spPr>
          <a:xfrm>
            <a:off x="6729493" y="3952979"/>
            <a:ext cx="53227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4" name="圆角矩形 11">
            <a:extLst>
              <a:ext uri="{FF2B5EF4-FFF2-40B4-BE49-F238E27FC236}">
                <a16:creationId xmlns:a16="http://schemas.microsoft.com/office/drawing/2014/main" id="{81BFBD6D-FDDA-43D7-888C-E814D37453A1}"/>
              </a:ext>
            </a:extLst>
          </p:cNvPr>
          <p:cNvSpPr/>
          <p:nvPr/>
        </p:nvSpPr>
        <p:spPr>
          <a:xfrm>
            <a:off x="7386584" y="2653135"/>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55" name="圆角矩形 12">
            <a:extLst>
              <a:ext uri="{FF2B5EF4-FFF2-40B4-BE49-F238E27FC236}">
                <a16:creationId xmlns:a16="http://schemas.microsoft.com/office/drawing/2014/main" id="{58577021-1B9D-4B2E-99C4-32882D258095}"/>
              </a:ext>
            </a:extLst>
          </p:cNvPr>
          <p:cNvSpPr/>
          <p:nvPr/>
        </p:nvSpPr>
        <p:spPr>
          <a:xfrm>
            <a:off x="7437862" y="2504884"/>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决策树</a:t>
            </a:r>
          </a:p>
        </p:txBody>
      </p:sp>
      <p:sp>
        <p:nvSpPr>
          <p:cNvPr id="56" name="任意多边形 13">
            <a:extLst>
              <a:ext uri="{FF2B5EF4-FFF2-40B4-BE49-F238E27FC236}">
                <a16:creationId xmlns:a16="http://schemas.microsoft.com/office/drawing/2014/main" id="{BD8975BA-C14F-4565-96E7-BFF782F4051A}"/>
              </a:ext>
            </a:extLst>
          </p:cNvPr>
          <p:cNvSpPr/>
          <p:nvPr/>
        </p:nvSpPr>
        <p:spPr>
          <a:xfrm>
            <a:off x="7386584" y="2703335"/>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nvGrpSpPr>
          <p:cNvPr id="61" name="组合 60">
            <a:extLst>
              <a:ext uri="{FF2B5EF4-FFF2-40B4-BE49-F238E27FC236}">
                <a16:creationId xmlns:a16="http://schemas.microsoft.com/office/drawing/2014/main" id="{0D74D137-7965-4845-87CA-BD97FF42A382}"/>
              </a:ext>
            </a:extLst>
          </p:cNvPr>
          <p:cNvGrpSpPr/>
          <p:nvPr/>
        </p:nvGrpSpPr>
        <p:grpSpPr>
          <a:xfrm>
            <a:off x="4811390" y="4571235"/>
            <a:ext cx="1848428" cy="806737"/>
            <a:chOff x="9638994" y="2283949"/>
            <a:chExt cx="1848428" cy="806737"/>
          </a:xfrm>
        </p:grpSpPr>
        <p:sp>
          <p:nvSpPr>
            <p:cNvPr id="62" name="圆角矩形 5">
              <a:extLst>
                <a:ext uri="{FF2B5EF4-FFF2-40B4-BE49-F238E27FC236}">
                  <a16:creationId xmlns:a16="http://schemas.microsoft.com/office/drawing/2014/main" id="{1C6D4D6C-28E3-45B5-80BC-DD3EE3266CFF}"/>
                </a:ext>
              </a:extLst>
            </p:cNvPr>
            <p:cNvSpPr/>
            <p:nvPr/>
          </p:nvSpPr>
          <p:spPr>
            <a:xfrm>
              <a:off x="9638994" y="2432200"/>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63" name="圆角矩形 6">
              <a:extLst>
                <a:ext uri="{FF2B5EF4-FFF2-40B4-BE49-F238E27FC236}">
                  <a16:creationId xmlns:a16="http://schemas.microsoft.com/office/drawing/2014/main" id="{9B5912CF-DA7D-404D-957C-A86E74FC39E0}"/>
                </a:ext>
              </a:extLst>
            </p:cNvPr>
            <p:cNvSpPr/>
            <p:nvPr/>
          </p:nvSpPr>
          <p:spPr>
            <a:xfrm>
              <a:off x="9690272" y="2283949"/>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曲线拟合</a:t>
              </a:r>
              <a:endParaRPr lang="en-US" altLang="zh-CN" sz="2000" b="1" dirty="0">
                <a:solidFill>
                  <a:schemeClr val="tx1"/>
                </a:solidFill>
              </a:endParaRPr>
            </a:p>
            <a:p>
              <a:pPr algn="ctr" defTabSz="914354"/>
              <a:r>
                <a:rPr lang="zh-CN" altLang="en-US" sz="1000" dirty="0">
                  <a:solidFill>
                    <a:schemeClr val="tx1"/>
                  </a:solidFill>
                </a:rPr>
                <a:t>（拉格朗日插值法、牛顿插值法、三次样条插值法</a:t>
              </a:r>
              <a:r>
                <a:rPr lang="en-US" altLang="zh-CN" sz="1000" dirty="0">
                  <a:solidFill>
                    <a:schemeClr val="tx1"/>
                  </a:solidFill>
                </a:rPr>
                <a:t>…</a:t>
              </a:r>
              <a:r>
                <a:rPr lang="zh-CN" altLang="en-US" sz="1000" dirty="0">
                  <a:solidFill>
                    <a:schemeClr val="tx1"/>
                  </a:solidFill>
                </a:rPr>
                <a:t>）</a:t>
              </a:r>
            </a:p>
          </p:txBody>
        </p:sp>
        <p:sp>
          <p:nvSpPr>
            <p:cNvPr id="64" name="任意多边形 7">
              <a:extLst>
                <a:ext uri="{FF2B5EF4-FFF2-40B4-BE49-F238E27FC236}">
                  <a16:creationId xmlns:a16="http://schemas.microsoft.com/office/drawing/2014/main" id="{497D18AF-0368-46C3-8323-271B39C4ABC8}"/>
                </a:ext>
              </a:extLst>
            </p:cNvPr>
            <p:cNvSpPr/>
            <p:nvPr/>
          </p:nvSpPr>
          <p:spPr>
            <a:xfrm>
              <a:off x="9638994" y="2482401"/>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sp>
        <p:nvSpPr>
          <p:cNvPr id="65" name="圆角矩形 11">
            <a:extLst>
              <a:ext uri="{FF2B5EF4-FFF2-40B4-BE49-F238E27FC236}">
                <a16:creationId xmlns:a16="http://schemas.microsoft.com/office/drawing/2014/main" id="{88D12E25-3341-4947-ACF4-260B70B6332F}"/>
              </a:ext>
            </a:extLst>
          </p:cNvPr>
          <p:cNvSpPr/>
          <p:nvPr/>
        </p:nvSpPr>
        <p:spPr>
          <a:xfrm>
            <a:off x="4811390" y="5759576"/>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66" name="圆角矩形 12">
            <a:extLst>
              <a:ext uri="{FF2B5EF4-FFF2-40B4-BE49-F238E27FC236}">
                <a16:creationId xmlns:a16="http://schemas.microsoft.com/office/drawing/2014/main" id="{3A89F92A-D1DF-413A-BBD6-6297C5E36630}"/>
              </a:ext>
            </a:extLst>
          </p:cNvPr>
          <p:cNvSpPr/>
          <p:nvPr/>
        </p:nvSpPr>
        <p:spPr>
          <a:xfrm>
            <a:off x="4862668" y="5611325"/>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线性回归</a:t>
            </a:r>
            <a:endParaRPr lang="en-US" altLang="zh-CN" sz="2000" b="1" dirty="0">
              <a:solidFill>
                <a:schemeClr val="tx1"/>
              </a:solidFill>
            </a:endParaRPr>
          </a:p>
          <a:p>
            <a:pPr algn="ctr" defTabSz="914354"/>
            <a:r>
              <a:rPr lang="zh-CN" altLang="en-US" sz="1400" dirty="0">
                <a:solidFill>
                  <a:schemeClr val="tx1"/>
                </a:solidFill>
              </a:rPr>
              <a:t>   </a:t>
            </a:r>
            <a:r>
              <a:rPr lang="zh-CN" altLang="en-US" sz="1050" dirty="0">
                <a:solidFill>
                  <a:schemeClr val="tx1"/>
                </a:solidFill>
              </a:rPr>
              <a:t>（最小二乘法</a:t>
            </a:r>
            <a:r>
              <a:rPr lang="en-US" altLang="zh-CN" sz="1050" dirty="0">
                <a:solidFill>
                  <a:schemeClr val="tx1"/>
                </a:solidFill>
              </a:rPr>
              <a:t>…</a:t>
            </a:r>
            <a:r>
              <a:rPr lang="zh-CN" altLang="en-US" sz="1050" dirty="0">
                <a:solidFill>
                  <a:schemeClr val="tx1"/>
                </a:solidFill>
              </a:rPr>
              <a:t>）</a:t>
            </a:r>
            <a:endParaRPr lang="zh-CN" altLang="en-US" sz="1400" dirty="0">
              <a:solidFill>
                <a:schemeClr val="tx1"/>
              </a:solidFill>
            </a:endParaRPr>
          </a:p>
        </p:txBody>
      </p:sp>
      <p:sp>
        <p:nvSpPr>
          <p:cNvPr id="67" name="任意多边形 13">
            <a:extLst>
              <a:ext uri="{FF2B5EF4-FFF2-40B4-BE49-F238E27FC236}">
                <a16:creationId xmlns:a16="http://schemas.microsoft.com/office/drawing/2014/main" id="{A0629B44-B02C-4F2A-AB36-879D2B93D1D7}"/>
              </a:ext>
            </a:extLst>
          </p:cNvPr>
          <p:cNvSpPr/>
          <p:nvPr/>
        </p:nvSpPr>
        <p:spPr>
          <a:xfrm>
            <a:off x="4811390" y="5809776"/>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68" name="右中括号 67">
            <a:extLst>
              <a:ext uri="{FF2B5EF4-FFF2-40B4-BE49-F238E27FC236}">
                <a16:creationId xmlns:a16="http://schemas.microsoft.com/office/drawing/2014/main" id="{A03FC5AA-7F03-477B-96F6-3EF49BF44045}"/>
              </a:ext>
            </a:extLst>
          </p:cNvPr>
          <p:cNvSpPr/>
          <p:nvPr/>
        </p:nvSpPr>
        <p:spPr>
          <a:xfrm rot="10800000">
            <a:off x="4289937" y="4791676"/>
            <a:ext cx="396632" cy="1377661"/>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9" name="直接连接符 68">
            <a:extLst>
              <a:ext uri="{FF2B5EF4-FFF2-40B4-BE49-F238E27FC236}">
                <a16:creationId xmlns:a16="http://schemas.microsoft.com/office/drawing/2014/main" id="{1976F229-6386-4494-91C9-DE6A26DDF5F1}"/>
              </a:ext>
            </a:extLst>
          </p:cNvPr>
          <p:cNvCxnSpPr>
            <a:cxnSpLocks/>
          </p:cNvCxnSpPr>
          <p:nvPr/>
        </p:nvCxnSpPr>
        <p:spPr>
          <a:xfrm>
            <a:off x="4143140" y="5472726"/>
            <a:ext cx="13563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684815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ïŝlide"/>
        <p:cNvGrpSpPr/>
        <p:nvPr/>
      </p:nvGrpSpPr>
      <p:grpSpPr>
        <a:xfrm>
          <a:off x="0" y="0"/>
          <a:ext cx="0" cy="0"/>
          <a:chOff x="0" y="0"/>
          <a:chExt cx="0" cy="0"/>
        </a:xfrm>
      </p:grpSpPr>
      <p:grpSp>
        <p:nvGrpSpPr>
          <p:cNvPr id="187" name="组合 186">
            <a:extLst>
              <a:ext uri="{FF2B5EF4-FFF2-40B4-BE49-F238E27FC236}">
                <a16:creationId xmlns:a16="http://schemas.microsoft.com/office/drawing/2014/main" id="{D82B2F62-320C-49AE-BDC0-05DAC0048529}"/>
              </a:ext>
            </a:extLst>
          </p:cNvPr>
          <p:cNvGrpSpPr/>
          <p:nvPr/>
        </p:nvGrpSpPr>
        <p:grpSpPr>
          <a:xfrm>
            <a:off x="416110" y="4122686"/>
            <a:ext cx="1189648" cy="1475275"/>
            <a:chOff x="691881" y="3585846"/>
            <a:chExt cx="1189648" cy="1475275"/>
          </a:xfrm>
        </p:grpSpPr>
        <p:sp>
          <p:nvSpPr>
            <p:cNvPr id="138" name="文本框 137">
              <a:extLst>
                <a:ext uri="{FF2B5EF4-FFF2-40B4-BE49-F238E27FC236}">
                  <a16:creationId xmlns:a16="http://schemas.microsoft.com/office/drawing/2014/main" id="{0C253C20-DF3D-4947-94A6-353991DDEE76}"/>
                </a:ext>
              </a:extLst>
            </p:cNvPr>
            <p:cNvSpPr txBox="1"/>
            <p:nvPr/>
          </p:nvSpPr>
          <p:spPr>
            <a:xfrm>
              <a:off x="691881" y="4593650"/>
              <a:ext cx="1189648" cy="467471"/>
            </a:xfrm>
            <a:prstGeom prst="rect">
              <a:avLst/>
            </a:prstGeom>
            <a:noFill/>
            <a:ln>
              <a:noFill/>
            </a:ln>
          </p:spPr>
          <p:txBody>
            <a:bodyPr wrap="square" lIns="91440" tIns="45720" rIns="91440" bIns="45720" anchor="ctr" anchorCtr="0">
              <a:noAutofit/>
            </a:bodyPr>
            <a:lstStyle/>
            <a:p>
              <a:pPr algn="ctr">
                <a:buSzPct val="25000"/>
              </a:pPr>
              <a:r>
                <a:rPr lang="zh-CN" altLang="en-US" sz="1600" b="1" dirty="0"/>
                <a:t>机器学习</a:t>
              </a:r>
              <a:endParaRPr lang="en-US" altLang="zh-CN" sz="1600" b="1" dirty="0"/>
            </a:p>
          </p:txBody>
        </p:sp>
        <p:sp>
          <p:nvSpPr>
            <p:cNvPr id="140" name="椭圆 139">
              <a:extLst>
                <a:ext uri="{FF2B5EF4-FFF2-40B4-BE49-F238E27FC236}">
                  <a16:creationId xmlns:a16="http://schemas.microsoft.com/office/drawing/2014/main" id="{6C393F51-439A-4111-B275-1450AE97A11B}"/>
                </a:ext>
              </a:extLst>
            </p:cNvPr>
            <p:cNvSpPr/>
            <p:nvPr/>
          </p:nvSpPr>
          <p:spPr>
            <a:xfrm>
              <a:off x="769768" y="3585846"/>
              <a:ext cx="1012696" cy="1028699"/>
            </a:xfrm>
            <a:prstGeom prst="ellipse">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tx1"/>
                </a:solidFill>
              </a:endParaRPr>
            </a:p>
          </p:txBody>
        </p:sp>
        <p:sp>
          <p:nvSpPr>
            <p:cNvPr id="186" name="任意多边形 20">
              <a:extLst>
                <a:ext uri="{FF2B5EF4-FFF2-40B4-BE49-F238E27FC236}">
                  <a16:creationId xmlns:a16="http://schemas.microsoft.com/office/drawing/2014/main" id="{9166E50D-10C4-48F7-BEC5-F9366C31AC0F}"/>
                </a:ext>
              </a:extLst>
            </p:cNvPr>
            <p:cNvSpPr/>
            <p:nvPr/>
          </p:nvSpPr>
          <p:spPr>
            <a:xfrm>
              <a:off x="990367" y="3814446"/>
              <a:ext cx="571499" cy="571499"/>
            </a:xfrm>
            <a:custGeom>
              <a:avLst/>
              <a:gdLst>
                <a:gd name="T0" fmla="*/ 5547 w 12800"/>
                <a:gd name="T1" fmla="*/ 10240 h 12800"/>
                <a:gd name="T2" fmla="*/ 2133 w 12800"/>
                <a:gd name="T3" fmla="*/ 11947 h 12800"/>
                <a:gd name="T4" fmla="*/ 10667 w 12800"/>
                <a:gd name="T5" fmla="*/ 10240 h 12800"/>
                <a:gd name="T6" fmla="*/ 7680 w 12800"/>
                <a:gd name="T7" fmla="*/ 9387 h 12800"/>
                <a:gd name="T8" fmla="*/ 11520 w 12800"/>
                <a:gd name="T9" fmla="*/ 10240 h 12800"/>
                <a:gd name="T10" fmla="*/ 10667 w 12800"/>
                <a:gd name="T11" fmla="*/ 12800 h 12800"/>
                <a:gd name="T12" fmla="*/ 1280 w 12800"/>
                <a:gd name="T13" fmla="*/ 11947 h 12800"/>
                <a:gd name="T14" fmla="*/ 2133 w 12800"/>
                <a:gd name="T15" fmla="*/ 9387 h 12800"/>
                <a:gd name="T16" fmla="*/ 3413 w 12800"/>
                <a:gd name="T17" fmla="*/ 853 h 12800"/>
                <a:gd name="T18" fmla="*/ 10240 w 12800"/>
                <a:gd name="T19" fmla="*/ 1707 h 12800"/>
                <a:gd name="T20" fmla="*/ 9387 w 12800"/>
                <a:gd name="T21" fmla="*/ 8533 h 12800"/>
                <a:gd name="T22" fmla="*/ 2560 w 12800"/>
                <a:gd name="T23" fmla="*/ 7680 h 12800"/>
                <a:gd name="T24" fmla="*/ 3413 w 12800"/>
                <a:gd name="T25" fmla="*/ 853 h 12800"/>
                <a:gd name="T26" fmla="*/ 3413 w 12800"/>
                <a:gd name="T27" fmla="*/ 7680 h 12800"/>
                <a:gd name="T28" fmla="*/ 9387 w 12800"/>
                <a:gd name="T29" fmla="*/ 1707 h 12800"/>
                <a:gd name="T30" fmla="*/ 11093 w 12800"/>
                <a:gd name="T31" fmla="*/ 2987 h 12800"/>
                <a:gd name="T32" fmla="*/ 11520 w 12800"/>
                <a:gd name="T33" fmla="*/ 5973 h 12800"/>
                <a:gd name="T34" fmla="*/ 10667 w 12800"/>
                <a:gd name="T35" fmla="*/ 5973 h 12800"/>
                <a:gd name="T36" fmla="*/ 11093 w 12800"/>
                <a:gd name="T37" fmla="*/ 2987 h 12800"/>
                <a:gd name="T38" fmla="*/ 2133 w 12800"/>
                <a:gd name="T39" fmla="*/ 3413 h 12800"/>
                <a:gd name="T40" fmla="*/ 1707 w 12800"/>
                <a:gd name="T41" fmla="*/ 6400 h 12800"/>
                <a:gd name="T42" fmla="*/ 1280 w 12800"/>
                <a:gd name="T43" fmla="*/ 3413 h 12800"/>
                <a:gd name="T44" fmla="*/ 12373 w 12800"/>
                <a:gd name="T45" fmla="*/ 3840 h 12800"/>
                <a:gd name="T46" fmla="*/ 12800 w 12800"/>
                <a:gd name="T47" fmla="*/ 5120 h 12800"/>
                <a:gd name="T48" fmla="*/ 11947 w 12800"/>
                <a:gd name="T49" fmla="*/ 5120 h 12800"/>
                <a:gd name="T50" fmla="*/ 12373 w 12800"/>
                <a:gd name="T51" fmla="*/ 3840 h 12800"/>
                <a:gd name="T52" fmla="*/ 853 w 12800"/>
                <a:gd name="T53" fmla="*/ 4267 h 12800"/>
                <a:gd name="T54" fmla="*/ 427 w 12800"/>
                <a:gd name="T55" fmla="*/ 5547 h 12800"/>
                <a:gd name="T56" fmla="*/ 0 w 12800"/>
                <a:gd name="T57" fmla="*/ 4267 h 12800"/>
                <a:gd name="T58" fmla="*/ 4693 w 12800"/>
                <a:gd name="T59" fmla="*/ 5120 h 12800"/>
                <a:gd name="T60" fmla="*/ 4693 w 12800"/>
                <a:gd name="T61" fmla="*/ 3840 h 12800"/>
                <a:gd name="T62" fmla="*/ 4693 w 12800"/>
                <a:gd name="T63" fmla="*/ 5120 h 12800"/>
                <a:gd name="T64" fmla="*/ 8747 w 12800"/>
                <a:gd name="T65" fmla="*/ 4480 h 12800"/>
                <a:gd name="T66" fmla="*/ 7467 w 12800"/>
                <a:gd name="T67" fmla="*/ 4480 h 12800"/>
                <a:gd name="T68" fmla="*/ 6400 w 12800"/>
                <a:gd name="T69" fmla="*/ 0 h 12800"/>
                <a:gd name="T70" fmla="*/ 6827 w 12800"/>
                <a:gd name="T71" fmla="*/ 1280 h 12800"/>
                <a:gd name="T72" fmla="*/ 5973 w 12800"/>
                <a:gd name="T73" fmla="*/ 1280 h 12800"/>
                <a:gd name="T74" fmla="*/ 6400 w 12800"/>
                <a:gd name="T75" fmla="*/ 0 h 12800"/>
                <a:gd name="T76" fmla="*/ 5973 w 12800"/>
                <a:gd name="T77" fmla="*/ 8107 h 12800"/>
                <a:gd name="T78" fmla="*/ 5547 w 12800"/>
                <a:gd name="T79" fmla="*/ 10240 h 12800"/>
                <a:gd name="T80" fmla="*/ 5120 w 12800"/>
                <a:gd name="T81" fmla="*/ 8107 h 12800"/>
                <a:gd name="T82" fmla="*/ 7253 w 12800"/>
                <a:gd name="T83" fmla="*/ 7680 h 12800"/>
                <a:gd name="T84" fmla="*/ 7680 w 12800"/>
                <a:gd name="T85" fmla="*/ 9813 h 12800"/>
                <a:gd name="T86" fmla="*/ 6827 w 12800"/>
                <a:gd name="T87" fmla="*/ 9813 h 12800"/>
                <a:gd name="T88" fmla="*/ 7253 w 12800"/>
                <a:gd name="T89" fmla="*/ 768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00" h="12800">
                  <a:moveTo>
                    <a:pt x="5120" y="9387"/>
                  </a:moveTo>
                  <a:lnTo>
                    <a:pt x="5547" y="10240"/>
                  </a:lnTo>
                  <a:lnTo>
                    <a:pt x="2133" y="10240"/>
                  </a:lnTo>
                  <a:lnTo>
                    <a:pt x="2133" y="11947"/>
                  </a:lnTo>
                  <a:lnTo>
                    <a:pt x="10667" y="11947"/>
                  </a:lnTo>
                  <a:lnTo>
                    <a:pt x="10667" y="10240"/>
                  </a:lnTo>
                  <a:lnTo>
                    <a:pt x="7253" y="10240"/>
                  </a:lnTo>
                  <a:lnTo>
                    <a:pt x="7680" y="9387"/>
                  </a:lnTo>
                  <a:lnTo>
                    <a:pt x="10667" y="9387"/>
                  </a:lnTo>
                  <a:cubicBezTo>
                    <a:pt x="11138" y="9387"/>
                    <a:pt x="11520" y="9769"/>
                    <a:pt x="11520" y="10240"/>
                  </a:cubicBezTo>
                  <a:lnTo>
                    <a:pt x="11520" y="11947"/>
                  </a:lnTo>
                  <a:cubicBezTo>
                    <a:pt x="11520" y="12418"/>
                    <a:pt x="11138" y="12800"/>
                    <a:pt x="10667" y="12800"/>
                  </a:cubicBezTo>
                  <a:lnTo>
                    <a:pt x="2133" y="12800"/>
                  </a:lnTo>
                  <a:cubicBezTo>
                    <a:pt x="1662" y="12800"/>
                    <a:pt x="1280" y="12418"/>
                    <a:pt x="1280" y="11947"/>
                  </a:cubicBezTo>
                  <a:lnTo>
                    <a:pt x="1280" y="10240"/>
                  </a:lnTo>
                  <a:cubicBezTo>
                    <a:pt x="1280" y="9769"/>
                    <a:pt x="1662" y="9387"/>
                    <a:pt x="2133" y="9387"/>
                  </a:cubicBezTo>
                  <a:lnTo>
                    <a:pt x="5120" y="9387"/>
                  </a:lnTo>
                  <a:close/>
                  <a:moveTo>
                    <a:pt x="3413" y="853"/>
                  </a:moveTo>
                  <a:lnTo>
                    <a:pt x="9387" y="853"/>
                  </a:lnTo>
                  <a:cubicBezTo>
                    <a:pt x="9858" y="853"/>
                    <a:pt x="10240" y="1235"/>
                    <a:pt x="10240" y="1707"/>
                  </a:cubicBezTo>
                  <a:lnTo>
                    <a:pt x="10240" y="7680"/>
                  </a:lnTo>
                  <a:cubicBezTo>
                    <a:pt x="10240" y="8151"/>
                    <a:pt x="9858" y="8533"/>
                    <a:pt x="9387" y="8533"/>
                  </a:cubicBezTo>
                  <a:lnTo>
                    <a:pt x="3413" y="8533"/>
                  </a:lnTo>
                  <a:cubicBezTo>
                    <a:pt x="2942" y="8533"/>
                    <a:pt x="2560" y="8151"/>
                    <a:pt x="2560" y="7680"/>
                  </a:cubicBezTo>
                  <a:lnTo>
                    <a:pt x="2560" y="1707"/>
                  </a:lnTo>
                  <a:cubicBezTo>
                    <a:pt x="2560" y="1235"/>
                    <a:pt x="2942" y="853"/>
                    <a:pt x="3413" y="853"/>
                  </a:cubicBezTo>
                  <a:close/>
                  <a:moveTo>
                    <a:pt x="3413" y="1707"/>
                  </a:moveTo>
                  <a:lnTo>
                    <a:pt x="3413" y="7680"/>
                  </a:lnTo>
                  <a:lnTo>
                    <a:pt x="9387" y="7680"/>
                  </a:lnTo>
                  <a:lnTo>
                    <a:pt x="9387" y="1707"/>
                  </a:lnTo>
                  <a:lnTo>
                    <a:pt x="3413" y="1707"/>
                  </a:lnTo>
                  <a:close/>
                  <a:moveTo>
                    <a:pt x="11093" y="2987"/>
                  </a:moveTo>
                  <a:cubicBezTo>
                    <a:pt x="11329" y="2987"/>
                    <a:pt x="11520" y="3178"/>
                    <a:pt x="11520" y="3413"/>
                  </a:cubicBezTo>
                  <a:lnTo>
                    <a:pt x="11520" y="5973"/>
                  </a:lnTo>
                  <a:cubicBezTo>
                    <a:pt x="11520" y="6209"/>
                    <a:pt x="11329" y="6400"/>
                    <a:pt x="11093" y="6400"/>
                  </a:cubicBezTo>
                  <a:cubicBezTo>
                    <a:pt x="10858" y="6400"/>
                    <a:pt x="10667" y="6209"/>
                    <a:pt x="10667" y="5973"/>
                  </a:cubicBezTo>
                  <a:lnTo>
                    <a:pt x="10667" y="3413"/>
                  </a:lnTo>
                  <a:cubicBezTo>
                    <a:pt x="10667" y="3178"/>
                    <a:pt x="10858" y="2987"/>
                    <a:pt x="11093" y="2987"/>
                  </a:cubicBezTo>
                  <a:close/>
                  <a:moveTo>
                    <a:pt x="1707" y="2987"/>
                  </a:moveTo>
                  <a:cubicBezTo>
                    <a:pt x="1942" y="2987"/>
                    <a:pt x="2133" y="3178"/>
                    <a:pt x="2133" y="3413"/>
                  </a:cubicBezTo>
                  <a:lnTo>
                    <a:pt x="2133" y="5973"/>
                  </a:lnTo>
                  <a:cubicBezTo>
                    <a:pt x="2133" y="6209"/>
                    <a:pt x="1942" y="6400"/>
                    <a:pt x="1707" y="6400"/>
                  </a:cubicBezTo>
                  <a:cubicBezTo>
                    <a:pt x="1471" y="6400"/>
                    <a:pt x="1280" y="6209"/>
                    <a:pt x="1280" y="5973"/>
                  </a:cubicBezTo>
                  <a:lnTo>
                    <a:pt x="1280" y="3413"/>
                  </a:lnTo>
                  <a:cubicBezTo>
                    <a:pt x="1280" y="3178"/>
                    <a:pt x="1471" y="2987"/>
                    <a:pt x="1707" y="2987"/>
                  </a:cubicBezTo>
                  <a:close/>
                  <a:moveTo>
                    <a:pt x="12373" y="3840"/>
                  </a:moveTo>
                  <a:cubicBezTo>
                    <a:pt x="12609" y="3840"/>
                    <a:pt x="12800" y="4031"/>
                    <a:pt x="12800" y="4267"/>
                  </a:cubicBezTo>
                  <a:lnTo>
                    <a:pt x="12800" y="5120"/>
                  </a:lnTo>
                  <a:cubicBezTo>
                    <a:pt x="12800" y="5356"/>
                    <a:pt x="12609" y="5547"/>
                    <a:pt x="12373" y="5547"/>
                  </a:cubicBezTo>
                  <a:cubicBezTo>
                    <a:pt x="12138" y="5547"/>
                    <a:pt x="11947" y="5356"/>
                    <a:pt x="11947" y="5120"/>
                  </a:cubicBezTo>
                  <a:lnTo>
                    <a:pt x="11947" y="4267"/>
                  </a:lnTo>
                  <a:cubicBezTo>
                    <a:pt x="11947" y="4031"/>
                    <a:pt x="12138" y="3840"/>
                    <a:pt x="12373" y="3840"/>
                  </a:cubicBezTo>
                  <a:close/>
                  <a:moveTo>
                    <a:pt x="427" y="3840"/>
                  </a:moveTo>
                  <a:cubicBezTo>
                    <a:pt x="662" y="3840"/>
                    <a:pt x="853" y="4031"/>
                    <a:pt x="853" y="4267"/>
                  </a:cubicBezTo>
                  <a:lnTo>
                    <a:pt x="853" y="5120"/>
                  </a:lnTo>
                  <a:cubicBezTo>
                    <a:pt x="853" y="5356"/>
                    <a:pt x="662" y="5547"/>
                    <a:pt x="427" y="5547"/>
                  </a:cubicBezTo>
                  <a:cubicBezTo>
                    <a:pt x="191" y="5547"/>
                    <a:pt x="0" y="5356"/>
                    <a:pt x="0" y="5120"/>
                  </a:cubicBezTo>
                  <a:lnTo>
                    <a:pt x="0" y="4267"/>
                  </a:lnTo>
                  <a:cubicBezTo>
                    <a:pt x="0" y="4031"/>
                    <a:pt x="191" y="3840"/>
                    <a:pt x="427" y="3840"/>
                  </a:cubicBezTo>
                  <a:close/>
                  <a:moveTo>
                    <a:pt x="4693" y="5120"/>
                  </a:moveTo>
                  <a:cubicBezTo>
                    <a:pt x="5047" y="5120"/>
                    <a:pt x="5333" y="4833"/>
                    <a:pt x="5333" y="4480"/>
                  </a:cubicBezTo>
                  <a:cubicBezTo>
                    <a:pt x="5333" y="4127"/>
                    <a:pt x="5047" y="3840"/>
                    <a:pt x="4693" y="3840"/>
                  </a:cubicBezTo>
                  <a:cubicBezTo>
                    <a:pt x="4340" y="3840"/>
                    <a:pt x="4053" y="4127"/>
                    <a:pt x="4053" y="4480"/>
                  </a:cubicBezTo>
                  <a:cubicBezTo>
                    <a:pt x="4053" y="4833"/>
                    <a:pt x="4340" y="5120"/>
                    <a:pt x="4693" y="5120"/>
                  </a:cubicBezTo>
                  <a:close/>
                  <a:moveTo>
                    <a:pt x="8107" y="5120"/>
                  </a:moveTo>
                  <a:cubicBezTo>
                    <a:pt x="8460" y="5120"/>
                    <a:pt x="8747" y="4833"/>
                    <a:pt x="8747" y="4480"/>
                  </a:cubicBezTo>
                  <a:cubicBezTo>
                    <a:pt x="8747" y="4127"/>
                    <a:pt x="8460" y="3840"/>
                    <a:pt x="8107" y="3840"/>
                  </a:cubicBezTo>
                  <a:cubicBezTo>
                    <a:pt x="7753" y="3840"/>
                    <a:pt x="7467" y="4127"/>
                    <a:pt x="7467" y="4480"/>
                  </a:cubicBezTo>
                  <a:cubicBezTo>
                    <a:pt x="7467" y="4833"/>
                    <a:pt x="7753" y="5120"/>
                    <a:pt x="8107" y="5120"/>
                  </a:cubicBezTo>
                  <a:close/>
                  <a:moveTo>
                    <a:pt x="6400" y="0"/>
                  </a:moveTo>
                  <a:cubicBezTo>
                    <a:pt x="6636" y="0"/>
                    <a:pt x="6827" y="191"/>
                    <a:pt x="6827" y="427"/>
                  </a:cubicBezTo>
                  <a:lnTo>
                    <a:pt x="6827" y="1280"/>
                  </a:lnTo>
                  <a:cubicBezTo>
                    <a:pt x="6827" y="1516"/>
                    <a:pt x="6636" y="1707"/>
                    <a:pt x="6400" y="1707"/>
                  </a:cubicBezTo>
                  <a:cubicBezTo>
                    <a:pt x="6164" y="1707"/>
                    <a:pt x="5973" y="1516"/>
                    <a:pt x="5973" y="1280"/>
                  </a:cubicBezTo>
                  <a:lnTo>
                    <a:pt x="5973" y="427"/>
                  </a:lnTo>
                  <a:cubicBezTo>
                    <a:pt x="5973" y="191"/>
                    <a:pt x="6164" y="0"/>
                    <a:pt x="6400" y="0"/>
                  </a:cubicBezTo>
                  <a:close/>
                  <a:moveTo>
                    <a:pt x="5547" y="7680"/>
                  </a:moveTo>
                  <a:cubicBezTo>
                    <a:pt x="5782" y="7680"/>
                    <a:pt x="5973" y="7871"/>
                    <a:pt x="5973" y="8107"/>
                  </a:cubicBezTo>
                  <a:lnTo>
                    <a:pt x="5973" y="9813"/>
                  </a:lnTo>
                  <a:cubicBezTo>
                    <a:pt x="5973" y="10049"/>
                    <a:pt x="5782" y="10240"/>
                    <a:pt x="5547" y="10240"/>
                  </a:cubicBezTo>
                  <a:cubicBezTo>
                    <a:pt x="5311" y="10240"/>
                    <a:pt x="5120" y="10049"/>
                    <a:pt x="5120" y="9813"/>
                  </a:cubicBezTo>
                  <a:lnTo>
                    <a:pt x="5120" y="8107"/>
                  </a:lnTo>
                  <a:cubicBezTo>
                    <a:pt x="5120" y="7871"/>
                    <a:pt x="5311" y="7680"/>
                    <a:pt x="5547" y="7680"/>
                  </a:cubicBezTo>
                  <a:close/>
                  <a:moveTo>
                    <a:pt x="7253" y="7680"/>
                  </a:moveTo>
                  <a:cubicBezTo>
                    <a:pt x="7489" y="7680"/>
                    <a:pt x="7680" y="7871"/>
                    <a:pt x="7680" y="8107"/>
                  </a:cubicBezTo>
                  <a:lnTo>
                    <a:pt x="7680" y="9813"/>
                  </a:lnTo>
                  <a:cubicBezTo>
                    <a:pt x="7680" y="10049"/>
                    <a:pt x="7489" y="10240"/>
                    <a:pt x="7253" y="10240"/>
                  </a:cubicBezTo>
                  <a:cubicBezTo>
                    <a:pt x="7018" y="10240"/>
                    <a:pt x="6827" y="10049"/>
                    <a:pt x="6827" y="9813"/>
                  </a:cubicBezTo>
                  <a:lnTo>
                    <a:pt x="6827" y="8107"/>
                  </a:lnTo>
                  <a:cubicBezTo>
                    <a:pt x="6827" y="7871"/>
                    <a:pt x="7018" y="7680"/>
                    <a:pt x="7253" y="7680"/>
                  </a:cubicBezTo>
                  <a:close/>
                </a:path>
              </a:pathLst>
            </a:custGeom>
            <a:solidFill>
              <a:schemeClr val="tx1">
                <a:lumMod val="50000"/>
                <a:lumOff val="5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36000" rIns="180000" bIns="3600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r>
                <a:rPr lang="en-US" altLang="zh-CN" b="1" dirty="0">
                  <a:noFill/>
                </a:rPr>
                <a:t>Text here</a:t>
              </a:r>
            </a:p>
          </p:txBody>
        </p:sp>
      </p:grpSp>
      <p:cxnSp>
        <p:nvCxnSpPr>
          <p:cNvPr id="163" name="直接连接符 162">
            <a:extLst>
              <a:ext uri="{FF2B5EF4-FFF2-40B4-BE49-F238E27FC236}">
                <a16:creationId xmlns:a16="http://schemas.microsoft.com/office/drawing/2014/main" id="{D0FBC287-0CDD-438A-A334-1A0517DF9DC9}"/>
              </a:ext>
            </a:extLst>
          </p:cNvPr>
          <p:cNvCxnSpPr>
            <a:cxnSpLocks/>
          </p:cNvCxnSpPr>
          <p:nvPr/>
        </p:nvCxnSpPr>
        <p:spPr>
          <a:xfrm>
            <a:off x="4157158" y="2035047"/>
            <a:ext cx="13657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96" name="组合 195">
            <a:extLst>
              <a:ext uri="{FF2B5EF4-FFF2-40B4-BE49-F238E27FC236}">
                <a16:creationId xmlns:a16="http://schemas.microsoft.com/office/drawing/2014/main" id="{7830C042-73B5-475A-8BFB-21609E94A26E}"/>
              </a:ext>
            </a:extLst>
          </p:cNvPr>
          <p:cNvGrpSpPr/>
          <p:nvPr/>
        </p:nvGrpSpPr>
        <p:grpSpPr>
          <a:xfrm>
            <a:off x="4353713" y="1596248"/>
            <a:ext cx="1606738" cy="808222"/>
            <a:chOff x="7312633" y="2760329"/>
            <a:chExt cx="1606738" cy="808222"/>
          </a:xfrm>
        </p:grpSpPr>
        <p:sp>
          <p:nvSpPr>
            <p:cNvPr id="164" name="圆角矩形 41">
              <a:extLst>
                <a:ext uri="{FF2B5EF4-FFF2-40B4-BE49-F238E27FC236}">
                  <a16:creationId xmlns:a16="http://schemas.microsoft.com/office/drawing/2014/main" id="{DBCA61CF-DA76-4785-97A2-879A59533675}"/>
                </a:ext>
              </a:extLst>
            </p:cNvPr>
            <p:cNvSpPr/>
            <p:nvPr/>
          </p:nvSpPr>
          <p:spPr>
            <a:xfrm>
              <a:off x="7312633" y="2908853"/>
              <a:ext cx="1285294" cy="516604"/>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165" name="圆角矩形 42">
              <a:extLst>
                <a:ext uri="{FF2B5EF4-FFF2-40B4-BE49-F238E27FC236}">
                  <a16:creationId xmlns:a16="http://schemas.microsoft.com/office/drawing/2014/main" id="{D935E7B7-9C8D-4190-86CE-74476850EE26}"/>
                </a:ext>
              </a:extLst>
            </p:cNvPr>
            <p:cNvSpPr/>
            <p:nvPr/>
          </p:nvSpPr>
          <p:spPr>
            <a:xfrm>
              <a:off x="7364006" y="2760329"/>
              <a:ext cx="1555365" cy="808222"/>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深度学习</a:t>
              </a:r>
            </a:p>
          </p:txBody>
        </p:sp>
        <p:sp>
          <p:nvSpPr>
            <p:cNvPr id="166" name="任意多边形 43">
              <a:extLst>
                <a:ext uri="{FF2B5EF4-FFF2-40B4-BE49-F238E27FC236}">
                  <a16:creationId xmlns:a16="http://schemas.microsoft.com/office/drawing/2014/main" id="{DAC23653-E775-453B-99D2-275E8A619FA9}"/>
                </a:ext>
              </a:extLst>
            </p:cNvPr>
            <p:cNvSpPr/>
            <p:nvPr/>
          </p:nvSpPr>
          <p:spPr>
            <a:xfrm>
              <a:off x="7312633" y="2959146"/>
              <a:ext cx="198635" cy="397269"/>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grpSp>
        <p:nvGrpSpPr>
          <p:cNvPr id="197" name="组合 196">
            <a:extLst>
              <a:ext uri="{FF2B5EF4-FFF2-40B4-BE49-F238E27FC236}">
                <a16:creationId xmlns:a16="http://schemas.microsoft.com/office/drawing/2014/main" id="{FAEA62DE-8F69-4151-8C15-028D1CCDA323}"/>
              </a:ext>
            </a:extLst>
          </p:cNvPr>
          <p:cNvGrpSpPr/>
          <p:nvPr/>
        </p:nvGrpSpPr>
        <p:grpSpPr>
          <a:xfrm>
            <a:off x="6680074" y="669508"/>
            <a:ext cx="1848428" cy="806737"/>
            <a:chOff x="9638994" y="2283949"/>
            <a:chExt cx="1848428" cy="806737"/>
          </a:xfrm>
        </p:grpSpPr>
        <p:sp>
          <p:nvSpPr>
            <p:cNvPr id="170" name="圆角矩形 5">
              <a:extLst>
                <a:ext uri="{FF2B5EF4-FFF2-40B4-BE49-F238E27FC236}">
                  <a16:creationId xmlns:a16="http://schemas.microsoft.com/office/drawing/2014/main" id="{3659C5E3-D7AA-4EF6-AEFB-13B758331788}"/>
                </a:ext>
              </a:extLst>
            </p:cNvPr>
            <p:cNvSpPr/>
            <p:nvPr/>
          </p:nvSpPr>
          <p:spPr>
            <a:xfrm>
              <a:off x="9638994" y="2432200"/>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171" name="圆角矩形 6">
              <a:extLst>
                <a:ext uri="{FF2B5EF4-FFF2-40B4-BE49-F238E27FC236}">
                  <a16:creationId xmlns:a16="http://schemas.microsoft.com/office/drawing/2014/main" id="{35E6DD8A-39CB-41D5-BDB9-948684CBAA5D}"/>
                </a:ext>
              </a:extLst>
            </p:cNvPr>
            <p:cNvSpPr/>
            <p:nvPr/>
          </p:nvSpPr>
          <p:spPr>
            <a:xfrm>
              <a:off x="9690272" y="2283949"/>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a:t>
              </a:r>
              <a:r>
                <a:rPr lang="en-US" altLang="zh-CN" sz="2000" b="1" dirty="0">
                  <a:solidFill>
                    <a:schemeClr val="tx1"/>
                  </a:solidFill>
                </a:rPr>
                <a:t>Backbone</a:t>
              </a:r>
              <a:endParaRPr lang="zh-CN" altLang="en-US" sz="2000" b="1" dirty="0">
                <a:solidFill>
                  <a:schemeClr val="tx1"/>
                </a:solidFill>
              </a:endParaRPr>
            </a:p>
          </p:txBody>
        </p:sp>
        <p:sp>
          <p:nvSpPr>
            <p:cNvPr id="172" name="任意多边形 7">
              <a:extLst>
                <a:ext uri="{FF2B5EF4-FFF2-40B4-BE49-F238E27FC236}">
                  <a16:creationId xmlns:a16="http://schemas.microsoft.com/office/drawing/2014/main" id="{5E93B881-3FA3-4694-AF02-6F6CFEFA3E83}"/>
                </a:ext>
              </a:extLst>
            </p:cNvPr>
            <p:cNvSpPr/>
            <p:nvPr/>
          </p:nvSpPr>
          <p:spPr>
            <a:xfrm>
              <a:off x="9638994" y="2482401"/>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sp>
        <p:nvSpPr>
          <p:cNvPr id="173" name="圆角矩形 11">
            <a:extLst>
              <a:ext uri="{FF2B5EF4-FFF2-40B4-BE49-F238E27FC236}">
                <a16:creationId xmlns:a16="http://schemas.microsoft.com/office/drawing/2014/main" id="{5E57FD4C-CCBB-4154-860B-51580FFE98A6}"/>
              </a:ext>
            </a:extLst>
          </p:cNvPr>
          <p:cNvSpPr/>
          <p:nvPr/>
        </p:nvSpPr>
        <p:spPr>
          <a:xfrm>
            <a:off x="6680074" y="2308209"/>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74" name="圆角矩形 12">
            <a:extLst>
              <a:ext uri="{FF2B5EF4-FFF2-40B4-BE49-F238E27FC236}">
                <a16:creationId xmlns:a16="http://schemas.microsoft.com/office/drawing/2014/main" id="{F17F9D48-96FD-4223-B8CD-E4AB2EFBC39E}"/>
              </a:ext>
            </a:extLst>
          </p:cNvPr>
          <p:cNvSpPr/>
          <p:nvPr/>
        </p:nvSpPr>
        <p:spPr>
          <a:xfrm>
            <a:off x="6731352" y="2159958"/>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应用</a:t>
            </a:r>
          </a:p>
        </p:txBody>
      </p:sp>
      <p:sp>
        <p:nvSpPr>
          <p:cNvPr id="175" name="任意多边形 13">
            <a:extLst>
              <a:ext uri="{FF2B5EF4-FFF2-40B4-BE49-F238E27FC236}">
                <a16:creationId xmlns:a16="http://schemas.microsoft.com/office/drawing/2014/main" id="{CBE1CF19-C2F3-4A78-9D3B-A9BD900039BC}"/>
              </a:ext>
            </a:extLst>
          </p:cNvPr>
          <p:cNvSpPr/>
          <p:nvPr/>
        </p:nvSpPr>
        <p:spPr>
          <a:xfrm>
            <a:off x="6680074" y="2358409"/>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76" name="右中括号 175">
            <a:extLst>
              <a:ext uri="{FF2B5EF4-FFF2-40B4-BE49-F238E27FC236}">
                <a16:creationId xmlns:a16="http://schemas.microsoft.com/office/drawing/2014/main" id="{63D1F31B-F395-47CA-AF4A-7B6905F20D1E}"/>
              </a:ext>
            </a:extLst>
          </p:cNvPr>
          <p:cNvSpPr/>
          <p:nvPr/>
        </p:nvSpPr>
        <p:spPr>
          <a:xfrm rot="10800000">
            <a:off x="6158621" y="867960"/>
            <a:ext cx="396632" cy="1850010"/>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7" name="直接连接符 176">
            <a:extLst>
              <a:ext uri="{FF2B5EF4-FFF2-40B4-BE49-F238E27FC236}">
                <a16:creationId xmlns:a16="http://schemas.microsoft.com/office/drawing/2014/main" id="{EA9ECAC8-2FE4-43C4-9A46-625CF10F57EB}"/>
              </a:ext>
            </a:extLst>
          </p:cNvPr>
          <p:cNvCxnSpPr>
            <a:cxnSpLocks/>
          </p:cNvCxnSpPr>
          <p:nvPr/>
        </p:nvCxnSpPr>
        <p:spPr>
          <a:xfrm>
            <a:off x="6011824" y="2021359"/>
            <a:ext cx="13563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043ECD84-2E31-445D-B846-9EAF0F65FD40}"/>
              </a:ext>
            </a:extLst>
          </p:cNvPr>
          <p:cNvGrpSpPr/>
          <p:nvPr/>
        </p:nvGrpSpPr>
        <p:grpSpPr>
          <a:xfrm>
            <a:off x="2248745" y="4240065"/>
            <a:ext cx="1848428" cy="806737"/>
            <a:chOff x="9638994" y="2283949"/>
            <a:chExt cx="1848428" cy="806737"/>
          </a:xfrm>
        </p:grpSpPr>
        <p:sp>
          <p:nvSpPr>
            <p:cNvPr id="46" name="圆角矩形 5">
              <a:extLst>
                <a:ext uri="{FF2B5EF4-FFF2-40B4-BE49-F238E27FC236}">
                  <a16:creationId xmlns:a16="http://schemas.microsoft.com/office/drawing/2014/main" id="{79661D8F-0664-46C9-B2A5-5474C23DC552}"/>
                </a:ext>
              </a:extLst>
            </p:cNvPr>
            <p:cNvSpPr/>
            <p:nvPr/>
          </p:nvSpPr>
          <p:spPr>
            <a:xfrm>
              <a:off x="9638994" y="2432200"/>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47" name="圆角矩形 6">
              <a:extLst>
                <a:ext uri="{FF2B5EF4-FFF2-40B4-BE49-F238E27FC236}">
                  <a16:creationId xmlns:a16="http://schemas.microsoft.com/office/drawing/2014/main" id="{F297E5B4-D300-4368-B3ED-02EAA36B616C}"/>
                </a:ext>
              </a:extLst>
            </p:cNvPr>
            <p:cNvSpPr/>
            <p:nvPr/>
          </p:nvSpPr>
          <p:spPr>
            <a:xfrm>
              <a:off x="9690272" y="2283949"/>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无监督学习</a:t>
              </a:r>
            </a:p>
          </p:txBody>
        </p:sp>
        <p:sp>
          <p:nvSpPr>
            <p:cNvPr id="48" name="任意多边形 7">
              <a:extLst>
                <a:ext uri="{FF2B5EF4-FFF2-40B4-BE49-F238E27FC236}">
                  <a16:creationId xmlns:a16="http://schemas.microsoft.com/office/drawing/2014/main" id="{A73B6910-B360-448E-9D01-0AEEFF94A35A}"/>
                </a:ext>
              </a:extLst>
            </p:cNvPr>
            <p:cNvSpPr/>
            <p:nvPr/>
          </p:nvSpPr>
          <p:spPr>
            <a:xfrm>
              <a:off x="9638994" y="2482401"/>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sp>
        <p:nvSpPr>
          <p:cNvPr id="49" name="圆角矩形 11">
            <a:extLst>
              <a:ext uri="{FF2B5EF4-FFF2-40B4-BE49-F238E27FC236}">
                <a16:creationId xmlns:a16="http://schemas.microsoft.com/office/drawing/2014/main" id="{BA6E2118-F5C4-4C1B-8355-A2E8F9F33316}"/>
              </a:ext>
            </a:extLst>
          </p:cNvPr>
          <p:cNvSpPr/>
          <p:nvPr/>
        </p:nvSpPr>
        <p:spPr>
          <a:xfrm>
            <a:off x="2248745" y="5428406"/>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50" name="圆角矩形 12">
            <a:extLst>
              <a:ext uri="{FF2B5EF4-FFF2-40B4-BE49-F238E27FC236}">
                <a16:creationId xmlns:a16="http://schemas.microsoft.com/office/drawing/2014/main" id="{DF426F6D-5B1F-4C6E-9E44-0DFAB49C00BE}"/>
              </a:ext>
            </a:extLst>
          </p:cNvPr>
          <p:cNvSpPr/>
          <p:nvPr/>
        </p:nvSpPr>
        <p:spPr>
          <a:xfrm>
            <a:off x="2300023" y="5280155"/>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半监督学习</a:t>
            </a:r>
          </a:p>
        </p:txBody>
      </p:sp>
      <p:sp>
        <p:nvSpPr>
          <p:cNvPr id="51" name="任意多边形 13">
            <a:extLst>
              <a:ext uri="{FF2B5EF4-FFF2-40B4-BE49-F238E27FC236}">
                <a16:creationId xmlns:a16="http://schemas.microsoft.com/office/drawing/2014/main" id="{FB18B257-F993-4F8C-8B17-B6448076B507}"/>
              </a:ext>
            </a:extLst>
          </p:cNvPr>
          <p:cNvSpPr/>
          <p:nvPr/>
        </p:nvSpPr>
        <p:spPr>
          <a:xfrm>
            <a:off x="2248745" y="5478606"/>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52" name="右中括号 51">
            <a:extLst>
              <a:ext uri="{FF2B5EF4-FFF2-40B4-BE49-F238E27FC236}">
                <a16:creationId xmlns:a16="http://schemas.microsoft.com/office/drawing/2014/main" id="{4F73F4A4-0928-4F03-A0D4-2CC267FA1A67}"/>
              </a:ext>
            </a:extLst>
          </p:cNvPr>
          <p:cNvSpPr/>
          <p:nvPr/>
        </p:nvSpPr>
        <p:spPr>
          <a:xfrm rot="10800000">
            <a:off x="1727292" y="1876332"/>
            <a:ext cx="396632" cy="3961834"/>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2803BF2A-F3D1-4587-A8B5-55B91D92975F}"/>
              </a:ext>
            </a:extLst>
          </p:cNvPr>
          <p:cNvCxnSpPr>
            <a:cxnSpLocks/>
          </p:cNvCxnSpPr>
          <p:nvPr/>
        </p:nvCxnSpPr>
        <p:spPr>
          <a:xfrm>
            <a:off x="1591654" y="4648070"/>
            <a:ext cx="53227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4" name="圆角矩形 11">
            <a:extLst>
              <a:ext uri="{FF2B5EF4-FFF2-40B4-BE49-F238E27FC236}">
                <a16:creationId xmlns:a16="http://schemas.microsoft.com/office/drawing/2014/main" id="{81BFBD6D-FDDA-43D7-888C-E814D37453A1}"/>
              </a:ext>
            </a:extLst>
          </p:cNvPr>
          <p:cNvSpPr/>
          <p:nvPr/>
        </p:nvSpPr>
        <p:spPr>
          <a:xfrm>
            <a:off x="2248745" y="1806128"/>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55" name="圆角矩形 12">
            <a:extLst>
              <a:ext uri="{FF2B5EF4-FFF2-40B4-BE49-F238E27FC236}">
                <a16:creationId xmlns:a16="http://schemas.microsoft.com/office/drawing/2014/main" id="{58577021-1B9D-4B2E-99C4-32882D258095}"/>
              </a:ext>
            </a:extLst>
          </p:cNvPr>
          <p:cNvSpPr/>
          <p:nvPr/>
        </p:nvSpPr>
        <p:spPr>
          <a:xfrm>
            <a:off x="2300023" y="1657877"/>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有监督学习</a:t>
            </a:r>
          </a:p>
        </p:txBody>
      </p:sp>
      <p:sp>
        <p:nvSpPr>
          <p:cNvPr id="56" name="任意多边形 13">
            <a:extLst>
              <a:ext uri="{FF2B5EF4-FFF2-40B4-BE49-F238E27FC236}">
                <a16:creationId xmlns:a16="http://schemas.microsoft.com/office/drawing/2014/main" id="{BD8975BA-C14F-4565-96E7-BFF782F4051A}"/>
              </a:ext>
            </a:extLst>
          </p:cNvPr>
          <p:cNvSpPr/>
          <p:nvPr/>
        </p:nvSpPr>
        <p:spPr>
          <a:xfrm>
            <a:off x="2248745" y="1856328"/>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70" name="圆角矩形 5">
            <a:extLst>
              <a:ext uri="{FF2B5EF4-FFF2-40B4-BE49-F238E27FC236}">
                <a16:creationId xmlns:a16="http://schemas.microsoft.com/office/drawing/2014/main" id="{CC771C75-890A-48F1-BBAD-B678B1D5981B}"/>
              </a:ext>
            </a:extLst>
          </p:cNvPr>
          <p:cNvSpPr/>
          <p:nvPr/>
        </p:nvSpPr>
        <p:spPr>
          <a:xfrm>
            <a:off x="9251457" y="1826131"/>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71" name="圆角矩形 6">
            <a:extLst>
              <a:ext uri="{FF2B5EF4-FFF2-40B4-BE49-F238E27FC236}">
                <a16:creationId xmlns:a16="http://schemas.microsoft.com/office/drawing/2014/main" id="{1E0CD76F-E751-4B17-AEAE-2FA8930FB685}"/>
              </a:ext>
            </a:extLst>
          </p:cNvPr>
          <p:cNvSpPr/>
          <p:nvPr/>
        </p:nvSpPr>
        <p:spPr>
          <a:xfrm>
            <a:off x="9302735" y="1677880"/>
            <a:ext cx="127940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a:t>
            </a:r>
            <a:r>
              <a:rPr lang="en-US" altLang="zh-CN" sz="2000" b="1" dirty="0">
                <a:solidFill>
                  <a:schemeClr val="tx1"/>
                </a:solidFill>
              </a:rPr>
              <a:t>CV</a:t>
            </a:r>
            <a:endParaRPr lang="zh-CN" altLang="en-US" sz="2000" b="1" dirty="0">
              <a:solidFill>
                <a:schemeClr val="tx1"/>
              </a:solidFill>
            </a:endParaRPr>
          </a:p>
        </p:txBody>
      </p:sp>
      <p:sp>
        <p:nvSpPr>
          <p:cNvPr id="72" name="任意多边形 7">
            <a:extLst>
              <a:ext uri="{FF2B5EF4-FFF2-40B4-BE49-F238E27FC236}">
                <a16:creationId xmlns:a16="http://schemas.microsoft.com/office/drawing/2014/main" id="{3E22BF1E-8809-4EFD-8241-3374F357B0EC}"/>
              </a:ext>
            </a:extLst>
          </p:cNvPr>
          <p:cNvSpPr/>
          <p:nvPr/>
        </p:nvSpPr>
        <p:spPr>
          <a:xfrm>
            <a:off x="9251457" y="1876332"/>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73" name="圆角矩形 11">
            <a:extLst>
              <a:ext uri="{FF2B5EF4-FFF2-40B4-BE49-F238E27FC236}">
                <a16:creationId xmlns:a16="http://schemas.microsoft.com/office/drawing/2014/main" id="{A4A8DD05-3336-4862-B4E4-C99758EE3AF3}"/>
              </a:ext>
            </a:extLst>
          </p:cNvPr>
          <p:cNvSpPr/>
          <p:nvPr/>
        </p:nvSpPr>
        <p:spPr>
          <a:xfrm>
            <a:off x="9251457" y="2866221"/>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74" name="圆角矩形 12">
            <a:extLst>
              <a:ext uri="{FF2B5EF4-FFF2-40B4-BE49-F238E27FC236}">
                <a16:creationId xmlns:a16="http://schemas.microsoft.com/office/drawing/2014/main" id="{7D628937-0290-418B-8FE2-45D27133293A}"/>
              </a:ext>
            </a:extLst>
          </p:cNvPr>
          <p:cNvSpPr/>
          <p:nvPr/>
        </p:nvSpPr>
        <p:spPr>
          <a:xfrm>
            <a:off x="9302735" y="2717970"/>
            <a:ext cx="127940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a:t>
            </a:r>
            <a:r>
              <a:rPr lang="en-US" altLang="zh-CN" sz="2000" b="1" dirty="0">
                <a:solidFill>
                  <a:schemeClr val="tx1"/>
                </a:solidFill>
              </a:rPr>
              <a:t>NLP</a:t>
            </a:r>
            <a:endParaRPr lang="zh-CN" altLang="en-US" sz="2000" b="1" dirty="0">
              <a:solidFill>
                <a:schemeClr val="tx1"/>
              </a:solidFill>
            </a:endParaRPr>
          </a:p>
        </p:txBody>
      </p:sp>
      <p:sp>
        <p:nvSpPr>
          <p:cNvPr id="75" name="任意多边形 13">
            <a:extLst>
              <a:ext uri="{FF2B5EF4-FFF2-40B4-BE49-F238E27FC236}">
                <a16:creationId xmlns:a16="http://schemas.microsoft.com/office/drawing/2014/main" id="{33BB2450-8850-4255-9E58-8224C251A163}"/>
              </a:ext>
            </a:extLst>
          </p:cNvPr>
          <p:cNvSpPr/>
          <p:nvPr/>
        </p:nvSpPr>
        <p:spPr>
          <a:xfrm>
            <a:off x="9251457" y="2916421"/>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76" name="右中括号 75">
            <a:extLst>
              <a:ext uri="{FF2B5EF4-FFF2-40B4-BE49-F238E27FC236}">
                <a16:creationId xmlns:a16="http://schemas.microsoft.com/office/drawing/2014/main" id="{0FC3AD6C-C7B9-4C75-93BC-AA2631372278}"/>
              </a:ext>
            </a:extLst>
          </p:cNvPr>
          <p:cNvSpPr/>
          <p:nvPr/>
        </p:nvSpPr>
        <p:spPr>
          <a:xfrm rot="10800000">
            <a:off x="8730004" y="1898321"/>
            <a:ext cx="396632" cy="1377661"/>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71D6C6A0-4D14-418E-AC62-941A31432A46}"/>
              </a:ext>
            </a:extLst>
          </p:cNvPr>
          <p:cNvCxnSpPr>
            <a:cxnSpLocks/>
          </p:cNvCxnSpPr>
          <p:nvPr/>
        </p:nvCxnSpPr>
        <p:spPr>
          <a:xfrm>
            <a:off x="8583207" y="2579371"/>
            <a:ext cx="13563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8" name="圆角矩形 5">
            <a:extLst>
              <a:ext uri="{FF2B5EF4-FFF2-40B4-BE49-F238E27FC236}">
                <a16:creationId xmlns:a16="http://schemas.microsoft.com/office/drawing/2014/main" id="{9516EFC6-68CD-4B0A-B794-BCB463CCD353}"/>
              </a:ext>
            </a:extLst>
          </p:cNvPr>
          <p:cNvSpPr/>
          <p:nvPr/>
        </p:nvSpPr>
        <p:spPr>
          <a:xfrm>
            <a:off x="4815182" y="3887116"/>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79" name="圆角矩形 6">
            <a:extLst>
              <a:ext uri="{FF2B5EF4-FFF2-40B4-BE49-F238E27FC236}">
                <a16:creationId xmlns:a16="http://schemas.microsoft.com/office/drawing/2014/main" id="{D61A221D-CD1C-455E-A5C1-7C03D3CF838E}"/>
              </a:ext>
            </a:extLst>
          </p:cNvPr>
          <p:cNvSpPr/>
          <p:nvPr/>
        </p:nvSpPr>
        <p:spPr>
          <a:xfrm>
            <a:off x="4866460" y="3738865"/>
            <a:ext cx="127940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聚类</a:t>
            </a:r>
          </a:p>
        </p:txBody>
      </p:sp>
      <p:sp>
        <p:nvSpPr>
          <p:cNvPr id="80" name="任意多边形 7">
            <a:extLst>
              <a:ext uri="{FF2B5EF4-FFF2-40B4-BE49-F238E27FC236}">
                <a16:creationId xmlns:a16="http://schemas.microsoft.com/office/drawing/2014/main" id="{037D95AD-85CE-4C9F-BBD9-7E335BDE4C67}"/>
              </a:ext>
            </a:extLst>
          </p:cNvPr>
          <p:cNvSpPr/>
          <p:nvPr/>
        </p:nvSpPr>
        <p:spPr>
          <a:xfrm>
            <a:off x="4815182" y="3937317"/>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81" name="圆角矩形 11">
            <a:extLst>
              <a:ext uri="{FF2B5EF4-FFF2-40B4-BE49-F238E27FC236}">
                <a16:creationId xmlns:a16="http://schemas.microsoft.com/office/drawing/2014/main" id="{F57DBC69-D8BA-4EE2-A77F-307E9CFF9446}"/>
              </a:ext>
            </a:extLst>
          </p:cNvPr>
          <p:cNvSpPr/>
          <p:nvPr/>
        </p:nvSpPr>
        <p:spPr>
          <a:xfrm>
            <a:off x="4815182" y="4927206"/>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82" name="圆角矩形 12">
            <a:extLst>
              <a:ext uri="{FF2B5EF4-FFF2-40B4-BE49-F238E27FC236}">
                <a16:creationId xmlns:a16="http://schemas.microsoft.com/office/drawing/2014/main" id="{8F912225-A665-4490-9CB5-F493E0EE95B5}"/>
              </a:ext>
            </a:extLst>
          </p:cNvPr>
          <p:cNvSpPr/>
          <p:nvPr/>
        </p:nvSpPr>
        <p:spPr>
          <a:xfrm>
            <a:off x="4866460" y="4778955"/>
            <a:ext cx="127940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降维</a:t>
            </a:r>
            <a:endParaRPr lang="en-US" altLang="zh-CN" sz="2000" b="1" dirty="0">
              <a:solidFill>
                <a:schemeClr val="tx1"/>
              </a:solidFill>
            </a:endParaRPr>
          </a:p>
          <a:p>
            <a:pPr algn="ctr" defTabSz="914354"/>
            <a:r>
              <a:rPr lang="zh-CN" altLang="en-US" sz="1200" dirty="0">
                <a:solidFill>
                  <a:schemeClr val="tx1"/>
                </a:solidFill>
              </a:rPr>
              <a:t>（主成分分析</a:t>
            </a:r>
            <a:r>
              <a:rPr lang="en-US" altLang="zh-CN" sz="1200" dirty="0">
                <a:solidFill>
                  <a:schemeClr val="tx1"/>
                </a:solidFill>
              </a:rPr>
              <a:t>PCA</a:t>
            </a:r>
            <a:r>
              <a:rPr lang="zh-CN" altLang="en-US" sz="1200" dirty="0">
                <a:solidFill>
                  <a:schemeClr val="tx1"/>
                </a:solidFill>
              </a:rPr>
              <a:t>）</a:t>
            </a:r>
          </a:p>
        </p:txBody>
      </p:sp>
      <p:sp>
        <p:nvSpPr>
          <p:cNvPr id="83" name="任意多边形 13">
            <a:extLst>
              <a:ext uri="{FF2B5EF4-FFF2-40B4-BE49-F238E27FC236}">
                <a16:creationId xmlns:a16="http://schemas.microsoft.com/office/drawing/2014/main" id="{5AEF443E-F6B6-453B-B72D-5C7B1E453C23}"/>
              </a:ext>
            </a:extLst>
          </p:cNvPr>
          <p:cNvSpPr/>
          <p:nvPr/>
        </p:nvSpPr>
        <p:spPr>
          <a:xfrm>
            <a:off x="4815182" y="4977406"/>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84" name="右中括号 83">
            <a:extLst>
              <a:ext uri="{FF2B5EF4-FFF2-40B4-BE49-F238E27FC236}">
                <a16:creationId xmlns:a16="http://schemas.microsoft.com/office/drawing/2014/main" id="{E791B310-FBF5-431F-8A7C-3554FCCD839B}"/>
              </a:ext>
            </a:extLst>
          </p:cNvPr>
          <p:cNvSpPr/>
          <p:nvPr/>
        </p:nvSpPr>
        <p:spPr>
          <a:xfrm rot="10800000">
            <a:off x="4293729" y="3959306"/>
            <a:ext cx="396632" cy="1377661"/>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908DAE6A-E952-400C-831F-C71E042AF426}"/>
              </a:ext>
            </a:extLst>
          </p:cNvPr>
          <p:cNvCxnSpPr>
            <a:cxnSpLocks/>
          </p:cNvCxnSpPr>
          <p:nvPr/>
        </p:nvCxnSpPr>
        <p:spPr>
          <a:xfrm>
            <a:off x="4146932" y="4640356"/>
            <a:ext cx="13563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椭圆 3">
            <a:extLst>
              <a:ext uri="{FF2B5EF4-FFF2-40B4-BE49-F238E27FC236}">
                <a16:creationId xmlns:a16="http://schemas.microsoft.com/office/drawing/2014/main" id="{71E8047D-4AB2-4B19-BBA5-12890A05B071}"/>
              </a:ext>
            </a:extLst>
          </p:cNvPr>
          <p:cNvSpPr/>
          <p:nvPr/>
        </p:nvSpPr>
        <p:spPr>
          <a:xfrm>
            <a:off x="7169580" y="4142617"/>
            <a:ext cx="2170855" cy="2170855"/>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9631437E-2CC5-4794-A110-725171656213}"/>
              </a:ext>
            </a:extLst>
          </p:cNvPr>
          <p:cNvSpPr/>
          <p:nvPr/>
        </p:nvSpPr>
        <p:spPr>
          <a:xfrm>
            <a:off x="8477851" y="4112460"/>
            <a:ext cx="2170855" cy="2170855"/>
          </a:xfrm>
          <a:prstGeom prst="ellipse">
            <a:avLst/>
          </a:prstGeom>
          <a:solidFill>
            <a:schemeClr val="accent4">
              <a:alpha val="1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4F31EEB1-868A-47F1-A918-0B54B070816F}"/>
              </a:ext>
            </a:extLst>
          </p:cNvPr>
          <p:cNvSpPr txBox="1"/>
          <p:nvPr/>
        </p:nvSpPr>
        <p:spPr>
          <a:xfrm>
            <a:off x="7195144" y="5032353"/>
            <a:ext cx="1135247" cy="369332"/>
          </a:xfrm>
          <a:prstGeom prst="rect">
            <a:avLst/>
          </a:prstGeom>
          <a:noFill/>
        </p:spPr>
        <p:txBody>
          <a:bodyPr wrap="none" rtlCol="0">
            <a:spAutoFit/>
          </a:bodyPr>
          <a:lstStyle/>
          <a:p>
            <a:r>
              <a:rPr lang="zh-CN" altLang="en-US" b="1" dirty="0">
                <a:solidFill>
                  <a:schemeClr val="accent1"/>
                </a:solidFill>
              </a:rPr>
              <a:t>机器学习</a:t>
            </a:r>
          </a:p>
        </p:txBody>
      </p:sp>
      <p:sp>
        <p:nvSpPr>
          <p:cNvPr id="87" name="文本框 86">
            <a:extLst>
              <a:ext uri="{FF2B5EF4-FFF2-40B4-BE49-F238E27FC236}">
                <a16:creationId xmlns:a16="http://schemas.microsoft.com/office/drawing/2014/main" id="{3D75E68D-99C8-4CDE-A1F7-A6DD4DD06A19}"/>
              </a:ext>
            </a:extLst>
          </p:cNvPr>
          <p:cNvSpPr txBox="1"/>
          <p:nvPr/>
        </p:nvSpPr>
        <p:spPr>
          <a:xfrm>
            <a:off x="9426947" y="5032353"/>
            <a:ext cx="1107996" cy="369332"/>
          </a:xfrm>
          <a:prstGeom prst="rect">
            <a:avLst/>
          </a:prstGeom>
          <a:noFill/>
        </p:spPr>
        <p:txBody>
          <a:bodyPr wrap="none" rtlCol="0">
            <a:spAutoFit/>
          </a:bodyPr>
          <a:lstStyle/>
          <a:p>
            <a:r>
              <a:rPr lang="zh-CN" altLang="en-US" b="1" dirty="0">
                <a:solidFill>
                  <a:schemeClr val="accent4">
                    <a:lumMod val="75000"/>
                  </a:schemeClr>
                </a:solidFill>
              </a:rPr>
              <a:t>人工智能</a:t>
            </a:r>
          </a:p>
        </p:txBody>
      </p:sp>
      <p:sp>
        <p:nvSpPr>
          <p:cNvPr id="88" name="文本框 87">
            <a:extLst>
              <a:ext uri="{FF2B5EF4-FFF2-40B4-BE49-F238E27FC236}">
                <a16:creationId xmlns:a16="http://schemas.microsoft.com/office/drawing/2014/main" id="{CBD8D933-E42C-4F7E-8E08-416C4B3871FA}"/>
              </a:ext>
            </a:extLst>
          </p:cNvPr>
          <p:cNvSpPr txBox="1"/>
          <p:nvPr/>
        </p:nvSpPr>
        <p:spPr>
          <a:xfrm>
            <a:off x="8577335" y="4874721"/>
            <a:ext cx="646331" cy="646331"/>
          </a:xfrm>
          <a:prstGeom prst="rect">
            <a:avLst/>
          </a:prstGeom>
          <a:noFill/>
        </p:spPr>
        <p:txBody>
          <a:bodyPr wrap="none" rtlCol="0">
            <a:spAutoFit/>
          </a:bodyPr>
          <a:lstStyle/>
          <a:p>
            <a:r>
              <a:rPr lang="zh-CN" altLang="en-US" b="1" dirty="0"/>
              <a:t>深度</a:t>
            </a:r>
            <a:endParaRPr lang="en-US" altLang="zh-CN" b="1" dirty="0"/>
          </a:p>
          <a:p>
            <a:r>
              <a:rPr lang="zh-CN" altLang="en-US" b="1" dirty="0"/>
              <a:t>学习</a:t>
            </a:r>
          </a:p>
        </p:txBody>
      </p:sp>
      <p:sp>
        <p:nvSpPr>
          <p:cNvPr id="6" name="文本框 5">
            <a:extLst>
              <a:ext uri="{FF2B5EF4-FFF2-40B4-BE49-F238E27FC236}">
                <a16:creationId xmlns:a16="http://schemas.microsoft.com/office/drawing/2014/main" id="{41A790C4-F8FE-48DC-AD80-D0D89C9B7888}"/>
              </a:ext>
            </a:extLst>
          </p:cNvPr>
          <p:cNvSpPr txBox="1"/>
          <p:nvPr/>
        </p:nvSpPr>
        <p:spPr>
          <a:xfrm>
            <a:off x="8651025" y="746273"/>
            <a:ext cx="2989921" cy="584775"/>
          </a:xfrm>
          <a:prstGeom prst="rect">
            <a:avLst/>
          </a:prstGeom>
          <a:noFill/>
        </p:spPr>
        <p:txBody>
          <a:bodyPr wrap="none" rtlCol="0">
            <a:spAutoFit/>
          </a:bodyPr>
          <a:lstStyle/>
          <a:p>
            <a:r>
              <a:rPr lang="en-US" altLang="zh-CN" sz="1600" dirty="0">
                <a:latin typeface="+mn-ea"/>
              </a:rPr>
              <a:t>BP</a:t>
            </a:r>
            <a:r>
              <a:rPr lang="zh-CN" altLang="en-US" sz="1600" dirty="0">
                <a:latin typeface="+mn-ea"/>
              </a:rPr>
              <a:t>神经网络、</a:t>
            </a:r>
            <a:r>
              <a:rPr lang="en-US" altLang="zh-CN" sz="1600" dirty="0">
                <a:latin typeface="+mn-ea"/>
              </a:rPr>
              <a:t>CNN</a:t>
            </a:r>
            <a:r>
              <a:rPr lang="zh-CN" altLang="en-US" sz="1600" dirty="0">
                <a:latin typeface="+mn-ea"/>
              </a:rPr>
              <a:t>、</a:t>
            </a:r>
            <a:r>
              <a:rPr lang="en-US" altLang="zh-CN" sz="1600" dirty="0" err="1">
                <a:latin typeface="+mn-ea"/>
              </a:rPr>
              <a:t>LeNet</a:t>
            </a:r>
            <a:r>
              <a:rPr lang="zh-CN" altLang="en-US" sz="1600" dirty="0">
                <a:latin typeface="+mn-ea"/>
              </a:rPr>
              <a:t>、</a:t>
            </a:r>
            <a:endParaRPr lang="en-US" altLang="zh-CN" sz="1600" dirty="0">
              <a:latin typeface="+mn-ea"/>
            </a:endParaRPr>
          </a:p>
          <a:p>
            <a:r>
              <a:rPr lang="en-US" altLang="zh-CN" sz="1600" dirty="0" err="1">
                <a:latin typeface="+mn-ea"/>
              </a:rPr>
              <a:t>AlexNet</a:t>
            </a:r>
            <a:r>
              <a:rPr lang="zh-CN" altLang="en-US" sz="1600" dirty="0">
                <a:latin typeface="+mn-ea"/>
              </a:rPr>
              <a:t>、</a:t>
            </a:r>
            <a:r>
              <a:rPr lang="en-US" altLang="zh-CN" sz="1600" dirty="0" err="1">
                <a:latin typeface="+mn-ea"/>
              </a:rPr>
              <a:t>ResNet</a:t>
            </a:r>
            <a:r>
              <a:rPr lang="zh-CN" altLang="en-US" sz="1600" dirty="0">
                <a:latin typeface="+mn-ea"/>
              </a:rPr>
              <a:t>、</a:t>
            </a:r>
            <a:r>
              <a:rPr lang="en-US" altLang="zh-CN" sz="1600" dirty="0">
                <a:latin typeface="+mn-ea"/>
              </a:rPr>
              <a:t>VGG</a:t>
            </a:r>
            <a:endParaRPr lang="zh-CN" altLang="en-US" sz="1600" dirty="0">
              <a:latin typeface="+mn-ea"/>
            </a:endParaRPr>
          </a:p>
        </p:txBody>
      </p:sp>
      <p:sp>
        <p:nvSpPr>
          <p:cNvPr id="89" name="文本框 88">
            <a:extLst>
              <a:ext uri="{FF2B5EF4-FFF2-40B4-BE49-F238E27FC236}">
                <a16:creationId xmlns:a16="http://schemas.microsoft.com/office/drawing/2014/main" id="{902B895D-D914-4DDF-A981-29F34BEDB888}"/>
              </a:ext>
            </a:extLst>
          </p:cNvPr>
          <p:cNvSpPr txBox="1"/>
          <p:nvPr/>
        </p:nvSpPr>
        <p:spPr>
          <a:xfrm>
            <a:off x="10629276" y="1782214"/>
            <a:ext cx="1058303" cy="584775"/>
          </a:xfrm>
          <a:prstGeom prst="rect">
            <a:avLst/>
          </a:prstGeom>
          <a:noFill/>
        </p:spPr>
        <p:txBody>
          <a:bodyPr wrap="none" rtlCol="0">
            <a:spAutoFit/>
          </a:bodyPr>
          <a:lstStyle/>
          <a:p>
            <a:r>
              <a:rPr lang="en-US" altLang="zh-CN" sz="1600" dirty="0">
                <a:latin typeface="+mn-ea"/>
              </a:rPr>
              <a:t>YOLO</a:t>
            </a:r>
            <a:r>
              <a:rPr lang="zh-CN" altLang="en-US" sz="1600" dirty="0">
                <a:latin typeface="+mn-ea"/>
              </a:rPr>
              <a:t>、</a:t>
            </a:r>
            <a:endParaRPr lang="en-US" altLang="zh-CN" sz="1600" dirty="0">
              <a:latin typeface="+mn-ea"/>
            </a:endParaRPr>
          </a:p>
          <a:p>
            <a:r>
              <a:rPr lang="en-US" altLang="zh-CN" sz="1600" dirty="0" err="1">
                <a:latin typeface="+mn-ea"/>
              </a:rPr>
              <a:t>DeepLab</a:t>
            </a:r>
            <a:endParaRPr lang="zh-CN" altLang="en-US" sz="1600" dirty="0">
              <a:latin typeface="+mn-ea"/>
            </a:endParaRPr>
          </a:p>
        </p:txBody>
      </p:sp>
      <p:sp>
        <p:nvSpPr>
          <p:cNvPr id="90" name="文本框 89">
            <a:extLst>
              <a:ext uri="{FF2B5EF4-FFF2-40B4-BE49-F238E27FC236}">
                <a16:creationId xmlns:a16="http://schemas.microsoft.com/office/drawing/2014/main" id="{2EC57BB9-DF6B-409A-A145-4C74668749EA}"/>
              </a:ext>
            </a:extLst>
          </p:cNvPr>
          <p:cNvSpPr txBox="1"/>
          <p:nvPr/>
        </p:nvSpPr>
        <p:spPr>
          <a:xfrm>
            <a:off x="10534391" y="2951830"/>
            <a:ext cx="1362489" cy="338554"/>
          </a:xfrm>
          <a:prstGeom prst="rect">
            <a:avLst/>
          </a:prstGeom>
          <a:noFill/>
        </p:spPr>
        <p:txBody>
          <a:bodyPr wrap="none" rtlCol="0">
            <a:spAutoFit/>
          </a:bodyPr>
          <a:lstStyle/>
          <a:p>
            <a:r>
              <a:rPr lang="en-US" altLang="zh-CN" sz="1600" dirty="0">
                <a:latin typeface="+mn-ea"/>
              </a:rPr>
              <a:t>Transformer</a:t>
            </a:r>
            <a:endParaRPr lang="zh-CN" altLang="en-US" sz="1600" dirty="0">
              <a:latin typeface="+mn-ea"/>
            </a:endParaRPr>
          </a:p>
        </p:txBody>
      </p:sp>
      <p:sp>
        <p:nvSpPr>
          <p:cNvPr id="91" name="îśḻiḓè">
            <a:extLst>
              <a:ext uri="{FF2B5EF4-FFF2-40B4-BE49-F238E27FC236}">
                <a16:creationId xmlns:a16="http://schemas.microsoft.com/office/drawing/2014/main" id="{1F024AE7-3036-4AD0-998B-A68DA47E80FF}"/>
              </a:ext>
            </a:extLst>
          </p:cNvPr>
          <p:cNvSpPr>
            <a:spLocks noGrp="1"/>
          </p:cNvSpPr>
          <p:nvPr>
            <p:ph type="title"/>
          </p:nvPr>
        </p:nvSpPr>
        <p:spPr>
          <a:xfrm>
            <a:off x="660402" y="13414"/>
            <a:ext cx="7533419" cy="1028700"/>
          </a:xfrm>
        </p:spPr>
        <p:txBody>
          <a:bodyPr>
            <a:normAutofit/>
          </a:bodyPr>
          <a:lstStyle/>
          <a:p>
            <a:r>
              <a:rPr lang="zh-CN" altLang="en-US" dirty="0"/>
              <a:t>思维导图</a:t>
            </a:r>
          </a:p>
        </p:txBody>
      </p:sp>
    </p:spTree>
    <p:custDataLst>
      <p:tags r:id="rId2"/>
    </p:custDataLst>
    <p:extLst>
      <p:ext uri="{BB962C8B-B14F-4D97-AF65-F5344CB8AC3E}">
        <p14:creationId xmlns:p14="http://schemas.microsoft.com/office/powerpoint/2010/main" val="523784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8050F19-C1A6-408B-8591-B2323F98A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382" y="560615"/>
            <a:ext cx="4694570" cy="33219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13206D3-715E-41C9-88ED-FD812518B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779" y="702582"/>
            <a:ext cx="4756246" cy="303802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这里写图片描述">
            <a:extLst>
              <a:ext uri="{FF2B5EF4-FFF2-40B4-BE49-F238E27FC236}">
                <a16:creationId xmlns:a16="http://schemas.microsoft.com/office/drawing/2014/main" id="{32437801-E00B-46DF-BB23-56E4F08D0D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137" y="3977270"/>
            <a:ext cx="2936876" cy="265699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A4F614B-9AF3-4E3D-8E6A-6617B949F4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0000" r="51283"/>
          <a:stretch/>
        </p:blipFill>
        <p:spPr bwMode="auto">
          <a:xfrm>
            <a:off x="5893259" y="4573813"/>
            <a:ext cx="2845437" cy="20604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8E0E3AA3-54F6-488F-8A0F-47744E0AD2D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704" t="5551" r="5046" b="52274"/>
          <a:stretch/>
        </p:blipFill>
        <p:spPr bwMode="auto">
          <a:xfrm>
            <a:off x="9080313" y="4573813"/>
            <a:ext cx="2845437" cy="195761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19846785-7BFC-4817-9613-C8333032BF1B}"/>
              </a:ext>
            </a:extLst>
          </p:cNvPr>
          <p:cNvSpPr txBox="1"/>
          <p:nvPr/>
        </p:nvSpPr>
        <p:spPr>
          <a:xfrm>
            <a:off x="2457968" y="333250"/>
            <a:ext cx="877163" cy="369332"/>
          </a:xfrm>
          <a:prstGeom prst="rect">
            <a:avLst/>
          </a:prstGeom>
          <a:noFill/>
        </p:spPr>
        <p:txBody>
          <a:bodyPr wrap="none" rtlCol="0">
            <a:spAutoFit/>
          </a:bodyPr>
          <a:lstStyle/>
          <a:p>
            <a:r>
              <a:rPr lang="zh-CN" altLang="en-US" b="1" dirty="0"/>
              <a:t>决策树</a:t>
            </a:r>
          </a:p>
        </p:txBody>
      </p:sp>
      <p:sp>
        <p:nvSpPr>
          <p:cNvPr id="9" name="文本框 8">
            <a:extLst>
              <a:ext uri="{FF2B5EF4-FFF2-40B4-BE49-F238E27FC236}">
                <a16:creationId xmlns:a16="http://schemas.microsoft.com/office/drawing/2014/main" id="{800EFBF0-550E-4159-9B38-67BC1FFFB890}"/>
              </a:ext>
            </a:extLst>
          </p:cNvPr>
          <p:cNvSpPr txBox="1"/>
          <p:nvPr/>
        </p:nvSpPr>
        <p:spPr>
          <a:xfrm>
            <a:off x="8395204" y="333250"/>
            <a:ext cx="1338828" cy="369332"/>
          </a:xfrm>
          <a:prstGeom prst="rect">
            <a:avLst/>
          </a:prstGeom>
          <a:noFill/>
        </p:spPr>
        <p:txBody>
          <a:bodyPr wrap="none" rtlCol="0">
            <a:spAutoFit/>
          </a:bodyPr>
          <a:lstStyle/>
          <a:p>
            <a:r>
              <a:rPr lang="zh-CN" altLang="en-US" b="1" dirty="0"/>
              <a:t>支持向量机</a:t>
            </a:r>
          </a:p>
        </p:txBody>
      </p:sp>
      <p:sp>
        <p:nvSpPr>
          <p:cNvPr id="10" name="文本框 9">
            <a:extLst>
              <a:ext uri="{FF2B5EF4-FFF2-40B4-BE49-F238E27FC236}">
                <a16:creationId xmlns:a16="http://schemas.microsoft.com/office/drawing/2014/main" id="{6CE0E526-D2B1-47F1-AA77-29CE93B0CDD6}"/>
              </a:ext>
            </a:extLst>
          </p:cNvPr>
          <p:cNvSpPr txBox="1"/>
          <p:nvPr/>
        </p:nvSpPr>
        <p:spPr>
          <a:xfrm>
            <a:off x="1043718" y="3977270"/>
            <a:ext cx="684803" cy="369332"/>
          </a:xfrm>
          <a:prstGeom prst="rect">
            <a:avLst/>
          </a:prstGeom>
          <a:noFill/>
        </p:spPr>
        <p:txBody>
          <a:bodyPr wrap="none" rtlCol="0">
            <a:spAutoFit/>
          </a:bodyPr>
          <a:lstStyle/>
          <a:p>
            <a:r>
              <a:rPr lang="en-US" altLang="zh-CN" b="1" dirty="0"/>
              <a:t>KNN</a:t>
            </a:r>
          </a:p>
        </p:txBody>
      </p:sp>
      <p:sp>
        <p:nvSpPr>
          <p:cNvPr id="11" name="文本框 10">
            <a:extLst>
              <a:ext uri="{FF2B5EF4-FFF2-40B4-BE49-F238E27FC236}">
                <a16:creationId xmlns:a16="http://schemas.microsoft.com/office/drawing/2014/main" id="{AE8A1D36-12D2-4B29-B3E2-D05FCDE53229}"/>
              </a:ext>
            </a:extLst>
          </p:cNvPr>
          <p:cNvSpPr txBox="1"/>
          <p:nvPr/>
        </p:nvSpPr>
        <p:spPr>
          <a:xfrm>
            <a:off x="7056709" y="4161936"/>
            <a:ext cx="646331" cy="369332"/>
          </a:xfrm>
          <a:prstGeom prst="rect">
            <a:avLst/>
          </a:prstGeom>
          <a:noFill/>
        </p:spPr>
        <p:txBody>
          <a:bodyPr wrap="none" rtlCol="0">
            <a:spAutoFit/>
          </a:bodyPr>
          <a:lstStyle/>
          <a:p>
            <a:r>
              <a:rPr lang="zh-CN" altLang="en-US" b="1" dirty="0"/>
              <a:t>插值</a:t>
            </a:r>
            <a:endParaRPr lang="en-US" altLang="zh-CN" b="1" dirty="0"/>
          </a:p>
        </p:txBody>
      </p:sp>
      <p:sp>
        <p:nvSpPr>
          <p:cNvPr id="12" name="文本框 11">
            <a:extLst>
              <a:ext uri="{FF2B5EF4-FFF2-40B4-BE49-F238E27FC236}">
                <a16:creationId xmlns:a16="http://schemas.microsoft.com/office/drawing/2014/main" id="{08DB1AC8-A6FE-4A8F-9EC7-CFC62AC3493C}"/>
              </a:ext>
            </a:extLst>
          </p:cNvPr>
          <p:cNvSpPr txBox="1"/>
          <p:nvPr/>
        </p:nvSpPr>
        <p:spPr>
          <a:xfrm>
            <a:off x="10228532" y="4161936"/>
            <a:ext cx="646331" cy="369332"/>
          </a:xfrm>
          <a:prstGeom prst="rect">
            <a:avLst/>
          </a:prstGeom>
          <a:noFill/>
        </p:spPr>
        <p:txBody>
          <a:bodyPr wrap="none" rtlCol="0">
            <a:spAutoFit/>
          </a:bodyPr>
          <a:lstStyle/>
          <a:p>
            <a:r>
              <a:rPr lang="zh-CN" altLang="en-US" b="1" dirty="0"/>
              <a:t>拟合</a:t>
            </a:r>
            <a:endParaRPr lang="en-US" altLang="zh-CN" b="1" dirty="0"/>
          </a:p>
        </p:txBody>
      </p:sp>
    </p:spTree>
    <p:extLst>
      <p:ext uri="{BB962C8B-B14F-4D97-AF65-F5344CB8AC3E}">
        <p14:creationId xmlns:p14="http://schemas.microsoft.com/office/powerpoint/2010/main" val="1117896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1EF751A-886D-47EF-9FBE-8D0012A54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556" y="575589"/>
            <a:ext cx="2509837" cy="28534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BEAFFF6-FF85-4161-AAAE-E790E261AE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608"/>
          <a:stretch/>
        </p:blipFill>
        <p:spPr bwMode="auto">
          <a:xfrm>
            <a:off x="400731" y="575589"/>
            <a:ext cx="3552825" cy="22546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网络解析（一）：LeNet-5详解">
            <a:extLst>
              <a:ext uri="{FF2B5EF4-FFF2-40B4-BE49-F238E27FC236}">
                <a16:creationId xmlns:a16="http://schemas.microsoft.com/office/drawing/2014/main" id="{5A763D21-07B5-49E8-9D72-FDE13006A9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3393" y="938219"/>
            <a:ext cx="5547178" cy="15294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E940CCE-E9E6-4252-A5A8-87C0205855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340" y="2901615"/>
            <a:ext cx="3845606" cy="38833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56CA8E3-D146-4703-B865-587C477D91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8382" y="3812044"/>
            <a:ext cx="6532189" cy="285341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9719E5E-9708-43F1-A8CC-4BFA93810034}"/>
              </a:ext>
            </a:extLst>
          </p:cNvPr>
          <p:cNvSpPr txBox="1"/>
          <p:nvPr/>
        </p:nvSpPr>
        <p:spPr>
          <a:xfrm>
            <a:off x="1469257" y="170593"/>
            <a:ext cx="1415772" cy="369332"/>
          </a:xfrm>
          <a:prstGeom prst="rect">
            <a:avLst/>
          </a:prstGeom>
          <a:noFill/>
        </p:spPr>
        <p:txBody>
          <a:bodyPr wrap="none" rtlCol="0">
            <a:spAutoFit/>
          </a:bodyPr>
          <a:lstStyle/>
          <a:p>
            <a:r>
              <a:rPr lang="en-US" altLang="zh-CN" b="1" dirty="0"/>
              <a:t>BP</a:t>
            </a:r>
            <a:r>
              <a:rPr lang="zh-CN" altLang="en-US" b="1" dirty="0"/>
              <a:t>神经网络</a:t>
            </a:r>
          </a:p>
        </p:txBody>
      </p:sp>
      <p:sp>
        <p:nvSpPr>
          <p:cNvPr id="9" name="文本框 8">
            <a:extLst>
              <a:ext uri="{FF2B5EF4-FFF2-40B4-BE49-F238E27FC236}">
                <a16:creationId xmlns:a16="http://schemas.microsoft.com/office/drawing/2014/main" id="{8622B38E-2D70-44A1-BB8E-87015BF20961}"/>
              </a:ext>
            </a:extLst>
          </p:cNvPr>
          <p:cNvSpPr txBox="1"/>
          <p:nvPr/>
        </p:nvSpPr>
        <p:spPr>
          <a:xfrm>
            <a:off x="4686536" y="170593"/>
            <a:ext cx="1043876" cy="369332"/>
          </a:xfrm>
          <a:prstGeom prst="rect">
            <a:avLst/>
          </a:prstGeom>
          <a:noFill/>
        </p:spPr>
        <p:txBody>
          <a:bodyPr wrap="none" rtlCol="0">
            <a:spAutoFit/>
          </a:bodyPr>
          <a:lstStyle/>
          <a:p>
            <a:r>
              <a:rPr lang="en-US" altLang="zh-CN" b="1" dirty="0" err="1"/>
              <a:t>AlexNet</a:t>
            </a:r>
            <a:endParaRPr lang="zh-CN" altLang="en-US" b="1" dirty="0"/>
          </a:p>
        </p:txBody>
      </p:sp>
      <p:sp>
        <p:nvSpPr>
          <p:cNvPr id="10" name="文本框 9">
            <a:extLst>
              <a:ext uri="{FF2B5EF4-FFF2-40B4-BE49-F238E27FC236}">
                <a16:creationId xmlns:a16="http://schemas.microsoft.com/office/drawing/2014/main" id="{E78C8FD9-C090-4C59-9DE8-FFF8F3D042A7}"/>
              </a:ext>
            </a:extLst>
          </p:cNvPr>
          <p:cNvSpPr txBox="1"/>
          <p:nvPr/>
        </p:nvSpPr>
        <p:spPr>
          <a:xfrm>
            <a:off x="8479276" y="170593"/>
            <a:ext cx="825867" cy="369332"/>
          </a:xfrm>
          <a:prstGeom prst="rect">
            <a:avLst/>
          </a:prstGeom>
          <a:noFill/>
        </p:spPr>
        <p:txBody>
          <a:bodyPr wrap="none" rtlCol="0">
            <a:spAutoFit/>
          </a:bodyPr>
          <a:lstStyle/>
          <a:p>
            <a:r>
              <a:rPr lang="en-US" altLang="zh-CN" b="1" dirty="0" err="1"/>
              <a:t>LeNet</a:t>
            </a:r>
            <a:endParaRPr lang="zh-CN" altLang="en-US" b="1" dirty="0"/>
          </a:p>
        </p:txBody>
      </p:sp>
      <p:sp>
        <p:nvSpPr>
          <p:cNvPr id="11" name="文本框 10">
            <a:extLst>
              <a:ext uri="{FF2B5EF4-FFF2-40B4-BE49-F238E27FC236}">
                <a16:creationId xmlns:a16="http://schemas.microsoft.com/office/drawing/2014/main" id="{6A66DB54-FA12-4F51-A478-D050A4632C8F}"/>
              </a:ext>
            </a:extLst>
          </p:cNvPr>
          <p:cNvSpPr txBox="1"/>
          <p:nvPr/>
        </p:nvSpPr>
        <p:spPr>
          <a:xfrm>
            <a:off x="8402331" y="3429000"/>
            <a:ext cx="979755" cy="369332"/>
          </a:xfrm>
          <a:prstGeom prst="rect">
            <a:avLst/>
          </a:prstGeom>
          <a:noFill/>
        </p:spPr>
        <p:txBody>
          <a:bodyPr wrap="none" rtlCol="0">
            <a:spAutoFit/>
          </a:bodyPr>
          <a:lstStyle/>
          <a:p>
            <a:r>
              <a:rPr lang="en-US" altLang="zh-CN" b="1" dirty="0" err="1"/>
              <a:t>ResNet</a:t>
            </a:r>
            <a:endParaRPr lang="zh-CN" altLang="en-US" b="1" dirty="0"/>
          </a:p>
        </p:txBody>
      </p:sp>
      <p:sp>
        <p:nvSpPr>
          <p:cNvPr id="12" name="文本框 11">
            <a:extLst>
              <a:ext uri="{FF2B5EF4-FFF2-40B4-BE49-F238E27FC236}">
                <a16:creationId xmlns:a16="http://schemas.microsoft.com/office/drawing/2014/main" id="{DD264092-3035-4358-A686-F30323CD9F74}"/>
              </a:ext>
            </a:extLst>
          </p:cNvPr>
          <p:cNvSpPr txBox="1"/>
          <p:nvPr/>
        </p:nvSpPr>
        <p:spPr>
          <a:xfrm>
            <a:off x="4099946" y="6282411"/>
            <a:ext cx="697627" cy="369332"/>
          </a:xfrm>
          <a:prstGeom prst="rect">
            <a:avLst/>
          </a:prstGeom>
          <a:noFill/>
        </p:spPr>
        <p:txBody>
          <a:bodyPr wrap="none" rtlCol="0">
            <a:spAutoFit/>
          </a:bodyPr>
          <a:lstStyle/>
          <a:p>
            <a:r>
              <a:rPr lang="en-US" altLang="zh-CN" b="1" dirty="0"/>
              <a:t>VGG</a:t>
            </a:r>
            <a:endParaRPr lang="zh-CN" altLang="en-US" b="1" dirty="0"/>
          </a:p>
        </p:txBody>
      </p:sp>
    </p:spTree>
    <p:extLst>
      <p:ext uri="{BB962C8B-B14F-4D97-AF65-F5344CB8AC3E}">
        <p14:creationId xmlns:p14="http://schemas.microsoft.com/office/powerpoint/2010/main" val="169381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这里写图片描述">
            <a:extLst>
              <a:ext uri="{FF2B5EF4-FFF2-40B4-BE49-F238E27FC236}">
                <a16:creationId xmlns:a16="http://schemas.microsoft.com/office/drawing/2014/main" id="{569CA28F-0D5B-4A45-AE06-3007C6C61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20" y="660173"/>
            <a:ext cx="5879694" cy="37303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9CBBFEB-DD52-496C-AE97-BD993EEAD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20" y="4339545"/>
            <a:ext cx="89154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LP】Transformer模型原理详解">
            <a:extLst>
              <a:ext uri="{FF2B5EF4-FFF2-40B4-BE49-F238E27FC236}">
                <a16:creationId xmlns:a16="http://schemas.microsoft.com/office/drawing/2014/main" id="{42C53369-2F01-4670-824B-DFCB60FA42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897" r="30607"/>
          <a:stretch/>
        </p:blipFill>
        <p:spPr bwMode="auto">
          <a:xfrm>
            <a:off x="8549520" y="261030"/>
            <a:ext cx="3350826" cy="490174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150342C5-1DA8-47A7-9421-D964B7C34D58}"/>
              </a:ext>
            </a:extLst>
          </p:cNvPr>
          <p:cNvSpPr txBox="1"/>
          <p:nvPr/>
        </p:nvSpPr>
        <p:spPr>
          <a:xfrm>
            <a:off x="2808532" y="261030"/>
            <a:ext cx="1159292" cy="369332"/>
          </a:xfrm>
          <a:prstGeom prst="rect">
            <a:avLst/>
          </a:prstGeom>
          <a:noFill/>
        </p:spPr>
        <p:txBody>
          <a:bodyPr wrap="none" rtlCol="0">
            <a:spAutoFit/>
          </a:bodyPr>
          <a:lstStyle/>
          <a:p>
            <a:r>
              <a:rPr lang="en-US" altLang="zh-CN" b="1" dirty="0"/>
              <a:t>YOLO v1</a:t>
            </a:r>
            <a:endParaRPr lang="zh-CN" altLang="en-US" b="1" dirty="0"/>
          </a:p>
        </p:txBody>
      </p:sp>
      <p:sp>
        <p:nvSpPr>
          <p:cNvPr id="7" name="文本框 6">
            <a:extLst>
              <a:ext uri="{FF2B5EF4-FFF2-40B4-BE49-F238E27FC236}">
                <a16:creationId xmlns:a16="http://schemas.microsoft.com/office/drawing/2014/main" id="{C9198E55-BFBD-4B43-8381-B7ACE382E715}"/>
              </a:ext>
            </a:extLst>
          </p:cNvPr>
          <p:cNvSpPr txBox="1"/>
          <p:nvPr/>
        </p:nvSpPr>
        <p:spPr>
          <a:xfrm>
            <a:off x="2808532" y="4524211"/>
            <a:ext cx="1479892" cy="369332"/>
          </a:xfrm>
          <a:prstGeom prst="rect">
            <a:avLst/>
          </a:prstGeom>
          <a:noFill/>
        </p:spPr>
        <p:txBody>
          <a:bodyPr wrap="none" rtlCol="0">
            <a:spAutoFit/>
          </a:bodyPr>
          <a:lstStyle/>
          <a:p>
            <a:r>
              <a:rPr lang="en-US" altLang="zh-CN" b="1" dirty="0" err="1"/>
              <a:t>DeepLab</a:t>
            </a:r>
            <a:r>
              <a:rPr lang="en-US" altLang="zh-CN" b="1" dirty="0"/>
              <a:t> v3</a:t>
            </a:r>
            <a:endParaRPr lang="zh-CN" altLang="en-US" b="1" dirty="0"/>
          </a:p>
        </p:txBody>
      </p:sp>
      <p:sp>
        <p:nvSpPr>
          <p:cNvPr id="8" name="文本框 7">
            <a:extLst>
              <a:ext uri="{FF2B5EF4-FFF2-40B4-BE49-F238E27FC236}">
                <a16:creationId xmlns:a16="http://schemas.microsoft.com/office/drawing/2014/main" id="{3469DCA5-459F-43DF-8701-8FCF0946AB7F}"/>
              </a:ext>
            </a:extLst>
          </p:cNvPr>
          <p:cNvSpPr txBox="1"/>
          <p:nvPr/>
        </p:nvSpPr>
        <p:spPr>
          <a:xfrm>
            <a:off x="8720874" y="765011"/>
            <a:ext cx="1531253" cy="369332"/>
          </a:xfrm>
          <a:prstGeom prst="rect">
            <a:avLst/>
          </a:prstGeom>
          <a:noFill/>
        </p:spPr>
        <p:txBody>
          <a:bodyPr wrap="none" rtlCol="0">
            <a:spAutoFit/>
          </a:bodyPr>
          <a:lstStyle/>
          <a:p>
            <a:r>
              <a:rPr lang="en-US" altLang="zh-CN" b="1" dirty="0"/>
              <a:t>Transformer</a:t>
            </a:r>
            <a:endParaRPr lang="zh-CN" altLang="en-US" b="1" dirty="0"/>
          </a:p>
        </p:txBody>
      </p:sp>
    </p:spTree>
    <p:extLst>
      <p:ext uri="{BB962C8B-B14F-4D97-AF65-F5344CB8AC3E}">
        <p14:creationId xmlns:p14="http://schemas.microsoft.com/office/powerpoint/2010/main" val="215620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ṧļîḋe"/>
        <p:cNvGrpSpPr/>
        <p:nvPr/>
      </p:nvGrpSpPr>
      <p:grpSpPr>
        <a:xfrm>
          <a:off x="0" y="0"/>
          <a:ext cx="0" cy="0"/>
          <a:chOff x="0" y="0"/>
          <a:chExt cx="0" cy="0"/>
        </a:xfrm>
      </p:grpSpPr>
      <p:sp>
        <p:nvSpPr>
          <p:cNvPr id="10" name="isļiḑê">
            <a:extLst>
              <a:ext uri="{FF2B5EF4-FFF2-40B4-BE49-F238E27FC236}">
                <a16:creationId xmlns:a16="http://schemas.microsoft.com/office/drawing/2014/main" id="{98A0B8BD-8F2C-4DEA-98AC-6AD0DFA7C9E0}"/>
              </a:ext>
            </a:extLst>
          </p:cNvPr>
          <p:cNvSpPr/>
          <p:nvPr/>
        </p:nvSpPr>
        <p:spPr>
          <a:xfrm>
            <a:off x="6888824" y="1638301"/>
            <a:ext cx="3949575" cy="3999640"/>
          </a:xfrm>
          <a:prstGeom prst="roundRect">
            <a:avLst>
              <a:gd name="adj" fmla="val 4944"/>
            </a:avLst>
          </a:prstGeom>
          <a:blipFill>
            <a:blip r:embed="rId4" cstate="screen">
              <a:duotone>
                <a:prstClr val="black"/>
                <a:schemeClr val="tx2">
                  <a:tint val="45000"/>
                  <a:satMod val="400000"/>
                </a:schemeClr>
              </a:duotone>
              <a:extLst>
                <a:ext uri="{28A0092B-C50C-407E-A947-70E740481C1C}">
                  <a14:useLocalDpi xmlns:a14="http://schemas.microsoft.com/office/drawing/2010/main"/>
                </a:ext>
              </a:extLst>
            </a:blip>
            <a:stretch>
              <a:fillRect/>
            </a:stretch>
          </a:blip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îṩḻiḍé">
            <a:extLst>
              <a:ext uri="{FF2B5EF4-FFF2-40B4-BE49-F238E27FC236}">
                <a16:creationId xmlns:a16="http://schemas.microsoft.com/office/drawing/2014/main" id="{4D0F0D47-EB1C-42CE-B545-FEBB41FDEC31}"/>
              </a:ext>
            </a:extLst>
          </p:cNvPr>
          <p:cNvSpPr txBox="1"/>
          <p:nvPr/>
        </p:nvSpPr>
        <p:spPr>
          <a:xfrm>
            <a:off x="1786637" y="1638301"/>
            <a:ext cx="774571" cy="769441"/>
          </a:xfrm>
          <a:prstGeom prst="rect">
            <a:avLst/>
          </a:prstGeom>
          <a:noFill/>
        </p:spPr>
        <p:txBody>
          <a:bodyPr wrap="none" rtlCol="0">
            <a:spAutoFit/>
          </a:bodyPr>
          <a:lstStyle/>
          <a:p>
            <a:r>
              <a:rPr lang="en-GB" sz="4400" b="1" spc="-150">
                <a:solidFill>
                  <a:schemeClr val="accent2"/>
                </a:solidFill>
              </a:rPr>
              <a:t>0</a:t>
            </a:r>
            <a:r>
              <a:rPr lang="en-GB" sz="100" b="1" spc="-150">
                <a:solidFill>
                  <a:schemeClr val="accent2"/>
                </a:solidFill>
              </a:rPr>
              <a:t> </a:t>
            </a:r>
            <a:r>
              <a:rPr lang="en-GB" sz="4400" b="1" spc="-150">
                <a:solidFill>
                  <a:schemeClr val="accent2"/>
                </a:solidFill>
              </a:rPr>
              <a:t>1</a:t>
            </a:r>
            <a:endParaRPr lang="en-GB" sz="4400" b="1" spc="-150" dirty="0">
              <a:solidFill>
                <a:schemeClr val="accent2"/>
              </a:solidFill>
            </a:endParaRPr>
          </a:p>
        </p:txBody>
      </p:sp>
      <p:sp>
        <p:nvSpPr>
          <p:cNvPr id="12" name="îṧḻïḍê">
            <a:extLst>
              <a:ext uri="{FF2B5EF4-FFF2-40B4-BE49-F238E27FC236}">
                <a16:creationId xmlns:a16="http://schemas.microsoft.com/office/drawing/2014/main" id="{9C415096-AEF1-4C05-B6AD-497BFDC0A9B7}"/>
              </a:ext>
            </a:extLst>
          </p:cNvPr>
          <p:cNvSpPr txBox="1"/>
          <p:nvPr/>
        </p:nvSpPr>
        <p:spPr>
          <a:xfrm>
            <a:off x="3137538" y="1822966"/>
            <a:ext cx="1723549" cy="400110"/>
          </a:xfrm>
          <a:prstGeom prst="rect">
            <a:avLst/>
          </a:prstGeom>
          <a:noFill/>
        </p:spPr>
        <p:txBody>
          <a:bodyPr wrap="none" rtlCol="0">
            <a:spAutoFit/>
          </a:bodyPr>
          <a:lstStyle/>
          <a:p>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机器学习简介</a:t>
            </a:r>
          </a:p>
        </p:txBody>
      </p:sp>
      <p:sp>
        <p:nvSpPr>
          <p:cNvPr id="13" name="íṣḷïďè">
            <a:extLst>
              <a:ext uri="{FF2B5EF4-FFF2-40B4-BE49-F238E27FC236}">
                <a16:creationId xmlns:a16="http://schemas.microsoft.com/office/drawing/2014/main" id="{FA243D1F-A37B-4AD7-B49A-3260AFF269A6}"/>
              </a:ext>
            </a:extLst>
          </p:cNvPr>
          <p:cNvSpPr txBox="1"/>
          <p:nvPr/>
        </p:nvSpPr>
        <p:spPr>
          <a:xfrm>
            <a:off x="1786637" y="2715034"/>
            <a:ext cx="774571" cy="769441"/>
          </a:xfrm>
          <a:prstGeom prst="rect">
            <a:avLst/>
          </a:prstGeom>
          <a:noFill/>
        </p:spPr>
        <p:txBody>
          <a:bodyPr wrap="none" rtlCol="0">
            <a:spAutoFit/>
          </a:bodyPr>
          <a:lstStyle/>
          <a:p>
            <a:r>
              <a:rPr lang="en-GB" sz="4400" b="1" spc="-150" dirty="0">
                <a:solidFill>
                  <a:schemeClr val="accent2"/>
                </a:solidFill>
              </a:rPr>
              <a:t>0</a:t>
            </a:r>
            <a:r>
              <a:rPr lang="en-GB" sz="100" b="1" spc="-150" dirty="0">
                <a:solidFill>
                  <a:schemeClr val="accent2"/>
                </a:solidFill>
              </a:rPr>
              <a:t> </a:t>
            </a:r>
            <a:r>
              <a:rPr lang="en-GB" sz="4400" b="1" spc="-150" dirty="0">
                <a:solidFill>
                  <a:schemeClr val="accent2"/>
                </a:solidFill>
              </a:rPr>
              <a:t>2</a:t>
            </a:r>
          </a:p>
        </p:txBody>
      </p:sp>
      <p:sp>
        <p:nvSpPr>
          <p:cNvPr id="14" name="ïšľiďé">
            <a:extLst>
              <a:ext uri="{FF2B5EF4-FFF2-40B4-BE49-F238E27FC236}">
                <a16:creationId xmlns:a16="http://schemas.microsoft.com/office/drawing/2014/main" id="{B2FE6399-5382-40B1-B55A-02824C89E8E6}"/>
              </a:ext>
            </a:extLst>
          </p:cNvPr>
          <p:cNvSpPr txBox="1"/>
          <p:nvPr/>
        </p:nvSpPr>
        <p:spPr>
          <a:xfrm>
            <a:off x="3137538" y="2899699"/>
            <a:ext cx="1723549" cy="400110"/>
          </a:xfrm>
          <a:prstGeom prst="rect">
            <a:avLst/>
          </a:prstGeom>
          <a:noFill/>
        </p:spPr>
        <p:txBody>
          <a:bodyPr wrap="none" rtlCol="0">
            <a:spAutoFit/>
          </a:bodyPr>
          <a:lstStyle/>
          <a:p>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聚类算法简介</a:t>
            </a:r>
          </a:p>
        </p:txBody>
      </p:sp>
      <p:sp>
        <p:nvSpPr>
          <p:cNvPr id="15" name="ïṥľiḑê">
            <a:extLst>
              <a:ext uri="{FF2B5EF4-FFF2-40B4-BE49-F238E27FC236}">
                <a16:creationId xmlns:a16="http://schemas.microsoft.com/office/drawing/2014/main" id="{6A361A10-2FA5-47DF-A232-5B4493102098}"/>
              </a:ext>
            </a:extLst>
          </p:cNvPr>
          <p:cNvSpPr txBox="1"/>
          <p:nvPr/>
        </p:nvSpPr>
        <p:spPr>
          <a:xfrm>
            <a:off x="1786637" y="3791767"/>
            <a:ext cx="774571" cy="769441"/>
          </a:xfrm>
          <a:prstGeom prst="rect">
            <a:avLst/>
          </a:prstGeom>
          <a:noFill/>
        </p:spPr>
        <p:txBody>
          <a:bodyPr wrap="none" rtlCol="0">
            <a:spAutoFit/>
          </a:bodyPr>
          <a:lstStyle/>
          <a:p>
            <a:r>
              <a:rPr lang="en-GB" sz="4400" b="1" spc="-150" dirty="0">
                <a:solidFill>
                  <a:schemeClr val="accent3"/>
                </a:solidFill>
              </a:rPr>
              <a:t>0</a:t>
            </a:r>
            <a:r>
              <a:rPr lang="en-GB" sz="100" b="1" spc="-150" dirty="0">
                <a:solidFill>
                  <a:schemeClr val="accent3"/>
                </a:solidFill>
              </a:rPr>
              <a:t> </a:t>
            </a:r>
            <a:r>
              <a:rPr lang="en-GB" sz="4400" b="1" spc="-150" dirty="0">
                <a:solidFill>
                  <a:schemeClr val="accent3"/>
                </a:solidFill>
              </a:rPr>
              <a:t>3</a:t>
            </a:r>
          </a:p>
        </p:txBody>
      </p:sp>
      <p:sp>
        <p:nvSpPr>
          <p:cNvPr id="16" name="ï$líḋé">
            <a:extLst>
              <a:ext uri="{FF2B5EF4-FFF2-40B4-BE49-F238E27FC236}">
                <a16:creationId xmlns:a16="http://schemas.microsoft.com/office/drawing/2014/main" id="{1B2A7315-7039-405E-BB93-E098B50E99F6}"/>
              </a:ext>
            </a:extLst>
          </p:cNvPr>
          <p:cNvSpPr txBox="1"/>
          <p:nvPr/>
        </p:nvSpPr>
        <p:spPr>
          <a:xfrm>
            <a:off x="3137538" y="3976432"/>
            <a:ext cx="2250937" cy="400110"/>
          </a:xfrm>
          <a:prstGeom prst="rect">
            <a:avLst/>
          </a:prstGeom>
          <a:noFill/>
        </p:spPr>
        <p:txBody>
          <a:bodyPr wrap="none" rtlCol="0">
            <a:spAutoFit/>
          </a:bodyPr>
          <a:lstStyle/>
          <a:p>
            <a:r>
              <a:rPr lang="en-US" altLang="zh-CN" sz="2000" b="1" dirty="0">
                <a:latin typeface="Arial" panose="020B0604020202020204" pitchFamily="34" charset="0"/>
                <a:ea typeface="微软雅黑" panose="020B0503020204020204" pitchFamily="34" charset="-122"/>
                <a:cs typeface="+mn-ea"/>
                <a:sym typeface="Arial" panose="020B0604020202020204" pitchFamily="34" charset="0"/>
              </a:rPr>
              <a:t>k-means</a:t>
            </a: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算法详解</a:t>
            </a:r>
          </a:p>
        </p:txBody>
      </p:sp>
      <p:sp>
        <p:nvSpPr>
          <p:cNvPr id="17" name="íśļïḍé">
            <a:extLst>
              <a:ext uri="{FF2B5EF4-FFF2-40B4-BE49-F238E27FC236}">
                <a16:creationId xmlns:a16="http://schemas.microsoft.com/office/drawing/2014/main" id="{F5191109-9B1A-42A9-81FF-F7B503B44ABC}"/>
              </a:ext>
            </a:extLst>
          </p:cNvPr>
          <p:cNvSpPr txBox="1"/>
          <p:nvPr/>
        </p:nvSpPr>
        <p:spPr>
          <a:xfrm>
            <a:off x="1786637" y="4868500"/>
            <a:ext cx="774571" cy="769441"/>
          </a:xfrm>
          <a:prstGeom prst="rect">
            <a:avLst/>
          </a:prstGeom>
          <a:noFill/>
        </p:spPr>
        <p:txBody>
          <a:bodyPr wrap="none" rtlCol="0">
            <a:spAutoFit/>
          </a:bodyPr>
          <a:lstStyle/>
          <a:p>
            <a:r>
              <a:rPr lang="en-GB" sz="4400" b="1" spc="-150">
                <a:solidFill>
                  <a:schemeClr val="accent2"/>
                </a:solidFill>
              </a:rPr>
              <a:t>0</a:t>
            </a:r>
            <a:r>
              <a:rPr lang="en-GB" sz="100" b="1" spc="-150">
                <a:solidFill>
                  <a:schemeClr val="accent2"/>
                </a:solidFill>
              </a:rPr>
              <a:t> </a:t>
            </a:r>
            <a:r>
              <a:rPr lang="en-GB" sz="4400" b="1" spc="-150">
                <a:solidFill>
                  <a:schemeClr val="accent2"/>
                </a:solidFill>
              </a:rPr>
              <a:t>4</a:t>
            </a:r>
            <a:endParaRPr lang="en-GB" sz="4400" b="1" spc="-150" dirty="0">
              <a:solidFill>
                <a:schemeClr val="accent2"/>
              </a:solidFill>
            </a:endParaRPr>
          </a:p>
        </p:txBody>
      </p:sp>
      <p:sp>
        <p:nvSpPr>
          <p:cNvPr id="18" name="íšľïḋé">
            <a:extLst>
              <a:ext uri="{FF2B5EF4-FFF2-40B4-BE49-F238E27FC236}">
                <a16:creationId xmlns:a16="http://schemas.microsoft.com/office/drawing/2014/main" id="{C33ABE1F-E1FE-46E8-815B-2913FC1E862C}"/>
              </a:ext>
            </a:extLst>
          </p:cNvPr>
          <p:cNvSpPr txBox="1"/>
          <p:nvPr/>
        </p:nvSpPr>
        <p:spPr>
          <a:xfrm>
            <a:off x="3137538" y="5053165"/>
            <a:ext cx="2250937" cy="400110"/>
          </a:xfrm>
          <a:prstGeom prst="rect">
            <a:avLst/>
          </a:prstGeom>
          <a:noFill/>
        </p:spPr>
        <p:txBody>
          <a:bodyPr wrap="none" rtlCol="0">
            <a:spAutoFit/>
          </a:bodyPr>
          <a:lstStyle/>
          <a:p>
            <a:r>
              <a:rPr lang="en-US" altLang="zh-CN" sz="2000" b="1" dirty="0">
                <a:latin typeface="Arial" panose="020B0604020202020204" pitchFamily="34" charset="0"/>
                <a:ea typeface="微软雅黑" panose="020B0503020204020204" pitchFamily="34" charset="-122"/>
                <a:cs typeface="+mn-ea"/>
                <a:sym typeface="Arial" panose="020B0604020202020204" pitchFamily="34" charset="0"/>
              </a:rPr>
              <a:t>k-means</a:t>
            </a: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算法拓展</a:t>
            </a:r>
          </a:p>
        </p:txBody>
      </p:sp>
      <p:cxnSp>
        <p:nvCxnSpPr>
          <p:cNvPr id="19" name="í$lidé">
            <a:extLst>
              <a:ext uri="{FF2B5EF4-FFF2-40B4-BE49-F238E27FC236}">
                <a16:creationId xmlns:a16="http://schemas.microsoft.com/office/drawing/2014/main" id="{2A44641F-06D7-4D0C-BB8B-7336DF72F037}"/>
              </a:ext>
            </a:extLst>
          </p:cNvPr>
          <p:cNvCxnSpPr>
            <a:cxnSpLocks/>
          </p:cNvCxnSpPr>
          <p:nvPr/>
        </p:nvCxnSpPr>
        <p:spPr>
          <a:xfrm>
            <a:off x="1786637" y="2495550"/>
            <a:ext cx="3832141" cy="0"/>
          </a:xfrm>
          <a:prstGeom prst="line">
            <a:avLst/>
          </a:prstGeom>
          <a:ln>
            <a:solidFill>
              <a:schemeClr val="tx1">
                <a:lumMod val="50000"/>
                <a:lumOff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0" name="íṥļídê">
            <a:extLst>
              <a:ext uri="{FF2B5EF4-FFF2-40B4-BE49-F238E27FC236}">
                <a16:creationId xmlns:a16="http://schemas.microsoft.com/office/drawing/2014/main" id="{F58F13EF-5F95-49F1-A761-46490D15D04C}"/>
              </a:ext>
            </a:extLst>
          </p:cNvPr>
          <p:cNvCxnSpPr>
            <a:cxnSpLocks/>
          </p:cNvCxnSpPr>
          <p:nvPr/>
        </p:nvCxnSpPr>
        <p:spPr>
          <a:xfrm>
            <a:off x="1786637" y="3595688"/>
            <a:ext cx="3832141" cy="0"/>
          </a:xfrm>
          <a:prstGeom prst="line">
            <a:avLst/>
          </a:prstGeom>
          <a:ln>
            <a:solidFill>
              <a:schemeClr val="tx1">
                <a:lumMod val="50000"/>
                <a:lumOff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21" name="íṡlïďe">
            <a:extLst>
              <a:ext uri="{FF2B5EF4-FFF2-40B4-BE49-F238E27FC236}">
                <a16:creationId xmlns:a16="http://schemas.microsoft.com/office/drawing/2014/main" id="{8BC3897F-6A4A-4936-A797-E698EA44F227}"/>
              </a:ext>
            </a:extLst>
          </p:cNvPr>
          <p:cNvCxnSpPr>
            <a:cxnSpLocks/>
          </p:cNvCxnSpPr>
          <p:nvPr/>
        </p:nvCxnSpPr>
        <p:spPr>
          <a:xfrm>
            <a:off x="1786637" y="4695825"/>
            <a:ext cx="3832141" cy="0"/>
          </a:xfrm>
          <a:prstGeom prst="line">
            <a:avLst/>
          </a:prstGeom>
          <a:ln>
            <a:solidFill>
              <a:schemeClr val="tx1">
                <a:lumMod val="50000"/>
                <a:lumOff val="50000"/>
                <a:alpha val="40000"/>
              </a:schemeClr>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285882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ŝlide"/>
        <p:cNvGrpSpPr/>
        <p:nvPr/>
      </p:nvGrpSpPr>
      <p:grpSpPr>
        <a:xfrm>
          <a:off x="0" y="0"/>
          <a:ext cx="0" cy="0"/>
          <a:chOff x="0" y="0"/>
          <a:chExt cx="0" cy="0"/>
        </a:xfrm>
      </p:grpSpPr>
      <p:sp>
        <p:nvSpPr>
          <p:cNvPr id="2" name="îśḻiḓè">
            <a:extLst>
              <a:ext uri="{FF2B5EF4-FFF2-40B4-BE49-F238E27FC236}">
                <a16:creationId xmlns:a16="http://schemas.microsoft.com/office/drawing/2014/main" id="{FD7D93C3-A1B9-4E4F-BB85-A75A7045F113}"/>
              </a:ext>
            </a:extLst>
          </p:cNvPr>
          <p:cNvSpPr>
            <a:spLocks noGrp="1"/>
          </p:cNvSpPr>
          <p:nvPr>
            <p:ph type="title"/>
          </p:nvPr>
        </p:nvSpPr>
        <p:spPr/>
        <p:txBody>
          <a:bodyPr>
            <a:normAutofit/>
          </a:bodyPr>
          <a:lstStyle/>
          <a:p>
            <a:r>
              <a:rPr lang="zh-CN" altLang="en-US" dirty="0"/>
              <a:t>思维导图</a:t>
            </a:r>
          </a:p>
        </p:txBody>
      </p:sp>
      <p:grpSp>
        <p:nvGrpSpPr>
          <p:cNvPr id="198" name="组合 197">
            <a:extLst>
              <a:ext uri="{FF2B5EF4-FFF2-40B4-BE49-F238E27FC236}">
                <a16:creationId xmlns:a16="http://schemas.microsoft.com/office/drawing/2014/main" id="{C60AA1D4-306D-4CC5-8ACE-5D5973A7B17B}"/>
              </a:ext>
            </a:extLst>
          </p:cNvPr>
          <p:cNvGrpSpPr/>
          <p:nvPr/>
        </p:nvGrpSpPr>
        <p:grpSpPr>
          <a:xfrm>
            <a:off x="691881" y="2283949"/>
            <a:ext cx="10795541" cy="2792163"/>
            <a:chOff x="691881" y="2283949"/>
            <a:chExt cx="10795541" cy="2792163"/>
          </a:xfrm>
        </p:grpSpPr>
        <p:grpSp>
          <p:nvGrpSpPr>
            <p:cNvPr id="187" name="组合 186">
              <a:extLst>
                <a:ext uri="{FF2B5EF4-FFF2-40B4-BE49-F238E27FC236}">
                  <a16:creationId xmlns:a16="http://schemas.microsoft.com/office/drawing/2014/main" id="{D82B2F62-320C-49AE-BDC0-05DAC0048529}"/>
                </a:ext>
              </a:extLst>
            </p:cNvPr>
            <p:cNvGrpSpPr/>
            <p:nvPr/>
          </p:nvGrpSpPr>
          <p:grpSpPr>
            <a:xfrm>
              <a:off x="691881" y="3585846"/>
              <a:ext cx="1189648" cy="1475275"/>
              <a:chOff x="691881" y="3585846"/>
              <a:chExt cx="1189648" cy="1475275"/>
            </a:xfrm>
          </p:grpSpPr>
          <p:sp>
            <p:nvSpPr>
              <p:cNvPr id="138" name="文本框 137">
                <a:extLst>
                  <a:ext uri="{FF2B5EF4-FFF2-40B4-BE49-F238E27FC236}">
                    <a16:creationId xmlns:a16="http://schemas.microsoft.com/office/drawing/2014/main" id="{0C253C20-DF3D-4947-94A6-353991DDEE76}"/>
                  </a:ext>
                </a:extLst>
              </p:cNvPr>
              <p:cNvSpPr txBox="1"/>
              <p:nvPr/>
            </p:nvSpPr>
            <p:spPr>
              <a:xfrm>
                <a:off x="691881" y="4593650"/>
                <a:ext cx="1189648" cy="467471"/>
              </a:xfrm>
              <a:prstGeom prst="rect">
                <a:avLst/>
              </a:prstGeom>
              <a:noFill/>
              <a:ln>
                <a:noFill/>
              </a:ln>
            </p:spPr>
            <p:txBody>
              <a:bodyPr wrap="square" lIns="91440" tIns="45720" rIns="91440" bIns="45720" anchor="ctr" anchorCtr="0">
                <a:noAutofit/>
              </a:bodyPr>
              <a:lstStyle/>
              <a:p>
                <a:pPr algn="ctr">
                  <a:buSzPct val="25000"/>
                </a:pPr>
                <a:r>
                  <a:rPr lang="zh-CN" altLang="en-US" sz="1600" b="1" dirty="0"/>
                  <a:t>机器学习</a:t>
                </a:r>
                <a:endParaRPr lang="en-US" altLang="zh-CN" sz="1600" b="1" dirty="0"/>
              </a:p>
            </p:txBody>
          </p:sp>
          <p:sp>
            <p:nvSpPr>
              <p:cNvPr id="140" name="椭圆 139">
                <a:extLst>
                  <a:ext uri="{FF2B5EF4-FFF2-40B4-BE49-F238E27FC236}">
                    <a16:creationId xmlns:a16="http://schemas.microsoft.com/office/drawing/2014/main" id="{6C393F51-439A-4111-B275-1450AE97A11B}"/>
                  </a:ext>
                </a:extLst>
              </p:cNvPr>
              <p:cNvSpPr/>
              <p:nvPr/>
            </p:nvSpPr>
            <p:spPr>
              <a:xfrm>
                <a:off x="769768" y="3585846"/>
                <a:ext cx="1012696" cy="1028699"/>
              </a:xfrm>
              <a:prstGeom prst="ellipse">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tx1"/>
                  </a:solidFill>
                </a:endParaRPr>
              </a:p>
            </p:txBody>
          </p:sp>
          <p:sp>
            <p:nvSpPr>
              <p:cNvPr id="186" name="任意多边形 20">
                <a:extLst>
                  <a:ext uri="{FF2B5EF4-FFF2-40B4-BE49-F238E27FC236}">
                    <a16:creationId xmlns:a16="http://schemas.microsoft.com/office/drawing/2014/main" id="{9166E50D-10C4-48F7-BEC5-F9366C31AC0F}"/>
                  </a:ext>
                </a:extLst>
              </p:cNvPr>
              <p:cNvSpPr/>
              <p:nvPr/>
            </p:nvSpPr>
            <p:spPr>
              <a:xfrm>
                <a:off x="990367" y="3814446"/>
                <a:ext cx="571499" cy="571499"/>
              </a:xfrm>
              <a:custGeom>
                <a:avLst/>
                <a:gdLst>
                  <a:gd name="T0" fmla="*/ 5547 w 12800"/>
                  <a:gd name="T1" fmla="*/ 10240 h 12800"/>
                  <a:gd name="T2" fmla="*/ 2133 w 12800"/>
                  <a:gd name="T3" fmla="*/ 11947 h 12800"/>
                  <a:gd name="T4" fmla="*/ 10667 w 12800"/>
                  <a:gd name="T5" fmla="*/ 10240 h 12800"/>
                  <a:gd name="T6" fmla="*/ 7680 w 12800"/>
                  <a:gd name="T7" fmla="*/ 9387 h 12800"/>
                  <a:gd name="T8" fmla="*/ 11520 w 12800"/>
                  <a:gd name="T9" fmla="*/ 10240 h 12800"/>
                  <a:gd name="T10" fmla="*/ 10667 w 12800"/>
                  <a:gd name="T11" fmla="*/ 12800 h 12800"/>
                  <a:gd name="T12" fmla="*/ 1280 w 12800"/>
                  <a:gd name="T13" fmla="*/ 11947 h 12800"/>
                  <a:gd name="T14" fmla="*/ 2133 w 12800"/>
                  <a:gd name="T15" fmla="*/ 9387 h 12800"/>
                  <a:gd name="T16" fmla="*/ 3413 w 12800"/>
                  <a:gd name="T17" fmla="*/ 853 h 12800"/>
                  <a:gd name="T18" fmla="*/ 10240 w 12800"/>
                  <a:gd name="T19" fmla="*/ 1707 h 12800"/>
                  <a:gd name="T20" fmla="*/ 9387 w 12800"/>
                  <a:gd name="T21" fmla="*/ 8533 h 12800"/>
                  <a:gd name="T22" fmla="*/ 2560 w 12800"/>
                  <a:gd name="T23" fmla="*/ 7680 h 12800"/>
                  <a:gd name="T24" fmla="*/ 3413 w 12800"/>
                  <a:gd name="T25" fmla="*/ 853 h 12800"/>
                  <a:gd name="T26" fmla="*/ 3413 w 12800"/>
                  <a:gd name="T27" fmla="*/ 7680 h 12800"/>
                  <a:gd name="T28" fmla="*/ 9387 w 12800"/>
                  <a:gd name="T29" fmla="*/ 1707 h 12800"/>
                  <a:gd name="T30" fmla="*/ 11093 w 12800"/>
                  <a:gd name="T31" fmla="*/ 2987 h 12800"/>
                  <a:gd name="T32" fmla="*/ 11520 w 12800"/>
                  <a:gd name="T33" fmla="*/ 5973 h 12800"/>
                  <a:gd name="T34" fmla="*/ 10667 w 12800"/>
                  <a:gd name="T35" fmla="*/ 5973 h 12800"/>
                  <a:gd name="T36" fmla="*/ 11093 w 12800"/>
                  <a:gd name="T37" fmla="*/ 2987 h 12800"/>
                  <a:gd name="T38" fmla="*/ 2133 w 12800"/>
                  <a:gd name="T39" fmla="*/ 3413 h 12800"/>
                  <a:gd name="T40" fmla="*/ 1707 w 12800"/>
                  <a:gd name="T41" fmla="*/ 6400 h 12800"/>
                  <a:gd name="T42" fmla="*/ 1280 w 12800"/>
                  <a:gd name="T43" fmla="*/ 3413 h 12800"/>
                  <a:gd name="T44" fmla="*/ 12373 w 12800"/>
                  <a:gd name="T45" fmla="*/ 3840 h 12800"/>
                  <a:gd name="T46" fmla="*/ 12800 w 12800"/>
                  <a:gd name="T47" fmla="*/ 5120 h 12800"/>
                  <a:gd name="T48" fmla="*/ 11947 w 12800"/>
                  <a:gd name="T49" fmla="*/ 5120 h 12800"/>
                  <a:gd name="T50" fmla="*/ 12373 w 12800"/>
                  <a:gd name="T51" fmla="*/ 3840 h 12800"/>
                  <a:gd name="T52" fmla="*/ 853 w 12800"/>
                  <a:gd name="T53" fmla="*/ 4267 h 12800"/>
                  <a:gd name="T54" fmla="*/ 427 w 12800"/>
                  <a:gd name="T55" fmla="*/ 5547 h 12800"/>
                  <a:gd name="T56" fmla="*/ 0 w 12800"/>
                  <a:gd name="T57" fmla="*/ 4267 h 12800"/>
                  <a:gd name="T58" fmla="*/ 4693 w 12800"/>
                  <a:gd name="T59" fmla="*/ 5120 h 12800"/>
                  <a:gd name="T60" fmla="*/ 4693 w 12800"/>
                  <a:gd name="T61" fmla="*/ 3840 h 12800"/>
                  <a:gd name="T62" fmla="*/ 4693 w 12800"/>
                  <a:gd name="T63" fmla="*/ 5120 h 12800"/>
                  <a:gd name="T64" fmla="*/ 8747 w 12800"/>
                  <a:gd name="T65" fmla="*/ 4480 h 12800"/>
                  <a:gd name="T66" fmla="*/ 7467 w 12800"/>
                  <a:gd name="T67" fmla="*/ 4480 h 12800"/>
                  <a:gd name="T68" fmla="*/ 6400 w 12800"/>
                  <a:gd name="T69" fmla="*/ 0 h 12800"/>
                  <a:gd name="T70" fmla="*/ 6827 w 12800"/>
                  <a:gd name="T71" fmla="*/ 1280 h 12800"/>
                  <a:gd name="T72" fmla="*/ 5973 w 12800"/>
                  <a:gd name="T73" fmla="*/ 1280 h 12800"/>
                  <a:gd name="T74" fmla="*/ 6400 w 12800"/>
                  <a:gd name="T75" fmla="*/ 0 h 12800"/>
                  <a:gd name="T76" fmla="*/ 5973 w 12800"/>
                  <a:gd name="T77" fmla="*/ 8107 h 12800"/>
                  <a:gd name="T78" fmla="*/ 5547 w 12800"/>
                  <a:gd name="T79" fmla="*/ 10240 h 12800"/>
                  <a:gd name="T80" fmla="*/ 5120 w 12800"/>
                  <a:gd name="T81" fmla="*/ 8107 h 12800"/>
                  <a:gd name="T82" fmla="*/ 7253 w 12800"/>
                  <a:gd name="T83" fmla="*/ 7680 h 12800"/>
                  <a:gd name="T84" fmla="*/ 7680 w 12800"/>
                  <a:gd name="T85" fmla="*/ 9813 h 12800"/>
                  <a:gd name="T86" fmla="*/ 6827 w 12800"/>
                  <a:gd name="T87" fmla="*/ 9813 h 12800"/>
                  <a:gd name="T88" fmla="*/ 7253 w 12800"/>
                  <a:gd name="T89" fmla="*/ 768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00" h="12800">
                    <a:moveTo>
                      <a:pt x="5120" y="9387"/>
                    </a:moveTo>
                    <a:lnTo>
                      <a:pt x="5547" y="10240"/>
                    </a:lnTo>
                    <a:lnTo>
                      <a:pt x="2133" y="10240"/>
                    </a:lnTo>
                    <a:lnTo>
                      <a:pt x="2133" y="11947"/>
                    </a:lnTo>
                    <a:lnTo>
                      <a:pt x="10667" y="11947"/>
                    </a:lnTo>
                    <a:lnTo>
                      <a:pt x="10667" y="10240"/>
                    </a:lnTo>
                    <a:lnTo>
                      <a:pt x="7253" y="10240"/>
                    </a:lnTo>
                    <a:lnTo>
                      <a:pt x="7680" y="9387"/>
                    </a:lnTo>
                    <a:lnTo>
                      <a:pt x="10667" y="9387"/>
                    </a:lnTo>
                    <a:cubicBezTo>
                      <a:pt x="11138" y="9387"/>
                      <a:pt x="11520" y="9769"/>
                      <a:pt x="11520" y="10240"/>
                    </a:cubicBezTo>
                    <a:lnTo>
                      <a:pt x="11520" y="11947"/>
                    </a:lnTo>
                    <a:cubicBezTo>
                      <a:pt x="11520" y="12418"/>
                      <a:pt x="11138" y="12800"/>
                      <a:pt x="10667" y="12800"/>
                    </a:cubicBezTo>
                    <a:lnTo>
                      <a:pt x="2133" y="12800"/>
                    </a:lnTo>
                    <a:cubicBezTo>
                      <a:pt x="1662" y="12800"/>
                      <a:pt x="1280" y="12418"/>
                      <a:pt x="1280" y="11947"/>
                    </a:cubicBezTo>
                    <a:lnTo>
                      <a:pt x="1280" y="10240"/>
                    </a:lnTo>
                    <a:cubicBezTo>
                      <a:pt x="1280" y="9769"/>
                      <a:pt x="1662" y="9387"/>
                      <a:pt x="2133" y="9387"/>
                    </a:cubicBezTo>
                    <a:lnTo>
                      <a:pt x="5120" y="9387"/>
                    </a:lnTo>
                    <a:close/>
                    <a:moveTo>
                      <a:pt x="3413" y="853"/>
                    </a:moveTo>
                    <a:lnTo>
                      <a:pt x="9387" y="853"/>
                    </a:lnTo>
                    <a:cubicBezTo>
                      <a:pt x="9858" y="853"/>
                      <a:pt x="10240" y="1235"/>
                      <a:pt x="10240" y="1707"/>
                    </a:cubicBezTo>
                    <a:lnTo>
                      <a:pt x="10240" y="7680"/>
                    </a:lnTo>
                    <a:cubicBezTo>
                      <a:pt x="10240" y="8151"/>
                      <a:pt x="9858" y="8533"/>
                      <a:pt x="9387" y="8533"/>
                    </a:cubicBezTo>
                    <a:lnTo>
                      <a:pt x="3413" y="8533"/>
                    </a:lnTo>
                    <a:cubicBezTo>
                      <a:pt x="2942" y="8533"/>
                      <a:pt x="2560" y="8151"/>
                      <a:pt x="2560" y="7680"/>
                    </a:cubicBezTo>
                    <a:lnTo>
                      <a:pt x="2560" y="1707"/>
                    </a:lnTo>
                    <a:cubicBezTo>
                      <a:pt x="2560" y="1235"/>
                      <a:pt x="2942" y="853"/>
                      <a:pt x="3413" y="853"/>
                    </a:cubicBezTo>
                    <a:close/>
                    <a:moveTo>
                      <a:pt x="3413" y="1707"/>
                    </a:moveTo>
                    <a:lnTo>
                      <a:pt x="3413" y="7680"/>
                    </a:lnTo>
                    <a:lnTo>
                      <a:pt x="9387" y="7680"/>
                    </a:lnTo>
                    <a:lnTo>
                      <a:pt x="9387" y="1707"/>
                    </a:lnTo>
                    <a:lnTo>
                      <a:pt x="3413" y="1707"/>
                    </a:lnTo>
                    <a:close/>
                    <a:moveTo>
                      <a:pt x="11093" y="2987"/>
                    </a:moveTo>
                    <a:cubicBezTo>
                      <a:pt x="11329" y="2987"/>
                      <a:pt x="11520" y="3178"/>
                      <a:pt x="11520" y="3413"/>
                    </a:cubicBezTo>
                    <a:lnTo>
                      <a:pt x="11520" y="5973"/>
                    </a:lnTo>
                    <a:cubicBezTo>
                      <a:pt x="11520" y="6209"/>
                      <a:pt x="11329" y="6400"/>
                      <a:pt x="11093" y="6400"/>
                    </a:cubicBezTo>
                    <a:cubicBezTo>
                      <a:pt x="10858" y="6400"/>
                      <a:pt x="10667" y="6209"/>
                      <a:pt x="10667" y="5973"/>
                    </a:cubicBezTo>
                    <a:lnTo>
                      <a:pt x="10667" y="3413"/>
                    </a:lnTo>
                    <a:cubicBezTo>
                      <a:pt x="10667" y="3178"/>
                      <a:pt x="10858" y="2987"/>
                      <a:pt x="11093" y="2987"/>
                    </a:cubicBezTo>
                    <a:close/>
                    <a:moveTo>
                      <a:pt x="1707" y="2987"/>
                    </a:moveTo>
                    <a:cubicBezTo>
                      <a:pt x="1942" y="2987"/>
                      <a:pt x="2133" y="3178"/>
                      <a:pt x="2133" y="3413"/>
                    </a:cubicBezTo>
                    <a:lnTo>
                      <a:pt x="2133" y="5973"/>
                    </a:lnTo>
                    <a:cubicBezTo>
                      <a:pt x="2133" y="6209"/>
                      <a:pt x="1942" y="6400"/>
                      <a:pt x="1707" y="6400"/>
                    </a:cubicBezTo>
                    <a:cubicBezTo>
                      <a:pt x="1471" y="6400"/>
                      <a:pt x="1280" y="6209"/>
                      <a:pt x="1280" y="5973"/>
                    </a:cubicBezTo>
                    <a:lnTo>
                      <a:pt x="1280" y="3413"/>
                    </a:lnTo>
                    <a:cubicBezTo>
                      <a:pt x="1280" y="3178"/>
                      <a:pt x="1471" y="2987"/>
                      <a:pt x="1707" y="2987"/>
                    </a:cubicBezTo>
                    <a:close/>
                    <a:moveTo>
                      <a:pt x="12373" y="3840"/>
                    </a:moveTo>
                    <a:cubicBezTo>
                      <a:pt x="12609" y="3840"/>
                      <a:pt x="12800" y="4031"/>
                      <a:pt x="12800" y="4267"/>
                    </a:cubicBezTo>
                    <a:lnTo>
                      <a:pt x="12800" y="5120"/>
                    </a:lnTo>
                    <a:cubicBezTo>
                      <a:pt x="12800" y="5356"/>
                      <a:pt x="12609" y="5547"/>
                      <a:pt x="12373" y="5547"/>
                    </a:cubicBezTo>
                    <a:cubicBezTo>
                      <a:pt x="12138" y="5547"/>
                      <a:pt x="11947" y="5356"/>
                      <a:pt x="11947" y="5120"/>
                    </a:cubicBezTo>
                    <a:lnTo>
                      <a:pt x="11947" y="4267"/>
                    </a:lnTo>
                    <a:cubicBezTo>
                      <a:pt x="11947" y="4031"/>
                      <a:pt x="12138" y="3840"/>
                      <a:pt x="12373" y="3840"/>
                    </a:cubicBezTo>
                    <a:close/>
                    <a:moveTo>
                      <a:pt x="427" y="3840"/>
                    </a:moveTo>
                    <a:cubicBezTo>
                      <a:pt x="662" y="3840"/>
                      <a:pt x="853" y="4031"/>
                      <a:pt x="853" y="4267"/>
                    </a:cubicBezTo>
                    <a:lnTo>
                      <a:pt x="853" y="5120"/>
                    </a:lnTo>
                    <a:cubicBezTo>
                      <a:pt x="853" y="5356"/>
                      <a:pt x="662" y="5547"/>
                      <a:pt x="427" y="5547"/>
                    </a:cubicBezTo>
                    <a:cubicBezTo>
                      <a:pt x="191" y="5547"/>
                      <a:pt x="0" y="5356"/>
                      <a:pt x="0" y="5120"/>
                    </a:cubicBezTo>
                    <a:lnTo>
                      <a:pt x="0" y="4267"/>
                    </a:lnTo>
                    <a:cubicBezTo>
                      <a:pt x="0" y="4031"/>
                      <a:pt x="191" y="3840"/>
                      <a:pt x="427" y="3840"/>
                    </a:cubicBezTo>
                    <a:close/>
                    <a:moveTo>
                      <a:pt x="4693" y="5120"/>
                    </a:moveTo>
                    <a:cubicBezTo>
                      <a:pt x="5047" y="5120"/>
                      <a:pt x="5333" y="4833"/>
                      <a:pt x="5333" y="4480"/>
                    </a:cubicBezTo>
                    <a:cubicBezTo>
                      <a:pt x="5333" y="4127"/>
                      <a:pt x="5047" y="3840"/>
                      <a:pt x="4693" y="3840"/>
                    </a:cubicBezTo>
                    <a:cubicBezTo>
                      <a:pt x="4340" y="3840"/>
                      <a:pt x="4053" y="4127"/>
                      <a:pt x="4053" y="4480"/>
                    </a:cubicBezTo>
                    <a:cubicBezTo>
                      <a:pt x="4053" y="4833"/>
                      <a:pt x="4340" y="5120"/>
                      <a:pt x="4693" y="5120"/>
                    </a:cubicBezTo>
                    <a:close/>
                    <a:moveTo>
                      <a:pt x="8107" y="5120"/>
                    </a:moveTo>
                    <a:cubicBezTo>
                      <a:pt x="8460" y="5120"/>
                      <a:pt x="8747" y="4833"/>
                      <a:pt x="8747" y="4480"/>
                    </a:cubicBezTo>
                    <a:cubicBezTo>
                      <a:pt x="8747" y="4127"/>
                      <a:pt x="8460" y="3840"/>
                      <a:pt x="8107" y="3840"/>
                    </a:cubicBezTo>
                    <a:cubicBezTo>
                      <a:pt x="7753" y="3840"/>
                      <a:pt x="7467" y="4127"/>
                      <a:pt x="7467" y="4480"/>
                    </a:cubicBezTo>
                    <a:cubicBezTo>
                      <a:pt x="7467" y="4833"/>
                      <a:pt x="7753" y="5120"/>
                      <a:pt x="8107" y="5120"/>
                    </a:cubicBezTo>
                    <a:close/>
                    <a:moveTo>
                      <a:pt x="6400" y="0"/>
                    </a:moveTo>
                    <a:cubicBezTo>
                      <a:pt x="6636" y="0"/>
                      <a:pt x="6827" y="191"/>
                      <a:pt x="6827" y="427"/>
                    </a:cubicBezTo>
                    <a:lnTo>
                      <a:pt x="6827" y="1280"/>
                    </a:lnTo>
                    <a:cubicBezTo>
                      <a:pt x="6827" y="1516"/>
                      <a:pt x="6636" y="1707"/>
                      <a:pt x="6400" y="1707"/>
                    </a:cubicBezTo>
                    <a:cubicBezTo>
                      <a:pt x="6164" y="1707"/>
                      <a:pt x="5973" y="1516"/>
                      <a:pt x="5973" y="1280"/>
                    </a:cubicBezTo>
                    <a:lnTo>
                      <a:pt x="5973" y="427"/>
                    </a:lnTo>
                    <a:cubicBezTo>
                      <a:pt x="5973" y="191"/>
                      <a:pt x="6164" y="0"/>
                      <a:pt x="6400" y="0"/>
                    </a:cubicBezTo>
                    <a:close/>
                    <a:moveTo>
                      <a:pt x="5547" y="7680"/>
                    </a:moveTo>
                    <a:cubicBezTo>
                      <a:pt x="5782" y="7680"/>
                      <a:pt x="5973" y="7871"/>
                      <a:pt x="5973" y="8107"/>
                    </a:cubicBezTo>
                    <a:lnTo>
                      <a:pt x="5973" y="9813"/>
                    </a:lnTo>
                    <a:cubicBezTo>
                      <a:pt x="5973" y="10049"/>
                      <a:pt x="5782" y="10240"/>
                      <a:pt x="5547" y="10240"/>
                    </a:cubicBezTo>
                    <a:cubicBezTo>
                      <a:pt x="5311" y="10240"/>
                      <a:pt x="5120" y="10049"/>
                      <a:pt x="5120" y="9813"/>
                    </a:cubicBezTo>
                    <a:lnTo>
                      <a:pt x="5120" y="8107"/>
                    </a:lnTo>
                    <a:cubicBezTo>
                      <a:pt x="5120" y="7871"/>
                      <a:pt x="5311" y="7680"/>
                      <a:pt x="5547" y="7680"/>
                    </a:cubicBezTo>
                    <a:close/>
                    <a:moveTo>
                      <a:pt x="7253" y="7680"/>
                    </a:moveTo>
                    <a:cubicBezTo>
                      <a:pt x="7489" y="7680"/>
                      <a:pt x="7680" y="7871"/>
                      <a:pt x="7680" y="8107"/>
                    </a:cubicBezTo>
                    <a:lnTo>
                      <a:pt x="7680" y="9813"/>
                    </a:lnTo>
                    <a:cubicBezTo>
                      <a:pt x="7680" y="10049"/>
                      <a:pt x="7489" y="10240"/>
                      <a:pt x="7253" y="10240"/>
                    </a:cubicBezTo>
                    <a:cubicBezTo>
                      <a:pt x="7018" y="10240"/>
                      <a:pt x="6827" y="10049"/>
                      <a:pt x="6827" y="9813"/>
                    </a:cubicBezTo>
                    <a:lnTo>
                      <a:pt x="6827" y="8107"/>
                    </a:lnTo>
                    <a:cubicBezTo>
                      <a:pt x="6827" y="7871"/>
                      <a:pt x="7018" y="7680"/>
                      <a:pt x="7253" y="7680"/>
                    </a:cubicBezTo>
                    <a:close/>
                  </a:path>
                </a:pathLst>
              </a:custGeom>
              <a:solidFill>
                <a:schemeClr val="tx1">
                  <a:lumMod val="50000"/>
                  <a:lumOff val="5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36000" rIns="180000" bIns="3600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r>
                  <a:rPr lang="en-US" altLang="zh-CN" b="1" dirty="0">
                    <a:noFill/>
                  </a:rPr>
                  <a:t>Text here</a:t>
                </a:r>
              </a:p>
            </p:txBody>
          </p:sp>
        </p:grpSp>
        <p:grpSp>
          <p:nvGrpSpPr>
            <p:cNvPr id="192" name="组合 191">
              <a:extLst>
                <a:ext uri="{FF2B5EF4-FFF2-40B4-BE49-F238E27FC236}">
                  <a16:creationId xmlns:a16="http://schemas.microsoft.com/office/drawing/2014/main" id="{E6FB977E-4931-4EEF-A51A-BB443A29E9C5}"/>
                </a:ext>
              </a:extLst>
            </p:cNvPr>
            <p:cNvGrpSpPr/>
            <p:nvPr/>
          </p:nvGrpSpPr>
          <p:grpSpPr>
            <a:xfrm>
              <a:off x="4811391" y="2767718"/>
              <a:ext cx="1848428" cy="806737"/>
              <a:chOff x="4811391" y="2767718"/>
              <a:chExt cx="1848428" cy="806737"/>
            </a:xfrm>
          </p:grpSpPr>
          <p:sp>
            <p:nvSpPr>
              <p:cNvPr id="142" name="圆角矩形 5">
                <a:extLst>
                  <a:ext uri="{FF2B5EF4-FFF2-40B4-BE49-F238E27FC236}">
                    <a16:creationId xmlns:a16="http://schemas.microsoft.com/office/drawing/2014/main" id="{0EFC4648-0E97-47DF-879B-9A5E5F62D6A9}"/>
                  </a:ext>
                </a:extLst>
              </p:cNvPr>
              <p:cNvSpPr/>
              <p:nvPr/>
            </p:nvSpPr>
            <p:spPr>
              <a:xfrm>
                <a:off x="4811391" y="2915969"/>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143" name="圆角矩形 6">
                <a:extLst>
                  <a:ext uri="{FF2B5EF4-FFF2-40B4-BE49-F238E27FC236}">
                    <a16:creationId xmlns:a16="http://schemas.microsoft.com/office/drawing/2014/main" id="{0E349C79-DA90-430F-873B-37FD97F6D21D}"/>
                  </a:ext>
                </a:extLst>
              </p:cNvPr>
              <p:cNvSpPr/>
              <p:nvPr/>
            </p:nvSpPr>
            <p:spPr>
              <a:xfrm>
                <a:off x="4862669" y="2767718"/>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无监督学习</a:t>
                </a:r>
              </a:p>
            </p:txBody>
          </p:sp>
          <p:sp>
            <p:nvSpPr>
              <p:cNvPr id="144" name="任意多边形 7">
                <a:extLst>
                  <a:ext uri="{FF2B5EF4-FFF2-40B4-BE49-F238E27FC236}">
                    <a16:creationId xmlns:a16="http://schemas.microsoft.com/office/drawing/2014/main" id="{78DAC70C-C985-4A87-83DD-EC93B830B439}"/>
                  </a:ext>
                </a:extLst>
              </p:cNvPr>
              <p:cNvSpPr/>
              <p:nvPr/>
            </p:nvSpPr>
            <p:spPr>
              <a:xfrm>
                <a:off x="4811391" y="2966170"/>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sp>
          <p:nvSpPr>
            <p:cNvPr id="147" name="圆角矩形 11">
              <a:extLst>
                <a:ext uri="{FF2B5EF4-FFF2-40B4-BE49-F238E27FC236}">
                  <a16:creationId xmlns:a16="http://schemas.microsoft.com/office/drawing/2014/main" id="{F78A19DF-CC49-465E-9B22-03BCCC49202E}"/>
                </a:ext>
              </a:extLst>
            </p:cNvPr>
            <p:cNvSpPr/>
            <p:nvPr/>
          </p:nvSpPr>
          <p:spPr>
            <a:xfrm>
              <a:off x="4811391" y="3956059"/>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48" name="圆角矩形 12">
              <a:extLst>
                <a:ext uri="{FF2B5EF4-FFF2-40B4-BE49-F238E27FC236}">
                  <a16:creationId xmlns:a16="http://schemas.microsoft.com/office/drawing/2014/main" id="{F57AF0DA-7336-4C6D-ACC5-2B5D23F03290}"/>
                </a:ext>
              </a:extLst>
            </p:cNvPr>
            <p:cNvSpPr/>
            <p:nvPr/>
          </p:nvSpPr>
          <p:spPr>
            <a:xfrm>
              <a:off x="4862669" y="3807808"/>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有监督学习</a:t>
              </a:r>
            </a:p>
          </p:txBody>
        </p:sp>
        <p:sp>
          <p:nvSpPr>
            <p:cNvPr id="149" name="任意多边形 13">
              <a:extLst>
                <a:ext uri="{FF2B5EF4-FFF2-40B4-BE49-F238E27FC236}">
                  <a16:creationId xmlns:a16="http://schemas.microsoft.com/office/drawing/2014/main" id="{ABAC43BF-C851-4B39-BE1C-DF394F235A14}"/>
                </a:ext>
              </a:extLst>
            </p:cNvPr>
            <p:cNvSpPr/>
            <p:nvPr/>
          </p:nvSpPr>
          <p:spPr>
            <a:xfrm>
              <a:off x="4811391" y="4006259"/>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52" name="右中括号 151">
              <a:extLst>
                <a:ext uri="{FF2B5EF4-FFF2-40B4-BE49-F238E27FC236}">
                  <a16:creationId xmlns:a16="http://schemas.microsoft.com/office/drawing/2014/main" id="{46F7D1BD-17D0-4BB8-AE43-C8E9CF316149}"/>
                </a:ext>
              </a:extLst>
            </p:cNvPr>
            <p:cNvSpPr/>
            <p:nvPr/>
          </p:nvSpPr>
          <p:spPr>
            <a:xfrm rot="10800000">
              <a:off x="4289938" y="2988159"/>
              <a:ext cx="396632" cy="1377661"/>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3" name="直接连接符 152">
              <a:extLst>
                <a:ext uri="{FF2B5EF4-FFF2-40B4-BE49-F238E27FC236}">
                  <a16:creationId xmlns:a16="http://schemas.microsoft.com/office/drawing/2014/main" id="{D0356E5B-01B6-4426-A8F5-D2C0BC582542}"/>
                </a:ext>
              </a:extLst>
            </p:cNvPr>
            <p:cNvCxnSpPr>
              <a:cxnSpLocks/>
            </p:cNvCxnSpPr>
            <p:nvPr/>
          </p:nvCxnSpPr>
          <p:spPr>
            <a:xfrm>
              <a:off x="4143141" y="3669209"/>
              <a:ext cx="13563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89" name="组合 188">
              <a:extLst>
                <a:ext uri="{FF2B5EF4-FFF2-40B4-BE49-F238E27FC236}">
                  <a16:creationId xmlns:a16="http://schemas.microsoft.com/office/drawing/2014/main" id="{3FE352C0-B2D5-4A65-96C7-7BDE098AC939}"/>
                </a:ext>
              </a:extLst>
            </p:cNvPr>
            <p:cNvGrpSpPr/>
            <p:nvPr/>
          </p:nvGrpSpPr>
          <p:grpSpPr>
            <a:xfrm>
              <a:off x="2538763" y="3229285"/>
              <a:ext cx="1553100" cy="806737"/>
              <a:chOff x="2538763" y="3229285"/>
              <a:chExt cx="1553100" cy="806737"/>
            </a:xfrm>
          </p:grpSpPr>
          <p:sp>
            <p:nvSpPr>
              <p:cNvPr id="155" name="圆角矩形 5">
                <a:extLst>
                  <a:ext uri="{FF2B5EF4-FFF2-40B4-BE49-F238E27FC236}">
                    <a16:creationId xmlns:a16="http://schemas.microsoft.com/office/drawing/2014/main" id="{5DB119C6-472E-4B2E-A199-298A9C6775DB}"/>
                  </a:ext>
                </a:extLst>
              </p:cNvPr>
              <p:cNvSpPr/>
              <p:nvPr/>
            </p:nvSpPr>
            <p:spPr>
              <a:xfrm>
                <a:off x="2538763" y="3377536"/>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156" name="圆角矩形 6">
                <a:extLst>
                  <a:ext uri="{FF2B5EF4-FFF2-40B4-BE49-F238E27FC236}">
                    <a16:creationId xmlns:a16="http://schemas.microsoft.com/office/drawing/2014/main" id="{ABBCF54F-CF19-44BF-A013-39EBF2008BC4}"/>
                  </a:ext>
                </a:extLst>
              </p:cNvPr>
              <p:cNvSpPr/>
              <p:nvPr/>
            </p:nvSpPr>
            <p:spPr>
              <a:xfrm>
                <a:off x="2590041" y="3229285"/>
                <a:ext cx="1501822"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分类任务</a:t>
                </a:r>
              </a:p>
            </p:txBody>
          </p:sp>
          <p:sp>
            <p:nvSpPr>
              <p:cNvPr id="157" name="任意多边形 7">
                <a:extLst>
                  <a:ext uri="{FF2B5EF4-FFF2-40B4-BE49-F238E27FC236}">
                    <a16:creationId xmlns:a16="http://schemas.microsoft.com/office/drawing/2014/main" id="{A63EC801-EB2A-4725-B672-19E1F884A439}"/>
                  </a:ext>
                </a:extLst>
              </p:cNvPr>
              <p:cNvSpPr/>
              <p:nvPr/>
            </p:nvSpPr>
            <p:spPr>
              <a:xfrm>
                <a:off x="2538763" y="3427736"/>
                <a:ext cx="198270" cy="396539"/>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sp>
          <p:nvSpPr>
            <p:cNvPr id="158" name="圆角矩形 11">
              <a:extLst>
                <a:ext uri="{FF2B5EF4-FFF2-40B4-BE49-F238E27FC236}">
                  <a16:creationId xmlns:a16="http://schemas.microsoft.com/office/drawing/2014/main" id="{52524590-6F2F-4046-9EFD-2F56DC72AAF4}"/>
                </a:ext>
              </a:extLst>
            </p:cNvPr>
            <p:cNvSpPr/>
            <p:nvPr/>
          </p:nvSpPr>
          <p:spPr>
            <a:xfrm>
              <a:off x="2538763" y="4417626"/>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59" name="圆角矩形 12">
              <a:extLst>
                <a:ext uri="{FF2B5EF4-FFF2-40B4-BE49-F238E27FC236}">
                  <a16:creationId xmlns:a16="http://schemas.microsoft.com/office/drawing/2014/main" id="{461931AA-220B-4312-BDDE-8F9D88921699}"/>
                </a:ext>
              </a:extLst>
            </p:cNvPr>
            <p:cNvSpPr/>
            <p:nvPr/>
          </p:nvSpPr>
          <p:spPr>
            <a:xfrm>
              <a:off x="2590041" y="4269375"/>
              <a:ext cx="1501822"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预测任务</a:t>
              </a:r>
            </a:p>
          </p:txBody>
        </p:sp>
        <p:sp>
          <p:nvSpPr>
            <p:cNvPr id="160" name="任意多边形 13">
              <a:extLst>
                <a:ext uri="{FF2B5EF4-FFF2-40B4-BE49-F238E27FC236}">
                  <a16:creationId xmlns:a16="http://schemas.microsoft.com/office/drawing/2014/main" id="{1729CA37-960A-4537-A992-963D23FEC10E}"/>
                </a:ext>
              </a:extLst>
            </p:cNvPr>
            <p:cNvSpPr/>
            <p:nvPr/>
          </p:nvSpPr>
          <p:spPr>
            <a:xfrm>
              <a:off x="2538763" y="4467826"/>
              <a:ext cx="198270" cy="396539"/>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61" name="右中括号 160">
              <a:extLst>
                <a:ext uri="{FF2B5EF4-FFF2-40B4-BE49-F238E27FC236}">
                  <a16:creationId xmlns:a16="http://schemas.microsoft.com/office/drawing/2014/main" id="{7BF7CD1D-1AC1-4599-9CDF-84C982921133}"/>
                </a:ext>
              </a:extLst>
            </p:cNvPr>
            <p:cNvSpPr/>
            <p:nvPr/>
          </p:nvSpPr>
          <p:spPr>
            <a:xfrm rot="10800000">
              <a:off x="2017310" y="3449726"/>
              <a:ext cx="396632" cy="1377660"/>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2" name="直接连接符 161">
              <a:extLst>
                <a:ext uri="{FF2B5EF4-FFF2-40B4-BE49-F238E27FC236}">
                  <a16:creationId xmlns:a16="http://schemas.microsoft.com/office/drawing/2014/main" id="{3D5B3424-E34A-4988-90DB-943136AABFD8}"/>
                </a:ext>
              </a:extLst>
            </p:cNvPr>
            <p:cNvCxnSpPr>
              <a:cxnSpLocks/>
            </p:cNvCxnSpPr>
            <p:nvPr/>
          </p:nvCxnSpPr>
          <p:spPr>
            <a:xfrm>
              <a:off x="1870513" y="4130776"/>
              <a:ext cx="13563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D0FBC287-0CDD-438A-A334-1A0517DF9DC9}"/>
                </a:ext>
              </a:extLst>
            </p:cNvPr>
            <p:cNvCxnSpPr>
              <a:cxnSpLocks/>
            </p:cNvCxnSpPr>
            <p:nvPr/>
          </p:nvCxnSpPr>
          <p:spPr>
            <a:xfrm>
              <a:off x="6711097" y="3199128"/>
              <a:ext cx="53487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96" name="组合 195">
              <a:extLst>
                <a:ext uri="{FF2B5EF4-FFF2-40B4-BE49-F238E27FC236}">
                  <a16:creationId xmlns:a16="http://schemas.microsoft.com/office/drawing/2014/main" id="{7830C042-73B5-475A-8BFB-21609E94A26E}"/>
                </a:ext>
              </a:extLst>
            </p:cNvPr>
            <p:cNvGrpSpPr/>
            <p:nvPr/>
          </p:nvGrpSpPr>
          <p:grpSpPr>
            <a:xfrm>
              <a:off x="7312633" y="2760329"/>
              <a:ext cx="1606738" cy="808222"/>
              <a:chOff x="7312633" y="2760329"/>
              <a:chExt cx="1606738" cy="808222"/>
            </a:xfrm>
          </p:grpSpPr>
          <p:sp>
            <p:nvSpPr>
              <p:cNvPr id="164" name="圆角矩形 41">
                <a:extLst>
                  <a:ext uri="{FF2B5EF4-FFF2-40B4-BE49-F238E27FC236}">
                    <a16:creationId xmlns:a16="http://schemas.microsoft.com/office/drawing/2014/main" id="{DBCA61CF-DA76-4785-97A2-879A59533675}"/>
                  </a:ext>
                </a:extLst>
              </p:cNvPr>
              <p:cNvSpPr/>
              <p:nvPr/>
            </p:nvSpPr>
            <p:spPr>
              <a:xfrm>
                <a:off x="7312633" y="2908853"/>
                <a:ext cx="1285294" cy="516604"/>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165" name="圆角矩形 42">
                <a:extLst>
                  <a:ext uri="{FF2B5EF4-FFF2-40B4-BE49-F238E27FC236}">
                    <a16:creationId xmlns:a16="http://schemas.microsoft.com/office/drawing/2014/main" id="{D935E7B7-9C8D-4190-86CE-74476850EE26}"/>
                  </a:ext>
                </a:extLst>
              </p:cNvPr>
              <p:cNvSpPr/>
              <p:nvPr/>
            </p:nvSpPr>
            <p:spPr>
              <a:xfrm>
                <a:off x="7364006" y="2760329"/>
                <a:ext cx="1555365" cy="808222"/>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聚类算法</a:t>
                </a:r>
              </a:p>
            </p:txBody>
          </p:sp>
          <p:sp>
            <p:nvSpPr>
              <p:cNvPr id="166" name="任意多边形 43">
                <a:extLst>
                  <a:ext uri="{FF2B5EF4-FFF2-40B4-BE49-F238E27FC236}">
                    <a16:creationId xmlns:a16="http://schemas.microsoft.com/office/drawing/2014/main" id="{DAC23653-E775-453B-99D2-275E8A619FA9}"/>
                  </a:ext>
                </a:extLst>
              </p:cNvPr>
              <p:cNvSpPr/>
              <p:nvPr/>
            </p:nvSpPr>
            <p:spPr>
              <a:xfrm>
                <a:off x="7312633" y="2959146"/>
                <a:ext cx="198635" cy="397269"/>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grpSp>
          <p:nvGrpSpPr>
            <p:cNvPr id="197" name="组合 196">
              <a:extLst>
                <a:ext uri="{FF2B5EF4-FFF2-40B4-BE49-F238E27FC236}">
                  <a16:creationId xmlns:a16="http://schemas.microsoft.com/office/drawing/2014/main" id="{FAEA62DE-8F69-4151-8C15-028D1CCDA323}"/>
                </a:ext>
              </a:extLst>
            </p:cNvPr>
            <p:cNvGrpSpPr/>
            <p:nvPr/>
          </p:nvGrpSpPr>
          <p:grpSpPr>
            <a:xfrm>
              <a:off x="9638994" y="2283949"/>
              <a:ext cx="1848428" cy="806737"/>
              <a:chOff x="9638994" y="2283949"/>
              <a:chExt cx="1848428" cy="806737"/>
            </a:xfrm>
          </p:grpSpPr>
          <p:sp>
            <p:nvSpPr>
              <p:cNvPr id="170" name="圆角矩形 5">
                <a:extLst>
                  <a:ext uri="{FF2B5EF4-FFF2-40B4-BE49-F238E27FC236}">
                    <a16:creationId xmlns:a16="http://schemas.microsoft.com/office/drawing/2014/main" id="{3659C5E3-D7AA-4EF6-AEFB-13B758331788}"/>
                  </a:ext>
                </a:extLst>
              </p:cNvPr>
              <p:cNvSpPr/>
              <p:nvPr/>
            </p:nvSpPr>
            <p:spPr>
              <a:xfrm>
                <a:off x="9638994" y="2432200"/>
                <a:ext cx="1282934" cy="515655"/>
              </a:xfrm>
              <a:prstGeom prst="roundRect">
                <a:avLst>
                  <a:gd name="adj" fmla="val 4921"/>
                </a:avLst>
              </a:prstGeom>
              <a:solidFill>
                <a:schemeClr val="accent2">
                  <a:lumMod val="75000"/>
                </a:schemeClr>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dirty="0">
                  <a:solidFill>
                    <a:schemeClr val="bg1"/>
                  </a:solidFill>
                </a:endParaRPr>
              </a:p>
            </p:txBody>
          </p:sp>
          <p:sp>
            <p:nvSpPr>
              <p:cNvPr id="171" name="圆角矩形 6">
                <a:extLst>
                  <a:ext uri="{FF2B5EF4-FFF2-40B4-BE49-F238E27FC236}">
                    <a16:creationId xmlns:a16="http://schemas.microsoft.com/office/drawing/2014/main" id="{35E6DD8A-39CB-41D5-BDB9-948684CBAA5D}"/>
                  </a:ext>
                </a:extLst>
              </p:cNvPr>
              <p:cNvSpPr/>
              <p:nvPr/>
            </p:nvSpPr>
            <p:spPr>
              <a:xfrm>
                <a:off x="9690272" y="2283949"/>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a:t>
                </a:r>
                <a:r>
                  <a:rPr lang="en-US" altLang="zh-CN" sz="2000" b="1" dirty="0">
                    <a:solidFill>
                      <a:schemeClr val="tx1"/>
                    </a:solidFill>
                  </a:rPr>
                  <a:t>k-means</a:t>
                </a:r>
                <a:endParaRPr lang="zh-CN" altLang="en-US" sz="2000" b="1" dirty="0">
                  <a:solidFill>
                    <a:schemeClr val="tx1"/>
                  </a:solidFill>
                </a:endParaRPr>
              </a:p>
            </p:txBody>
          </p:sp>
          <p:sp>
            <p:nvSpPr>
              <p:cNvPr id="172" name="任意多边形 7">
                <a:extLst>
                  <a:ext uri="{FF2B5EF4-FFF2-40B4-BE49-F238E27FC236}">
                    <a16:creationId xmlns:a16="http://schemas.microsoft.com/office/drawing/2014/main" id="{5E93B881-3FA3-4694-AF02-6F6CFEFA3E83}"/>
                  </a:ext>
                </a:extLst>
              </p:cNvPr>
              <p:cNvSpPr/>
              <p:nvPr/>
            </p:nvSpPr>
            <p:spPr>
              <a:xfrm>
                <a:off x="9638994" y="2482401"/>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2"/>
              </a:solidFill>
              <a:ln w="38100" cap="rnd">
                <a:noFill/>
                <a:prstDash val="solid"/>
                <a:round/>
                <a:headEnd/>
                <a:tailEnd/>
              </a:ln>
              <a:effectLst>
                <a:outerShdw blurRad="254000" dist="127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grpSp>
        <p:sp>
          <p:nvSpPr>
            <p:cNvPr id="173" name="圆角矩形 11">
              <a:extLst>
                <a:ext uri="{FF2B5EF4-FFF2-40B4-BE49-F238E27FC236}">
                  <a16:creationId xmlns:a16="http://schemas.microsoft.com/office/drawing/2014/main" id="{5E57FD4C-CCBB-4154-860B-51580FFE98A6}"/>
                </a:ext>
              </a:extLst>
            </p:cNvPr>
            <p:cNvSpPr/>
            <p:nvPr/>
          </p:nvSpPr>
          <p:spPr>
            <a:xfrm>
              <a:off x="9638994" y="3472290"/>
              <a:ext cx="1282934" cy="515655"/>
            </a:xfrm>
            <a:prstGeom prst="roundRect">
              <a:avLst>
                <a:gd name="adj" fmla="val 4921"/>
              </a:avLst>
            </a:prstGeom>
            <a:solidFill>
              <a:schemeClr val="accent4">
                <a:lumMod val="75000"/>
              </a:schemeClr>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74" name="圆角矩形 12">
              <a:extLst>
                <a:ext uri="{FF2B5EF4-FFF2-40B4-BE49-F238E27FC236}">
                  <a16:creationId xmlns:a16="http://schemas.microsoft.com/office/drawing/2014/main" id="{F17F9D48-96FD-4223-B8CD-E4AB2EFBC39E}"/>
                </a:ext>
              </a:extLst>
            </p:cNvPr>
            <p:cNvSpPr/>
            <p:nvPr/>
          </p:nvSpPr>
          <p:spPr>
            <a:xfrm>
              <a:off x="9690272" y="3324039"/>
              <a:ext cx="1797150" cy="806737"/>
            </a:xfrm>
            <a:prstGeom prst="roundRect">
              <a:avLst>
                <a:gd name="adj" fmla="val 9119"/>
              </a:avLst>
            </a:prstGeom>
            <a:solidFill>
              <a:srgbClr val="FFFFFF"/>
            </a:solidFill>
            <a:ln w="381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tx1"/>
                  </a:solidFill>
                </a:rPr>
                <a:t>   </a:t>
              </a:r>
              <a:r>
                <a:rPr lang="en-US" altLang="zh-CN" sz="2000" b="1" dirty="0">
                  <a:solidFill>
                    <a:schemeClr val="tx1"/>
                  </a:solidFill>
                </a:rPr>
                <a:t>……</a:t>
              </a:r>
              <a:endParaRPr lang="zh-CN" altLang="en-US" sz="2000" b="1" dirty="0">
                <a:solidFill>
                  <a:schemeClr val="tx1"/>
                </a:solidFill>
              </a:endParaRPr>
            </a:p>
          </p:txBody>
        </p:sp>
        <p:sp>
          <p:nvSpPr>
            <p:cNvPr id="175" name="任意多边形 13">
              <a:extLst>
                <a:ext uri="{FF2B5EF4-FFF2-40B4-BE49-F238E27FC236}">
                  <a16:creationId xmlns:a16="http://schemas.microsoft.com/office/drawing/2014/main" id="{CBE1CF19-C2F3-4A78-9D3B-A9BD900039BC}"/>
                </a:ext>
              </a:extLst>
            </p:cNvPr>
            <p:cNvSpPr/>
            <p:nvPr/>
          </p:nvSpPr>
          <p:spPr>
            <a:xfrm>
              <a:off x="9638994" y="3522490"/>
              <a:ext cx="198270" cy="396540"/>
            </a:xfrm>
            <a:custGeom>
              <a:avLst/>
              <a:gdLst>
                <a:gd name="connsiteX0" fmla="*/ 1 w 392656"/>
                <a:gd name="connsiteY0" fmla="*/ 0 h 785310"/>
                <a:gd name="connsiteX1" fmla="*/ 392656 w 392656"/>
                <a:gd name="connsiteY1" fmla="*/ 392655 h 785310"/>
                <a:gd name="connsiteX2" fmla="*/ 1 w 392656"/>
                <a:gd name="connsiteY2" fmla="*/ 785310 h 785310"/>
                <a:gd name="connsiteX3" fmla="*/ 0 w 392656"/>
                <a:gd name="connsiteY3" fmla="*/ 785310 h 785310"/>
                <a:gd name="connsiteX4" fmla="*/ 0 w 392656"/>
                <a:gd name="connsiteY4" fmla="*/ 0 h 785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56" h="785310">
                  <a:moveTo>
                    <a:pt x="1" y="0"/>
                  </a:moveTo>
                  <a:cubicBezTo>
                    <a:pt x="216858" y="0"/>
                    <a:pt x="392656" y="175798"/>
                    <a:pt x="392656" y="392655"/>
                  </a:cubicBezTo>
                  <a:cubicBezTo>
                    <a:pt x="392656" y="609512"/>
                    <a:pt x="216858" y="785310"/>
                    <a:pt x="1" y="785310"/>
                  </a:cubicBezTo>
                  <a:lnTo>
                    <a:pt x="0" y="785310"/>
                  </a:lnTo>
                  <a:lnTo>
                    <a:pt x="0" y="0"/>
                  </a:lnTo>
                  <a:close/>
                </a:path>
              </a:pathLst>
            </a:custGeom>
            <a:solidFill>
              <a:schemeClr val="accent4"/>
            </a:solidFill>
            <a:ln w="38100" cap="rnd">
              <a:noFill/>
              <a:prstDash val="solid"/>
              <a:round/>
              <a:headEnd/>
              <a:tailE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914354"/>
              <a:endParaRPr lang="zh-CN" altLang="en-US" sz="2000" b="1">
                <a:solidFill>
                  <a:schemeClr val="bg1"/>
                </a:solidFill>
              </a:endParaRPr>
            </a:p>
          </p:txBody>
        </p:sp>
        <p:sp>
          <p:nvSpPr>
            <p:cNvPr id="176" name="右中括号 175">
              <a:extLst>
                <a:ext uri="{FF2B5EF4-FFF2-40B4-BE49-F238E27FC236}">
                  <a16:creationId xmlns:a16="http://schemas.microsoft.com/office/drawing/2014/main" id="{63D1F31B-F395-47CA-AF4A-7B6905F20D1E}"/>
                </a:ext>
              </a:extLst>
            </p:cNvPr>
            <p:cNvSpPr/>
            <p:nvPr/>
          </p:nvSpPr>
          <p:spPr>
            <a:xfrm rot="10800000">
              <a:off x="9117541" y="2504390"/>
              <a:ext cx="396632" cy="1377661"/>
            </a:xfrm>
            <a:prstGeom prst="rightBracket">
              <a:avLst>
                <a:gd name="adj" fmla="val 96046"/>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7" name="直接连接符 176">
              <a:extLst>
                <a:ext uri="{FF2B5EF4-FFF2-40B4-BE49-F238E27FC236}">
                  <a16:creationId xmlns:a16="http://schemas.microsoft.com/office/drawing/2014/main" id="{EA9ECAC8-2FE4-43C4-9A46-625CF10F57EB}"/>
                </a:ext>
              </a:extLst>
            </p:cNvPr>
            <p:cNvCxnSpPr>
              <a:cxnSpLocks/>
            </p:cNvCxnSpPr>
            <p:nvPr/>
          </p:nvCxnSpPr>
          <p:spPr>
            <a:xfrm>
              <a:off x="8970744" y="3185440"/>
              <a:ext cx="135637"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99" name="圆角矩形 12">
            <a:extLst>
              <a:ext uri="{FF2B5EF4-FFF2-40B4-BE49-F238E27FC236}">
                <a16:creationId xmlns:a16="http://schemas.microsoft.com/office/drawing/2014/main" id="{6A1AAD4D-442A-4772-B903-67D6B653B3F2}"/>
              </a:ext>
            </a:extLst>
          </p:cNvPr>
          <p:cNvSpPr/>
          <p:nvPr/>
        </p:nvSpPr>
        <p:spPr>
          <a:xfrm>
            <a:off x="2602622" y="3229285"/>
            <a:ext cx="1501822" cy="806737"/>
          </a:xfrm>
          <a:prstGeom prst="roundRect">
            <a:avLst>
              <a:gd name="adj" fmla="val 9119"/>
            </a:avLst>
          </a:prstGeom>
          <a:gradFill>
            <a:gsLst>
              <a:gs pos="100000">
                <a:schemeClr val="accent4">
                  <a:alpha val="10000"/>
                </a:schemeClr>
              </a:gs>
              <a:gs pos="0">
                <a:schemeClr val="accent2">
                  <a:alpha val="30000"/>
                </a:schemeClr>
              </a:gs>
            </a:gsLst>
            <a:lin ang="0" scaled="1"/>
          </a:gradFill>
          <a:ln w="381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tx1"/>
              </a:solidFill>
            </a:endParaRPr>
          </a:p>
        </p:txBody>
      </p:sp>
      <p:sp>
        <p:nvSpPr>
          <p:cNvPr id="200" name="圆角矩形 12">
            <a:extLst>
              <a:ext uri="{FF2B5EF4-FFF2-40B4-BE49-F238E27FC236}">
                <a16:creationId xmlns:a16="http://schemas.microsoft.com/office/drawing/2014/main" id="{0D937692-48C9-4364-8DEB-67B1F4B25B5A}"/>
              </a:ext>
            </a:extLst>
          </p:cNvPr>
          <p:cNvSpPr/>
          <p:nvPr/>
        </p:nvSpPr>
        <p:spPr>
          <a:xfrm>
            <a:off x="4910526" y="2757716"/>
            <a:ext cx="1760454" cy="820076"/>
          </a:xfrm>
          <a:prstGeom prst="roundRect">
            <a:avLst>
              <a:gd name="adj" fmla="val 9119"/>
            </a:avLst>
          </a:prstGeom>
          <a:gradFill>
            <a:gsLst>
              <a:gs pos="100000">
                <a:schemeClr val="accent4">
                  <a:alpha val="10000"/>
                </a:schemeClr>
              </a:gs>
              <a:gs pos="0">
                <a:schemeClr val="accent2">
                  <a:alpha val="30000"/>
                </a:schemeClr>
              </a:gs>
            </a:gsLst>
            <a:lin ang="0" scaled="1"/>
          </a:gradFill>
          <a:ln w="381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tx1"/>
              </a:solidFill>
            </a:endParaRPr>
          </a:p>
        </p:txBody>
      </p:sp>
      <p:sp>
        <p:nvSpPr>
          <p:cNvPr id="201" name="圆角矩形 12">
            <a:extLst>
              <a:ext uri="{FF2B5EF4-FFF2-40B4-BE49-F238E27FC236}">
                <a16:creationId xmlns:a16="http://schemas.microsoft.com/office/drawing/2014/main" id="{C071D812-BBCB-4B1F-996C-EB8A8FB19DFB}"/>
              </a:ext>
            </a:extLst>
          </p:cNvPr>
          <p:cNvSpPr/>
          <p:nvPr/>
        </p:nvSpPr>
        <p:spPr>
          <a:xfrm>
            <a:off x="7370791" y="2760330"/>
            <a:ext cx="1548580" cy="808222"/>
          </a:xfrm>
          <a:prstGeom prst="roundRect">
            <a:avLst>
              <a:gd name="adj" fmla="val 9119"/>
            </a:avLst>
          </a:prstGeom>
          <a:gradFill>
            <a:gsLst>
              <a:gs pos="100000">
                <a:schemeClr val="accent4">
                  <a:alpha val="10000"/>
                </a:schemeClr>
              </a:gs>
              <a:gs pos="0">
                <a:schemeClr val="accent2">
                  <a:alpha val="30000"/>
                </a:schemeClr>
              </a:gs>
            </a:gsLst>
            <a:lin ang="0" scaled="1"/>
          </a:gradFill>
          <a:ln w="381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tx1"/>
              </a:solidFill>
            </a:endParaRPr>
          </a:p>
        </p:txBody>
      </p:sp>
      <p:sp>
        <p:nvSpPr>
          <p:cNvPr id="202" name="圆角矩形 12">
            <a:extLst>
              <a:ext uri="{FF2B5EF4-FFF2-40B4-BE49-F238E27FC236}">
                <a16:creationId xmlns:a16="http://schemas.microsoft.com/office/drawing/2014/main" id="{4CBC43BF-72B2-4978-BFA6-0001105E86FA}"/>
              </a:ext>
            </a:extLst>
          </p:cNvPr>
          <p:cNvSpPr/>
          <p:nvPr/>
        </p:nvSpPr>
        <p:spPr>
          <a:xfrm>
            <a:off x="9712342" y="2287325"/>
            <a:ext cx="1775079" cy="808222"/>
          </a:xfrm>
          <a:prstGeom prst="roundRect">
            <a:avLst>
              <a:gd name="adj" fmla="val 9119"/>
            </a:avLst>
          </a:prstGeom>
          <a:gradFill>
            <a:gsLst>
              <a:gs pos="100000">
                <a:schemeClr val="accent4">
                  <a:alpha val="10000"/>
                </a:schemeClr>
              </a:gs>
              <a:gs pos="0">
                <a:schemeClr val="accent2">
                  <a:alpha val="30000"/>
                </a:schemeClr>
              </a:gs>
            </a:gsLst>
            <a:lin ang="0" scaled="1"/>
          </a:gradFill>
          <a:ln w="381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tx1"/>
              </a:solidFill>
            </a:endParaRPr>
          </a:p>
        </p:txBody>
      </p:sp>
      <p:sp>
        <p:nvSpPr>
          <p:cNvPr id="203" name="椭圆 202">
            <a:extLst>
              <a:ext uri="{FF2B5EF4-FFF2-40B4-BE49-F238E27FC236}">
                <a16:creationId xmlns:a16="http://schemas.microsoft.com/office/drawing/2014/main" id="{86F2F9C9-0438-4A86-9EB3-D67A3BE43291}"/>
              </a:ext>
            </a:extLst>
          </p:cNvPr>
          <p:cNvSpPr/>
          <p:nvPr/>
        </p:nvSpPr>
        <p:spPr>
          <a:xfrm>
            <a:off x="780657" y="3585846"/>
            <a:ext cx="1012696" cy="1028699"/>
          </a:xfrm>
          <a:prstGeom prst="ellipse">
            <a:avLst/>
          </a:prstGeom>
          <a:gradFill>
            <a:gsLst>
              <a:gs pos="100000">
                <a:schemeClr val="accent4">
                  <a:alpha val="10000"/>
                </a:schemeClr>
              </a:gs>
              <a:gs pos="0">
                <a:schemeClr val="accent2">
                  <a:alpha val="30000"/>
                </a:schemeClr>
              </a:gs>
            </a:gsLst>
            <a:lin ang="0" scaled="1"/>
          </a:gradFill>
          <a:ln w="381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tx1"/>
              </a:solidFill>
            </a:endParaRPr>
          </a:p>
        </p:txBody>
      </p:sp>
    </p:spTree>
    <p:custDataLst>
      <p:tags r:id="rId2"/>
    </p:custDataLst>
    <p:extLst>
      <p:ext uri="{BB962C8B-B14F-4D97-AF65-F5344CB8AC3E}">
        <p14:creationId xmlns:p14="http://schemas.microsoft.com/office/powerpoint/2010/main" val="123917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wipe(left)">
                                      <p:cBhvr>
                                        <p:cTn id="7" dur="250"/>
                                        <p:tgtEl>
                                          <p:spTgt spid="20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99"/>
                                        </p:tgtEl>
                                        <p:attrNameLst>
                                          <p:attrName>style.visibility</p:attrName>
                                        </p:attrNameLst>
                                      </p:cBhvr>
                                      <p:to>
                                        <p:strVal val="visible"/>
                                      </p:to>
                                    </p:set>
                                    <p:animEffect transition="in" filter="wipe(left)">
                                      <p:cBhvr>
                                        <p:cTn id="11" dur="250"/>
                                        <p:tgtEl>
                                          <p:spTgt spid="19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00"/>
                                        </p:tgtEl>
                                        <p:attrNameLst>
                                          <p:attrName>style.visibility</p:attrName>
                                        </p:attrNameLst>
                                      </p:cBhvr>
                                      <p:to>
                                        <p:strVal val="visible"/>
                                      </p:to>
                                    </p:set>
                                    <p:animEffect transition="in" filter="wipe(left)">
                                      <p:cBhvr>
                                        <p:cTn id="15" dur="250"/>
                                        <p:tgtEl>
                                          <p:spTgt spid="200"/>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201"/>
                                        </p:tgtEl>
                                        <p:attrNameLst>
                                          <p:attrName>style.visibility</p:attrName>
                                        </p:attrNameLst>
                                      </p:cBhvr>
                                      <p:to>
                                        <p:strVal val="visible"/>
                                      </p:to>
                                    </p:set>
                                    <p:animEffect transition="in" filter="wipe(left)">
                                      <p:cBhvr>
                                        <p:cTn id="19" dur="250"/>
                                        <p:tgtEl>
                                          <p:spTgt spid="20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02"/>
                                        </p:tgtEl>
                                        <p:attrNameLst>
                                          <p:attrName>style.visibility</p:attrName>
                                        </p:attrNameLst>
                                      </p:cBhvr>
                                      <p:to>
                                        <p:strVal val="visible"/>
                                      </p:to>
                                    </p:set>
                                    <p:animEffect transition="in" filter="wipe(left)">
                                      <p:cBhvr>
                                        <p:cTn id="23" dur="25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P spid="201" grpId="0" animBg="1"/>
      <p:bldP spid="202" grpId="0" animBg="1"/>
      <p:bldP spid="20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îšľiḍé"/>
        <p:cNvGrpSpPr/>
        <p:nvPr/>
      </p:nvGrpSpPr>
      <p:grpSpPr>
        <a:xfrm>
          <a:off x="0" y="0"/>
          <a:ext cx="0" cy="0"/>
          <a:chOff x="0" y="0"/>
          <a:chExt cx="0" cy="0"/>
        </a:xfrm>
      </p:grpSpPr>
      <p:sp>
        <p:nvSpPr>
          <p:cNvPr id="2" name="ïsľïďê">
            <a:extLst>
              <a:ext uri="{FF2B5EF4-FFF2-40B4-BE49-F238E27FC236}">
                <a16:creationId xmlns:a16="http://schemas.microsoft.com/office/drawing/2014/main" id="{D3C884DC-C58C-4D83-9157-478A0AECA002}"/>
              </a:ext>
            </a:extLst>
          </p:cNvPr>
          <p:cNvSpPr>
            <a:spLocks noGrp="1"/>
          </p:cNvSpPr>
          <p:nvPr>
            <p:ph type="title"/>
          </p:nvPr>
        </p:nvSpPr>
        <p:spPr>
          <a:xfrm>
            <a:off x="1125457" y="3678922"/>
            <a:ext cx="6334078" cy="535531"/>
          </a:xfrm>
        </p:spPr>
        <p:txBody>
          <a:bodyPr/>
          <a:lstStyle/>
          <a:p>
            <a:r>
              <a:rPr lang="zh-CN" altLang="en-US" dirty="0"/>
              <a:t>机器学习简介</a:t>
            </a:r>
          </a:p>
        </p:txBody>
      </p:sp>
      <p:sp>
        <p:nvSpPr>
          <p:cNvPr id="3" name="i$lïḓè">
            <a:extLst>
              <a:ext uri="{FF2B5EF4-FFF2-40B4-BE49-F238E27FC236}">
                <a16:creationId xmlns:a16="http://schemas.microsoft.com/office/drawing/2014/main" id="{378DAE95-7127-4F51-9451-9FE7A2833B8B}"/>
              </a:ext>
            </a:extLst>
          </p:cNvPr>
          <p:cNvSpPr>
            <a:spLocks noGrp="1"/>
          </p:cNvSpPr>
          <p:nvPr>
            <p:ph type="body" idx="1"/>
          </p:nvPr>
        </p:nvSpPr>
        <p:spPr>
          <a:xfrm>
            <a:off x="1125457" y="4214453"/>
            <a:ext cx="6334078" cy="286232"/>
          </a:xfrm>
        </p:spPr>
        <p:txBody>
          <a:bodyPr wrap="square">
            <a:spAutoFit/>
          </a:bodyPr>
          <a:lstStyle/>
          <a:p>
            <a:pPr lvl="0"/>
            <a:r>
              <a:rPr lang="en-US" altLang="zh-CN" dirty="0"/>
              <a:t>Introduction to machine learning</a:t>
            </a:r>
            <a:endParaRPr lang="zh-CN" altLang="en-US" dirty="0"/>
          </a:p>
        </p:txBody>
      </p:sp>
      <p:sp>
        <p:nvSpPr>
          <p:cNvPr id="4" name="îŝ1îdé">
            <a:extLst>
              <a:ext uri="{FF2B5EF4-FFF2-40B4-BE49-F238E27FC236}">
                <a16:creationId xmlns:a16="http://schemas.microsoft.com/office/drawing/2014/main" id="{CF89466A-9DBE-479A-B6F3-D02967E1DDCE}"/>
              </a:ext>
            </a:extLst>
          </p:cNvPr>
          <p:cNvSpPr txBox="1">
            <a:spLocks/>
          </p:cNvSpPr>
          <p:nvPr/>
        </p:nvSpPr>
        <p:spPr>
          <a:xfrm>
            <a:off x="1125538" y="2410689"/>
            <a:ext cx="1480207" cy="999262"/>
          </a:xfrm>
          <a:prstGeom prst="rect">
            <a:avLst/>
          </a:prstGeom>
        </p:spPr>
        <p:txBody>
          <a:bodyPr vert="horz" lIns="91440" tIns="45720" rIns="91440" bIns="45720" rtlCol="0" anchor="ctr">
            <a:noAutofit/>
          </a:bodyPr>
          <a:lst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a:lstStyle>
          <a:p>
            <a:r>
              <a:rPr lang="en-US" altLang="zh-CN" sz="8800">
                <a:solidFill>
                  <a:schemeClr val="accent3"/>
                </a:solidFill>
              </a:rPr>
              <a:t>0</a:t>
            </a:r>
            <a:r>
              <a:rPr lang="en-US" altLang="zh-CN" sz="100">
                <a:solidFill>
                  <a:schemeClr val="accent3"/>
                </a:solidFill>
              </a:rPr>
              <a:t> </a:t>
            </a:r>
            <a:r>
              <a:rPr lang="en-US" altLang="zh-CN" sz="8800">
                <a:solidFill>
                  <a:schemeClr val="accent3"/>
                </a:solidFill>
              </a:rPr>
              <a:t>1</a:t>
            </a:r>
            <a:endParaRPr lang="zh-CN" altLang="en-US" sz="8800" dirty="0">
              <a:solidFill>
                <a:schemeClr val="accent3"/>
              </a:solidFill>
            </a:endParaRPr>
          </a:p>
        </p:txBody>
      </p:sp>
    </p:spTree>
    <p:custDataLst>
      <p:tags r:id="rId2"/>
    </p:custDataLst>
    <p:extLst>
      <p:ext uri="{BB962C8B-B14F-4D97-AF65-F5344CB8AC3E}">
        <p14:creationId xmlns:p14="http://schemas.microsoft.com/office/powerpoint/2010/main" val="226703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islîḑe"/>
        <p:cNvGrpSpPr/>
        <p:nvPr/>
      </p:nvGrpSpPr>
      <p:grpSpPr>
        <a:xfrm>
          <a:off x="0" y="0"/>
          <a:ext cx="0" cy="0"/>
          <a:chOff x="0" y="0"/>
          <a:chExt cx="0" cy="0"/>
        </a:xfrm>
      </p:grpSpPr>
      <p:pic>
        <p:nvPicPr>
          <p:cNvPr id="8" name="图片 7">
            <a:extLst>
              <a:ext uri="{FF2B5EF4-FFF2-40B4-BE49-F238E27FC236}">
                <a16:creationId xmlns:a16="http://schemas.microsoft.com/office/drawing/2014/main" id="{84DEB766-DD45-45CC-A83D-C4437E3C4790}"/>
              </a:ext>
            </a:extLst>
          </p:cNvPr>
          <p:cNvPicPr>
            <a:picLocks noChangeAspect="1"/>
          </p:cNvPicPr>
          <p:nvPr/>
        </p:nvPicPr>
        <p:blipFill>
          <a:blip r:embed="rId5">
            <a:extLst>
              <a:ext uri="{28A0092B-C50C-407E-A947-70E740481C1C}">
                <a14:useLocalDpi xmlns:a14="http://schemas.microsoft.com/office/drawing/2010/main" val="0"/>
              </a:ext>
            </a:extLst>
          </a:blip>
          <a:srcRect l="3144" t="5998" r="1165" b="30672"/>
          <a:stretch>
            <a:fillRect/>
          </a:stretch>
        </p:blipFill>
        <p:spPr>
          <a:xfrm>
            <a:off x="820107" y="2949569"/>
            <a:ext cx="4860710" cy="2546969"/>
          </a:xfrm>
          <a:custGeom>
            <a:avLst/>
            <a:gdLst>
              <a:gd name="connsiteX0" fmla="*/ 231469 w 4860710"/>
              <a:gd name="connsiteY0" fmla="*/ 0 h 2546969"/>
              <a:gd name="connsiteX1" fmla="*/ 4629241 w 4860710"/>
              <a:gd name="connsiteY1" fmla="*/ 0 h 2546969"/>
              <a:gd name="connsiteX2" fmla="*/ 4860710 w 4860710"/>
              <a:gd name="connsiteY2" fmla="*/ 231469 h 2546969"/>
              <a:gd name="connsiteX3" fmla="*/ 4860710 w 4860710"/>
              <a:gd name="connsiteY3" fmla="*/ 2315500 h 2546969"/>
              <a:gd name="connsiteX4" fmla="*/ 4629241 w 4860710"/>
              <a:gd name="connsiteY4" fmla="*/ 2546969 h 2546969"/>
              <a:gd name="connsiteX5" fmla="*/ 231469 w 4860710"/>
              <a:gd name="connsiteY5" fmla="*/ 2546969 h 2546969"/>
              <a:gd name="connsiteX6" fmla="*/ 0 w 4860710"/>
              <a:gd name="connsiteY6" fmla="*/ 2315500 h 2546969"/>
              <a:gd name="connsiteX7" fmla="*/ 0 w 4860710"/>
              <a:gd name="connsiteY7" fmla="*/ 231469 h 2546969"/>
              <a:gd name="connsiteX8" fmla="*/ 231469 w 4860710"/>
              <a:gd name="connsiteY8" fmla="*/ 0 h 254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0710" h="2546969">
                <a:moveTo>
                  <a:pt x="231469" y="0"/>
                </a:moveTo>
                <a:lnTo>
                  <a:pt x="4629241" y="0"/>
                </a:lnTo>
                <a:cubicBezTo>
                  <a:pt x="4757078" y="0"/>
                  <a:pt x="4860710" y="103632"/>
                  <a:pt x="4860710" y="231469"/>
                </a:cubicBezTo>
                <a:lnTo>
                  <a:pt x="4860710" y="2315500"/>
                </a:lnTo>
                <a:cubicBezTo>
                  <a:pt x="4860710" y="2443337"/>
                  <a:pt x="4757078" y="2546969"/>
                  <a:pt x="4629241" y="2546969"/>
                </a:cubicBezTo>
                <a:lnTo>
                  <a:pt x="231469" y="2546969"/>
                </a:lnTo>
                <a:cubicBezTo>
                  <a:pt x="103632" y="2546969"/>
                  <a:pt x="0" y="2443337"/>
                  <a:pt x="0" y="2315500"/>
                </a:cubicBezTo>
                <a:lnTo>
                  <a:pt x="0" y="231469"/>
                </a:lnTo>
                <a:cubicBezTo>
                  <a:pt x="0" y="103632"/>
                  <a:pt x="103632" y="0"/>
                  <a:pt x="231469" y="0"/>
                </a:cubicBezTo>
                <a:close/>
              </a:path>
            </a:pathLst>
          </a:custGeom>
          <a:effectLst>
            <a:outerShdw blurRad="50800" dist="38100" dir="2700000" algn="tl" rotWithShape="0">
              <a:prstClr val="black">
                <a:alpha val="40000"/>
              </a:prstClr>
            </a:outerShdw>
          </a:effectLst>
        </p:spPr>
      </p:pic>
      <p:pic>
        <p:nvPicPr>
          <p:cNvPr id="10" name="图片 9">
            <a:extLst>
              <a:ext uri="{FF2B5EF4-FFF2-40B4-BE49-F238E27FC236}">
                <a16:creationId xmlns:a16="http://schemas.microsoft.com/office/drawing/2014/main" id="{942BBFF3-30A2-4319-BBD1-D542FCFE0201}"/>
              </a:ext>
            </a:extLst>
          </p:cNvPr>
          <p:cNvPicPr>
            <a:picLocks noChangeAspect="1"/>
          </p:cNvPicPr>
          <p:nvPr/>
        </p:nvPicPr>
        <p:blipFill>
          <a:blip r:embed="rId6">
            <a:extLst>
              <a:ext uri="{28A0092B-C50C-407E-A947-70E740481C1C}">
                <a14:useLocalDpi xmlns:a14="http://schemas.microsoft.com/office/drawing/2010/main" val="0"/>
              </a:ext>
            </a:extLst>
          </a:blip>
          <a:srcRect l="15230" r="10311" b="10805"/>
          <a:stretch>
            <a:fillRect/>
          </a:stretch>
        </p:blipFill>
        <p:spPr>
          <a:xfrm>
            <a:off x="6658192" y="2949570"/>
            <a:ext cx="4860710" cy="2546969"/>
          </a:xfrm>
          <a:custGeom>
            <a:avLst/>
            <a:gdLst>
              <a:gd name="connsiteX0" fmla="*/ 231469 w 4860710"/>
              <a:gd name="connsiteY0" fmla="*/ 0 h 2546969"/>
              <a:gd name="connsiteX1" fmla="*/ 4629241 w 4860710"/>
              <a:gd name="connsiteY1" fmla="*/ 0 h 2546969"/>
              <a:gd name="connsiteX2" fmla="*/ 4860710 w 4860710"/>
              <a:gd name="connsiteY2" fmla="*/ 231469 h 2546969"/>
              <a:gd name="connsiteX3" fmla="*/ 4860710 w 4860710"/>
              <a:gd name="connsiteY3" fmla="*/ 2315500 h 2546969"/>
              <a:gd name="connsiteX4" fmla="*/ 4629241 w 4860710"/>
              <a:gd name="connsiteY4" fmla="*/ 2546969 h 2546969"/>
              <a:gd name="connsiteX5" fmla="*/ 231469 w 4860710"/>
              <a:gd name="connsiteY5" fmla="*/ 2546969 h 2546969"/>
              <a:gd name="connsiteX6" fmla="*/ 0 w 4860710"/>
              <a:gd name="connsiteY6" fmla="*/ 2315500 h 2546969"/>
              <a:gd name="connsiteX7" fmla="*/ 0 w 4860710"/>
              <a:gd name="connsiteY7" fmla="*/ 231469 h 2546969"/>
              <a:gd name="connsiteX8" fmla="*/ 231469 w 4860710"/>
              <a:gd name="connsiteY8" fmla="*/ 0 h 254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0710" h="2546969">
                <a:moveTo>
                  <a:pt x="231469" y="0"/>
                </a:moveTo>
                <a:lnTo>
                  <a:pt x="4629241" y="0"/>
                </a:lnTo>
                <a:cubicBezTo>
                  <a:pt x="4757078" y="0"/>
                  <a:pt x="4860710" y="103632"/>
                  <a:pt x="4860710" y="231469"/>
                </a:cubicBezTo>
                <a:lnTo>
                  <a:pt x="4860710" y="2315500"/>
                </a:lnTo>
                <a:cubicBezTo>
                  <a:pt x="4860710" y="2443337"/>
                  <a:pt x="4757078" y="2546969"/>
                  <a:pt x="4629241" y="2546969"/>
                </a:cubicBezTo>
                <a:lnTo>
                  <a:pt x="231469" y="2546969"/>
                </a:lnTo>
                <a:cubicBezTo>
                  <a:pt x="103632" y="2546969"/>
                  <a:pt x="0" y="2443337"/>
                  <a:pt x="0" y="2315500"/>
                </a:cubicBezTo>
                <a:lnTo>
                  <a:pt x="0" y="231469"/>
                </a:lnTo>
                <a:cubicBezTo>
                  <a:pt x="0" y="103632"/>
                  <a:pt x="103632" y="0"/>
                  <a:pt x="231469" y="0"/>
                </a:cubicBezTo>
                <a:close/>
              </a:path>
            </a:pathLst>
          </a:custGeom>
          <a:effectLst>
            <a:outerShdw blurRad="50800" dist="38100" dir="2700000" algn="tl" rotWithShape="0">
              <a:prstClr val="black">
                <a:alpha val="40000"/>
              </a:prstClr>
            </a:outerShdw>
          </a:effectLst>
        </p:spPr>
      </p:pic>
      <p:sp>
        <p:nvSpPr>
          <p:cNvPr id="26" name="îṥļïḍe">
            <a:extLst>
              <a:ext uri="{FF2B5EF4-FFF2-40B4-BE49-F238E27FC236}">
                <a16:creationId xmlns:a16="http://schemas.microsoft.com/office/drawing/2014/main" id="{40203C69-C287-49CD-A062-F25004D9E690}"/>
              </a:ext>
            </a:extLst>
          </p:cNvPr>
          <p:cNvSpPr txBox="1"/>
          <p:nvPr/>
        </p:nvSpPr>
        <p:spPr>
          <a:xfrm>
            <a:off x="820107" y="1453018"/>
            <a:ext cx="10335655" cy="830997"/>
          </a:xfrm>
          <a:prstGeom prst="rect">
            <a:avLst/>
          </a:prstGeom>
          <a:noFill/>
        </p:spPr>
        <p:txBody>
          <a:bodyPr wrap="square" rtlCol="0">
            <a:spAutoFit/>
          </a:bodyPr>
          <a:lstStyle/>
          <a:p>
            <a:pPr marL="6048" marR="2419" algn="just">
              <a:spcBef>
                <a:spcPts val="48"/>
              </a:spcBef>
            </a:pP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机器学习是一门多领域交叉学科，涉及概率论、统计学、逼近论、凸分析、算法复杂度理论等多门学科。专门研究计算机怎样模拟或实现人类的学习行为，以获取新的知识或技能，重新组织已有的知识结构使之不断改善自身的性能。</a:t>
            </a:r>
            <a:endParaRPr lang="en-US" altLang="zh-CN" sz="1200" dirty="0">
              <a:latin typeface="Arial" panose="020B0604020202020204" pitchFamily="34" charset="0"/>
              <a:ea typeface="微软雅黑" panose="020B0503020204020204" pitchFamily="34" charset="-122"/>
              <a:cs typeface="+mn-ea"/>
              <a:sym typeface="Arial" panose="020B0604020202020204" pitchFamily="34" charset="0"/>
            </a:endParaRPr>
          </a:p>
          <a:p>
            <a:pPr marL="6048" marR="2419" algn="just">
              <a:spcBef>
                <a:spcPts val="48"/>
              </a:spcBef>
            </a:pPr>
            <a:endParaRPr lang="en-US" altLang="zh-CN" sz="1200" dirty="0">
              <a:latin typeface="Arial" panose="020B0604020202020204" pitchFamily="34" charset="0"/>
              <a:ea typeface="微软雅黑" panose="020B0503020204020204" pitchFamily="34" charset="-122"/>
              <a:cs typeface="+mn-ea"/>
              <a:sym typeface="Arial" panose="020B0604020202020204" pitchFamily="34" charset="0"/>
            </a:endParaRPr>
          </a:p>
          <a:p>
            <a:pPr marL="6048" marR="2419" algn="r">
              <a:spcBef>
                <a:spcPts val="48"/>
              </a:spcBef>
            </a:pP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百度百科</a:t>
            </a:r>
          </a:p>
        </p:txBody>
      </p:sp>
      <p:sp>
        <p:nvSpPr>
          <p:cNvPr id="2" name="işḷîḋè">
            <a:extLst>
              <a:ext uri="{FF2B5EF4-FFF2-40B4-BE49-F238E27FC236}">
                <a16:creationId xmlns:a16="http://schemas.microsoft.com/office/drawing/2014/main" id="{FD7D93C3-A1B9-4E4F-BB85-A75A7045F113}"/>
              </a:ext>
            </a:extLst>
          </p:cNvPr>
          <p:cNvSpPr>
            <a:spLocks noGrp="1"/>
          </p:cNvSpPr>
          <p:nvPr>
            <p:ph type="title"/>
          </p:nvPr>
        </p:nvSpPr>
        <p:spPr/>
        <p:txBody>
          <a:bodyPr/>
          <a:lstStyle/>
          <a:p>
            <a:r>
              <a:rPr lang="zh-CN" altLang="en-US" dirty="0"/>
              <a:t>机器学习：赋予计算机“智慧”</a:t>
            </a:r>
          </a:p>
        </p:txBody>
      </p:sp>
      <p:sp>
        <p:nvSpPr>
          <p:cNvPr id="5" name="矩形: 圆角 4">
            <a:extLst>
              <a:ext uri="{FF2B5EF4-FFF2-40B4-BE49-F238E27FC236}">
                <a16:creationId xmlns:a16="http://schemas.microsoft.com/office/drawing/2014/main" id="{777FD43D-E531-4A76-B812-A4D84EFB9DAA}"/>
              </a:ext>
            </a:extLst>
          </p:cNvPr>
          <p:cNvSpPr/>
          <p:nvPr/>
        </p:nvSpPr>
        <p:spPr>
          <a:xfrm>
            <a:off x="582600" y="2708333"/>
            <a:ext cx="1917156" cy="635329"/>
          </a:xfrm>
          <a:prstGeom prst="roundRect">
            <a:avLst/>
          </a:prstGeom>
          <a:gradFill flip="none" rotWithShape="1">
            <a:gsLst>
              <a:gs pos="51000">
                <a:schemeClr val="accent2"/>
              </a:gs>
              <a:gs pos="100000">
                <a:schemeClr val="accent3"/>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分类：画作鉴别</a:t>
            </a:r>
          </a:p>
        </p:txBody>
      </p:sp>
      <p:sp>
        <p:nvSpPr>
          <p:cNvPr id="11" name="矩形: 圆角 10">
            <a:extLst>
              <a:ext uri="{FF2B5EF4-FFF2-40B4-BE49-F238E27FC236}">
                <a16:creationId xmlns:a16="http://schemas.microsoft.com/office/drawing/2014/main" id="{D18666B4-5644-4AE4-A547-B3BB3FB249EB}"/>
              </a:ext>
            </a:extLst>
          </p:cNvPr>
          <p:cNvSpPr/>
          <p:nvPr/>
        </p:nvSpPr>
        <p:spPr>
          <a:xfrm>
            <a:off x="6393465" y="2708333"/>
            <a:ext cx="1917156" cy="635329"/>
          </a:xfrm>
          <a:prstGeom prst="roundRect">
            <a:avLst/>
          </a:prstGeom>
          <a:gradFill flip="none" rotWithShape="1">
            <a:gsLst>
              <a:gs pos="51000">
                <a:schemeClr val="accent2"/>
              </a:gs>
              <a:gs pos="100000">
                <a:schemeClr val="accent3"/>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预测：抖音推荐</a:t>
            </a:r>
          </a:p>
        </p:txBody>
      </p:sp>
    </p:spTree>
    <p:custDataLst>
      <p:tags r:id="rId2"/>
    </p:custDataLst>
    <p:extLst>
      <p:ext uri="{BB962C8B-B14F-4D97-AF65-F5344CB8AC3E}">
        <p14:creationId xmlns:p14="http://schemas.microsoft.com/office/powerpoint/2010/main" val="256192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Sļíḑé"/>
        <p:cNvGrpSpPr/>
        <p:nvPr/>
      </p:nvGrpSpPr>
      <p:grpSpPr>
        <a:xfrm>
          <a:off x="0" y="0"/>
          <a:ext cx="0" cy="0"/>
          <a:chOff x="0" y="0"/>
          <a:chExt cx="0" cy="0"/>
        </a:xfrm>
      </p:grpSpPr>
      <p:sp>
        <p:nvSpPr>
          <p:cNvPr id="2" name="iSḻïḑé">
            <a:extLst>
              <a:ext uri="{FF2B5EF4-FFF2-40B4-BE49-F238E27FC236}">
                <a16:creationId xmlns:a16="http://schemas.microsoft.com/office/drawing/2014/main" id="{FD7D93C3-A1B9-4E4F-BB85-A75A7045F113}"/>
              </a:ext>
            </a:extLst>
          </p:cNvPr>
          <p:cNvSpPr>
            <a:spLocks noGrp="1"/>
          </p:cNvSpPr>
          <p:nvPr>
            <p:ph type="title"/>
          </p:nvPr>
        </p:nvSpPr>
        <p:spPr/>
        <p:txBody>
          <a:bodyPr/>
          <a:lstStyle/>
          <a:p>
            <a:r>
              <a:rPr lang="zh-CN" altLang="en-US" dirty="0"/>
              <a:t>有监督学习 </a:t>
            </a:r>
            <a:r>
              <a:rPr lang="en-US" altLang="zh-CN" dirty="0"/>
              <a:t>&amp; </a:t>
            </a:r>
            <a:r>
              <a:rPr lang="zh-CN" altLang="en-US" dirty="0"/>
              <a:t>无监督学习</a:t>
            </a:r>
          </a:p>
        </p:txBody>
      </p:sp>
      <p:grpSp>
        <p:nvGrpSpPr>
          <p:cNvPr id="80" name="组合 79">
            <a:extLst>
              <a:ext uri="{FF2B5EF4-FFF2-40B4-BE49-F238E27FC236}">
                <a16:creationId xmlns:a16="http://schemas.microsoft.com/office/drawing/2014/main" id="{5AAD5FC5-A100-45BD-AC92-0E7390CDAD2E}"/>
              </a:ext>
            </a:extLst>
          </p:cNvPr>
          <p:cNvGrpSpPr/>
          <p:nvPr/>
        </p:nvGrpSpPr>
        <p:grpSpPr>
          <a:xfrm>
            <a:off x="660403" y="1098401"/>
            <a:ext cx="10858500" cy="2505581"/>
            <a:chOff x="660403" y="1098401"/>
            <a:chExt cx="10858500" cy="2505581"/>
          </a:xfrm>
        </p:grpSpPr>
        <p:sp>
          <p:nvSpPr>
            <p:cNvPr id="8" name="iṩḻíde">
              <a:extLst>
                <a:ext uri="{FF2B5EF4-FFF2-40B4-BE49-F238E27FC236}">
                  <a16:creationId xmlns:a16="http://schemas.microsoft.com/office/drawing/2014/main" id="{0E3B4D3F-DE09-4B7B-8CDA-4E07713C9E12}"/>
                </a:ext>
              </a:extLst>
            </p:cNvPr>
            <p:cNvSpPr>
              <a:spLocks/>
            </p:cNvSpPr>
            <p:nvPr/>
          </p:nvSpPr>
          <p:spPr>
            <a:xfrm>
              <a:off x="660403" y="3045542"/>
              <a:ext cx="10858500" cy="456896"/>
            </a:xfrm>
            <a:prstGeom prst="roundRect">
              <a:avLst>
                <a:gd name="adj" fmla="val 50000"/>
              </a:avLst>
            </a:prstGeom>
            <a:solidFill>
              <a:schemeClr val="bg1">
                <a:lumMod val="95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55000" lnSpcReduction="20000"/>
            </a:bodyPr>
            <a:lstStyle/>
            <a:p>
              <a:pPr algn="ctr" defTabSz="914354"/>
              <a:endParaRPr lang="zh-CN" altLang="en-US" sz="3200" b="1" i="1"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4" name="组合 73">
              <a:extLst>
                <a:ext uri="{FF2B5EF4-FFF2-40B4-BE49-F238E27FC236}">
                  <a16:creationId xmlns:a16="http://schemas.microsoft.com/office/drawing/2014/main" id="{2FAD1533-F632-41F2-8095-9A1A1096BF7D}"/>
                </a:ext>
              </a:extLst>
            </p:cNvPr>
            <p:cNvGrpSpPr/>
            <p:nvPr/>
          </p:nvGrpSpPr>
          <p:grpSpPr>
            <a:xfrm>
              <a:off x="5303070" y="1098401"/>
              <a:ext cx="5408020" cy="2505581"/>
              <a:chOff x="5101498" y="870155"/>
              <a:chExt cx="5900794" cy="2733887"/>
            </a:xfrm>
          </p:grpSpPr>
          <p:grpSp>
            <p:nvGrpSpPr>
              <p:cNvPr id="35" name="组合 34">
                <a:extLst>
                  <a:ext uri="{FF2B5EF4-FFF2-40B4-BE49-F238E27FC236}">
                    <a16:creationId xmlns:a16="http://schemas.microsoft.com/office/drawing/2014/main" id="{19FF70C0-4C06-4522-8178-C1155BA032A6}"/>
                  </a:ext>
                </a:extLst>
              </p:cNvPr>
              <p:cNvGrpSpPr/>
              <p:nvPr/>
            </p:nvGrpSpPr>
            <p:grpSpPr>
              <a:xfrm>
                <a:off x="6089652" y="1028700"/>
                <a:ext cx="4846277" cy="2267567"/>
                <a:chOff x="6089652" y="1028700"/>
                <a:chExt cx="4846277" cy="2267567"/>
              </a:xfrm>
            </p:grpSpPr>
            <p:cxnSp>
              <p:nvCxnSpPr>
                <p:cNvPr id="19" name="直接箭头连接符 18">
                  <a:extLst>
                    <a:ext uri="{FF2B5EF4-FFF2-40B4-BE49-F238E27FC236}">
                      <a16:creationId xmlns:a16="http://schemas.microsoft.com/office/drawing/2014/main" id="{70E4E1EF-BD5D-4D51-9D26-C793BF66C7B9}"/>
                    </a:ext>
                  </a:extLst>
                </p:cNvPr>
                <p:cNvCxnSpPr>
                  <a:cxnSpLocks/>
                  <a:endCxn id="2" idx="2"/>
                </p:cNvCxnSpPr>
                <p:nvPr/>
              </p:nvCxnSpPr>
              <p:spPr>
                <a:xfrm flipV="1">
                  <a:off x="6089652" y="1028700"/>
                  <a:ext cx="0" cy="22675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03FC8D6-EE2E-4763-879D-2D0DCC57C3BA}"/>
                    </a:ext>
                  </a:extLst>
                </p:cNvPr>
                <p:cNvCxnSpPr>
                  <a:cxnSpLocks/>
                </p:cNvCxnSpPr>
                <p:nvPr/>
              </p:nvCxnSpPr>
              <p:spPr>
                <a:xfrm flipV="1">
                  <a:off x="6089652" y="3296265"/>
                  <a:ext cx="4846277"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movie-clapper_80907">
                  <a:extLst>
                    <a:ext uri="{FF2B5EF4-FFF2-40B4-BE49-F238E27FC236}">
                      <a16:creationId xmlns:a16="http://schemas.microsoft.com/office/drawing/2014/main" id="{1B442709-5820-49C7-B40B-A85900F67633}"/>
                    </a:ext>
                  </a:extLst>
                </p:cNvPr>
                <p:cNvSpPr/>
                <p:nvPr/>
              </p:nvSpPr>
              <p:spPr>
                <a:xfrm>
                  <a:off x="6675751" y="1028700"/>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26" name="movie-clapper_80907">
                  <a:extLst>
                    <a:ext uri="{FF2B5EF4-FFF2-40B4-BE49-F238E27FC236}">
                      <a16:creationId xmlns:a16="http://schemas.microsoft.com/office/drawing/2014/main" id="{F85E331D-F34A-451B-95BC-CB90337D8EEC}"/>
                    </a:ext>
                  </a:extLst>
                </p:cNvPr>
                <p:cNvSpPr/>
                <p:nvPr/>
              </p:nvSpPr>
              <p:spPr>
                <a:xfrm>
                  <a:off x="7317306" y="1090673"/>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27" name="movie-clapper_80907">
                  <a:extLst>
                    <a:ext uri="{FF2B5EF4-FFF2-40B4-BE49-F238E27FC236}">
                      <a16:creationId xmlns:a16="http://schemas.microsoft.com/office/drawing/2014/main" id="{5DD750F2-317C-4512-9EC3-D68B6AC499A9}"/>
                    </a:ext>
                  </a:extLst>
                </p:cNvPr>
                <p:cNvSpPr/>
                <p:nvPr/>
              </p:nvSpPr>
              <p:spPr>
                <a:xfrm>
                  <a:off x="6742119" y="1687262"/>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28" name="movie-clapper_80907">
                  <a:extLst>
                    <a:ext uri="{FF2B5EF4-FFF2-40B4-BE49-F238E27FC236}">
                      <a16:creationId xmlns:a16="http://schemas.microsoft.com/office/drawing/2014/main" id="{6D27249A-B419-4AB2-ABB2-E851B3F10F61}"/>
                    </a:ext>
                  </a:extLst>
                </p:cNvPr>
                <p:cNvSpPr/>
                <p:nvPr/>
              </p:nvSpPr>
              <p:spPr>
                <a:xfrm>
                  <a:off x="7883892" y="1149922"/>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29" name="movie-clapper_80907">
                  <a:extLst>
                    <a:ext uri="{FF2B5EF4-FFF2-40B4-BE49-F238E27FC236}">
                      <a16:creationId xmlns:a16="http://schemas.microsoft.com/office/drawing/2014/main" id="{A33F9D82-6913-4868-8A7A-BC5A8F8A6CCD}"/>
                    </a:ext>
                  </a:extLst>
                </p:cNvPr>
                <p:cNvSpPr/>
                <p:nvPr/>
              </p:nvSpPr>
              <p:spPr>
                <a:xfrm>
                  <a:off x="7432311" y="1601291"/>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0" name="movie-clapper_80907">
                  <a:extLst>
                    <a:ext uri="{FF2B5EF4-FFF2-40B4-BE49-F238E27FC236}">
                      <a16:creationId xmlns:a16="http://schemas.microsoft.com/office/drawing/2014/main" id="{32A78948-7104-4776-ABF2-8F92EF88111B}"/>
                    </a:ext>
                  </a:extLst>
                </p:cNvPr>
                <p:cNvSpPr/>
                <p:nvPr/>
              </p:nvSpPr>
              <p:spPr>
                <a:xfrm>
                  <a:off x="9890369" y="2032413"/>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ovie-clapper_80907">
                  <a:extLst>
                    <a:ext uri="{FF2B5EF4-FFF2-40B4-BE49-F238E27FC236}">
                      <a16:creationId xmlns:a16="http://schemas.microsoft.com/office/drawing/2014/main" id="{FF31D103-233A-4B67-A97C-8E83E13D8293}"/>
                    </a:ext>
                  </a:extLst>
                </p:cNvPr>
                <p:cNvSpPr/>
                <p:nvPr/>
              </p:nvSpPr>
              <p:spPr>
                <a:xfrm>
                  <a:off x="9113974" y="1915741"/>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ovie-clapper_80907">
                  <a:extLst>
                    <a:ext uri="{FF2B5EF4-FFF2-40B4-BE49-F238E27FC236}">
                      <a16:creationId xmlns:a16="http://schemas.microsoft.com/office/drawing/2014/main" id="{3682757D-6E16-4B0B-A209-DDD88EA752B6}"/>
                    </a:ext>
                  </a:extLst>
                </p:cNvPr>
                <p:cNvSpPr/>
                <p:nvPr/>
              </p:nvSpPr>
              <p:spPr>
                <a:xfrm>
                  <a:off x="10099481" y="2598491"/>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ovie-clapper_80907">
                  <a:extLst>
                    <a:ext uri="{FF2B5EF4-FFF2-40B4-BE49-F238E27FC236}">
                      <a16:creationId xmlns:a16="http://schemas.microsoft.com/office/drawing/2014/main" id="{2404BB04-4B91-4A5B-8D7E-F095239B4874}"/>
                    </a:ext>
                  </a:extLst>
                </p:cNvPr>
                <p:cNvSpPr/>
                <p:nvPr/>
              </p:nvSpPr>
              <p:spPr>
                <a:xfrm>
                  <a:off x="9323086" y="2655564"/>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ovie-clapper_80907">
                  <a:extLst>
                    <a:ext uri="{FF2B5EF4-FFF2-40B4-BE49-F238E27FC236}">
                      <a16:creationId xmlns:a16="http://schemas.microsoft.com/office/drawing/2014/main" id="{00F3CE15-EDFC-4F5F-8D3D-A9FE53B31503}"/>
                    </a:ext>
                  </a:extLst>
                </p:cNvPr>
                <p:cNvSpPr/>
                <p:nvPr/>
              </p:nvSpPr>
              <p:spPr>
                <a:xfrm>
                  <a:off x="8755803" y="2448385"/>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grpSp>
          <p:sp>
            <p:nvSpPr>
              <p:cNvPr id="62" name="椭圆 61">
                <a:extLst>
                  <a:ext uri="{FF2B5EF4-FFF2-40B4-BE49-F238E27FC236}">
                    <a16:creationId xmlns:a16="http://schemas.microsoft.com/office/drawing/2014/main" id="{CC56B8C1-1525-4A9F-85C4-6275F0FCFD20}"/>
                  </a:ext>
                </a:extLst>
              </p:cNvPr>
              <p:cNvSpPr/>
              <p:nvPr/>
            </p:nvSpPr>
            <p:spPr>
              <a:xfrm>
                <a:off x="8606744" y="2684757"/>
                <a:ext cx="309315" cy="3093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1"/>
                    </a:solidFill>
                  </a:rPr>
                  <a:t>?</a:t>
                </a:r>
                <a:endParaRPr lang="zh-CN" altLang="en-US" b="1" dirty="0">
                  <a:solidFill>
                    <a:schemeClr val="accent1"/>
                  </a:solidFill>
                </a:endParaRPr>
              </a:p>
            </p:txBody>
          </p:sp>
          <p:sp>
            <p:nvSpPr>
              <p:cNvPr id="64" name="文本框 63">
                <a:extLst>
                  <a:ext uri="{FF2B5EF4-FFF2-40B4-BE49-F238E27FC236}">
                    <a16:creationId xmlns:a16="http://schemas.microsoft.com/office/drawing/2014/main" id="{83D6980F-FFE6-4664-A45C-D4D6631FA0CB}"/>
                  </a:ext>
                </a:extLst>
              </p:cNvPr>
              <p:cNvSpPr txBox="1"/>
              <p:nvPr/>
            </p:nvSpPr>
            <p:spPr>
              <a:xfrm>
                <a:off x="5101498" y="1112421"/>
                <a:ext cx="902811" cy="307777"/>
              </a:xfrm>
              <a:prstGeom prst="rect">
                <a:avLst/>
              </a:prstGeom>
              <a:noFill/>
            </p:spPr>
            <p:txBody>
              <a:bodyPr wrap="none" rtlCol="0">
                <a:spAutoFit/>
              </a:bodyPr>
              <a:lstStyle/>
              <a:p>
                <a:r>
                  <a:rPr lang="zh-CN" altLang="en-US" sz="1400" b="1" dirty="0">
                    <a:solidFill>
                      <a:schemeClr val="accent1"/>
                    </a:solidFill>
                  </a:rPr>
                  <a:t>搞笑镜头</a:t>
                </a:r>
              </a:p>
            </p:txBody>
          </p:sp>
          <p:sp>
            <p:nvSpPr>
              <p:cNvPr id="65" name="文本框 64">
                <a:extLst>
                  <a:ext uri="{FF2B5EF4-FFF2-40B4-BE49-F238E27FC236}">
                    <a16:creationId xmlns:a16="http://schemas.microsoft.com/office/drawing/2014/main" id="{D6C8D1FE-6300-4ADB-A499-F53390C12A4F}"/>
                  </a:ext>
                </a:extLst>
              </p:cNvPr>
              <p:cNvSpPr txBox="1"/>
              <p:nvPr/>
            </p:nvSpPr>
            <p:spPr>
              <a:xfrm>
                <a:off x="10099481" y="3296265"/>
                <a:ext cx="902811" cy="307777"/>
              </a:xfrm>
              <a:prstGeom prst="rect">
                <a:avLst/>
              </a:prstGeom>
              <a:noFill/>
            </p:spPr>
            <p:txBody>
              <a:bodyPr wrap="none" rtlCol="0">
                <a:spAutoFit/>
              </a:bodyPr>
              <a:lstStyle/>
              <a:p>
                <a:r>
                  <a:rPr lang="zh-CN" altLang="en-US" sz="1400" b="1" dirty="0">
                    <a:solidFill>
                      <a:schemeClr val="accent1"/>
                    </a:solidFill>
                  </a:rPr>
                  <a:t>打斗镜头</a:t>
                </a:r>
              </a:p>
            </p:txBody>
          </p:sp>
          <p:grpSp>
            <p:nvGrpSpPr>
              <p:cNvPr id="73" name="组合 72">
                <a:extLst>
                  <a:ext uri="{FF2B5EF4-FFF2-40B4-BE49-F238E27FC236}">
                    <a16:creationId xmlns:a16="http://schemas.microsoft.com/office/drawing/2014/main" id="{7ECF90DC-F96D-4F2F-A1EE-2F58DF2B3B4F}"/>
                  </a:ext>
                </a:extLst>
              </p:cNvPr>
              <p:cNvGrpSpPr/>
              <p:nvPr/>
            </p:nvGrpSpPr>
            <p:grpSpPr>
              <a:xfrm>
                <a:off x="9453715" y="870155"/>
                <a:ext cx="1484318" cy="864315"/>
                <a:chOff x="9033387" y="870155"/>
                <a:chExt cx="1484318" cy="864315"/>
              </a:xfrm>
            </p:grpSpPr>
            <p:sp>
              <p:nvSpPr>
                <p:cNvPr id="68" name="矩形 67">
                  <a:extLst>
                    <a:ext uri="{FF2B5EF4-FFF2-40B4-BE49-F238E27FC236}">
                      <a16:creationId xmlns:a16="http://schemas.microsoft.com/office/drawing/2014/main" id="{3AA5A881-A4C6-433E-923F-A70A38B5CC64}"/>
                    </a:ext>
                  </a:extLst>
                </p:cNvPr>
                <p:cNvSpPr/>
                <p:nvPr/>
              </p:nvSpPr>
              <p:spPr>
                <a:xfrm>
                  <a:off x="9033387" y="870155"/>
                  <a:ext cx="1484318" cy="86431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movie-clapper_80907">
                  <a:extLst>
                    <a:ext uri="{FF2B5EF4-FFF2-40B4-BE49-F238E27FC236}">
                      <a16:creationId xmlns:a16="http://schemas.microsoft.com/office/drawing/2014/main" id="{02164641-C212-4FE2-92AE-6B557B73FCB4}"/>
                    </a:ext>
                  </a:extLst>
                </p:cNvPr>
                <p:cNvSpPr/>
                <p:nvPr/>
              </p:nvSpPr>
              <p:spPr>
                <a:xfrm>
                  <a:off x="9204074" y="967660"/>
                  <a:ext cx="238694" cy="271224"/>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70" name="movie-clapper_80907">
                  <a:extLst>
                    <a:ext uri="{FF2B5EF4-FFF2-40B4-BE49-F238E27FC236}">
                      <a16:creationId xmlns:a16="http://schemas.microsoft.com/office/drawing/2014/main" id="{401AB575-E73A-403B-B2D8-00D814B5A943}"/>
                    </a:ext>
                  </a:extLst>
                </p:cNvPr>
                <p:cNvSpPr/>
                <p:nvPr/>
              </p:nvSpPr>
              <p:spPr>
                <a:xfrm>
                  <a:off x="9204074" y="1362416"/>
                  <a:ext cx="238694" cy="271224"/>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71" name="文本框 70">
                  <a:extLst>
                    <a:ext uri="{FF2B5EF4-FFF2-40B4-BE49-F238E27FC236}">
                      <a16:creationId xmlns:a16="http://schemas.microsoft.com/office/drawing/2014/main" id="{E06E4BAF-7B40-4CBC-9C04-D24F329A546C}"/>
                    </a:ext>
                  </a:extLst>
                </p:cNvPr>
                <p:cNvSpPr txBox="1"/>
                <p:nvPr/>
              </p:nvSpPr>
              <p:spPr>
                <a:xfrm>
                  <a:off x="9529769" y="940869"/>
                  <a:ext cx="800219" cy="338554"/>
                </a:xfrm>
                <a:prstGeom prst="rect">
                  <a:avLst/>
                </a:prstGeom>
                <a:noFill/>
              </p:spPr>
              <p:txBody>
                <a:bodyPr wrap="none" rtlCol="0">
                  <a:spAutoFit/>
                </a:bodyPr>
                <a:lstStyle/>
                <a:p>
                  <a:r>
                    <a:rPr lang="zh-CN" altLang="en-US" sz="1600" b="1" dirty="0">
                      <a:solidFill>
                        <a:schemeClr val="accent1"/>
                      </a:solidFill>
                    </a:rPr>
                    <a:t>喜剧片</a:t>
                  </a:r>
                </a:p>
              </p:txBody>
            </p:sp>
            <p:sp>
              <p:nvSpPr>
                <p:cNvPr id="72" name="文本框 71">
                  <a:extLst>
                    <a:ext uri="{FF2B5EF4-FFF2-40B4-BE49-F238E27FC236}">
                      <a16:creationId xmlns:a16="http://schemas.microsoft.com/office/drawing/2014/main" id="{88A1FF91-38ED-44FA-BD10-589702C02628}"/>
                    </a:ext>
                  </a:extLst>
                </p:cNvPr>
                <p:cNvSpPr txBox="1"/>
                <p:nvPr/>
              </p:nvSpPr>
              <p:spPr>
                <a:xfrm>
                  <a:off x="9529769" y="1336087"/>
                  <a:ext cx="800219" cy="338554"/>
                </a:xfrm>
                <a:prstGeom prst="rect">
                  <a:avLst/>
                </a:prstGeom>
                <a:noFill/>
              </p:spPr>
              <p:txBody>
                <a:bodyPr wrap="none" rtlCol="0">
                  <a:spAutoFit/>
                </a:bodyPr>
                <a:lstStyle/>
                <a:p>
                  <a:r>
                    <a:rPr lang="zh-CN" altLang="en-US" sz="1600" b="1" dirty="0">
                      <a:solidFill>
                        <a:schemeClr val="accent1"/>
                      </a:solidFill>
                    </a:rPr>
                    <a:t>动作片</a:t>
                  </a:r>
                </a:p>
              </p:txBody>
            </p:sp>
          </p:grpSp>
        </p:grpSp>
        <p:sp>
          <p:nvSpPr>
            <p:cNvPr id="76" name="矩形: 圆角 75">
              <a:extLst>
                <a:ext uri="{FF2B5EF4-FFF2-40B4-BE49-F238E27FC236}">
                  <a16:creationId xmlns:a16="http://schemas.microsoft.com/office/drawing/2014/main" id="{5F9F1BC7-3308-4070-8800-9E1DF309B731}"/>
                </a:ext>
              </a:extLst>
            </p:cNvPr>
            <p:cNvSpPr/>
            <p:nvPr/>
          </p:nvSpPr>
          <p:spPr>
            <a:xfrm>
              <a:off x="1099431" y="1835602"/>
              <a:ext cx="1917156" cy="635329"/>
            </a:xfrm>
            <a:prstGeom prst="roundRect">
              <a:avLst/>
            </a:prstGeom>
            <a:gradFill flip="none" rotWithShape="1">
              <a:gsLst>
                <a:gs pos="51000">
                  <a:schemeClr val="accent2"/>
                </a:gs>
                <a:gs pos="100000">
                  <a:schemeClr val="accent3"/>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有监督学习</a:t>
              </a:r>
            </a:p>
          </p:txBody>
        </p:sp>
        <p:sp>
          <p:nvSpPr>
            <p:cNvPr id="78" name="文本框 77">
              <a:extLst>
                <a:ext uri="{FF2B5EF4-FFF2-40B4-BE49-F238E27FC236}">
                  <a16:creationId xmlns:a16="http://schemas.microsoft.com/office/drawing/2014/main" id="{6EC2A01B-F38B-4FB6-8D70-2BF1B46C331B}"/>
                </a:ext>
              </a:extLst>
            </p:cNvPr>
            <p:cNvSpPr txBox="1"/>
            <p:nvPr/>
          </p:nvSpPr>
          <p:spPr>
            <a:xfrm>
              <a:off x="1480910" y="2749535"/>
              <a:ext cx="2185214" cy="461665"/>
            </a:xfrm>
            <a:prstGeom prst="rect">
              <a:avLst/>
            </a:prstGeom>
            <a:noFill/>
          </p:spPr>
          <p:txBody>
            <a:bodyPr wrap="none" rtlCol="0">
              <a:spAutoFit/>
            </a:bodyPr>
            <a:lstStyle/>
            <a:p>
              <a:r>
                <a:rPr lang="zh-CN" altLang="en-US" sz="2400" b="1" dirty="0"/>
                <a:t>特点</a:t>
              </a:r>
              <a:r>
                <a:rPr lang="zh-CN" altLang="en-US" dirty="0"/>
                <a:t>：样本有标签</a:t>
              </a:r>
            </a:p>
          </p:txBody>
        </p:sp>
      </p:grpSp>
      <p:grpSp>
        <p:nvGrpSpPr>
          <p:cNvPr id="81" name="组合 80">
            <a:extLst>
              <a:ext uri="{FF2B5EF4-FFF2-40B4-BE49-F238E27FC236}">
                <a16:creationId xmlns:a16="http://schemas.microsoft.com/office/drawing/2014/main" id="{7F733FEC-6778-4E45-93E5-FFE627DACBAB}"/>
              </a:ext>
            </a:extLst>
          </p:cNvPr>
          <p:cNvGrpSpPr/>
          <p:nvPr/>
        </p:nvGrpSpPr>
        <p:grpSpPr>
          <a:xfrm>
            <a:off x="660403" y="4018072"/>
            <a:ext cx="10858500" cy="2375301"/>
            <a:chOff x="660403" y="4018072"/>
            <a:chExt cx="10858500" cy="2375301"/>
          </a:xfrm>
        </p:grpSpPr>
        <p:sp>
          <p:nvSpPr>
            <p:cNvPr id="7" name="îşľiḍé">
              <a:extLst>
                <a:ext uri="{FF2B5EF4-FFF2-40B4-BE49-F238E27FC236}">
                  <a16:creationId xmlns:a16="http://schemas.microsoft.com/office/drawing/2014/main" id="{0107A419-C6AA-4643-8913-5CB72C039706}"/>
                </a:ext>
              </a:extLst>
            </p:cNvPr>
            <p:cNvSpPr>
              <a:spLocks/>
            </p:cNvSpPr>
            <p:nvPr/>
          </p:nvSpPr>
          <p:spPr>
            <a:xfrm>
              <a:off x="660403" y="5832987"/>
              <a:ext cx="10858500" cy="456896"/>
            </a:xfrm>
            <a:prstGeom prst="roundRect">
              <a:avLst>
                <a:gd name="adj" fmla="val 50000"/>
              </a:avLst>
            </a:prstGeom>
            <a:solidFill>
              <a:schemeClr val="bg1">
                <a:lumMod val="95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55000" lnSpcReduction="20000"/>
            </a:bodyPr>
            <a:lstStyle/>
            <a:p>
              <a:pPr algn="ctr" defTabSz="914354"/>
              <a:endParaRPr lang="zh-CN" altLang="en-US" sz="3200" b="1" i="1"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5" name="组合 74">
              <a:extLst>
                <a:ext uri="{FF2B5EF4-FFF2-40B4-BE49-F238E27FC236}">
                  <a16:creationId xmlns:a16="http://schemas.microsoft.com/office/drawing/2014/main" id="{DFC266F9-2E1B-4867-B530-6F30B6BB8005}"/>
                </a:ext>
              </a:extLst>
            </p:cNvPr>
            <p:cNvGrpSpPr/>
            <p:nvPr/>
          </p:nvGrpSpPr>
          <p:grpSpPr>
            <a:xfrm>
              <a:off x="5308308" y="4018072"/>
              <a:ext cx="5402781" cy="2375301"/>
              <a:chOff x="5117003" y="3793868"/>
              <a:chExt cx="5885289" cy="2587433"/>
            </a:xfrm>
          </p:grpSpPr>
          <p:grpSp>
            <p:nvGrpSpPr>
              <p:cNvPr id="49" name="组合 48">
                <a:extLst>
                  <a:ext uri="{FF2B5EF4-FFF2-40B4-BE49-F238E27FC236}">
                    <a16:creationId xmlns:a16="http://schemas.microsoft.com/office/drawing/2014/main" id="{22766250-4428-452E-BD64-2531A54F156A}"/>
                  </a:ext>
                </a:extLst>
              </p:cNvPr>
              <p:cNvGrpSpPr/>
              <p:nvPr/>
            </p:nvGrpSpPr>
            <p:grpSpPr>
              <a:xfrm>
                <a:off x="6089652" y="3793868"/>
                <a:ext cx="4846277" cy="2267567"/>
                <a:chOff x="6089652" y="1028700"/>
                <a:chExt cx="4846277" cy="2267567"/>
              </a:xfrm>
            </p:grpSpPr>
            <p:cxnSp>
              <p:nvCxnSpPr>
                <p:cNvPr id="50" name="直接箭头连接符 49">
                  <a:extLst>
                    <a:ext uri="{FF2B5EF4-FFF2-40B4-BE49-F238E27FC236}">
                      <a16:creationId xmlns:a16="http://schemas.microsoft.com/office/drawing/2014/main" id="{F7012A65-1852-4799-BC5F-743E81A67B9D}"/>
                    </a:ext>
                  </a:extLst>
                </p:cNvPr>
                <p:cNvCxnSpPr>
                  <a:cxnSpLocks/>
                </p:cNvCxnSpPr>
                <p:nvPr/>
              </p:nvCxnSpPr>
              <p:spPr>
                <a:xfrm flipV="1">
                  <a:off x="6089652" y="1028700"/>
                  <a:ext cx="0" cy="22675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F82CF791-F0F4-408E-AAFE-01188BCF23EC}"/>
                    </a:ext>
                  </a:extLst>
                </p:cNvPr>
                <p:cNvCxnSpPr>
                  <a:cxnSpLocks/>
                </p:cNvCxnSpPr>
                <p:nvPr/>
              </p:nvCxnSpPr>
              <p:spPr>
                <a:xfrm flipV="1">
                  <a:off x="6089652" y="3296265"/>
                  <a:ext cx="4846277"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movie-clapper_80907">
                  <a:extLst>
                    <a:ext uri="{FF2B5EF4-FFF2-40B4-BE49-F238E27FC236}">
                      <a16:creationId xmlns:a16="http://schemas.microsoft.com/office/drawing/2014/main" id="{41F52E81-52EF-474D-8103-5C10E2479EA2}"/>
                    </a:ext>
                  </a:extLst>
                </p:cNvPr>
                <p:cNvSpPr/>
                <p:nvPr/>
              </p:nvSpPr>
              <p:spPr>
                <a:xfrm>
                  <a:off x="6675751" y="1028700"/>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movie-clapper_80907">
                  <a:extLst>
                    <a:ext uri="{FF2B5EF4-FFF2-40B4-BE49-F238E27FC236}">
                      <a16:creationId xmlns:a16="http://schemas.microsoft.com/office/drawing/2014/main" id="{6751DF5C-2752-4E55-B4A8-0BA3C7AE4A01}"/>
                    </a:ext>
                  </a:extLst>
                </p:cNvPr>
                <p:cNvSpPr/>
                <p:nvPr/>
              </p:nvSpPr>
              <p:spPr>
                <a:xfrm>
                  <a:off x="7317306" y="1090673"/>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ovie-clapper_80907">
                  <a:extLst>
                    <a:ext uri="{FF2B5EF4-FFF2-40B4-BE49-F238E27FC236}">
                      <a16:creationId xmlns:a16="http://schemas.microsoft.com/office/drawing/2014/main" id="{253E51B5-9792-4924-9F59-64B8F9383006}"/>
                    </a:ext>
                  </a:extLst>
                </p:cNvPr>
                <p:cNvSpPr/>
                <p:nvPr/>
              </p:nvSpPr>
              <p:spPr>
                <a:xfrm>
                  <a:off x="6742119" y="1687262"/>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ovie-clapper_80907">
                  <a:extLst>
                    <a:ext uri="{FF2B5EF4-FFF2-40B4-BE49-F238E27FC236}">
                      <a16:creationId xmlns:a16="http://schemas.microsoft.com/office/drawing/2014/main" id="{73722CD6-D46A-4DEF-94E7-B131F8F15FF0}"/>
                    </a:ext>
                  </a:extLst>
                </p:cNvPr>
                <p:cNvSpPr/>
                <p:nvPr/>
              </p:nvSpPr>
              <p:spPr>
                <a:xfrm>
                  <a:off x="7883892" y="1149922"/>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ovie-clapper_80907">
                  <a:extLst>
                    <a:ext uri="{FF2B5EF4-FFF2-40B4-BE49-F238E27FC236}">
                      <a16:creationId xmlns:a16="http://schemas.microsoft.com/office/drawing/2014/main" id="{C7BA6AB8-DA28-4AE3-B79A-71B07253F7A1}"/>
                    </a:ext>
                  </a:extLst>
                </p:cNvPr>
                <p:cNvSpPr/>
                <p:nvPr/>
              </p:nvSpPr>
              <p:spPr>
                <a:xfrm>
                  <a:off x="7432311" y="1601291"/>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ovie-clapper_80907">
                  <a:extLst>
                    <a:ext uri="{FF2B5EF4-FFF2-40B4-BE49-F238E27FC236}">
                      <a16:creationId xmlns:a16="http://schemas.microsoft.com/office/drawing/2014/main" id="{0E83B3C4-8D4E-4BA4-9EE7-42F25A06B34B}"/>
                    </a:ext>
                  </a:extLst>
                </p:cNvPr>
                <p:cNvSpPr/>
                <p:nvPr/>
              </p:nvSpPr>
              <p:spPr>
                <a:xfrm>
                  <a:off x="9890369" y="2032413"/>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ovie-clapper_80907">
                  <a:extLst>
                    <a:ext uri="{FF2B5EF4-FFF2-40B4-BE49-F238E27FC236}">
                      <a16:creationId xmlns:a16="http://schemas.microsoft.com/office/drawing/2014/main" id="{6C23CD19-977E-40DD-824B-C87AAC13453D}"/>
                    </a:ext>
                  </a:extLst>
                </p:cNvPr>
                <p:cNvSpPr/>
                <p:nvPr/>
              </p:nvSpPr>
              <p:spPr>
                <a:xfrm>
                  <a:off x="9113974" y="1915741"/>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movie-clapper_80907">
                  <a:extLst>
                    <a:ext uri="{FF2B5EF4-FFF2-40B4-BE49-F238E27FC236}">
                      <a16:creationId xmlns:a16="http://schemas.microsoft.com/office/drawing/2014/main" id="{636B4388-15C7-401C-B218-AD38101EC901}"/>
                    </a:ext>
                  </a:extLst>
                </p:cNvPr>
                <p:cNvSpPr/>
                <p:nvPr/>
              </p:nvSpPr>
              <p:spPr>
                <a:xfrm>
                  <a:off x="10099481" y="2598491"/>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movie-clapper_80907">
                  <a:extLst>
                    <a:ext uri="{FF2B5EF4-FFF2-40B4-BE49-F238E27FC236}">
                      <a16:creationId xmlns:a16="http://schemas.microsoft.com/office/drawing/2014/main" id="{F7F58F1C-D8F6-4A47-A015-83EE7A78A115}"/>
                    </a:ext>
                  </a:extLst>
                </p:cNvPr>
                <p:cNvSpPr/>
                <p:nvPr/>
              </p:nvSpPr>
              <p:spPr>
                <a:xfrm>
                  <a:off x="9323086" y="2655564"/>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movie-clapper_80907">
                  <a:extLst>
                    <a:ext uri="{FF2B5EF4-FFF2-40B4-BE49-F238E27FC236}">
                      <a16:creationId xmlns:a16="http://schemas.microsoft.com/office/drawing/2014/main" id="{FBAE0BFD-CC19-4656-B020-BEBBC6FD2AE8}"/>
                    </a:ext>
                  </a:extLst>
                </p:cNvPr>
                <p:cNvSpPr/>
                <p:nvPr/>
              </p:nvSpPr>
              <p:spPr>
                <a:xfrm>
                  <a:off x="8755803" y="2448385"/>
                  <a:ext cx="418224" cy="475221"/>
                </a:xfrm>
                <a:custGeom>
                  <a:avLst/>
                  <a:gdLst>
                    <a:gd name="connsiteX0" fmla="*/ 284160 w 535521"/>
                    <a:gd name="connsiteY0" fmla="*/ 458340 h 608503"/>
                    <a:gd name="connsiteX1" fmla="*/ 385199 w 535521"/>
                    <a:gd name="connsiteY1" fmla="*/ 458340 h 608503"/>
                    <a:gd name="connsiteX2" fmla="*/ 405751 w 535521"/>
                    <a:gd name="connsiteY2" fmla="*/ 478887 h 608503"/>
                    <a:gd name="connsiteX3" fmla="*/ 385199 w 535521"/>
                    <a:gd name="connsiteY3" fmla="*/ 499338 h 608503"/>
                    <a:gd name="connsiteX4" fmla="*/ 284160 w 535521"/>
                    <a:gd name="connsiteY4" fmla="*/ 499338 h 608503"/>
                    <a:gd name="connsiteX5" fmla="*/ 263703 w 535521"/>
                    <a:gd name="connsiteY5" fmla="*/ 478887 h 608503"/>
                    <a:gd name="connsiteX6" fmla="*/ 284160 w 535521"/>
                    <a:gd name="connsiteY6" fmla="*/ 458340 h 608503"/>
                    <a:gd name="connsiteX7" fmla="*/ 137461 w 535521"/>
                    <a:gd name="connsiteY7" fmla="*/ 376484 h 608503"/>
                    <a:gd name="connsiteX8" fmla="*/ 308346 w 535521"/>
                    <a:gd name="connsiteY8" fmla="*/ 376484 h 608503"/>
                    <a:gd name="connsiteX9" fmla="*/ 328905 w 535521"/>
                    <a:gd name="connsiteY9" fmla="*/ 396996 h 608503"/>
                    <a:gd name="connsiteX10" fmla="*/ 308346 w 535521"/>
                    <a:gd name="connsiteY10" fmla="*/ 417412 h 608503"/>
                    <a:gd name="connsiteX11" fmla="*/ 137461 w 535521"/>
                    <a:gd name="connsiteY11" fmla="*/ 417412 h 608503"/>
                    <a:gd name="connsiteX12" fmla="*/ 116997 w 535521"/>
                    <a:gd name="connsiteY12" fmla="*/ 396996 h 608503"/>
                    <a:gd name="connsiteX13" fmla="*/ 137461 w 535521"/>
                    <a:gd name="connsiteY13" fmla="*/ 376484 h 608503"/>
                    <a:gd name="connsiteX14" fmla="*/ 137656 w 535521"/>
                    <a:gd name="connsiteY14" fmla="*/ 336272 h 608503"/>
                    <a:gd name="connsiteX15" fmla="*/ 92440 w 535521"/>
                    <a:gd name="connsiteY15" fmla="*/ 381421 h 608503"/>
                    <a:gd name="connsiteX16" fmla="*/ 92440 w 535521"/>
                    <a:gd name="connsiteY16" fmla="*/ 488615 h 608503"/>
                    <a:gd name="connsiteX17" fmla="*/ 137656 w 535521"/>
                    <a:gd name="connsiteY17" fmla="*/ 533859 h 608503"/>
                    <a:gd name="connsiteX18" fmla="*/ 397865 w 535521"/>
                    <a:gd name="connsiteY18" fmla="*/ 533859 h 608503"/>
                    <a:gd name="connsiteX19" fmla="*/ 443081 w 535521"/>
                    <a:gd name="connsiteY19" fmla="*/ 488615 h 608503"/>
                    <a:gd name="connsiteX20" fmla="*/ 443081 w 535521"/>
                    <a:gd name="connsiteY20" fmla="*/ 381421 h 608503"/>
                    <a:gd name="connsiteX21" fmla="*/ 397865 w 535521"/>
                    <a:gd name="connsiteY21" fmla="*/ 336272 h 608503"/>
                    <a:gd name="connsiteX22" fmla="*/ 20457 w 535521"/>
                    <a:gd name="connsiteY22" fmla="*/ 261533 h 608503"/>
                    <a:gd name="connsiteX23" fmla="*/ 514968 w 535521"/>
                    <a:gd name="connsiteY23" fmla="*/ 261533 h 608503"/>
                    <a:gd name="connsiteX24" fmla="*/ 535521 w 535521"/>
                    <a:gd name="connsiteY24" fmla="*/ 282055 h 608503"/>
                    <a:gd name="connsiteX25" fmla="*/ 535521 w 535521"/>
                    <a:gd name="connsiteY25" fmla="*/ 587981 h 608503"/>
                    <a:gd name="connsiteX26" fmla="*/ 514968 w 535521"/>
                    <a:gd name="connsiteY26" fmla="*/ 608503 h 608503"/>
                    <a:gd name="connsiteX27" fmla="*/ 20457 w 535521"/>
                    <a:gd name="connsiteY27" fmla="*/ 608503 h 608503"/>
                    <a:gd name="connsiteX28" fmla="*/ 0 w 535521"/>
                    <a:gd name="connsiteY28" fmla="*/ 587981 h 608503"/>
                    <a:gd name="connsiteX29" fmla="*/ 0 w 535521"/>
                    <a:gd name="connsiteY29" fmla="*/ 282055 h 608503"/>
                    <a:gd name="connsiteX30" fmla="*/ 20457 w 535521"/>
                    <a:gd name="connsiteY30" fmla="*/ 261533 h 608503"/>
                    <a:gd name="connsiteX31" fmla="*/ 98086 w 535521"/>
                    <a:gd name="connsiteY31" fmla="*/ 68254 h 608503"/>
                    <a:gd name="connsiteX32" fmla="*/ 10707 w 535521"/>
                    <a:gd name="connsiteY32" fmla="*/ 211713 h 608503"/>
                    <a:gd name="connsiteX33" fmla="*/ 0 w 535521"/>
                    <a:gd name="connsiteY33" fmla="*/ 194246 h 608503"/>
                    <a:gd name="connsiteX34" fmla="*/ 0 w 535521"/>
                    <a:gd name="connsiteY34" fmla="*/ 101756 h 608503"/>
                    <a:gd name="connsiteX35" fmla="*/ 17112 w 535521"/>
                    <a:gd name="connsiteY35" fmla="*/ 81521 h 608503"/>
                    <a:gd name="connsiteX36" fmla="*/ 211202 w 535521"/>
                    <a:gd name="connsiteY36" fmla="*/ 49696 h 608503"/>
                    <a:gd name="connsiteX37" fmla="*/ 120576 w 535521"/>
                    <a:gd name="connsiteY37" fmla="*/ 198569 h 608503"/>
                    <a:gd name="connsiteX38" fmla="*/ 60827 w 535521"/>
                    <a:gd name="connsiteY38" fmla="*/ 208398 h 608503"/>
                    <a:gd name="connsiteX39" fmla="*/ 151358 w 535521"/>
                    <a:gd name="connsiteY39" fmla="*/ 59525 h 608503"/>
                    <a:gd name="connsiteX40" fmla="*/ 318956 w 535521"/>
                    <a:gd name="connsiteY40" fmla="*/ 31913 h 608503"/>
                    <a:gd name="connsiteX41" fmla="*/ 228336 w 535521"/>
                    <a:gd name="connsiteY41" fmla="*/ 180797 h 608503"/>
                    <a:gd name="connsiteX42" fmla="*/ 173944 w 535521"/>
                    <a:gd name="connsiteY42" fmla="*/ 189768 h 608503"/>
                    <a:gd name="connsiteX43" fmla="*/ 264469 w 535521"/>
                    <a:gd name="connsiteY43" fmla="*/ 40884 h 608503"/>
                    <a:gd name="connsiteX44" fmla="*/ 511719 w 535521"/>
                    <a:gd name="connsiteY44" fmla="*/ 266 h 608503"/>
                    <a:gd name="connsiteX45" fmla="*/ 528256 w 535521"/>
                    <a:gd name="connsiteY45" fmla="*/ 4847 h 608503"/>
                    <a:gd name="connsiteX46" fmla="*/ 535521 w 535521"/>
                    <a:gd name="connsiteY46" fmla="*/ 20404 h 608503"/>
                    <a:gd name="connsiteX47" fmla="*/ 535521 w 535521"/>
                    <a:gd name="connsiteY47" fmla="*/ 112979 h 608503"/>
                    <a:gd name="connsiteX48" fmla="*/ 518315 w 535521"/>
                    <a:gd name="connsiteY48" fmla="*/ 133117 h 608503"/>
                    <a:gd name="connsiteX49" fmla="*/ 281627 w 535521"/>
                    <a:gd name="connsiteY49" fmla="*/ 172056 h 608503"/>
                    <a:gd name="connsiteX50" fmla="*/ 372153 w 535521"/>
                    <a:gd name="connsiteY50" fmla="*/ 23172 h 608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5521" h="608503">
                      <a:moveTo>
                        <a:pt x="284160" y="458340"/>
                      </a:moveTo>
                      <a:lnTo>
                        <a:pt x="385199" y="458340"/>
                      </a:lnTo>
                      <a:cubicBezTo>
                        <a:pt x="396575" y="458340"/>
                        <a:pt x="405751" y="467514"/>
                        <a:pt x="405751" y="478887"/>
                      </a:cubicBezTo>
                      <a:cubicBezTo>
                        <a:pt x="405751" y="490164"/>
                        <a:pt x="396575" y="499338"/>
                        <a:pt x="385199" y="499338"/>
                      </a:cubicBezTo>
                      <a:lnTo>
                        <a:pt x="284160" y="499338"/>
                      </a:lnTo>
                      <a:cubicBezTo>
                        <a:pt x="272880" y="499338"/>
                        <a:pt x="263703" y="490164"/>
                        <a:pt x="263703" y="478887"/>
                      </a:cubicBezTo>
                      <a:cubicBezTo>
                        <a:pt x="263703" y="467514"/>
                        <a:pt x="272880" y="458340"/>
                        <a:pt x="284160" y="458340"/>
                      </a:cubicBezTo>
                      <a:close/>
                      <a:moveTo>
                        <a:pt x="137461" y="376484"/>
                      </a:moveTo>
                      <a:lnTo>
                        <a:pt x="308346" y="376484"/>
                      </a:lnTo>
                      <a:cubicBezTo>
                        <a:pt x="319629" y="376484"/>
                        <a:pt x="328905" y="385643"/>
                        <a:pt x="328905" y="396996"/>
                      </a:cubicBezTo>
                      <a:cubicBezTo>
                        <a:pt x="328905" y="408253"/>
                        <a:pt x="319725" y="417412"/>
                        <a:pt x="308346" y="417412"/>
                      </a:cubicBezTo>
                      <a:lnTo>
                        <a:pt x="137461" y="417412"/>
                      </a:lnTo>
                      <a:cubicBezTo>
                        <a:pt x="126177" y="417412"/>
                        <a:pt x="116997" y="408253"/>
                        <a:pt x="116997" y="396996"/>
                      </a:cubicBezTo>
                      <a:cubicBezTo>
                        <a:pt x="116997" y="385643"/>
                        <a:pt x="126177" y="376484"/>
                        <a:pt x="137461" y="376484"/>
                      </a:cubicBezTo>
                      <a:close/>
                      <a:moveTo>
                        <a:pt x="137656" y="336272"/>
                      </a:moveTo>
                      <a:cubicBezTo>
                        <a:pt x="112706" y="336272"/>
                        <a:pt x="92440" y="356508"/>
                        <a:pt x="92440" y="381421"/>
                      </a:cubicBezTo>
                      <a:lnTo>
                        <a:pt x="92440" y="488615"/>
                      </a:lnTo>
                      <a:cubicBezTo>
                        <a:pt x="92440" y="513528"/>
                        <a:pt x="112706" y="533859"/>
                        <a:pt x="137656" y="533859"/>
                      </a:cubicBezTo>
                      <a:lnTo>
                        <a:pt x="397865" y="533859"/>
                      </a:lnTo>
                      <a:cubicBezTo>
                        <a:pt x="422815" y="533859"/>
                        <a:pt x="443081" y="513528"/>
                        <a:pt x="443081" y="488615"/>
                      </a:cubicBezTo>
                      <a:lnTo>
                        <a:pt x="443081" y="381421"/>
                      </a:lnTo>
                      <a:cubicBezTo>
                        <a:pt x="443081" y="356508"/>
                        <a:pt x="422815" y="336272"/>
                        <a:pt x="397865" y="336272"/>
                      </a:cubicBezTo>
                      <a:close/>
                      <a:moveTo>
                        <a:pt x="20457" y="261533"/>
                      </a:moveTo>
                      <a:lnTo>
                        <a:pt x="514968" y="261533"/>
                      </a:lnTo>
                      <a:cubicBezTo>
                        <a:pt x="526344" y="261533"/>
                        <a:pt x="535521" y="270696"/>
                        <a:pt x="535521" y="282055"/>
                      </a:cubicBezTo>
                      <a:lnTo>
                        <a:pt x="535521" y="587981"/>
                      </a:lnTo>
                      <a:cubicBezTo>
                        <a:pt x="535521" y="599340"/>
                        <a:pt x="526344" y="608503"/>
                        <a:pt x="514968" y="608503"/>
                      </a:cubicBezTo>
                      <a:lnTo>
                        <a:pt x="20457" y="608503"/>
                      </a:lnTo>
                      <a:cubicBezTo>
                        <a:pt x="9177" y="608503"/>
                        <a:pt x="0" y="599340"/>
                        <a:pt x="0" y="587981"/>
                      </a:cubicBezTo>
                      <a:lnTo>
                        <a:pt x="0" y="282055"/>
                      </a:lnTo>
                      <a:cubicBezTo>
                        <a:pt x="0" y="270696"/>
                        <a:pt x="9177" y="261533"/>
                        <a:pt x="20457" y="261533"/>
                      </a:cubicBezTo>
                      <a:close/>
                      <a:moveTo>
                        <a:pt x="98086" y="68254"/>
                      </a:moveTo>
                      <a:lnTo>
                        <a:pt x="10707" y="211713"/>
                      </a:lnTo>
                      <a:cubicBezTo>
                        <a:pt x="2294" y="208372"/>
                        <a:pt x="0" y="200259"/>
                        <a:pt x="0" y="194246"/>
                      </a:cubicBezTo>
                      <a:lnTo>
                        <a:pt x="0" y="101756"/>
                      </a:lnTo>
                      <a:cubicBezTo>
                        <a:pt x="0" y="91734"/>
                        <a:pt x="7265" y="83144"/>
                        <a:pt x="17112" y="81521"/>
                      </a:cubicBezTo>
                      <a:close/>
                      <a:moveTo>
                        <a:pt x="211202" y="49696"/>
                      </a:moveTo>
                      <a:lnTo>
                        <a:pt x="120576" y="198569"/>
                      </a:lnTo>
                      <a:lnTo>
                        <a:pt x="60827" y="208398"/>
                      </a:lnTo>
                      <a:lnTo>
                        <a:pt x="151358" y="59525"/>
                      </a:lnTo>
                      <a:close/>
                      <a:moveTo>
                        <a:pt x="318956" y="31913"/>
                      </a:moveTo>
                      <a:lnTo>
                        <a:pt x="228336" y="180797"/>
                      </a:lnTo>
                      <a:lnTo>
                        <a:pt x="173944" y="189768"/>
                      </a:lnTo>
                      <a:lnTo>
                        <a:pt x="264469" y="40884"/>
                      </a:lnTo>
                      <a:close/>
                      <a:moveTo>
                        <a:pt x="511719" y="266"/>
                      </a:moveTo>
                      <a:cubicBezTo>
                        <a:pt x="517645" y="-688"/>
                        <a:pt x="523668" y="934"/>
                        <a:pt x="528256" y="4847"/>
                      </a:cubicBezTo>
                      <a:cubicBezTo>
                        <a:pt x="532845" y="8760"/>
                        <a:pt x="535521" y="14487"/>
                        <a:pt x="535521" y="20404"/>
                      </a:cubicBezTo>
                      <a:lnTo>
                        <a:pt x="535521" y="112979"/>
                      </a:lnTo>
                      <a:cubicBezTo>
                        <a:pt x="535521" y="122905"/>
                        <a:pt x="528256" y="131495"/>
                        <a:pt x="518315" y="133117"/>
                      </a:cubicBezTo>
                      <a:lnTo>
                        <a:pt x="281627" y="172056"/>
                      </a:lnTo>
                      <a:lnTo>
                        <a:pt x="372153" y="231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grpSp>
          <p:sp>
            <p:nvSpPr>
              <p:cNvPr id="63" name="椭圆 62">
                <a:extLst>
                  <a:ext uri="{FF2B5EF4-FFF2-40B4-BE49-F238E27FC236}">
                    <a16:creationId xmlns:a16="http://schemas.microsoft.com/office/drawing/2014/main" id="{2F6D77BD-4FBB-41E3-A7F5-A969DEA3C748}"/>
                  </a:ext>
                </a:extLst>
              </p:cNvPr>
              <p:cNvSpPr/>
              <p:nvPr/>
            </p:nvSpPr>
            <p:spPr>
              <a:xfrm>
                <a:off x="8606744" y="5483238"/>
                <a:ext cx="309315" cy="3093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1"/>
                    </a:solidFill>
                  </a:rPr>
                  <a:t>?</a:t>
                </a:r>
                <a:endParaRPr lang="zh-CN" altLang="en-US" b="1" dirty="0">
                  <a:solidFill>
                    <a:schemeClr val="accent1"/>
                  </a:solidFill>
                </a:endParaRPr>
              </a:p>
            </p:txBody>
          </p:sp>
          <p:sp>
            <p:nvSpPr>
              <p:cNvPr id="66" name="文本框 65">
                <a:extLst>
                  <a:ext uri="{FF2B5EF4-FFF2-40B4-BE49-F238E27FC236}">
                    <a16:creationId xmlns:a16="http://schemas.microsoft.com/office/drawing/2014/main" id="{178566C2-819F-413F-850D-41C6214E2D0F}"/>
                  </a:ext>
                </a:extLst>
              </p:cNvPr>
              <p:cNvSpPr txBox="1"/>
              <p:nvPr/>
            </p:nvSpPr>
            <p:spPr>
              <a:xfrm>
                <a:off x="5117003" y="3889681"/>
                <a:ext cx="902811" cy="307777"/>
              </a:xfrm>
              <a:prstGeom prst="rect">
                <a:avLst/>
              </a:prstGeom>
              <a:noFill/>
            </p:spPr>
            <p:txBody>
              <a:bodyPr wrap="none" rtlCol="0">
                <a:spAutoFit/>
              </a:bodyPr>
              <a:lstStyle/>
              <a:p>
                <a:r>
                  <a:rPr lang="zh-CN" altLang="en-US" sz="1400" b="1" dirty="0">
                    <a:solidFill>
                      <a:schemeClr val="accent1"/>
                    </a:solidFill>
                  </a:rPr>
                  <a:t>搞笑镜头</a:t>
                </a:r>
              </a:p>
            </p:txBody>
          </p:sp>
          <p:sp>
            <p:nvSpPr>
              <p:cNvPr id="67" name="文本框 66">
                <a:extLst>
                  <a:ext uri="{FF2B5EF4-FFF2-40B4-BE49-F238E27FC236}">
                    <a16:creationId xmlns:a16="http://schemas.microsoft.com/office/drawing/2014/main" id="{05B50BCC-7221-448C-8769-29CE76829E38}"/>
                  </a:ext>
                </a:extLst>
              </p:cNvPr>
              <p:cNvSpPr txBox="1"/>
              <p:nvPr/>
            </p:nvSpPr>
            <p:spPr>
              <a:xfrm>
                <a:off x="10099481" y="6073524"/>
                <a:ext cx="902811" cy="307777"/>
              </a:xfrm>
              <a:prstGeom prst="rect">
                <a:avLst/>
              </a:prstGeom>
              <a:noFill/>
            </p:spPr>
            <p:txBody>
              <a:bodyPr wrap="none" rtlCol="0">
                <a:spAutoFit/>
              </a:bodyPr>
              <a:lstStyle/>
              <a:p>
                <a:r>
                  <a:rPr lang="zh-CN" altLang="en-US" sz="1400" b="1" dirty="0">
                    <a:solidFill>
                      <a:schemeClr val="accent1"/>
                    </a:solidFill>
                  </a:rPr>
                  <a:t>打斗镜头</a:t>
                </a:r>
              </a:p>
            </p:txBody>
          </p:sp>
        </p:grpSp>
        <p:sp>
          <p:nvSpPr>
            <p:cNvPr id="77" name="矩形: 圆角 76">
              <a:extLst>
                <a:ext uri="{FF2B5EF4-FFF2-40B4-BE49-F238E27FC236}">
                  <a16:creationId xmlns:a16="http://schemas.microsoft.com/office/drawing/2014/main" id="{B8DC08A9-959F-4DB6-BCC7-4D43A66A08CE}"/>
                </a:ext>
              </a:extLst>
            </p:cNvPr>
            <p:cNvSpPr/>
            <p:nvPr/>
          </p:nvSpPr>
          <p:spPr>
            <a:xfrm>
              <a:off x="1099431" y="4592713"/>
              <a:ext cx="1917156" cy="635329"/>
            </a:xfrm>
            <a:prstGeom prst="roundRect">
              <a:avLst/>
            </a:prstGeom>
            <a:gradFill flip="none" rotWithShape="1">
              <a:gsLst>
                <a:gs pos="51000">
                  <a:schemeClr val="accent2"/>
                </a:gs>
                <a:gs pos="100000">
                  <a:schemeClr val="accent3"/>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无监督学习</a:t>
              </a:r>
            </a:p>
          </p:txBody>
        </p:sp>
        <p:sp>
          <p:nvSpPr>
            <p:cNvPr id="79" name="文本框 78">
              <a:extLst>
                <a:ext uri="{FF2B5EF4-FFF2-40B4-BE49-F238E27FC236}">
                  <a16:creationId xmlns:a16="http://schemas.microsoft.com/office/drawing/2014/main" id="{507B24FE-2757-49D2-99A9-ACB9267F7FAC}"/>
                </a:ext>
              </a:extLst>
            </p:cNvPr>
            <p:cNvSpPr txBox="1"/>
            <p:nvPr/>
          </p:nvSpPr>
          <p:spPr>
            <a:xfrm>
              <a:off x="1480910" y="5549614"/>
              <a:ext cx="2249334" cy="461665"/>
            </a:xfrm>
            <a:prstGeom prst="rect">
              <a:avLst/>
            </a:prstGeom>
            <a:noFill/>
          </p:spPr>
          <p:txBody>
            <a:bodyPr wrap="none" rtlCol="0">
              <a:spAutoFit/>
            </a:bodyPr>
            <a:lstStyle/>
            <a:p>
              <a:r>
                <a:rPr lang="zh-CN" altLang="en-US" sz="2400" b="1" dirty="0"/>
                <a:t>特点</a:t>
              </a:r>
              <a:r>
                <a:rPr lang="zh-CN" altLang="en-US" dirty="0"/>
                <a:t>：样本无标签</a:t>
              </a:r>
            </a:p>
          </p:txBody>
        </p:sp>
      </p:grpSp>
    </p:spTree>
    <p:custDataLst>
      <p:tags r:id="rId2"/>
    </p:custDataLst>
    <p:extLst>
      <p:ext uri="{BB962C8B-B14F-4D97-AF65-F5344CB8AC3E}">
        <p14:creationId xmlns:p14="http://schemas.microsoft.com/office/powerpoint/2010/main" val="176212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iṥľíḓe"/>
        <p:cNvGrpSpPr/>
        <p:nvPr/>
      </p:nvGrpSpPr>
      <p:grpSpPr>
        <a:xfrm>
          <a:off x="0" y="0"/>
          <a:ext cx="0" cy="0"/>
          <a:chOff x="0" y="0"/>
          <a:chExt cx="0" cy="0"/>
        </a:xfrm>
      </p:grpSpPr>
      <p:sp>
        <p:nvSpPr>
          <p:cNvPr id="2" name="ïṡḻide">
            <a:extLst>
              <a:ext uri="{FF2B5EF4-FFF2-40B4-BE49-F238E27FC236}">
                <a16:creationId xmlns:a16="http://schemas.microsoft.com/office/drawing/2014/main" id="{D3C884DC-C58C-4D83-9157-478A0AECA002}"/>
              </a:ext>
            </a:extLst>
          </p:cNvPr>
          <p:cNvSpPr>
            <a:spLocks noGrp="1"/>
          </p:cNvSpPr>
          <p:nvPr>
            <p:ph type="title"/>
          </p:nvPr>
        </p:nvSpPr>
        <p:spPr>
          <a:xfrm>
            <a:off x="1125457" y="3678922"/>
            <a:ext cx="6334078" cy="535531"/>
          </a:xfrm>
        </p:spPr>
        <p:txBody>
          <a:bodyPr/>
          <a:lstStyle/>
          <a:p>
            <a:r>
              <a:rPr lang="zh-CN" altLang="en-US" dirty="0"/>
              <a:t>聚类算法简介</a:t>
            </a:r>
          </a:p>
        </p:txBody>
      </p:sp>
      <p:sp>
        <p:nvSpPr>
          <p:cNvPr id="3" name="işḷïḍê">
            <a:extLst>
              <a:ext uri="{FF2B5EF4-FFF2-40B4-BE49-F238E27FC236}">
                <a16:creationId xmlns:a16="http://schemas.microsoft.com/office/drawing/2014/main" id="{378DAE95-7127-4F51-9451-9FE7A2833B8B}"/>
              </a:ext>
            </a:extLst>
          </p:cNvPr>
          <p:cNvSpPr>
            <a:spLocks noGrp="1"/>
          </p:cNvSpPr>
          <p:nvPr>
            <p:ph type="body" idx="1"/>
          </p:nvPr>
        </p:nvSpPr>
        <p:spPr>
          <a:xfrm>
            <a:off x="1125457" y="4214453"/>
            <a:ext cx="6334078" cy="286232"/>
          </a:xfrm>
        </p:spPr>
        <p:txBody>
          <a:bodyPr wrap="square">
            <a:spAutoFit/>
          </a:bodyPr>
          <a:lstStyle/>
          <a:p>
            <a:pPr lvl="0"/>
            <a:r>
              <a:rPr lang="en-US" altLang="zh-CN" dirty="0"/>
              <a:t>Introduction to clustering algorithms</a:t>
            </a:r>
            <a:endParaRPr lang="zh-CN" altLang="en-US" dirty="0"/>
          </a:p>
        </p:txBody>
      </p:sp>
      <p:sp>
        <p:nvSpPr>
          <p:cNvPr id="4" name="iṩḻiḋê">
            <a:extLst>
              <a:ext uri="{FF2B5EF4-FFF2-40B4-BE49-F238E27FC236}">
                <a16:creationId xmlns:a16="http://schemas.microsoft.com/office/drawing/2014/main" id="{CF89466A-9DBE-479A-B6F3-D02967E1DDCE}"/>
              </a:ext>
            </a:extLst>
          </p:cNvPr>
          <p:cNvSpPr txBox="1">
            <a:spLocks/>
          </p:cNvSpPr>
          <p:nvPr/>
        </p:nvSpPr>
        <p:spPr>
          <a:xfrm>
            <a:off x="1125538" y="2410689"/>
            <a:ext cx="1480207" cy="999262"/>
          </a:xfrm>
          <a:prstGeom prst="rect">
            <a:avLst/>
          </a:prstGeom>
        </p:spPr>
        <p:txBody>
          <a:bodyPr vert="horz" lIns="91440" tIns="45720" rIns="91440" bIns="45720" rtlCol="0" anchor="ctr">
            <a:noAutofit/>
          </a:bodyPr>
          <a:lst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a:lstStyle>
          <a:p>
            <a:r>
              <a:rPr lang="en-US" altLang="zh-CN" sz="8800">
                <a:solidFill>
                  <a:schemeClr val="accent3"/>
                </a:solidFill>
              </a:rPr>
              <a:t>0</a:t>
            </a:r>
            <a:r>
              <a:rPr lang="en-US" altLang="zh-CN" sz="100">
                <a:solidFill>
                  <a:schemeClr val="accent3"/>
                </a:solidFill>
              </a:rPr>
              <a:t> </a:t>
            </a:r>
            <a:r>
              <a:rPr lang="en-US" altLang="zh-CN" sz="8800">
                <a:solidFill>
                  <a:schemeClr val="accent3"/>
                </a:solidFill>
              </a:rPr>
              <a:t>2</a:t>
            </a:r>
            <a:endParaRPr lang="zh-CN" altLang="en-US" sz="8800" dirty="0">
              <a:solidFill>
                <a:schemeClr val="accent3"/>
              </a:solidFill>
            </a:endParaRPr>
          </a:p>
        </p:txBody>
      </p:sp>
    </p:spTree>
    <p:custDataLst>
      <p:tags r:id="rId2"/>
    </p:custDataLst>
    <p:extLst>
      <p:ext uri="{BB962C8B-B14F-4D97-AF65-F5344CB8AC3E}">
        <p14:creationId xmlns:p14="http://schemas.microsoft.com/office/powerpoint/2010/main" val="181893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islîḑe"/>
        <p:cNvGrpSpPr/>
        <p:nvPr/>
      </p:nvGrpSpPr>
      <p:grpSpPr>
        <a:xfrm>
          <a:off x="0" y="0"/>
          <a:ext cx="0" cy="0"/>
          <a:chOff x="0" y="0"/>
          <a:chExt cx="0" cy="0"/>
        </a:xfrm>
      </p:grpSpPr>
      <p:pic>
        <p:nvPicPr>
          <p:cNvPr id="1034" name="Picture 10">
            <a:extLst>
              <a:ext uri="{FF2B5EF4-FFF2-40B4-BE49-F238E27FC236}">
                <a16:creationId xmlns:a16="http://schemas.microsoft.com/office/drawing/2014/main" id="{35914659-3FE0-4825-A368-4588506994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5" t="15244" r="13382" b="16670"/>
          <a:stretch/>
        </p:blipFill>
        <p:spPr bwMode="auto">
          <a:xfrm>
            <a:off x="7534617" y="1953559"/>
            <a:ext cx="4202759" cy="21865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6" name="îṥļïḍe">
            <a:extLst>
              <a:ext uri="{FF2B5EF4-FFF2-40B4-BE49-F238E27FC236}">
                <a16:creationId xmlns:a16="http://schemas.microsoft.com/office/drawing/2014/main" id="{40203C69-C287-49CD-A062-F25004D9E690}"/>
              </a:ext>
            </a:extLst>
          </p:cNvPr>
          <p:cNvSpPr txBox="1"/>
          <p:nvPr/>
        </p:nvSpPr>
        <p:spPr>
          <a:xfrm>
            <a:off x="773454" y="1191828"/>
            <a:ext cx="10335655" cy="276999"/>
          </a:xfrm>
          <a:prstGeom prst="rect">
            <a:avLst/>
          </a:prstGeom>
          <a:noFill/>
        </p:spPr>
        <p:txBody>
          <a:bodyPr wrap="square" rtlCol="0">
            <a:spAutoFit/>
          </a:bodyPr>
          <a:lstStyle/>
          <a:p>
            <a:pPr marL="6048" marR="2419" algn="just">
              <a:spcBef>
                <a:spcPts val="48"/>
              </a:spcBef>
            </a:pPr>
            <a:endParaRPr lang="zh-CN" altLang="en-US" sz="12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işḷîḋè">
            <a:extLst>
              <a:ext uri="{FF2B5EF4-FFF2-40B4-BE49-F238E27FC236}">
                <a16:creationId xmlns:a16="http://schemas.microsoft.com/office/drawing/2014/main" id="{FD7D93C3-A1B9-4E4F-BB85-A75A7045F113}"/>
              </a:ext>
            </a:extLst>
          </p:cNvPr>
          <p:cNvSpPr>
            <a:spLocks noGrp="1"/>
          </p:cNvSpPr>
          <p:nvPr>
            <p:ph type="title"/>
          </p:nvPr>
        </p:nvSpPr>
        <p:spPr/>
        <p:txBody>
          <a:bodyPr/>
          <a:lstStyle/>
          <a:p>
            <a:r>
              <a:rPr lang="zh-CN" altLang="en-US" dirty="0"/>
              <a:t>聚类算法：“物以类聚，人以群分”</a:t>
            </a:r>
          </a:p>
        </p:txBody>
      </p:sp>
      <p:pic>
        <p:nvPicPr>
          <p:cNvPr id="1028" name="Picture 4">
            <a:extLst>
              <a:ext uri="{FF2B5EF4-FFF2-40B4-BE49-F238E27FC236}">
                <a16:creationId xmlns:a16="http://schemas.microsoft.com/office/drawing/2014/main" id="{5ABB2F37-B4C8-4A58-8E2F-1FF8B869AA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9010" y="1953559"/>
            <a:ext cx="2589250" cy="408530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73" name="组合 72">
            <a:extLst>
              <a:ext uri="{FF2B5EF4-FFF2-40B4-BE49-F238E27FC236}">
                <a16:creationId xmlns:a16="http://schemas.microsoft.com/office/drawing/2014/main" id="{AAD8E8A2-7F44-4B6E-89B4-183680282693}"/>
              </a:ext>
            </a:extLst>
          </p:cNvPr>
          <p:cNvGrpSpPr/>
          <p:nvPr/>
        </p:nvGrpSpPr>
        <p:grpSpPr>
          <a:xfrm>
            <a:off x="2625214" y="1901085"/>
            <a:ext cx="2710134" cy="3673570"/>
            <a:chOff x="2625214" y="2255648"/>
            <a:chExt cx="2710134" cy="3673570"/>
          </a:xfrm>
        </p:grpSpPr>
        <p:sp>
          <p:nvSpPr>
            <p:cNvPr id="51" name="文本框 50">
              <a:extLst>
                <a:ext uri="{FF2B5EF4-FFF2-40B4-BE49-F238E27FC236}">
                  <a16:creationId xmlns:a16="http://schemas.microsoft.com/office/drawing/2014/main" id="{B594AEE5-2F3D-4715-B6A2-02A4F1F7AEC1}"/>
                </a:ext>
              </a:extLst>
            </p:cNvPr>
            <p:cNvSpPr txBox="1"/>
            <p:nvPr/>
          </p:nvSpPr>
          <p:spPr>
            <a:xfrm>
              <a:off x="4535129" y="2255648"/>
              <a:ext cx="800219" cy="3673570"/>
            </a:xfrm>
            <a:prstGeom prst="rect">
              <a:avLst/>
            </a:prstGeom>
            <a:noFill/>
          </p:spPr>
          <p:txBody>
            <a:bodyPr wrap="none" rtlCol="0">
              <a:spAutoFit/>
            </a:bodyPr>
            <a:lstStyle/>
            <a:p>
              <a:pPr>
                <a:lnSpc>
                  <a:spcPct val="200000"/>
                </a:lnSpc>
              </a:pPr>
              <a:r>
                <a:rPr lang="zh-CN" altLang="en-US" sz="2400" b="1" dirty="0">
                  <a:solidFill>
                    <a:schemeClr val="accent1"/>
                  </a:solidFill>
                </a:rPr>
                <a:t>耳朵</a:t>
              </a:r>
              <a:endParaRPr lang="en-US" altLang="zh-CN" sz="2400" b="1" dirty="0">
                <a:solidFill>
                  <a:schemeClr val="accent1"/>
                </a:solidFill>
              </a:endParaRPr>
            </a:p>
            <a:p>
              <a:pPr>
                <a:lnSpc>
                  <a:spcPct val="200000"/>
                </a:lnSpc>
              </a:pPr>
              <a:r>
                <a:rPr lang="zh-CN" altLang="en-US" sz="2400" b="1" dirty="0">
                  <a:solidFill>
                    <a:schemeClr val="accent1"/>
                  </a:solidFill>
                </a:rPr>
                <a:t>眼睛</a:t>
              </a:r>
              <a:endParaRPr lang="en-US" altLang="zh-CN" sz="2400" b="1" dirty="0">
                <a:solidFill>
                  <a:schemeClr val="accent1"/>
                </a:solidFill>
              </a:endParaRPr>
            </a:p>
            <a:p>
              <a:pPr>
                <a:lnSpc>
                  <a:spcPct val="200000"/>
                </a:lnSpc>
              </a:pPr>
              <a:r>
                <a:rPr lang="zh-CN" altLang="en-US" sz="2400" b="1" dirty="0">
                  <a:solidFill>
                    <a:schemeClr val="accent1"/>
                  </a:solidFill>
                </a:rPr>
                <a:t>胡须</a:t>
              </a:r>
              <a:endParaRPr lang="en-US" altLang="zh-CN" sz="2400" b="1" dirty="0">
                <a:solidFill>
                  <a:schemeClr val="accent1"/>
                </a:solidFill>
              </a:endParaRPr>
            </a:p>
            <a:p>
              <a:pPr>
                <a:lnSpc>
                  <a:spcPct val="200000"/>
                </a:lnSpc>
              </a:pPr>
              <a:r>
                <a:rPr lang="zh-CN" altLang="en-US" sz="2400" b="1" dirty="0">
                  <a:solidFill>
                    <a:schemeClr val="accent1"/>
                  </a:solidFill>
                </a:rPr>
                <a:t>舌头</a:t>
              </a:r>
              <a:endParaRPr lang="en-US" altLang="zh-CN" sz="2400" b="1" dirty="0">
                <a:solidFill>
                  <a:schemeClr val="accent1"/>
                </a:solidFill>
              </a:endParaRPr>
            </a:p>
            <a:p>
              <a:pPr>
                <a:lnSpc>
                  <a:spcPct val="200000"/>
                </a:lnSpc>
              </a:pPr>
              <a:r>
                <a:rPr lang="zh-CN" altLang="en-US" sz="2400" b="1" dirty="0">
                  <a:solidFill>
                    <a:schemeClr val="accent1"/>
                  </a:solidFill>
                </a:rPr>
                <a:t>皮毛</a:t>
              </a:r>
              <a:endParaRPr lang="en-US" altLang="zh-CN" sz="2400" b="1" dirty="0">
                <a:solidFill>
                  <a:schemeClr val="accent1"/>
                </a:solidFill>
              </a:endParaRPr>
            </a:p>
          </p:txBody>
        </p:sp>
        <p:grpSp>
          <p:nvGrpSpPr>
            <p:cNvPr id="72" name="组合 71">
              <a:extLst>
                <a:ext uri="{FF2B5EF4-FFF2-40B4-BE49-F238E27FC236}">
                  <a16:creationId xmlns:a16="http://schemas.microsoft.com/office/drawing/2014/main" id="{062D242F-BE91-460E-971B-C29AD61E9CCC}"/>
                </a:ext>
              </a:extLst>
            </p:cNvPr>
            <p:cNvGrpSpPr/>
            <p:nvPr/>
          </p:nvGrpSpPr>
          <p:grpSpPr>
            <a:xfrm>
              <a:off x="3487994" y="2750574"/>
              <a:ext cx="988141" cy="125361"/>
              <a:chOff x="3487994" y="2750574"/>
              <a:chExt cx="988141" cy="125361"/>
            </a:xfrm>
          </p:grpSpPr>
          <p:cxnSp>
            <p:nvCxnSpPr>
              <p:cNvPr id="49" name="直接连接符 48">
                <a:extLst>
                  <a:ext uri="{FF2B5EF4-FFF2-40B4-BE49-F238E27FC236}">
                    <a16:creationId xmlns:a16="http://schemas.microsoft.com/office/drawing/2014/main" id="{E4041099-337D-4637-8D2D-DDF017591CBE}"/>
                  </a:ext>
                </a:extLst>
              </p:cNvPr>
              <p:cNvCxnSpPr>
                <a:cxnSpLocks/>
              </p:cNvCxnSpPr>
              <p:nvPr/>
            </p:nvCxnSpPr>
            <p:spPr>
              <a:xfrm>
                <a:off x="3487994" y="2875935"/>
                <a:ext cx="530941" cy="0"/>
              </a:xfrm>
              <a:prstGeom prst="line">
                <a:avLst/>
              </a:prstGeom>
              <a:ln w="19050">
                <a:gradFill flip="none" rotWithShape="1">
                  <a:gsLst>
                    <a:gs pos="0">
                      <a:schemeClr val="accent4">
                        <a:alpha val="70000"/>
                      </a:schemeClr>
                    </a:gs>
                    <a:gs pos="100000">
                      <a:schemeClr val="accent1"/>
                    </a:gs>
                  </a:gsLst>
                  <a:lin ang="0" scaled="1"/>
                  <a:tileRect/>
                </a:gradFill>
                <a:headEnd type="oval" w="lg" len="lg"/>
              </a:ln>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CBAEA4DB-A0D5-4BC1-9469-84D1CA044B13}"/>
                  </a:ext>
                </a:extLst>
              </p:cNvPr>
              <p:cNvCxnSpPr>
                <a:cxnSpLocks/>
              </p:cNvCxnSpPr>
              <p:nvPr/>
            </p:nvCxnSpPr>
            <p:spPr>
              <a:xfrm flipV="1">
                <a:off x="4018935" y="2750574"/>
                <a:ext cx="457200" cy="125361"/>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cxnSp>
          <p:nvCxnSpPr>
            <p:cNvPr id="59" name="直接连接符 58">
              <a:extLst>
                <a:ext uri="{FF2B5EF4-FFF2-40B4-BE49-F238E27FC236}">
                  <a16:creationId xmlns:a16="http://schemas.microsoft.com/office/drawing/2014/main" id="{29AB3F5B-1E3A-4D18-9DA4-ECC211317147}"/>
                </a:ext>
              </a:extLst>
            </p:cNvPr>
            <p:cNvCxnSpPr>
              <a:cxnSpLocks/>
            </p:cNvCxnSpPr>
            <p:nvPr/>
          </p:nvCxnSpPr>
          <p:spPr>
            <a:xfrm>
              <a:off x="3052917" y="3510116"/>
              <a:ext cx="1452715" cy="0"/>
            </a:xfrm>
            <a:prstGeom prst="line">
              <a:avLst/>
            </a:prstGeom>
            <a:ln w="19050">
              <a:gradFill flip="none" rotWithShape="1">
                <a:gsLst>
                  <a:gs pos="0">
                    <a:schemeClr val="accent4">
                      <a:alpha val="70000"/>
                    </a:schemeClr>
                  </a:gs>
                  <a:gs pos="100000">
                    <a:schemeClr val="accent1"/>
                  </a:gs>
                </a:gsLst>
                <a:lin ang="0" scaled="1"/>
                <a:tileRect/>
              </a:gradFill>
              <a:headEnd type="oval" w="lg" len="lg"/>
            </a:ln>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170B7442-016B-481D-A4CA-0E6C056612A1}"/>
                </a:ext>
              </a:extLst>
            </p:cNvPr>
            <p:cNvCxnSpPr>
              <a:cxnSpLocks/>
            </p:cNvCxnSpPr>
            <p:nvPr/>
          </p:nvCxnSpPr>
          <p:spPr>
            <a:xfrm>
              <a:off x="3156155" y="4210665"/>
              <a:ext cx="1349477" cy="0"/>
            </a:xfrm>
            <a:prstGeom prst="line">
              <a:avLst/>
            </a:prstGeom>
            <a:ln w="19050">
              <a:gradFill flip="none" rotWithShape="1">
                <a:gsLst>
                  <a:gs pos="0">
                    <a:schemeClr val="accent4">
                      <a:alpha val="70000"/>
                    </a:schemeClr>
                  </a:gs>
                  <a:gs pos="100000">
                    <a:schemeClr val="accent1"/>
                  </a:gs>
                </a:gsLst>
                <a:lin ang="0" scaled="1"/>
                <a:tileRect/>
              </a:gradFill>
              <a:headEnd type="oval" w="lg" len="lg"/>
            </a:ln>
          </p:spPr>
          <p:style>
            <a:lnRef idx="1">
              <a:schemeClr val="dk1"/>
            </a:lnRef>
            <a:fillRef idx="0">
              <a:schemeClr val="dk1"/>
            </a:fillRef>
            <a:effectRef idx="0">
              <a:schemeClr val="dk1"/>
            </a:effectRef>
            <a:fontRef idx="minor">
              <a:schemeClr val="tx1"/>
            </a:fontRef>
          </p:style>
        </p:cxnSp>
        <p:grpSp>
          <p:nvGrpSpPr>
            <p:cNvPr id="70" name="组合 69">
              <a:extLst>
                <a:ext uri="{FF2B5EF4-FFF2-40B4-BE49-F238E27FC236}">
                  <a16:creationId xmlns:a16="http://schemas.microsoft.com/office/drawing/2014/main" id="{2D28B03B-E680-4F8E-A33E-49EFE6C6F428}"/>
                </a:ext>
              </a:extLst>
            </p:cNvPr>
            <p:cNvGrpSpPr/>
            <p:nvPr/>
          </p:nvGrpSpPr>
          <p:grpSpPr>
            <a:xfrm>
              <a:off x="2625214" y="4557252"/>
              <a:ext cx="1909915" cy="363632"/>
              <a:chOff x="2625214" y="4557252"/>
              <a:chExt cx="1909915" cy="363632"/>
            </a:xfrm>
          </p:grpSpPr>
          <p:cxnSp>
            <p:nvCxnSpPr>
              <p:cNvPr id="65" name="直接连接符 64">
                <a:extLst>
                  <a:ext uri="{FF2B5EF4-FFF2-40B4-BE49-F238E27FC236}">
                    <a16:creationId xmlns:a16="http://schemas.microsoft.com/office/drawing/2014/main" id="{71AE6C77-760E-494C-ABF0-A8A3BDD8502E}"/>
                  </a:ext>
                </a:extLst>
              </p:cNvPr>
              <p:cNvCxnSpPr>
                <a:cxnSpLocks/>
              </p:cNvCxnSpPr>
              <p:nvPr/>
            </p:nvCxnSpPr>
            <p:spPr>
              <a:xfrm>
                <a:off x="2625214" y="4564625"/>
                <a:ext cx="1393721" cy="0"/>
              </a:xfrm>
              <a:prstGeom prst="line">
                <a:avLst/>
              </a:prstGeom>
              <a:ln w="19050">
                <a:gradFill flip="none" rotWithShape="1">
                  <a:gsLst>
                    <a:gs pos="0">
                      <a:schemeClr val="accent4">
                        <a:alpha val="70000"/>
                      </a:schemeClr>
                    </a:gs>
                    <a:gs pos="100000">
                      <a:schemeClr val="accent1"/>
                    </a:gs>
                  </a:gsLst>
                  <a:lin ang="0" scaled="1"/>
                  <a:tileRect/>
                </a:gradFill>
                <a:headEnd type="oval" w="lg" len="lg"/>
              </a:ln>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656177CE-E566-4057-932E-3232100B6CC1}"/>
                  </a:ext>
                </a:extLst>
              </p:cNvPr>
              <p:cNvCxnSpPr>
                <a:cxnSpLocks/>
              </p:cNvCxnSpPr>
              <p:nvPr/>
            </p:nvCxnSpPr>
            <p:spPr>
              <a:xfrm>
                <a:off x="4018935" y="4557252"/>
                <a:ext cx="516194" cy="363632"/>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grpSp>
        <p:cxnSp>
          <p:nvCxnSpPr>
            <p:cNvPr id="71" name="直接连接符 70">
              <a:extLst>
                <a:ext uri="{FF2B5EF4-FFF2-40B4-BE49-F238E27FC236}">
                  <a16:creationId xmlns:a16="http://schemas.microsoft.com/office/drawing/2014/main" id="{B3B048BC-3A60-4361-B9E9-5E0B34C7C081}"/>
                </a:ext>
              </a:extLst>
            </p:cNvPr>
            <p:cNvCxnSpPr>
              <a:cxnSpLocks/>
            </p:cNvCxnSpPr>
            <p:nvPr/>
          </p:nvCxnSpPr>
          <p:spPr>
            <a:xfrm>
              <a:off x="3156155" y="5648633"/>
              <a:ext cx="1349477" cy="0"/>
            </a:xfrm>
            <a:prstGeom prst="line">
              <a:avLst/>
            </a:prstGeom>
            <a:ln w="19050">
              <a:gradFill flip="none" rotWithShape="1">
                <a:gsLst>
                  <a:gs pos="0">
                    <a:schemeClr val="accent4">
                      <a:alpha val="70000"/>
                    </a:schemeClr>
                  </a:gs>
                  <a:gs pos="100000">
                    <a:schemeClr val="accent1"/>
                  </a:gs>
                </a:gsLst>
                <a:lin ang="0" scaled="1"/>
                <a:tileRect/>
              </a:gradFill>
              <a:headEnd type="oval" w="lg" len="lg"/>
            </a:ln>
          </p:spPr>
          <p:style>
            <a:lnRef idx="1">
              <a:schemeClr val="dk1"/>
            </a:lnRef>
            <a:fillRef idx="0">
              <a:schemeClr val="dk1"/>
            </a:fillRef>
            <a:effectRef idx="0">
              <a:schemeClr val="dk1"/>
            </a:effectRef>
            <a:fontRef idx="minor">
              <a:schemeClr val="tx1"/>
            </a:fontRef>
          </p:style>
        </p:cxnSp>
      </p:grpSp>
      <p:pic>
        <p:nvPicPr>
          <p:cNvPr id="1030" name="Picture 6">
            <a:extLst>
              <a:ext uri="{FF2B5EF4-FFF2-40B4-BE49-F238E27FC236}">
                <a16:creationId xmlns:a16="http://schemas.microsoft.com/office/drawing/2014/main" id="{A0527F89-DE4D-4375-BB53-5E3ABDDEC3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8887" y="2126833"/>
            <a:ext cx="2253598" cy="22535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36" name="Picture 12">
            <a:extLst>
              <a:ext uri="{FF2B5EF4-FFF2-40B4-BE49-F238E27FC236}">
                <a16:creationId xmlns:a16="http://schemas.microsoft.com/office/drawing/2014/main" id="{578D439C-296F-4757-8F77-F8AA415B38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4859" y="3737870"/>
            <a:ext cx="2491137" cy="24911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ustDataLst>
      <p:tags r:id="rId2"/>
    </p:custDataLst>
    <p:extLst>
      <p:ext uri="{BB962C8B-B14F-4D97-AF65-F5344CB8AC3E}">
        <p14:creationId xmlns:p14="http://schemas.microsoft.com/office/powerpoint/2010/main" val="339167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fade">
                                      <p:cBhvr>
                                        <p:cTn id="12" dur="250"/>
                                        <p:tgtEl>
                                          <p:spTgt spid="1034"/>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fade">
                                      <p:cBhvr>
                                        <p:cTn id="16" dur="250"/>
                                        <p:tgtEl>
                                          <p:spTgt spid="103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36"/>
                                        </p:tgtEl>
                                        <p:attrNameLst>
                                          <p:attrName>style.visibility</p:attrName>
                                        </p:attrNameLst>
                                      </p:cBhvr>
                                      <p:to>
                                        <p:strVal val="visible"/>
                                      </p:to>
                                    </p:set>
                                    <p:animEffect transition="in" filter="fade">
                                      <p:cBhvr>
                                        <p:cTn id="20" dur="25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EMPLATE" val="#651848"/>
</p:tagLst>
</file>

<file path=ppt/tags/tag10.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 name="ISLIDE.ICON" val="#117491;#135127;#135216;#117207;#60572;#147583;#78138;#95416;#52452;#145555;#21230;#21138;"/>
</p:tagLst>
</file>

<file path=ppt/tags/tag1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PICTURE" val="#228596;"/>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 name="ISLIDE.ICON" val="#373420;#379694;#373420;"/>
</p:tagLst>
</file>

<file path=ppt/tags/tag23.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 name="ISLIDE.ICON" val="#373420;#379694;#373420;"/>
</p:tagLst>
</file>

<file path=ppt/tags/tag3.xml><?xml version="1.0" encoding="utf-8"?>
<p:tagLst xmlns:a="http://schemas.openxmlformats.org/drawingml/2006/main" xmlns:r="http://schemas.openxmlformats.org/officeDocument/2006/relationships" xmlns:p="http://schemas.openxmlformats.org/presentationml/2006/main">
  <p:tag name="ISLIDE.PICTURE" val="#228596;"/>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 name="ISLIDE.ICON" val="#373420;#379694;#373420;"/>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PICTURE" val="#223911;#236778;#223720;"/>
  <p:tag name="ISLIDE.TEMPLATE" val="https://www.islide.cc;"/>
  <p:tag name="ISLIDE.ICON" val="#35779;"/>
</p:tagLst>
</file>

<file path=ppt/tags/tag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heme/theme1.xml><?xml version="1.0" encoding="utf-8"?>
<a:theme xmlns:a="http://schemas.openxmlformats.org/drawingml/2006/main" name="主题1">
  <a:themeElements>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fontScheme name="主题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ADC06E5-F6FD-43B6-A7FC-2E0633EE67FF}" vid="{FAB90306-471B-4F28-9DEE-1D9FBB0A262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0D3398"/>
    </a:accent1>
    <a:accent2>
      <a:srgbClr val="5277F7"/>
    </a:accent2>
    <a:accent3>
      <a:srgbClr val="1DCAD2"/>
    </a:accent3>
    <a:accent4>
      <a:srgbClr val="8D74F4"/>
    </a:accent4>
    <a:accent5>
      <a:srgbClr val="28CAD7"/>
    </a:accent5>
    <a:accent6>
      <a:srgbClr val="629DFA"/>
    </a:accent6>
    <a:hlink>
      <a:srgbClr val="EE424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Yu</Template>
  <TotalTime>458</TotalTime>
  <Words>2323</Words>
  <Application>Microsoft Office PowerPoint</Application>
  <PresentationFormat>宽屏</PresentationFormat>
  <Paragraphs>256</Paragraphs>
  <Slides>25</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微软雅黑</vt:lpstr>
      <vt:lpstr>Arial</vt:lpstr>
      <vt:lpstr>Wingdings</vt:lpstr>
      <vt:lpstr>主题1</vt:lpstr>
      <vt:lpstr>k-means算法简介</vt:lpstr>
      <vt:lpstr>k-means算法简介</vt:lpstr>
      <vt:lpstr>PowerPoint 演示文稿</vt:lpstr>
      <vt:lpstr>思维导图</vt:lpstr>
      <vt:lpstr>机器学习简介</vt:lpstr>
      <vt:lpstr>机器学习：赋予计算机“智慧”</vt:lpstr>
      <vt:lpstr>有监督学习 &amp; 无监督学习</vt:lpstr>
      <vt:lpstr>聚类算法简介</vt:lpstr>
      <vt:lpstr>聚类算法：“物以类聚，人以群分”</vt:lpstr>
      <vt:lpstr>k-means算法详解</vt:lpstr>
      <vt:lpstr>k-means算法步骤</vt:lpstr>
      <vt:lpstr>k-means算法步骤</vt:lpstr>
      <vt:lpstr>k-means算法步骤</vt:lpstr>
      <vt:lpstr>k-means算法步骤</vt:lpstr>
      <vt:lpstr>k-means算法步骤</vt:lpstr>
      <vt:lpstr>k-means算法步骤</vt:lpstr>
      <vt:lpstr>k-means算法优缺点</vt:lpstr>
      <vt:lpstr>k-means算法拓展</vt:lpstr>
      <vt:lpstr>k-means算法的改进</vt:lpstr>
      <vt:lpstr>PowerPoint 演示文稿</vt:lpstr>
      <vt:lpstr>思维导图</vt:lpstr>
      <vt:lpstr>思维导图</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Yu</dc:creator>
  <cp:lastModifiedBy>陈 庆琳</cp:lastModifiedBy>
  <cp:revision>41</cp:revision>
  <cp:lastPrinted>2021-08-22T16:00:00Z</cp:lastPrinted>
  <dcterms:created xsi:type="dcterms:W3CDTF">2021-08-22T16:00:00Z</dcterms:created>
  <dcterms:modified xsi:type="dcterms:W3CDTF">2021-12-20T11:22:12Z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8c54dd5c-0114-45cf-b2c6-ecfac4c86010</vt:lpwstr>
  </property>
</Properties>
</file>