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5" r:id="rId3"/>
  </p:sldMasterIdLst>
  <p:notesMasterIdLst>
    <p:notesMasterId r:id="rId58"/>
  </p:notesMasterIdLst>
  <p:handoutMasterIdLst>
    <p:handoutMasterId r:id="rId59"/>
  </p:handoutMasterIdLst>
  <p:sldIdLst>
    <p:sldId id="852" r:id="rId4"/>
    <p:sldId id="403" r:id="rId5"/>
    <p:sldId id="855" r:id="rId6"/>
    <p:sldId id="856" r:id="rId7"/>
    <p:sldId id="690" r:id="rId8"/>
    <p:sldId id="699" r:id="rId9"/>
    <p:sldId id="700" r:id="rId10"/>
    <p:sldId id="702" r:id="rId11"/>
    <p:sldId id="749" r:id="rId12"/>
    <p:sldId id="750" r:id="rId13"/>
    <p:sldId id="751" r:id="rId14"/>
    <p:sldId id="753" r:id="rId15"/>
    <p:sldId id="754" r:id="rId16"/>
    <p:sldId id="755" r:id="rId17"/>
    <p:sldId id="756" r:id="rId18"/>
    <p:sldId id="757" r:id="rId19"/>
    <p:sldId id="758" r:id="rId20"/>
    <p:sldId id="759" r:id="rId21"/>
    <p:sldId id="760" r:id="rId22"/>
    <p:sldId id="717" r:id="rId23"/>
    <p:sldId id="718" r:id="rId24"/>
    <p:sldId id="778" r:id="rId25"/>
    <p:sldId id="761" r:id="rId26"/>
    <p:sldId id="762" r:id="rId27"/>
    <p:sldId id="763" r:id="rId28"/>
    <p:sldId id="765" r:id="rId29"/>
    <p:sldId id="779" r:id="rId30"/>
    <p:sldId id="780" r:id="rId31"/>
    <p:sldId id="783" r:id="rId32"/>
    <p:sldId id="784" r:id="rId33"/>
    <p:sldId id="782" r:id="rId34"/>
    <p:sldId id="727" r:id="rId35"/>
    <p:sldId id="785" r:id="rId36"/>
    <p:sldId id="764" r:id="rId37"/>
    <p:sldId id="786" r:id="rId38"/>
    <p:sldId id="766" r:id="rId39"/>
    <p:sldId id="767" r:id="rId40"/>
    <p:sldId id="768" r:id="rId41"/>
    <p:sldId id="769" r:id="rId42"/>
    <p:sldId id="770" r:id="rId43"/>
    <p:sldId id="771" r:id="rId44"/>
    <p:sldId id="735" r:id="rId45"/>
    <p:sldId id="772" r:id="rId46"/>
    <p:sldId id="860" r:id="rId47"/>
    <p:sldId id="876" r:id="rId48"/>
    <p:sldId id="877" r:id="rId49"/>
    <p:sldId id="882" r:id="rId50"/>
    <p:sldId id="737" r:id="rId51"/>
    <p:sldId id="859" r:id="rId52"/>
    <p:sldId id="739" r:id="rId53"/>
    <p:sldId id="740" r:id="rId54"/>
    <p:sldId id="773" r:id="rId55"/>
    <p:sldId id="430" r:id="rId56"/>
    <p:sldId id="853" r:id="rId5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itchFamily="-84" charset="0"/>
        <a:ea typeface="MS PGothic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itchFamily="-84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itchFamily="-84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itchFamily="-84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itchFamily="-8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Helvetica" pitchFamily="-8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Helvetica" pitchFamily="-8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Helvetica" pitchFamily="-8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Helvetica" pitchFamily="-84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679">
          <p15:clr>
            <a:srgbClr val="A4A3A4"/>
          </p15:clr>
        </p15:guide>
        <p15:guide id="2" pos="52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3" autoAdjust="0"/>
    <p:restoredTop sz="86041" autoAdjust="0"/>
  </p:normalViewPr>
  <p:slideViewPr>
    <p:cSldViewPr snapToGrid="0">
      <p:cViewPr varScale="1">
        <p:scale>
          <a:sx n="100" d="100"/>
          <a:sy n="100" d="100"/>
        </p:scale>
        <p:origin x="-1944" y="-96"/>
      </p:cViewPr>
      <p:guideLst>
        <p:guide orient="horz" pos="679"/>
        <p:guide pos="521"/>
      </p:guideLst>
    </p:cSldViewPr>
  </p:slideViewPr>
  <p:outlineViewPr>
    <p:cViewPr>
      <p:scale>
        <a:sx n="33" d="100"/>
        <a:sy n="33" d="100"/>
      </p:scale>
      <p:origin x="0" y="3933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-3858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63" Type="http://schemas.openxmlformats.org/officeDocument/2006/relationships/tableStyles" Target="tableStyles.xml"/><Relationship Id="rId7" Type="http://schemas.openxmlformats.org/officeDocument/2006/relationships/slide" Target="slides/slide4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61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1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image" Target="../media/image41.wmf"/><Relationship Id="rId1" Type="http://schemas.openxmlformats.org/officeDocument/2006/relationships/image" Target="../media/image40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Helvetica" pitchFamily="-8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Helvetica" pitchFamily="-8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83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Helvetica" pitchFamily="-8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83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2D40DD70-4AEF-4C5F-B083-A8EE0806716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32844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Helvetica" pitchFamily="-8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Helvetica" pitchFamily="-8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  <a:ext uri="{FAA26D3D-D897-4be2-8F04-BA451C77F1D7}"/>
          </a:extLst>
        </p:spPr>
      </p:sp>
      <p:sp>
        <p:nvSpPr>
          <p:cNvPr id="522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22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Helvetica" pitchFamily="-8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22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A87DDE8A-E107-4A12-933B-58CEB5FCE1B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6638596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9pPr>
          </a:lstStyle>
          <a:p>
            <a:pPr>
              <a:defRPr/>
            </a:pPr>
            <a:fld id="{55A46CA8-E576-4461-9DF1-90EC56FB4F3D}" type="slidenum">
              <a:rPr lang="en-US" altLang="en-US" sz="1200" smtClean="0"/>
              <a:pPr>
                <a:defRPr/>
              </a:pPr>
              <a:t>1</a:t>
            </a:fld>
            <a:endParaRPr lang="en-US" altLang="en-US" sz="1200" smtClean="0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GB" altLang="en-US" dirty="0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A4C6BDB-9476-45EF-B07C-F71641C038A7}" type="slidenum">
              <a:rPr lang="en-US"/>
              <a:pPr/>
              <a:t>21</a:t>
            </a:fld>
            <a:endParaRPr lang="en-US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3924919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A11710-6318-4617-9CDC-41D645B51453}" type="slidenum">
              <a:rPr lang="de-DE" smtClean="0"/>
              <a:pPr>
                <a:defRPr/>
              </a:pPr>
              <a:t>27</a:t>
            </a:fld>
            <a:endParaRPr lang="de-DE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A11710-6318-4617-9CDC-41D645B51453}" type="slidenum">
              <a:rPr lang="de-DE" smtClean="0"/>
              <a:pPr>
                <a:defRPr/>
              </a:pPr>
              <a:t>28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264504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0EE02D-9DE4-46B7-A2BE-11D296FC136B}" type="slidenum">
              <a:rPr lang="en-US"/>
              <a:pPr/>
              <a:t>29</a:t>
            </a:fld>
            <a:endParaRPr lang="en-US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-- </a:t>
            </a:r>
            <a:r>
              <a:rPr lang="en-US" dirty="0" err="1" smtClean="0"/>
              <a:t>Jaccard</a:t>
            </a:r>
            <a:r>
              <a:rPr lang="en-US" dirty="0" smtClean="0"/>
              <a:t> is not appropriate as we want to consider weights</a:t>
            </a:r>
          </a:p>
        </p:txBody>
      </p:sp>
    </p:spTree>
    <p:extLst>
      <p:ext uri="{BB962C8B-B14F-4D97-AF65-F5344CB8AC3E}">
        <p14:creationId xmlns:p14="http://schemas.microsoft.com/office/powerpoint/2010/main" val="42755950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6A741CD-12CB-4F8C-9F90-F482B321925C}" type="slidenum">
              <a:rPr lang="en-US"/>
              <a:pPr/>
              <a:t>32</a:t>
            </a:fld>
            <a:endParaRPr lang="en-US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4819040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A11710-6318-4617-9CDC-41D645B51453}" type="slidenum">
              <a:rPr lang="de-DE" smtClean="0"/>
              <a:pPr>
                <a:defRPr/>
              </a:pPr>
              <a:t>33</a:t>
            </a:fld>
            <a:endParaRPr lang="de-DE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A11710-6318-4617-9CDC-41D645B51453}" type="slidenum">
              <a:rPr lang="de-DE" smtClean="0"/>
              <a:pPr>
                <a:defRPr/>
              </a:pPr>
              <a:t>35</a:t>
            </a:fld>
            <a:endParaRPr lang="de-DE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CE49D6C-BD6D-460B-B0FA-43F63A9C9A54}" type="slidenum">
              <a:rPr lang="en-US"/>
              <a:pPr/>
              <a:t>42</a:t>
            </a:fld>
            <a:endParaRPr lang="en-US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There is a difference in the typical behavior of users and items, as it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pertains to similarity. Intuitively, items tend to be classifiable in simple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terms. For example, music tends to belong to a single genre. It is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impossi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</a:t>
            </a:r>
          </a:p>
          <a:p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ble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e.g., for a piece of music to be both 60’s rock and 1700’s baroque. On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other hand, there are individuals who like both 60’s rock and 1700’s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baroque, and who buy examples of both types of music. 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consequence is that it is easier to discover items that are similar because they belong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the same genre, than it is to detect that two users are similar because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they prefer one genre in common, while each also likes some genres that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other doesn’t care for.</a:t>
            </a:r>
            <a:endParaRPr lang="en-US" dirty="0" smtClean="0"/>
          </a:p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475917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4D3276C-2F9B-4BB5-919C-53661AA99EE4}" type="slidenum">
              <a:rPr lang="en-US"/>
              <a:pPr/>
              <a:t>48</a:t>
            </a:fld>
            <a:endParaRPr lang="en-US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0444256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A11710-6318-4617-9CDC-41D645B51453}" type="slidenum">
              <a:rPr lang="de-DE" smtClean="0"/>
              <a:pPr>
                <a:defRPr/>
              </a:pPr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34358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A11710-6318-4617-9CDC-41D645B51453}" type="slidenum">
              <a:rPr lang="de-DE" smtClean="0"/>
              <a:pPr>
                <a:defRPr/>
              </a:pPr>
              <a:t>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527487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A11710-6318-4617-9CDC-41D645B51453}" type="slidenum">
              <a:rPr lang="de-DE" smtClean="0"/>
              <a:pPr>
                <a:defRPr/>
              </a:pPr>
              <a:t>13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295772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A11710-6318-4617-9CDC-41D645B51453}" type="slidenum">
              <a:rPr lang="de-DE" smtClean="0"/>
              <a:pPr>
                <a:defRPr/>
              </a:pPr>
              <a:t>14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067243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A11710-6318-4617-9CDC-41D645B51453}" type="slidenum">
              <a:rPr lang="de-DE" smtClean="0"/>
              <a:pPr>
                <a:defRPr/>
              </a:pPr>
              <a:t>15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619178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A11710-6318-4617-9CDC-41D645B51453}" type="slidenum">
              <a:rPr lang="de-DE" smtClean="0"/>
              <a:pPr>
                <a:defRPr/>
              </a:pPr>
              <a:t>16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311105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A11710-6318-4617-9CDC-41D645B51453}" type="slidenum">
              <a:rPr lang="de-DE" smtClean="0"/>
              <a:pPr>
                <a:defRPr/>
              </a:pPr>
              <a:t>17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495879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45AC0D1-CC1B-4B79-B42C-2EA48882A3E3}" type="slidenum">
              <a:rPr lang="en-US"/>
              <a:pPr/>
              <a:t>20</a:t>
            </a:fld>
            <a:endParaRPr lang="en-US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2200799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-128" charset="2"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4" name="Footer Placeholder 3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2862263" y="5780088"/>
            <a:ext cx="344805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>
                <a:solidFill>
                  <a:srgbClr val="578963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96063" y="6218238"/>
            <a:ext cx="1905000" cy="457200"/>
          </a:xfrm>
        </p:spPr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fld id="{8C226A90-EF26-4614-A2B0-CC0F6A4ABF6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97407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BFEBC6-FE32-4330-82D3-E9F9C76889F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48886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6250" y="117475"/>
            <a:ext cx="2019300" cy="58801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117475"/>
            <a:ext cx="5905500" cy="58801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908581-19EA-4A3C-8A46-F39A52095BA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81882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385E98-D78D-4C71-A77A-05FE7E592FC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629259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38CA79-2E26-429C-94A5-C714DD68EBB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09568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4388" y="1093788"/>
            <a:ext cx="3754437" cy="4903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1225" y="1093788"/>
            <a:ext cx="3754438" cy="4903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5CF6A6-C54B-40FB-A310-71089C42412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0323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23BF2E-DF28-4636-9C0D-C102189E74F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72372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148EBB-7B1D-41E2-9F91-F264A22746D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68935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2D81DC-36D7-40A7-9B57-54647602C89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11810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2F5341-029E-4C55-809E-EBD30295351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49966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A5F544-90D5-4C6A-AFD6-1C50CF4E9F6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51468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DDDDDD"/>
            </a:gs>
            <a:gs pos="100000">
              <a:srgbClr val="F8F8F8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4388" y="1093788"/>
            <a:ext cx="7661275" cy="490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chemeClr val="bg2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3F4BAF03-9393-4406-9070-941B454CB5B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28" name="Text Box 5"/>
          <p:cNvSpPr txBox="1">
            <a:spLocks noChangeArrowheads="1"/>
          </p:cNvSpPr>
          <p:nvPr/>
        </p:nvSpPr>
        <p:spPr bwMode="auto">
          <a:xfrm>
            <a:off x="4444718" y="6613525"/>
            <a:ext cx="51809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 smtClean="0">
                <a:solidFill>
                  <a:schemeClr val="tx2"/>
                </a:solidFill>
              </a:rPr>
              <a:t>10.</a:t>
            </a:r>
            <a:fld id="{C6DA33C0-A20D-476F-8068-B2DCC6439E89}" type="slidenum">
              <a:rPr lang="en-US" altLang="en-US" sz="1000" b="1" smtClean="0">
                <a:solidFill>
                  <a:schemeClr val="tx2"/>
                </a:solidFill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en-US" sz="1000" b="1" dirty="0" smtClean="0">
              <a:solidFill>
                <a:schemeClr val="tx2"/>
              </a:solidFill>
            </a:endParaRPr>
          </a:p>
        </p:txBody>
      </p:sp>
      <p:sp>
        <p:nvSpPr>
          <p:cNvPr id="102406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0" name="Freeform 8"/>
          <p:cNvSpPr>
            <a:spLocks/>
          </p:cNvSpPr>
          <p:nvPr/>
        </p:nvSpPr>
        <p:spPr bwMode="auto">
          <a:xfrm>
            <a:off x="8916988" y="5445125"/>
            <a:ext cx="227012" cy="47625"/>
          </a:xfrm>
          <a:custGeom>
            <a:avLst/>
            <a:gdLst>
              <a:gd name="T0" fmla="*/ 0 w 285"/>
              <a:gd name="T1" fmla="*/ 2147483647 h 61"/>
              <a:gd name="T2" fmla="*/ 2147483647 w 285"/>
              <a:gd name="T3" fmla="*/ 2147483647 h 61"/>
              <a:gd name="T4" fmla="*/ 2147483647 w 285"/>
              <a:gd name="T5" fmla="*/ 2147483647 h 61"/>
              <a:gd name="T6" fmla="*/ 2147483647 w 285"/>
              <a:gd name="T7" fmla="*/ 2147483647 h 61"/>
              <a:gd name="T8" fmla="*/ 2147483647 w 285"/>
              <a:gd name="T9" fmla="*/ 2147483647 h 61"/>
              <a:gd name="T10" fmla="*/ 2147483647 w 285"/>
              <a:gd name="T11" fmla="*/ 2147483647 h 61"/>
              <a:gd name="T12" fmla="*/ 2147483647 w 285"/>
              <a:gd name="T13" fmla="*/ 2147483647 h 61"/>
              <a:gd name="T14" fmla="*/ 2147483647 w 285"/>
              <a:gd name="T15" fmla="*/ 2147483647 h 61"/>
              <a:gd name="T16" fmla="*/ 2147483647 w 285"/>
              <a:gd name="T17" fmla="*/ 0 h 61"/>
              <a:gd name="T18" fmla="*/ 2147483647 w 285"/>
              <a:gd name="T19" fmla="*/ 0 h 61"/>
              <a:gd name="T20" fmla="*/ 2147483647 w 285"/>
              <a:gd name="T21" fmla="*/ 0 h 61"/>
              <a:gd name="T22" fmla="*/ 2147483647 w 285"/>
              <a:gd name="T23" fmla="*/ 0 h 61"/>
              <a:gd name="T24" fmla="*/ 2147483647 w 285"/>
              <a:gd name="T25" fmla="*/ 2147483647 h 61"/>
              <a:gd name="T26" fmla="*/ 2147483647 w 285"/>
              <a:gd name="T27" fmla="*/ 2147483647 h 61"/>
              <a:gd name="T28" fmla="*/ 2147483647 w 285"/>
              <a:gd name="T29" fmla="*/ 2147483647 h 61"/>
              <a:gd name="T30" fmla="*/ 2147483647 w 285"/>
              <a:gd name="T31" fmla="*/ 2147483647 h 61"/>
              <a:gd name="T32" fmla="*/ 2147483647 w 285"/>
              <a:gd name="T33" fmla="*/ 2147483647 h 61"/>
              <a:gd name="T34" fmla="*/ 2147483647 w 285"/>
              <a:gd name="T35" fmla="*/ 2147483647 h 61"/>
              <a:gd name="T36" fmla="*/ 2147483647 w 285"/>
              <a:gd name="T37" fmla="*/ 2147483647 h 61"/>
              <a:gd name="T38" fmla="*/ 2147483647 w 285"/>
              <a:gd name="T39" fmla="*/ 2147483647 h 61"/>
              <a:gd name="T40" fmla="*/ 2147483647 w 285"/>
              <a:gd name="T41" fmla="*/ 2147483647 h 61"/>
              <a:gd name="T42" fmla="*/ 2147483647 w 285"/>
              <a:gd name="T43" fmla="*/ 2147483647 h 61"/>
              <a:gd name="T44" fmla="*/ 2147483647 w 285"/>
              <a:gd name="T45" fmla="*/ 2147483647 h 61"/>
              <a:gd name="T46" fmla="*/ 2147483647 w 285"/>
              <a:gd name="T47" fmla="*/ 2147483647 h 61"/>
              <a:gd name="T48" fmla="*/ 2147483647 w 285"/>
              <a:gd name="T49" fmla="*/ 2147483647 h 61"/>
              <a:gd name="T50" fmla="*/ 2147483647 w 285"/>
              <a:gd name="T51" fmla="*/ 2147483647 h 61"/>
              <a:gd name="T52" fmla="*/ 2147483647 w 285"/>
              <a:gd name="T53" fmla="*/ 2147483647 h 61"/>
              <a:gd name="T54" fmla="*/ 2147483647 w 285"/>
              <a:gd name="T55" fmla="*/ 2147483647 h 61"/>
              <a:gd name="T56" fmla="*/ 2147483647 w 285"/>
              <a:gd name="T57" fmla="*/ 2147483647 h 61"/>
              <a:gd name="T58" fmla="*/ 2147483647 w 285"/>
              <a:gd name="T59" fmla="*/ 2147483647 h 61"/>
              <a:gd name="T60" fmla="*/ 2147483647 w 285"/>
              <a:gd name="T61" fmla="*/ 2147483647 h 61"/>
              <a:gd name="T62" fmla="*/ 2147483647 w 285"/>
              <a:gd name="T63" fmla="*/ 2147483647 h 61"/>
              <a:gd name="T64" fmla="*/ 2147483647 w 285"/>
              <a:gd name="T65" fmla="*/ 2147483647 h 61"/>
              <a:gd name="T66" fmla="*/ 2147483647 w 285"/>
              <a:gd name="T67" fmla="*/ 2147483647 h 61"/>
              <a:gd name="T68" fmla="*/ 2147483647 w 285"/>
              <a:gd name="T69" fmla="*/ 2147483647 h 61"/>
              <a:gd name="T70" fmla="*/ 2147483647 w 285"/>
              <a:gd name="T71" fmla="*/ 2147483647 h 61"/>
              <a:gd name="T72" fmla="*/ 2147483647 w 285"/>
              <a:gd name="T73" fmla="*/ 2147483647 h 61"/>
              <a:gd name="T74" fmla="*/ 2147483647 w 285"/>
              <a:gd name="T75" fmla="*/ 2147483647 h 61"/>
              <a:gd name="T76" fmla="*/ 2147483647 w 285"/>
              <a:gd name="T77" fmla="*/ 2147483647 h 61"/>
              <a:gd name="T78" fmla="*/ 2147483647 w 285"/>
              <a:gd name="T79" fmla="*/ 2147483647 h 61"/>
              <a:gd name="T80" fmla="*/ 2147483647 w 285"/>
              <a:gd name="T81" fmla="*/ 2147483647 h 61"/>
              <a:gd name="T82" fmla="*/ 2147483647 w 285"/>
              <a:gd name="T83" fmla="*/ 2147483647 h 61"/>
              <a:gd name="T84" fmla="*/ 2147483647 w 285"/>
              <a:gd name="T85" fmla="*/ 2147483647 h 61"/>
              <a:gd name="T86" fmla="*/ 2147483647 w 285"/>
              <a:gd name="T87" fmla="*/ 2147483647 h 61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98" r:id="rId1"/>
    <p:sldLayoutId id="2147484088" r:id="rId2"/>
    <p:sldLayoutId id="2147484089" r:id="rId3"/>
    <p:sldLayoutId id="2147484090" r:id="rId4"/>
    <p:sldLayoutId id="2147484091" r:id="rId5"/>
    <p:sldLayoutId id="2147484092" r:id="rId6"/>
    <p:sldLayoutId id="2147484093" r:id="rId7"/>
    <p:sldLayoutId id="2147484094" r:id="rId8"/>
    <p:sldLayoutId id="2147484095" r:id="rId9"/>
    <p:sldLayoutId id="2147484096" r:id="rId10"/>
    <p:sldLayoutId id="2147484097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MS PGothic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-128" charset="0"/>
          <a:ea typeface="MS PGothic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-128" charset="0"/>
          <a:ea typeface="MS PGothic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-128" charset="0"/>
          <a:ea typeface="MS PGothic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-128" charset="0"/>
          <a:ea typeface="MS PGothic" pitchFamily="34" charset="-128"/>
          <a:cs typeface="ＭＳ Ｐゴシック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-12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-12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-12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-128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90000"/>
        <a:buFont typeface="Monotype Sorts" pitchFamily="-84" charset="2"/>
        <a:buChar char="n"/>
        <a:defRPr kumimoji="1">
          <a:solidFill>
            <a:schemeClr val="tx1"/>
          </a:solidFill>
          <a:latin typeface="+mn-lt"/>
          <a:ea typeface="MS PGothic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SzPct val="80000"/>
        <a:buFont typeface="Monotype Sorts" pitchFamily="-84" charset="2"/>
        <a:buChar char="l"/>
        <a:defRPr kumimoji="1">
          <a:solidFill>
            <a:schemeClr val="tx1"/>
          </a:solidFill>
          <a:latin typeface="+mn-lt"/>
          <a:ea typeface="MS PGothic" pitchFamily="34" charset="-128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33CC33"/>
        </a:buClr>
        <a:buSzPct val="75000"/>
        <a:buFont typeface="Webdings" pitchFamily="18" charset="2"/>
        <a:buChar char="4"/>
        <a:defRPr kumimoji="1">
          <a:solidFill>
            <a:schemeClr val="tx1"/>
          </a:solidFill>
          <a:latin typeface="+mn-lt"/>
          <a:ea typeface="MS PGothic" pitchFamily="34" charset="-128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Char char="–"/>
        <a:defRPr kumimoji="1">
          <a:solidFill>
            <a:schemeClr val="tx1"/>
          </a:solidFill>
          <a:latin typeface="+mn-lt"/>
          <a:ea typeface="MS PGothic" pitchFamily="34" charset="-128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MS PGothic" pitchFamily="34" charset="-128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12" Type="http://schemas.openxmlformats.org/officeDocument/2006/relationships/image" Target="../media/image12.jpe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wmf"/><Relationship Id="rId10" Type="http://schemas.openxmlformats.org/officeDocument/2006/relationships/image" Target="../media/image10.gif"/><Relationship Id="rId4" Type="http://schemas.openxmlformats.org/officeDocument/2006/relationships/image" Target="../media/image4.gif"/><Relationship Id="rId9" Type="http://schemas.openxmlformats.org/officeDocument/2006/relationships/image" Target="../media/image9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30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0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9.wmf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41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40.wmf"/><Relationship Id="rId9" Type="http://schemas.openxmlformats.org/officeDocument/2006/relationships/image" Target="../media/image41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43.wmf"/><Relationship Id="rId4" Type="http://schemas.openxmlformats.org/officeDocument/2006/relationships/oleObject" Target="../embeddings/oleObject6.bin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s://mahout.apache.org/users/basics/algorithms.html" TargetMode="Externa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2.png"/><Relationship Id="rId7" Type="http://schemas.openxmlformats.org/officeDocument/2006/relationships/image" Target="../media/image28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10" Type="http://schemas.openxmlformats.org/officeDocument/2006/relationships/image" Target="../media/image31.png"/><Relationship Id="rId4" Type="http://schemas.openxmlformats.org/officeDocument/2006/relationships/image" Target="../media/image23.png"/><Relationship Id="rId9" Type="http://schemas.openxmlformats.org/officeDocument/2006/relationships/image" Target="../media/image30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e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0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59000"/>
            <a:ext cx="7772400" cy="4424363"/>
          </a:xfrm>
        </p:spPr>
        <p:txBody>
          <a:bodyPr/>
          <a:lstStyle/>
          <a:p>
            <a:pPr>
              <a:defRPr/>
            </a:pPr>
            <a:r>
              <a:rPr lang="en-US" altLang="en-US" dirty="0" smtClean="0"/>
              <a:t>COMP9313: Big Data Management</a:t>
            </a:r>
            <a:br>
              <a:rPr lang="en-US" altLang="en-US" dirty="0" smtClean="0"/>
            </a:b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 smtClean="0"/>
              <a:t>Lecturer: Xin Cao</a:t>
            </a:r>
            <a:br>
              <a:rPr lang="en-US" altLang="en-US" dirty="0" smtClean="0"/>
            </a:br>
            <a:r>
              <a:rPr lang="en-US" altLang="en-US" sz="2000" dirty="0" smtClean="0"/>
              <a:t>Course web site: </a:t>
            </a:r>
            <a:r>
              <a:rPr lang="en-AU" sz="2000" dirty="0">
                <a:effectLst/>
              </a:rPr>
              <a:t>http://www.cse.unsw.edu.au/~</a:t>
            </a:r>
            <a:r>
              <a:rPr lang="en-AU" sz="2000" dirty="0" smtClean="0">
                <a:effectLst/>
              </a:rPr>
              <a:t>cs9313/</a:t>
            </a:r>
            <a:r>
              <a:rPr lang="en-US" altLang="en-US" dirty="0" smtClean="0"/>
              <a:t/>
            </a:r>
            <a:br>
              <a:rPr lang="en-US" altLang="en-US" dirty="0" smtClean="0"/>
            </a:br>
            <a:endParaRPr lang="en-US" altLang="en-US" dirty="0" smtClean="0"/>
          </a:p>
        </p:txBody>
      </p:sp>
      <p:pic>
        <p:nvPicPr>
          <p:cNvPr id="3075" name="Picture 4" descr="C:\Users\xcao\Downloads\spark-hadoo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4188" y="1608138"/>
            <a:ext cx="3100387" cy="354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74923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Problems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Gathering “known” ratings for matrix</a:t>
            </a:r>
          </a:p>
          <a:p>
            <a:pPr lvl="1"/>
            <a:r>
              <a:rPr lang="en-US" dirty="0"/>
              <a:t>How to collect the data in the utility matrix</a:t>
            </a:r>
          </a:p>
          <a:p>
            <a:pPr lvl="8"/>
            <a:endParaRPr lang="en-US" dirty="0">
              <a:ea typeface="MS PGothic" pitchFamily="34" charset="-128"/>
            </a:endParaRPr>
          </a:p>
          <a:p>
            <a:pPr eaLnBrk="1" hangingPunct="1"/>
            <a:r>
              <a:rPr lang="en-US" dirty="0"/>
              <a:t>Extrapolate unknown ratings from the known ones</a:t>
            </a:r>
          </a:p>
          <a:p>
            <a:pPr lvl="1"/>
            <a:r>
              <a:rPr lang="en-US" dirty="0"/>
              <a:t>Mainly interested in high unknown ratings</a:t>
            </a:r>
          </a:p>
          <a:p>
            <a:pPr lvl="2"/>
            <a:r>
              <a:rPr lang="en-US" dirty="0"/>
              <a:t>We are not interested in knowing what you don’t like but what you like</a:t>
            </a:r>
          </a:p>
          <a:p>
            <a:pPr lvl="8"/>
            <a:endParaRPr lang="en-US" dirty="0">
              <a:ea typeface="MS PGothic" pitchFamily="34" charset="-128"/>
            </a:endParaRPr>
          </a:p>
          <a:p>
            <a:pPr eaLnBrk="1" hangingPunct="1"/>
            <a:r>
              <a:rPr lang="en-US" dirty="0"/>
              <a:t>Evaluating extrapolation methods</a:t>
            </a:r>
          </a:p>
          <a:p>
            <a:pPr lvl="1"/>
            <a:r>
              <a:rPr lang="en-US" dirty="0"/>
              <a:t>How to measure success/performance of recommendation methods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03734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Gathering Ratings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Explicit</a:t>
            </a:r>
          </a:p>
          <a:p>
            <a:pPr lvl="1"/>
            <a:r>
              <a:rPr lang="en-AU" dirty="0"/>
              <a:t>Ask people to rate items</a:t>
            </a:r>
          </a:p>
          <a:p>
            <a:pPr lvl="1"/>
            <a:r>
              <a:rPr lang="en-AU" dirty="0"/>
              <a:t>Doesn’t work well in practice – people </a:t>
            </a:r>
            <a:r>
              <a:rPr lang="en-AU" dirty="0" smtClean="0"/>
              <a:t>can’t </a:t>
            </a:r>
            <a:r>
              <a:rPr lang="en-AU" dirty="0"/>
              <a:t>be bothered</a:t>
            </a:r>
          </a:p>
          <a:p>
            <a:endParaRPr lang="en-AU" dirty="0"/>
          </a:p>
          <a:p>
            <a:r>
              <a:rPr lang="en-AU" dirty="0"/>
              <a:t>Implicit</a:t>
            </a:r>
          </a:p>
          <a:p>
            <a:pPr lvl="1"/>
            <a:r>
              <a:rPr lang="en-AU" dirty="0"/>
              <a:t>Learn ratings from user actions</a:t>
            </a:r>
          </a:p>
          <a:p>
            <a:pPr lvl="2"/>
            <a:r>
              <a:rPr lang="en-AU" dirty="0"/>
              <a:t>E.g., purchase implies high rating</a:t>
            </a:r>
          </a:p>
          <a:p>
            <a:pPr lvl="1"/>
            <a:r>
              <a:rPr lang="en-AU" dirty="0"/>
              <a:t>What about low ratings?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35768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Paradigms of recommender systems</a:t>
            </a:r>
          </a:p>
        </p:txBody>
      </p:sp>
      <p:grpSp>
        <p:nvGrpSpPr>
          <p:cNvPr id="2" name="Gruppieren 12"/>
          <p:cNvGrpSpPr>
            <a:grpSpLocks/>
          </p:cNvGrpSpPr>
          <p:nvPr/>
        </p:nvGrpSpPr>
        <p:grpSpPr bwMode="auto">
          <a:xfrm>
            <a:off x="4071938" y="3000375"/>
            <a:ext cx="4181475" cy="1547813"/>
            <a:chOff x="4786314" y="3071810"/>
            <a:chExt cx="4181496" cy="1547815"/>
          </a:xfrm>
        </p:grpSpPr>
        <p:pic>
          <p:nvPicPr>
            <p:cNvPr id="10246" name="Grafik 5" descr="Box.png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786314" y="3214686"/>
              <a:ext cx="1643074" cy="13650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247" name="Grafik 6" descr="Outputarrow.png"/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6215074" y="3500438"/>
              <a:ext cx="1129063" cy="2190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248" name="Grafik 7" descr="Output.png"/>
            <p:cNvPicPr>
              <a:picLocks noChangeAspect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7358082" y="3071810"/>
              <a:ext cx="1609728" cy="15478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0244" name="Rechteck 31"/>
          <p:cNvSpPr>
            <a:spLocks noChangeArrowheads="1"/>
          </p:cNvSpPr>
          <p:nvPr/>
        </p:nvSpPr>
        <p:spPr bwMode="auto">
          <a:xfrm>
            <a:off x="4286250" y="1643063"/>
            <a:ext cx="45720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dirty="0">
                <a:solidFill>
                  <a:srgbClr val="003366"/>
                </a:solidFill>
                <a:latin typeface="Calibri" pitchFamily="34" charset="0"/>
              </a:rPr>
              <a:t>Recommender systems reduce information overload by estimating relevance </a:t>
            </a:r>
          </a:p>
        </p:txBody>
      </p:sp>
    </p:spTree>
    <p:extLst>
      <p:ext uri="{BB962C8B-B14F-4D97-AF65-F5344CB8AC3E}">
        <p14:creationId xmlns:p14="http://schemas.microsoft.com/office/powerpoint/2010/main" val="34308503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Paradigms of recommender systems</a:t>
            </a:r>
          </a:p>
        </p:txBody>
      </p:sp>
      <p:grpSp>
        <p:nvGrpSpPr>
          <p:cNvPr id="2" name="Gruppieren 12"/>
          <p:cNvGrpSpPr>
            <a:grpSpLocks/>
          </p:cNvGrpSpPr>
          <p:nvPr/>
        </p:nvGrpSpPr>
        <p:grpSpPr bwMode="auto">
          <a:xfrm>
            <a:off x="4071938" y="3000375"/>
            <a:ext cx="4181475" cy="1547813"/>
            <a:chOff x="4786314" y="3071810"/>
            <a:chExt cx="4181496" cy="1547815"/>
          </a:xfrm>
        </p:grpSpPr>
        <p:pic>
          <p:nvPicPr>
            <p:cNvPr id="11273" name="Grafik 5" descr="Box.png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786314" y="3214686"/>
              <a:ext cx="1643074" cy="13650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1274" name="Grafik 6" descr="Outputarrow.png"/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6215074" y="3500438"/>
              <a:ext cx="1129063" cy="2190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1275" name="Grafik 7" descr="Output.png"/>
            <p:cNvPicPr>
              <a:picLocks noChangeAspect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7358082" y="3071810"/>
              <a:ext cx="1609728" cy="15478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3" name="Gruppieren 13"/>
          <p:cNvGrpSpPr>
            <a:grpSpLocks/>
          </p:cNvGrpSpPr>
          <p:nvPr/>
        </p:nvGrpSpPr>
        <p:grpSpPr bwMode="auto">
          <a:xfrm>
            <a:off x="698500" y="1643063"/>
            <a:ext cx="3659188" cy="1296987"/>
            <a:chOff x="699167" y="1643050"/>
            <a:chExt cx="3658519" cy="1297164"/>
          </a:xfrm>
        </p:grpSpPr>
        <p:pic>
          <p:nvPicPr>
            <p:cNvPr id="11271" name="Grafik 10" descr="UM.png"/>
            <p:cNvPicPr>
              <a:picLocks noChangeAspect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699167" y="1643050"/>
              <a:ext cx="1801131" cy="967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1272" name="Grafik 11" descr="UMarrow.png"/>
            <p:cNvPicPr>
              <a:picLocks noChangeAspect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2571736" y="2071678"/>
              <a:ext cx="1785950" cy="8685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1269" name="Rechteck 14"/>
          <p:cNvSpPr>
            <a:spLocks noChangeArrowheads="1"/>
          </p:cNvSpPr>
          <p:nvPr/>
        </p:nvSpPr>
        <p:spPr bwMode="auto">
          <a:xfrm>
            <a:off x="4286250" y="1500188"/>
            <a:ext cx="45720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dirty="0">
                <a:solidFill>
                  <a:srgbClr val="003366"/>
                </a:solidFill>
                <a:latin typeface="Calibri" pitchFamily="34" charset="0"/>
              </a:rPr>
              <a:t>Personalized 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19208104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Paradigms of recommender systems</a:t>
            </a:r>
          </a:p>
        </p:txBody>
      </p:sp>
      <p:grpSp>
        <p:nvGrpSpPr>
          <p:cNvPr id="2" name="Gruppieren 12"/>
          <p:cNvGrpSpPr>
            <a:grpSpLocks/>
          </p:cNvGrpSpPr>
          <p:nvPr/>
        </p:nvGrpSpPr>
        <p:grpSpPr bwMode="auto">
          <a:xfrm>
            <a:off x="4071938" y="3000375"/>
            <a:ext cx="4181475" cy="1547813"/>
            <a:chOff x="4786314" y="3071810"/>
            <a:chExt cx="4181496" cy="1547815"/>
          </a:xfrm>
        </p:grpSpPr>
        <p:pic>
          <p:nvPicPr>
            <p:cNvPr id="12300" name="Grafik 5" descr="Box.png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786314" y="3214686"/>
              <a:ext cx="1643074" cy="13650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2301" name="Grafik 6" descr="Outputarrow.png"/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6215074" y="3500438"/>
              <a:ext cx="1129063" cy="2190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2302" name="Grafik 7" descr="Output.png"/>
            <p:cNvPicPr>
              <a:picLocks noChangeAspect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7358082" y="3071810"/>
              <a:ext cx="1609728" cy="15478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2292" name="Rechteck 8"/>
          <p:cNvSpPr>
            <a:spLocks noChangeArrowheads="1"/>
          </p:cNvSpPr>
          <p:nvPr/>
        </p:nvSpPr>
        <p:spPr bwMode="auto">
          <a:xfrm>
            <a:off x="4357688" y="1571625"/>
            <a:ext cx="45720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dirty="0">
                <a:solidFill>
                  <a:srgbClr val="003366"/>
                </a:solidFill>
                <a:latin typeface="Calibri" pitchFamily="34" charset="0"/>
              </a:rPr>
              <a:t>Collaborative: "Tell me what's popular among my peers"</a:t>
            </a:r>
          </a:p>
        </p:txBody>
      </p:sp>
      <p:grpSp>
        <p:nvGrpSpPr>
          <p:cNvPr id="3" name="Gruppieren 13"/>
          <p:cNvGrpSpPr>
            <a:grpSpLocks/>
          </p:cNvGrpSpPr>
          <p:nvPr/>
        </p:nvGrpSpPr>
        <p:grpSpPr bwMode="auto">
          <a:xfrm>
            <a:off x="698500" y="1643063"/>
            <a:ext cx="3659188" cy="1296987"/>
            <a:chOff x="699167" y="1643050"/>
            <a:chExt cx="3658519" cy="1297164"/>
          </a:xfrm>
        </p:grpSpPr>
        <p:pic>
          <p:nvPicPr>
            <p:cNvPr id="12298" name="Grafik 10" descr="UM.png"/>
            <p:cNvPicPr>
              <a:picLocks noChangeAspect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699167" y="1643050"/>
              <a:ext cx="1801131" cy="967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2299" name="Grafik 11" descr="UMarrow.png"/>
            <p:cNvPicPr>
              <a:picLocks noChangeAspect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2571736" y="2071678"/>
              <a:ext cx="1785950" cy="8685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4" name="Gruppieren 18"/>
          <p:cNvGrpSpPr>
            <a:grpSpLocks/>
          </p:cNvGrpSpPr>
          <p:nvPr/>
        </p:nvGrpSpPr>
        <p:grpSpPr bwMode="auto">
          <a:xfrm>
            <a:off x="785813" y="2722563"/>
            <a:ext cx="3252787" cy="920750"/>
            <a:chOff x="857224" y="2722011"/>
            <a:chExt cx="3252812" cy="921303"/>
          </a:xfrm>
        </p:grpSpPr>
        <p:pic>
          <p:nvPicPr>
            <p:cNvPr id="12296" name="Grafik 16" descr="Commarrow.png"/>
            <p:cNvPicPr>
              <a:picLocks noChangeAspect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2143108" y="3143248"/>
              <a:ext cx="1966928" cy="5000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2297" name="Grafik 15" descr="Community.png"/>
            <p:cNvPicPr>
              <a:picLocks noChangeAspect="1"/>
            </p:cNvPicPr>
            <p:nvPr/>
          </p:nvPicPr>
          <p:blipFill>
            <a:blip r:embed="rId9"/>
            <a:srcRect/>
            <a:stretch>
              <a:fillRect/>
            </a:stretch>
          </p:blipFill>
          <p:spPr bwMode="auto">
            <a:xfrm>
              <a:off x="857224" y="2722011"/>
              <a:ext cx="1428760" cy="8498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28275087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Paradigms of recommender systems</a:t>
            </a:r>
          </a:p>
        </p:txBody>
      </p:sp>
      <p:grpSp>
        <p:nvGrpSpPr>
          <p:cNvPr id="2" name="Gruppieren 12"/>
          <p:cNvGrpSpPr>
            <a:grpSpLocks/>
          </p:cNvGrpSpPr>
          <p:nvPr/>
        </p:nvGrpSpPr>
        <p:grpSpPr bwMode="auto">
          <a:xfrm>
            <a:off x="4071938" y="3000375"/>
            <a:ext cx="4181475" cy="1547813"/>
            <a:chOff x="4786314" y="3071810"/>
            <a:chExt cx="4181496" cy="1547815"/>
          </a:xfrm>
        </p:grpSpPr>
        <p:pic>
          <p:nvPicPr>
            <p:cNvPr id="13324" name="Grafik 5" descr="Box.png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786314" y="3214686"/>
              <a:ext cx="1643074" cy="13650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3325" name="Grafik 6" descr="Outputarrow.png"/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6215074" y="3500438"/>
              <a:ext cx="1129063" cy="2190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3326" name="Grafik 7" descr="Output.png"/>
            <p:cNvPicPr>
              <a:picLocks noChangeAspect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7358082" y="3071810"/>
              <a:ext cx="1609728" cy="15478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3" name="Gruppieren 13"/>
          <p:cNvGrpSpPr>
            <a:grpSpLocks/>
          </p:cNvGrpSpPr>
          <p:nvPr/>
        </p:nvGrpSpPr>
        <p:grpSpPr bwMode="auto">
          <a:xfrm>
            <a:off x="698500" y="1643063"/>
            <a:ext cx="3659188" cy="1296987"/>
            <a:chOff x="699167" y="1643050"/>
            <a:chExt cx="3658519" cy="1297164"/>
          </a:xfrm>
        </p:grpSpPr>
        <p:pic>
          <p:nvPicPr>
            <p:cNvPr id="13322" name="Grafik 10" descr="UM.png"/>
            <p:cNvPicPr>
              <a:picLocks noChangeAspect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699167" y="1643050"/>
              <a:ext cx="1801131" cy="967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3323" name="Grafik 11" descr="UMarrow.png"/>
            <p:cNvPicPr>
              <a:picLocks noChangeAspect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2571736" y="2071678"/>
              <a:ext cx="1785950" cy="8685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3317" name="Rechteck 19"/>
          <p:cNvSpPr>
            <a:spLocks noChangeArrowheads="1"/>
          </p:cNvSpPr>
          <p:nvPr/>
        </p:nvSpPr>
        <p:spPr bwMode="auto">
          <a:xfrm>
            <a:off x="4286250" y="1428750"/>
            <a:ext cx="45720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dirty="0">
                <a:solidFill>
                  <a:srgbClr val="003366"/>
                </a:solidFill>
                <a:latin typeface="Calibri" pitchFamily="34" charset="0"/>
              </a:rPr>
              <a:t>Content-based: "Show me more of the same what I've liked</a:t>
            </a:r>
            <a:r>
              <a:rPr lang="en-US" sz="2400" b="0" dirty="0" smtClean="0"/>
              <a:t>"</a:t>
            </a:r>
            <a:endParaRPr lang="en-US" sz="2400" b="0" dirty="0"/>
          </a:p>
        </p:txBody>
      </p:sp>
      <p:grpSp>
        <p:nvGrpSpPr>
          <p:cNvPr id="4" name="Gruppieren 23"/>
          <p:cNvGrpSpPr>
            <a:grpSpLocks/>
          </p:cNvGrpSpPr>
          <p:nvPr/>
        </p:nvGrpSpPr>
        <p:grpSpPr bwMode="auto">
          <a:xfrm>
            <a:off x="714375" y="3857625"/>
            <a:ext cx="3143250" cy="739775"/>
            <a:chOff x="714348" y="3857628"/>
            <a:chExt cx="3143272" cy="739014"/>
          </a:xfrm>
        </p:grpSpPr>
        <p:pic>
          <p:nvPicPr>
            <p:cNvPr id="13320" name="Grafik 21" descr="PM.png"/>
            <p:cNvPicPr>
              <a:picLocks noChangeAspect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714348" y="3857628"/>
              <a:ext cx="1785950" cy="7390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3321" name="Grafik 22" descr="PMarrow.png"/>
            <p:cNvPicPr>
              <a:picLocks noChangeAspect="1"/>
            </p:cNvPicPr>
            <p:nvPr/>
          </p:nvPicPr>
          <p:blipFill>
            <a:blip r:embed="rId9"/>
            <a:srcRect/>
            <a:stretch>
              <a:fillRect/>
            </a:stretch>
          </p:blipFill>
          <p:spPr bwMode="auto">
            <a:xfrm>
              <a:off x="2714612" y="3929066"/>
              <a:ext cx="1143008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28406728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Paradigms of recommender systems</a:t>
            </a:r>
          </a:p>
        </p:txBody>
      </p:sp>
      <p:grpSp>
        <p:nvGrpSpPr>
          <p:cNvPr id="2" name="Gruppieren 12"/>
          <p:cNvGrpSpPr>
            <a:grpSpLocks/>
          </p:cNvGrpSpPr>
          <p:nvPr/>
        </p:nvGrpSpPr>
        <p:grpSpPr bwMode="auto">
          <a:xfrm>
            <a:off x="4071938" y="3000375"/>
            <a:ext cx="4181475" cy="1547813"/>
            <a:chOff x="4786314" y="3071810"/>
            <a:chExt cx="4181496" cy="1547815"/>
          </a:xfrm>
        </p:grpSpPr>
        <p:pic>
          <p:nvPicPr>
            <p:cNvPr id="14351" name="Grafik 5" descr="Box.png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786314" y="3214686"/>
              <a:ext cx="1643074" cy="13650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4352" name="Grafik 6" descr="Outputarrow.png"/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6215074" y="3500438"/>
              <a:ext cx="1129063" cy="2190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4353" name="Grafik 7" descr="Output.png"/>
            <p:cNvPicPr>
              <a:picLocks noChangeAspect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7358082" y="3071810"/>
              <a:ext cx="1609728" cy="15478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3" name="Gruppieren 13"/>
          <p:cNvGrpSpPr>
            <a:grpSpLocks/>
          </p:cNvGrpSpPr>
          <p:nvPr/>
        </p:nvGrpSpPr>
        <p:grpSpPr bwMode="auto">
          <a:xfrm>
            <a:off x="698500" y="1643063"/>
            <a:ext cx="3659188" cy="1296987"/>
            <a:chOff x="699167" y="1643050"/>
            <a:chExt cx="3658519" cy="1297164"/>
          </a:xfrm>
        </p:grpSpPr>
        <p:pic>
          <p:nvPicPr>
            <p:cNvPr id="14349" name="Grafik 10" descr="UM.png"/>
            <p:cNvPicPr>
              <a:picLocks noChangeAspect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699167" y="1643050"/>
              <a:ext cx="1801131" cy="967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4350" name="Grafik 11" descr="UMarrow.png"/>
            <p:cNvPicPr>
              <a:picLocks noChangeAspect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2571736" y="2071678"/>
              <a:ext cx="1785950" cy="8685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4342" name="Rechteck 24"/>
          <p:cNvSpPr>
            <a:spLocks noChangeArrowheads="1"/>
          </p:cNvSpPr>
          <p:nvPr/>
        </p:nvSpPr>
        <p:spPr bwMode="auto">
          <a:xfrm>
            <a:off x="4429125" y="1643063"/>
            <a:ext cx="45720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dirty="0">
                <a:solidFill>
                  <a:srgbClr val="003366"/>
                </a:solidFill>
                <a:latin typeface="Calibri" pitchFamily="34" charset="0"/>
              </a:rPr>
              <a:t>Knowledge-based: "Tell me what fits based on my needs"</a:t>
            </a:r>
          </a:p>
        </p:txBody>
      </p:sp>
      <p:grpSp>
        <p:nvGrpSpPr>
          <p:cNvPr id="5" name="Gruppieren 27"/>
          <p:cNvGrpSpPr>
            <a:grpSpLocks/>
          </p:cNvGrpSpPr>
          <p:nvPr/>
        </p:nvGrpSpPr>
        <p:grpSpPr bwMode="auto">
          <a:xfrm>
            <a:off x="750888" y="4500563"/>
            <a:ext cx="3349625" cy="1357312"/>
            <a:chOff x="751620" y="4500570"/>
            <a:chExt cx="3348404" cy="1357322"/>
          </a:xfrm>
        </p:grpSpPr>
        <p:pic>
          <p:nvPicPr>
            <p:cNvPr id="14345" name="Grafik 25" descr="KM.png"/>
            <p:cNvPicPr>
              <a:picLocks noChangeAspect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751620" y="5000636"/>
              <a:ext cx="1677240" cy="8572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4346" name="Grafik 26" descr="KMarrow.png"/>
            <p:cNvPicPr>
              <a:picLocks noChangeAspect="1"/>
            </p:cNvPicPr>
            <p:nvPr/>
          </p:nvPicPr>
          <p:blipFill>
            <a:blip r:embed="rId9"/>
            <a:srcRect/>
            <a:stretch>
              <a:fillRect/>
            </a:stretch>
          </p:blipFill>
          <p:spPr bwMode="auto">
            <a:xfrm>
              <a:off x="2428860" y="4500570"/>
              <a:ext cx="1671164" cy="1047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7" name="Gruppieren 23"/>
          <p:cNvGrpSpPr>
            <a:grpSpLocks/>
          </p:cNvGrpSpPr>
          <p:nvPr/>
        </p:nvGrpSpPr>
        <p:grpSpPr bwMode="auto">
          <a:xfrm>
            <a:off x="714375" y="3857625"/>
            <a:ext cx="3143250" cy="739775"/>
            <a:chOff x="714348" y="3857628"/>
            <a:chExt cx="3143272" cy="739014"/>
          </a:xfrm>
        </p:grpSpPr>
        <p:pic>
          <p:nvPicPr>
            <p:cNvPr id="18" name="Grafik 21" descr="PM.png"/>
            <p:cNvPicPr>
              <a:picLocks noChangeAspect="1"/>
            </p:cNvPicPr>
            <p:nvPr/>
          </p:nvPicPr>
          <p:blipFill>
            <a:blip r:embed="rId10"/>
            <a:srcRect/>
            <a:stretch>
              <a:fillRect/>
            </a:stretch>
          </p:blipFill>
          <p:spPr bwMode="auto">
            <a:xfrm>
              <a:off x="714348" y="3857628"/>
              <a:ext cx="1785950" cy="7390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9" name="Grafik 22" descr="PMarrow.png"/>
            <p:cNvPicPr>
              <a:picLocks noChangeAspect="1"/>
            </p:cNvPicPr>
            <p:nvPr/>
          </p:nvPicPr>
          <p:blipFill>
            <a:blip r:embed="rId11"/>
            <a:srcRect/>
            <a:stretch>
              <a:fillRect/>
            </a:stretch>
          </p:blipFill>
          <p:spPr bwMode="auto">
            <a:xfrm>
              <a:off x="2714612" y="3929066"/>
              <a:ext cx="1143008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941971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Paradigms of recommender systems</a:t>
            </a:r>
          </a:p>
        </p:txBody>
      </p:sp>
      <p:grpSp>
        <p:nvGrpSpPr>
          <p:cNvPr id="2" name="Gruppieren 12"/>
          <p:cNvGrpSpPr>
            <a:grpSpLocks/>
          </p:cNvGrpSpPr>
          <p:nvPr/>
        </p:nvGrpSpPr>
        <p:grpSpPr bwMode="auto">
          <a:xfrm>
            <a:off x="4071938" y="3000375"/>
            <a:ext cx="4181475" cy="1547813"/>
            <a:chOff x="4786314" y="3071810"/>
            <a:chExt cx="4181496" cy="1547815"/>
          </a:xfrm>
        </p:grpSpPr>
        <p:pic>
          <p:nvPicPr>
            <p:cNvPr id="15378" name="Grafik 5" descr="Box.png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786314" y="3214686"/>
              <a:ext cx="1643074" cy="13650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5379" name="Grafik 6" descr="Outputarrow.png"/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6215074" y="3500438"/>
              <a:ext cx="1129063" cy="2190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5380" name="Grafik 7" descr="Output.png"/>
            <p:cNvPicPr>
              <a:picLocks noChangeAspect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7358082" y="3071810"/>
              <a:ext cx="1609728" cy="15478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3" name="Gruppieren 13"/>
          <p:cNvGrpSpPr>
            <a:grpSpLocks/>
          </p:cNvGrpSpPr>
          <p:nvPr/>
        </p:nvGrpSpPr>
        <p:grpSpPr bwMode="auto">
          <a:xfrm>
            <a:off x="698500" y="1643063"/>
            <a:ext cx="3659188" cy="1296987"/>
            <a:chOff x="699167" y="1643050"/>
            <a:chExt cx="3658519" cy="1297164"/>
          </a:xfrm>
        </p:grpSpPr>
        <p:pic>
          <p:nvPicPr>
            <p:cNvPr id="15376" name="Grafik 10" descr="UM.png"/>
            <p:cNvPicPr>
              <a:picLocks noChangeAspect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699167" y="1643050"/>
              <a:ext cx="1801131" cy="967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5377" name="Grafik 11" descr="UMarrow.png"/>
            <p:cNvPicPr>
              <a:picLocks noChangeAspect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2571736" y="2071678"/>
              <a:ext cx="1785950" cy="8685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4" name="Gruppieren 18"/>
          <p:cNvGrpSpPr>
            <a:grpSpLocks/>
          </p:cNvGrpSpPr>
          <p:nvPr/>
        </p:nvGrpSpPr>
        <p:grpSpPr bwMode="auto">
          <a:xfrm>
            <a:off x="785813" y="2722563"/>
            <a:ext cx="3252787" cy="920750"/>
            <a:chOff x="857224" y="2722011"/>
            <a:chExt cx="3252812" cy="921303"/>
          </a:xfrm>
        </p:grpSpPr>
        <p:pic>
          <p:nvPicPr>
            <p:cNvPr id="15374" name="Grafik 16" descr="Commarrow.png"/>
            <p:cNvPicPr>
              <a:picLocks noChangeAspect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2143108" y="3143248"/>
              <a:ext cx="1966928" cy="5000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5375" name="Grafik 15" descr="Community.png"/>
            <p:cNvPicPr>
              <a:picLocks noChangeAspect="1"/>
            </p:cNvPicPr>
            <p:nvPr/>
          </p:nvPicPr>
          <p:blipFill>
            <a:blip r:embed="rId9"/>
            <a:srcRect/>
            <a:stretch>
              <a:fillRect/>
            </a:stretch>
          </p:blipFill>
          <p:spPr bwMode="auto">
            <a:xfrm>
              <a:off x="857224" y="2722011"/>
              <a:ext cx="1428760" cy="8498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5" name="Gruppieren 23"/>
          <p:cNvGrpSpPr>
            <a:grpSpLocks/>
          </p:cNvGrpSpPr>
          <p:nvPr/>
        </p:nvGrpSpPr>
        <p:grpSpPr bwMode="auto">
          <a:xfrm>
            <a:off x="714375" y="3857625"/>
            <a:ext cx="3143250" cy="739775"/>
            <a:chOff x="714348" y="3857628"/>
            <a:chExt cx="3143272" cy="739014"/>
          </a:xfrm>
        </p:grpSpPr>
        <p:pic>
          <p:nvPicPr>
            <p:cNvPr id="15372" name="Grafik 21" descr="PM.png"/>
            <p:cNvPicPr>
              <a:picLocks noChangeAspect="1"/>
            </p:cNvPicPr>
            <p:nvPr/>
          </p:nvPicPr>
          <p:blipFill>
            <a:blip r:embed="rId10"/>
            <a:srcRect/>
            <a:stretch>
              <a:fillRect/>
            </a:stretch>
          </p:blipFill>
          <p:spPr bwMode="auto">
            <a:xfrm>
              <a:off x="714348" y="3857628"/>
              <a:ext cx="1785950" cy="7390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5373" name="Grafik 22" descr="PMarrow.png"/>
            <p:cNvPicPr>
              <a:picLocks noChangeAspect="1"/>
            </p:cNvPicPr>
            <p:nvPr/>
          </p:nvPicPr>
          <p:blipFill>
            <a:blip r:embed="rId11"/>
            <a:srcRect/>
            <a:stretch>
              <a:fillRect/>
            </a:stretch>
          </p:blipFill>
          <p:spPr bwMode="auto">
            <a:xfrm>
              <a:off x="2714612" y="3929066"/>
              <a:ext cx="1143008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6" name="Gruppieren 27"/>
          <p:cNvGrpSpPr>
            <a:grpSpLocks/>
          </p:cNvGrpSpPr>
          <p:nvPr/>
        </p:nvGrpSpPr>
        <p:grpSpPr bwMode="auto">
          <a:xfrm>
            <a:off x="750888" y="4500563"/>
            <a:ext cx="3349625" cy="1357312"/>
            <a:chOff x="751620" y="4500570"/>
            <a:chExt cx="3348404" cy="1357322"/>
          </a:xfrm>
        </p:grpSpPr>
        <p:pic>
          <p:nvPicPr>
            <p:cNvPr id="15370" name="Grafik 25" descr="KM.png"/>
            <p:cNvPicPr>
              <a:picLocks noChangeAspect="1"/>
            </p:cNvPicPr>
            <p:nvPr/>
          </p:nvPicPr>
          <p:blipFill>
            <a:blip r:embed="rId12"/>
            <a:srcRect/>
            <a:stretch>
              <a:fillRect/>
            </a:stretch>
          </p:blipFill>
          <p:spPr bwMode="auto">
            <a:xfrm>
              <a:off x="751620" y="5000636"/>
              <a:ext cx="1677240" cy="8572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5371" name="Grafik 26" descr="KMarrow.png"/>
            <p:cNvPicPr>
              <a:picLocks noChangeAspect="1"/>
            </p:cNvPicPr>
            <p:nvPr/>
          </p:nvPicPr>
          <p:blipFill>
            <a:blip r:embed="rId13"/>
            <a:srcRect/>
            <a:stretch>
              <a:fillRect/>
            </a:stretch>
          </p:blipFill>
          <p:spPr bwMode="auto">
            <a:xfrm>
              <a:off x="2428860" y="4500570"/>
              <a:ext cx="1671164" cy="1047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5368" name="Rechteck 28"/>
          <p:cNvSpPr>
            <a:spLocks noChangeArrowheads="1"/>
          </p:cNvSpPr>
          <p:nvPr/>
        </p:nvSpPr>
        <p:spPr bwMode="auto">
          <a:xfrm>
            <a:off x="4429125" y="1285875"/>
            <a:ext cx="45720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dirty="0">
                <a:solidFill>
                  <a:srgbClr val="003366"/>
                </a:solidFill>
                <a:latin typeface="Calibri" pitchFamily="34" charset="0"/>
              </a:rPr>
              <a:t>Hybrid: combinations of various inputs and/or composition of different mechanism</a:t>
            </a:r>
          </a:p>
        </p:txBody>
      </p:sp>
    </p:spTree>
    <p:extLst>
      <p:ext uri="{BB962C8B-B14F-4D97-AF65-F5344CB8AC3E}">
        <p14:creationId xmlns:p14="http://schemas.microsoft.com/office/powerpoint/2010/main" val="4174569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itchFamily="34" charset="0"/>
              </a:rPr>
              <a:t>Recommender systems: basic techniques</a:t>
            </a:r>
            <a:endParaRPr lang="en-AU" dirty="0"/>
          </a:p>
        </p:txBody>
      </p:sp>
      <p:graphicFrame>
        <p:nvGraphicFramePr>
          <p:cNvPr id="4" name="Group 4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45005876"/>
              </p:ext>
            </p:extLst>
          </p:nvPr>
        </p:nvGraphicFramePr>
        <p:xfrm>
          <a:off x="457200" y="1600200"/>
          <a:ext cx="8229600" cy="4172586"/>
        </p:xfrm>
        <a:graphic>
          <a:graphicData uri="http://schemas.openxmlformats.org/drawingml/2006/table">
            <a:tbl>
              <a:tblPr/>
              <a:tblGrid>
                <a:gridCol w="2243138"/>
                <a:gridCol w="2663825"/>
                <a:gridCol w="3322637"/>
              </a:tblGrid>
              <a:tr h="388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Pros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Cons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31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Content-based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No community required, comparison between items possible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Content descriptions necessary, cold start for new users, no surprises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30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Collaborative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No knowledge-engineering effort, serendipity of results, learns market segments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Requires some form of rating feedback, cold start for new users and new items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31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Knowledge-based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Deterministic recommendations, assured quality, no cold-start, can resemble sales dialogue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Knowledge engineering effort to bootstrap, basically static, does not react to short-term trends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5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416" y="1662708"/>
            <a:ext cx="304800" cy="304800"/>
          </a:xfrm>
          <a:prstGeom prst="rect">
            <a:avLst/>
          </a:prstGeom>
        </p:spPr>
      </p:pic>
      <p:pic>
        <p:nvPicPr>
          <p:cNvPr id="6" name="Grafik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1662708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096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Content-based Recommendations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solidFill>
                  <a:srgbClr val="D60093"/>
                </a:solidFill>
              </a:rPr>
              <a:t>Main idea:</a:t>
            </a:r>
            <a:r>
              <a:rPr lang="en-US" dirty="0">
                <a:solidFill>
                  <a:srgbClr val="D60093"/>
                </a:solidFill>
              </a:rPr>
              <a:t> </a:t>
            </a:r>
            <a:r>
              <a:rPr lang="en-US" dirty="0"/>
              <a:t>Recommend items to customer </a:t>
            </a:r>
            <a:r>
              <a:rPr lang="en-US" b="1" i="1" dirty="0"/>
              <a:t>x</a:t>
            </a:r>
            <a:r>
              <a:rPr lang="en-US" dirty="0"/>
              <a:t> similar to previous items rated highly by </a:t>
            </a:r>
            <a:r>
              <a:rPr lang="en-US" b="1" i="1" dirty="0" smtClean="0"/>
              <a:t>x</a:t>
            </a:r>
            <a:endParaRPr lang="en-US" b="1" i="1" dirty="0"/>
          </a:p>
          <a:p>
            <a:endParaRPr lang="en-US" dirty="0" smtClean="0"/>
          </a:p>
          <a:p>
            <a:r>
              <a:rPr lang="en-US" dirty="0" smtClean="0"/>
              <a:t>What </a:t>
            </a:r>
            <a:r>
              <a:rPr lang="en-US" dirty="0"/>
              <a:t>do we need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Some </a:t>
            </a:r>
            <a:r>
              <a:rPr lang="en-US" dirty="0"/>
              <a:t>information about the available items such as the genre ("content") </a:t>
            </a:r>
            <a:endParaRPr lang="en-US" dirty="0" smtClean="0"/>
          </a:p>
          <a:p>
            <a:pPr lvl="1"/>
            <a:r>
              <a:rPr lang="en-US" dirty="0" smtClean="0"/>
              <a:t>Some </a:t>
            </a:r>
            <a:r>
              <a:rPr lang="en-US" dirty="0"/>
              <a:t>sort of </a:t>
            </a:r>
            <a:r>
              <a:rPr lang="en-US" i="1" dirty="0"/>
              <a:t>user profile</a:t>
            </a:r>
            <a:r>
              <a:rPr lang="en-US" dirty="0"/>
              <a:t> describing what the user likes (the preferences</a:t>
            </a:r>
            <a:r>
              <a:rPr lang="en-US" dirty="0" smtClean="0"/>
              <a:t>)</a:t>
            </a:r>
            <a:endParaRPr lang="en-US" b="1" i="1" dirty="0"/>
          </a:p>
          <a:p>
            <a:pPr eaLnBrk="1" hangingPunct="1"/>
            <a:endParaRPr lang="en-US" b="1" i="1" dirty="0" smtClean="0"/>
          </a:p>
          <a:p>
            <a:pPr eaLnBrk="1" hangingPunct="1"/>
            <a:r>
              <a:rPr lang="en-US" b="1" i="1" dirty="0" smtClean="0"/>
              <a:t>Example</a:t>
            </a:r>
            <a:r>
              <a:rPr lang="en-US" b="1" i="1" dirty="0"/>
              <a:t>:</a:t>
            </a:r>
            <a:endParaRPr lang="en-US" b="1" dirty="0"/>
          </a:p>
          <a:p>
            <a:pPr lvl="1" eaLnBrk="1" hangingPunct="1"/>
            <a:r>
              <a:rPr lang="en-US" dirty="0" smtClean="0"/>
              <a:t>Movie recommendations: </a:t>
            </a:r>
          </a:p>
          <a:p>
            <a:pPr lvl="2" eaLnBrk="1" hangingPunct="1"/>
            <a:r>
              <a:rPr lang="en-US" dirty="0" smtClean="0"/>
              <a:t>Recommend </a:t>
            </a:r>
            <a:r>
              <a:rPr lang="en-US" dirty="0"/>
              <a:t>movies with same actor(s), director, genre, …</a:t>
            </a:r>
          </a:p>
          <a:p>
            <a:pPr lvl="1" eaLnBrk="1" hangingPunct="1"/>
            <a:r>
              <a:rPr lang="en-US" dirty="0"/>
              <a:t>Websites, blogs, </a:t>
            </a:r>
            <a:r>
              <a:rPr lang="en-US" dirty="0" smtClean="0"/>
              <a:t>news: </a:t>
            </a:r>
          </a:p>
          <a:p>
            <a:pPr lvl="2" eaLnBrk="1" hangingPunct="1"/>
            <a:r>
              <a:rPr lang="en-US" dirty="0" smtClean="0"/>
              <a:t>Recommend </a:t>
            </a:r>
            <a:r>
              <a:rPr lang="en-US" dirty="0"/>
              <a:t>other sites with “similar” content</a:t>
            </a:r>
          </a:p>
          <a:p>
            <a:pPr lvl="1" eaLnBrk="1" hangingPunct="1"/>
            <a:endParaRPr lang="en-US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62862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257175" y="2874963"/>
            <a:ext cx="8553450" cy="766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MS PGothic" pitchFamily="34" charset="-128"/>
                <a:cs typeface="ＭＳ Ｐゴシック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-128" charset="0"/>
                <a:ea typeface="MS PGothic" pitchFamily="34" charset="-128"/>
                <a:cs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-128" charset="0"/>
                <a:ea typeface="MS PGothic" pitchFamily="34" charset="-128"/>
                <a:cs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-128" charset="0"/>
                <a:ea typeface="MS PGothic" pitchFamily="34" charset="-128"/>
                <a:cs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-128" charset="0"/>
                <a:ea typeface="MS PGothic" pitchFamily="34" charset="-128"/>
                <a:cs typeface="ＭＳ Ｐゴシック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-12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-12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-12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-128" charset="0"/>
              </a:defRPr>
            </a:lvl9pPr>
          </a:lstStyle>
          <a:p>
            <a:pPr>
              <a:defRPr/>
            </a:pPr>
            <a:r>
              <a:rPr lang="en-US" altLang="zh-CN" kern="0" dirty="0" smtClean="0"/>
              <a:t>Chapter 10: </a:t>
            </a:r>
            <a:r>
              <a:rPr lang="en-US" altLang="zh-CN" dirty="0"/>
              <a:t>Recommender Systems</a:t>
            </a:r>
            <a:endParaRPr lang="en-US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Plan of Action</a:t>
            </a:r>
          </a:p>
        </p:txBody>
      </p:sp>
      <p:pic>
        <p:nvPicPr>
          <p:cNvPr id="36867" name="Picture 4" descr="MCBS01705_000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1600" y="1295400"/>
            <a:ext cx="1758950" cy="177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749" name="Oval 5"/>
          <p:cNvSpPr>
            <a:spLocks noChangeArrowheads="1"/>
          </p:cNvSpPr>
          <p:nvPr/>
        </p:nvSpPr>
        <p:spPr bwMode="auto">
          <a:xfrm>
            <a:off x="5867400" y="2133600"/>
            <a:ext cx="533400" cy="533400"/>
          </a:xfrm>
          <a:prstGeom prst="ellipse">
            <a:avLst/>
          </a:prstGeom>
          <a:solidFill>
            <a:srgbClr val="C0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31750" name="Oval 6"/>
          <p:cNvSpPr>
            <a:spLocks noChangeArrowheads="1"/>
          </p:cNvSpPr>
          <p:nvPr/>
        </p:nvSpPr>
        <p:spPr bwMode="auto">
          <a:xfrm>
            <a:off x="2362200" y="4648200"/>
            <a:ext cx="533400" cy="533400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31752" name="Rectangle 8"/>
          <p:cNvSpPr>
            <a:spLocks noChangeArrowheads="1"/>
          </p:cNvSpPr>
          <p:nvPr/>
        </p:nvSpPr>
        <p:spPr bwMode="auto">
          <a:xfrm>
            <a:off x="2362200" y="5410200"/>
            <a:ext cx="457200" cy="4572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31753" name="Rectangle 9"/>
          <p:cNvSpPr>
            <a:spLocks noChangeArrowheads="1"/>
          </p:cNvSpPr>
          <p:nvPr/>
        </p:nvSpPr>
        <p:spPr bwMode="auto">
          <a:xfrm>
            <a:off x="1524000" y="5410200"/>
            <a:ext cx="457200" cy="457200"/>
          </a:xfrm>
          <a:prstGeom prst="rect">
            <a:avLst/>
          </a:prstGeom>
          <a:solidFill>
            <a:srgbClr val="00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31754" name="AutoShape 10"/>
          <p:cNvSpPr>
            <a:spLocks noChangeArrowheads="1"/>
          </p:cNvSpPr>
          <p:nvPr/>
        </p:nvSpPr>
        <p:spPr bwMode="auto">
          <a:xfrm>
            <a:off x="6705600" y="2133600"/>
            <a:ext cx="685800" cy="533400"/>
          </a:xfrm>
          <a:prstGeom prst="triangle">
            <a:avLst>
              <a:gd name="adj" fmla="val 50000"/>
            </a:avLst>
          </a:prstGeom>
          <a:solidFill>
            <a:srgbClr val="C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31755" name="AutoShape 11"/>
          <p:cNvSpPr>
            <a:spLocks noChangeArrowheads="1"/>
          </p:cNvSpPr>
          <p:nvPr/>
        </p:nvSpPr>
        <p:spPr bwMode="auto">
          <a:xfrm>
            <a:off x="1447800" y="4648200"/>
            <a:ext cx="685800" cy="533400"/>
          </a:xfrm>
          <a:prstGeom prst="hexagon">
            <a:avLst>
              <a:gd name="adj" fmla="val 32143"/>
              <a:gd name="vf" fmla="val 115470"/>
            </a:avLst>
          </a:prstGeom>
          <a:solidFill>
            <a:srgbClr val="C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31756" name="AutoShape 12"/>
          <p:cNvSpPr>
            <a:spLocks noChangeArrowheads="1"/>
          </p:cNvSpPr>
          <p:nvPr/>
        </p:nvSpPr>
        <p:spPr bwMode="auto">
          <a:xfrm>
            <a:off x="3810000" y="2286000"/>
            <a:ext cx="1219200" cy="304800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31757" name="Text Box 13"/>
          <p:cNvSpPr txBox="1">
            <a:spLocks noChangeArrowheads="1"/>
          </p:cNvSpPr>
          <p:nvPr/>
        </p:nvSpPr>
        <p:spPr bwMode="auto">
          <a:xfrm>
            <a:off x="3810000" y="1876425"/>
            <a:ext cx="75373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likes</a:t>
            </a:r>
          </a:p>
        </p:txBody>
      </p:sp>
      <p:sp>
        <p:nvSpPr>
          <p:cNvPr id="31758" name="Text Box 14"/>
          <p:cNvSpPr txBox="1">
            <a:spLocks noChangeArrowheads="1"/>
          </p:cNvSpPr>
          <p:nvPr/>
        </p:nvSpPr>
        <p:spPr bwMode="auto">
          <a:xfrm>
            <a:off x="5698753" y="1344359"/>
            <a:ext cx="201369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 u="sng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Item profiles</a:t>
            </a:r>
          </a:p>
        </p:txBody>
      </p:sp>
      <p:sp>
        <p:nvSpPr>
          <p:cNvPr id="31759" name="AutoShape 15"/>
          <p:cNvSpPr>
            <a:spLocks noChangeArrowheads="1"/>
          </p:cNvSpPr>
          <p:nvPr/>
        </p:nvSpPr>
        <p:spPr bwMode="auto">
          <a:xfrm>
            <a:off x="6553200" y="3124200"/>
            <a:ext cx="304800" cy="1295400"/>
          </a:xfrm>
          <a:prstGeom prst="downArrow">
            <a:avLst>
              <a:gd name="adj1" fmla="val 50000"/>
              <a:gd name="adj2" fmla="val 10625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31760" name="Rectangle 16"/>
          <p:cNvSpPr>
            <a:spLocks noChangeArrowheads="1"/>
          </p:cNvSpPr>
          <p:nvPr/>
        </p:nvSpPr>
        <p:spPr bwMode="auto">
          <a:xfrm>
            <a:off x="5562600" y="1981200"/>
            <a:ext cx="2057400" cy="838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1761" name="Rectangle 17"/>
          <p:cNvSpPr>
            <a:spLocks noChangeArrowheads="1"/>
          </p:cNvSpPr>
          <p:nvPr/>
        </p:nvSpPr>
        <p:spPr bwMode="auto">
          <a:xfrm>
            <a:off x="5562600" y="4648200"/>
            <a:ext cx="22098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Red</a:t>
            </a:r>
            <a:endParaRPr lang="en-US" sz="2000" b="1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sz="2000" b="1" dirty="0">
                <a:latin typeface="Arial" pitchFamily="34" charset="0"/>
                <a:cs typeface="Arial" pitchFamily="34" charset="0"/>
              </a:rPr>
              <a:t>Circles</a:t>
            </a:r>
          </a:p>
          <a:p>
            <a:pPr algn="ctr"/>
            <a:r>
              <a:rPr lang="en-US" sz="2000" b="1" dirty="0">
                <a:latin typeface="Arial" pitchFamily="34" charset="0"/>
                <a:cs typeface="Arial" pitchFamily="34" charset="0"/>
              </a:rPr>
              <a:t>Triangles</a:t>
            </a:r>
          </a:p>
        </p:txBody>
      </p:sp>
      <p:sp>
        <p:nvSpPr>
          <p:cNvPr id="31762" name="Text Box 18"/>
          <p:cNvSpPr txBox="1">
            <a:spLocks noChangeArrowheads="1"/>
          </p:cNvSpPr>
          <p:nvPr/>
        </p:nvSpPr>
        <p:spPr bwMode="auto">
          <a:xfrm>
            <a:off x="5791200" y="5943600"/>
            <a:ext cx="189507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 u="sng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User profile</a:t>
            </a:r>
          </a:p>
        </p:txBody>
      </p:sp>
      <p:sp>
        <p:nvSpPr>
          <p:cNvPr id="31764" name="AutoShape 20"/>
          <p:cNvSpPr>
            <a:spLocks noChangeArrowheads="1"/>
          </p:cNvSpPr>
          <p:nvPr/>
        </p:nvSpPr>
        <p:spPr bwMode="auto">
          <a:xfrm>
            <a:off x="3733800" y="5105400"/>
            <a:ext cx="1219200" cy="304800"/>
          </a:xfrm>
          <a:prstGeom prst="leftArrow">
            <a:avLst>
              <a:gd name="adj1" fmla="val 50000"/>
              <a:gd name="adj2" fmla="val 10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31765" name="Text Box 21"/>
          <p:cNvSpPr txBox="1">
            <a:spLocks noChangeArrowheads="1"/>
          </p:cNvSpPr>
          <p:nvPr/>
        </p:nvSpPr>
        <p:spPr bwMode="auto">
          <a:xfrm>
            <a:off x="3937119" y="4724400"/>
            <a:ext cx="93968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match</a:t>
            </a:r>
          </a:p>
        </p:txBody>
      </p:sp>
      <p:sp>
        <p:nvSpPr>
          <p:cNvPr id="31766" name="AutoShape 22"/>
          <p:cNvSpPr>
            <a:spLocks noChangeArrowheads="1"/>
          </p:cNvSpPr>
          <p:nvPr/>
        </p:nvSpPr>
        <p:spPr bwMode="auto">
          <a:xfrm>
            <a:off x="2057400" y="3276600"/>
            <a:ext cx="228600" cy="1066800"/>
          </a:xfrm>
          <a:prstGeom prst="upArrow">
            <a:avLst>
              <a:gd name="adj1" fmla="val 50000"/>
              <a:gd name="adj2" fmla="val 1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31767" name="Text Box 23"/>
          <p:cNvSpPr txBox="1">
            <a:spLocks noChangeArrowheads="1"/>
          </p:cNvSpPr>
          <p:nvPr/>
        </p:nvSpPr>
        <p:spPr bwMode="auto">
          <a:xfrm>
            <a:off x="365125" y="3714690"/>
            <a:ext cx="163859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recommend</a:t>
            </a:r>
          </a:p>
        </p:txBody>
      </p:sp>
      <p:sp>
        <p:nvSpPr>
          <p:cNvPr id="31768" name="Text Box 24"/>
          <p:cNvSpPr txBox="1">
            <a:spLocks noChangeArrowheads="1"/>
          </p:cNvSpPr>
          <p:nvPr/>
        </p:nvSpPr>
        <p:spPr bwMode="auto">
          <a:xfrm>
            <a:off x="6842125" y="3476625"/>
            <a:ext cx="79701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build</a:t>
            </a:r>
          </a:p>
        </p:txBody>
      </p:sp>
    </p:spTree>
    <p:extLst>
      <p:ext uri="{BB962C8B-B14F-4D97-AF65-F5344CB8AC3E}">
        <p14:creationId xmlns:p14="http://schemas.microsoft.com/office/powerpoint/2010/main" val="513246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1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1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1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1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1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1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1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1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1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1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31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31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1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31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31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31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31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31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9" grpId="0" animBg="1"/>
      <p:bldP spid="31750" grpId="0" animBg="1"/>
      <p:bldP spid="31752" grpId="0" animBg="1"/>
      <p:bldP spid="31753" grpId="0" animBg="1"/>
      <p:bldP spid="31754" grpId="0" animBg="1"/>
      <p:bldP spid="31755" grpId="0" animBg="1"/>
      <p:bldP spid="31756" grpId="0" animBg="1"/>
      <p:bldP spid="31757" grpId="0"/>
      <p:bldP spid="31758" grpId="0"/>
      <p:bldP spid="31759" grpId="0" animBg="1"/>
      <p:bldP spid="31760" grpId="0" animBg="1"/>
      <p:bldP spid="31761" grpId="0" animBg="1"/>
      <p:bldP spid="31762" grpId="0"/>
      <p:bldP spid="31764" grpId="0" animBg="1"/>
      <p:bldP spid="31765" grpId="0"/>
      <p:bldP spid="31766" grpId="0" animBg="1"/>
      <p:bldP spid="31767" grpId="0"/>
      <p:bldP spid="3176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Item Profiles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For each item, create an </a:t>
            </a:r>
            <a:r>
              <a:rPr lang="en-US" b="1" dirty="0" smtClean="0"/>
              <a:t>item profile</a:t>
            </a:r>
          </a:p>
          <a:p>
            <a:pPr lvl="8"/>
            <a:endParaRPr lang="en-US" dirty="0" smtClean="0">
              <a:solidFill>
                <a:srgbClr val="0066FF"/>
              </a:solidFill>
            </a:endParaRPr>
          </a:p>
          <a:p>
            <a:pPr eaLnBrk="1" hangingPunct="1"/>
            <a:r>
              <a:rPr lang="en-US" dirty="0" smtClean="0"/>
              <a:t>Profile is a set (vector) of features</a:t>
            </a:r>
          </a:p>
          <a:p>
            <a:pPr lvl="1" eaLnBrk="1" hangingPunct="1"/>
            <a:r>
              <a:rPr lang="en-US" b="1" dirty="0" smtClean="0"/>
              <a:t>Movies:</a:t>
            </a:r>
            <a:r>
              <a:rPr lang="en-US" dirty="0" smtClean="0"/>
              <a:t> author, title, actor, director,…</a:t>
            </a:r>
          </a:p>
          <a:p>
            <a:pPr lvl="1" eaLnBrk="1" hangingPunct="1"/>
            <a:r>
              <a:rPr lang="en-US" b="1" dirty="0" smtClean="0"/>
              <a:t>Text:</a:t>
            </a:r>
            <a:r>
              <a:rPr lang="en-US" dirty="0" smtClean="0"/>
              <a:t> Set of “important” words in document</a:t>
            </a:r>
          </a:p>
          <a:p>
            <a:pPr lvl="8"/>
            <a:endParaRPr lang="en-US" dirty="0" smtClean="0"/>
          </a:p>
          <a:p>
            <a:pPr eaLnBrk="1" hangingPunct="1"/>
            <a:r>
              <a:rPr lang="en-US" dirty="0" smtClean="0"/>
              <a:t>How to pick important features?</a:t>
            </a:r>
          </a:p>
          <a:p>
            <a:pPr lvl="1"/>
            <a:r>
              <a:rPr lang="en-US" dirty="0" smtClean="0"/>
              <a:t>Usual heuristic </a:t>
            </a:r>
            <a:r>
              <a:rPr lang="en-US" dirty="0"/>
              <a:t>from text mining is </a:t>
            </a:r>
            <a:r>
              <a:rPr lang="en-US" b="1" dirty="0"/>
              <a:t>TF-IDF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(Term frequency * Inverse Doc Frequency)</a:t>
            </a:r>
          </a:p>
          <a:p>
            <a:pPr lvl="2"/>
            <a:r>
              <a:rPr lang="en-US" b="1" dirty="0" smtClean="0">
                <a:solidFill>
                  <a:srgbClr val="008000"/>
                </a:solidFill>
              </a:rPr>
              <a:t>Term</a:t>
            </a:r>
            <a:r>
              <a:rPr lang="en-US" dirty="0" smtClean="0">
                <a:solidFill>
                  <a:srgbClr val="008000"/>
                </a:solidFill>
              </a:rPr>
              <a:t> … </a:t>
            </a:r>
            <a:r>
              <a:rPr lang="en-US" b="1" dirty="0" smtClean="0">
                <a:solidFill>
                  <a:srgbClr val="008000"/>
                </a:solidFill>
              </a:rPr>
              <a:t>Feature</a:t>
            </a:r>
          </a:p>
          <a:p>
            <a:pPr lvl="2"/>
            <a:r>
              <a:rPr lang="en-US" b="1" dirty="0" smtClean="0">
                <a:solidFill>
                  <a:srgbClr val="008000"/>
                </a:solidFill>
              </a:rPr>
              <a:t>Document</a:t>
            </a:r>
            <a:r>
              <a:rPr lang="en-US" dirty="0" smtClean="0">
                <a:solidFill>
                  <a:srgbClr val="008000"/>
                </a:solidFill>
              </a:rPr>
              <a:t> … </a:t>
            </a:r>
            <a:r>
              <a:rPr lang="en-US" b="1" dirty="0" smtClean="0">
                <a:solidFill>
                  <a:srgbClr val="008000"/>
                </a:solidFill>
              </a:rPr>
              <a:t>Item</a:t>
            </a:r>
          </a:p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54341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0" y="384175"/>
            <a:ext cx="8077200" cy="609600"/>
          </a:xfrm>
        </p:spPr>
        <p:txBody>
          <a:bodyPr/>
          <a:lstStyle/>
          <a:p>
            <a:r>
              <a:rPr lang="en-US" sz="2800" dirty="0"/>
              <a:t>Term-Frequency - Inverse Document Frequency (TF-IDF)</a:t>
            </a:r>
            <a:endParaRPr lang="en-AU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Compute the overall importance of keywords</a:t>
                </a:r>
              </a:p>
              <a:p>
                <a:pPr lvl="1"/>
                <a:r>
                  <a:rPr lang="en-US" dirty="0"/>
                  <a:t>Given a keyword i and a document j</a:t>
                </a:r>
              </a:p>
              <a:p>
                <a:pPr lvl="1">
                  <a:buNone/>
                </a:pPr>
                <a:r>
                  <a:rPr lang="en-US" dirty="0"/>
                  <a:t>		</a:t>
                </a:r>
                <a:r>
                  <a:rPr lang="en-US" i="1" dirty="0">
                    <a:latin typeface="Cambria Math" pitchFamily="18" charset="0"/>
                    <a:ea typeface="Cambria Math" pitchFamily="18" charset="0"/>
                  </a:rPr>
                  <a:t>TF-IDF (</a:t>
                </a:r>
                <a:r>
                  <a:rPr lang="en-US" i="1" dirty="0" err="1">
                    <a:latin typeface="Cambria Math" pitchFamily="18" charset="0"/>
                    <a:ea typeface="Cambria Math" pitchFamily="18" charset="0"/>
                  </a:rPr>
                  <a:t>i,j</a:t>
                </a:r>
                <a:r>
                  <a:rPr lang="en-US" i="1" dirty="0">
                    <a:latin typeface="Cambria Math" pitchFamily="18" charset="0"/>
                    <a:ea typeface="Cambria Math" pitchFamily="18" charset="0"/>
                  </a:rPr>
                  <a:t>) = TF(</a:t>
                </a:r>
                <a:r>
                  <a:rPr lang="en-US" i="1" dirty="0" err="1">
                    <a:latin typeface="Cambria Math" pitchFamily="18" charset="0"/>
                    <a:ea typeface="Cambria Math" pitchFamily="18" charset="0"/>
                  </a:rPr>
                  <a:t>i,j</a:t>
                </a:r>
                <a:r>
                  <a:rPr lang="en-US" i="1" dirty="0">
                    <a:latin typeface="Cambria Math" pitchFamily="18" charset="0"/>
                    <a:ea typeface="Cambria Math" pitchFamily="18" charset="0"/>
                  </a:rPr>
                  <a:t>) * IDF(i)</a:t>
                </a:r>
              </a:p>
              <a:p>
                <a:r>
                  <a:rPr lang="en-US" dirty="0"/>
                  <a:t>Term frequency (TF)</a:t>
                </a:r>
              </a:p>
              <a:p>
                <a:pPr lvl="1"/>
                <a:r>
                  <a:rPr lang="en-US" dirty="0"/>
                  <a:t>Let </a:t>
                </a:r>
                <a:r>
                  <a:rPr lang="en-US" sz="1600" i="1" dirty="0" err="1">
                    <a:latin typeface="Cambria Math" pitchFamily="18" charset="0"/>
                    <a:ea typeface="Cambria Math" pitchFamily="18" charset="0"/>
                  </a:rPr>
                  <a:t>freq</a:t>
                </a:r>
                <a:r>
                  <a:rPr lang="en-US" sz="1600" i="1" dirty="0">
                    <a:latin typeface="Cambria Math" pitchFamily="18" charset="0"/>
                    <a:ea typeface="Cambria Math" pitchFamily="18" charset="0"/>
                  </a:rPr>
                  <a:t>(</a:t>
                </a:r>
                <a:r>
                  <a:rPr lang="en-US" sz="1600" i="1" dirty="0" err="1">
                    <a:latin typeface="Cambria Math" pitchFamily="18" charset="0"/>
                    <a:ea typeface="Cambria Math" pitchFamily="18" charset="0"/>
                  </a:rPr>
                  <a:t>i,j</a:t>
                </a:r>
                <a:r>
                  <a:rPr lang="en-US" sz="1600" i="1" dirty="0">
                    <a:latin typeface="Cambria Math" pitchFamily="18" charset="0"/>
                    <a:ea typeface="Cambria Math" pitchFamily="18" charset="0"/>
                  </a:rPr>
                  <a:t>)</a:t>
                </a:r>
                <a:r>
                  <a:rPr lang="en-US" dirty="0"/>
                  <a:t> number of occurrences of keyword </a:t>
                </a:r>
                <a:r>
                  <a:rPr lang="en-US" i="1" dirty="0"/>
                  <a:t>i</a:t>
                </a:r>
                <a:r>
                  <a:rPr lang="en-US" dirty="0"/>
                  <a:t> in document </a:t>
                </a:r>
                <a:r>
                  <a:rPr lang="en-US" i="1" dirty="0"/>
                  <a:t>j</a:t>
                </a:r>
              </a:p>
              <a:p>
                <a:pPr lvl="1"/>
                <a:r>
                  <a:rPr lang="en-US" dirty="0"/>
                  <a:t>Let </a:t>
                </a:r>
                <a:r>
                  <a:rPr lang="en-US" sz="1600" i="1" dirty="0" err="1">
                    <a:latin typeface="Cambria Math" pitchFamily="18" charset="0"/>
                    <a:ea typeface="Cambria Math" pitchFamily="18" charset="0"/>
                  </a:rPr>
                  <a:t>maxOthers</a:t>
                </a:r>
                <a:r>
                  <a:rPr lang="en-US" sz="1600" i="1" dirty="0">
                    <a:latin typeface="Cambria Math" pitchFamily="18" charset="0"/>
                    <a:ea typeface="Cambria Math" pitchFamily="18" charset="0"/>
                  </a:rPr>
                  <a:t>(</a:t>
                </a:r>
                <a:r>
                  <a:rPr lang="en-US" sz="1600" i="1" dirty="0" err="1">
                    <a:latin typeface="Cambria Math" pitchFamily="18" charset="0"/>
                    <a:ea typeface="Cambria Math" pitchFamily="18" charset="0"/>
                  </a:rPr>
                  <a:t>i,j</a:t>
                </a:r>
                <a:r>
                  <a:rPr lang="en-US" sz="1600" i="1" dirty="0">
                    <a:latin typeface="Cambria Math" pitchFamily="18" charset="0"/>
                    <a:ea typeface="Cambria Math" pitchFamily="18" charset="0"/>
                  </a:rPr>
                  <a:t>)</a:t>
                </a:r>
                <a:r>
                  <a:rPr lang="en-US" dirty="0"/>
                  <a:t> denote the highest number of occurrences of another keyword of </a:t>
                </a:r>
                <a:r>
                  <a:rPr lang="en-US" i="1" dirty="0"/>
                  <a:t>j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de-DE" i="1">
                        <a:latin typeface="Cambria Math"/>
                      </a:rPr>
                      <m:t>𝑇𝐹</m:t>
                    </m:r>
                    <m:d>
                      <m:dPr>
                        <m:ctrlPr>
                          <a:rPr lang="de-DE" i="1">
                            <a:latin typeface="Cambria Math"/>
                          </a:rPr>
                        </m:ctrlPr>
                      </m:dPr>
                      <m:e>
                        <m:r>
                          <a:rPr lang="de-DE" i="1">
                            <a:latin typeface="Cambria Math"/>
                          </a:rPr>
                          <m:t>𝑖</m:t>
                        </m:r>
                        <m:r>
                          <a:rPr lang="de-DE" i="1">
                            <a:latin typeface="Cambria Math"/>
                          </a:rPr>
                          <m:t>,</m:t>
                        </m:r>
                        <m:r>
                          <a:rPr lang="de-DE" i="1">
                            <a:latin typeface="Cambria Math"/>
                          </a:rPr>
                          <m:t>𝑗</m:t>
                        </m:r>
                      </m:e>
                    </m:d>
                    <m:r>
                      <a:rPr lang="de-DE" i="1"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de-DE" i="1">
                            <a:latin typeface="Cambria Math"/>
                          </a:rPr>
                        </m:ctrlPr>
                      </m:fPr>
                      <m:num>
                        <m:r>
                          <a:rPr lang="de-DE" i="1">
                            <a:latin typeface="Cambria Math"/>
                          </a:rPr>
                          <m:t>𝑓𝑟𝑒𝑞</m:t>
                        </m:r>
                        <m:r>
                          <a:rPr lang="de-DE" i="1">
                            <a:latin typeface="Cambria Math"/>
                          </a:rPr>
                          <m:t>(</m:t>
                        </m:r>
                        <m:r>
                          <a:rPr lang="de-DE" i="1">
                            <a:latin typeface="Cambria Math"/>
                          </a:rPr>
                          <m:t>𝑖</m:t>
                        </m:r>
                        <m:r>
                          <a:rPr lang="de-DE" i="1">
                            <a:latin typeface="Cambria Math"/>
                          </a:rPr>
                          <m:t>,</m:t>
                        </m:r>
                        <m:r>
                          <a:rPr lang="de-DE" i="1">
                            <a:latin typeface="Cambria Math"/>
                          </a:rPr>
                          <m:t>𝑗</m:t>
                        </m:r>
                        <m:r>
                          <a:rPr lang="de-DE" i="1">
                            <a:latin typeface="Cambria Math"/>
                          </a:rPr>
                          <m:t>)</m:t>
                        </m:r>
                      </m:num>
                      <m:den>
                        <m:r>
                          <a:rPr lang="de-DE" i="1">
                            <a:latin typeface="Cambria Math"/>
                          </a:rPr>
                          <m:t>𝑚𝑎𝑥𝑂𝑡h𝑒𝑟𝑠</m:t>
                        </m:r>
                        <m:r>
                          <a:rPr lang="de-DE" i="1">
                            <a:latin typeface="Cambria Math"/>
                          </a:rPr>
                          <m:t>(</m:t>
                        </m:r>
                        <m:r>
                          <a:rPr lang="de-DE" i="1">
                            <a:latin typeface="Cambria Math"/>
                          </a:rPr>
                          <m:t>𝑖</m:t>
                        </m:r>
                        <m:r>
                          <a:rPr lang="de-DE" i="1">
                            <a:latin typeface="Cambria Math"/>
                          </a:rPr>
                          <m:t>,</m:t>
                        </m:r>
                        <m:r>
                          <a:rPr lang="de-DE" i="1">
                            <a:latin typeface="Cambria Math"/>
                          </a:rPr>
                          <m:t>𝑗</m:t>
                        </m:r>
                        <m:r>
                          <a:rPr lang="de-DE" i="1">
                            <a:latin typeface="Cambria Math"/>
                          </a:rPr>
                          <m:t>)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Inverse Document Frequency (IDF)</a:t>
                </a:r>
              </a:p>
              <a:p>
                <a:pPr lvl="1"/>
                <a:r>
                  <a:rPr lang="en-US" dirty="0"/>
                  <a:t>N: number of all recommendable documents</a:t>
                </a:r>
              </a:p>
              <a:p>
                <a:pPr lvl="1"/>
                <a:r>
                  <a:rPr lang="en-US" dirty="0"/>
                  <a:t>n(i): number of documents in which keyword </a:t>
                </a:r>
                <a:r>
                  <a:rPr lang="en-US" i="1" dirty="0"/>
                  <a:t>i</a:t>
                </a:r>
                <a:r>
                  <a:rPr lang="en-US" dirty="0"/>
                  <a:t> appears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de-DE" i="1">
                        <a:latin typeface="Cambria Math"/>
                      </a:rPr>
                      <m:t>𝐼𝐷𝐹</m:t>
                    </m:r>
                    <m:r>
                      <a:rPr lang="de-DE" i="1">
                        <a:latin typeface="Cambria Math"/>
                      </a:rPr>
                      <m:t>(</m:t>
                    </m:r>
                    <m:r>
                      <a:rPr lang="de-DE" i="1">
                        <a:latin typeface="Cambria Math"/>
                      </a:rPr>
                      <m:t>𝑖</m:t>
                    </m:r>
                    <m:r>
                      <a:rPr lang="de-DE" i="1">
                        <a:latin typeface="Cambria Math"/>
                      </a:rPr>
                      <m:t>)=</m:t>
                    </m:r>
                    <m:r>
                      <a:rPr lang="de-DE" i="1">
                        <a:latin typeface="Cambria Math"/>
                      </a:rPr>
                      <m:t>𝑙𝑜𝑔</m:t>
                    </m:r>
                    <m:f>
                      <m:fPr>
                        <m:ctrlPr>
                          <a:rPr lang="de-DE" i="1">
                            <a:latin typeface="Cambria Math"/>
                          </a:rPr>
                        </m:ctrlPr>
                      </m:fPr>
                      <m:num>
                        <m:r>
                          <a:rPr lang="de-DE" i="1">
                            <a:latin typeface="Cambria Math"/>
                          </a:rPr>
                          <m:t>𝑁</m:t>
                        </m:r>
                      </m:num>
                      <m:den>
                        <m:r>
                          <a:rPr lang="de-DE" i="1">
                            <a:latin typeface="Cambria Math"/>
                          </a:rPr>
                          <m:t>𝑛</m:t>
                        </m:r>
                        <m:r>
                          <a:rPr lang="de-DE" i="1">
                            <a:latin typeface="Cambria Math"/>
                          </a:rPr>
                          <m:t>(</m:t>
                        </m:r>
                        <m:r>
                          <a:rPr lang="de-DE" i="1">
                            <a:latin typeface="Cambria Math"/>
                          </a:rPr>
                          <m:t>𝑖</m:t>
                        </m:r>
                        <m:r>
                          <a:rPr lang="de-DE" i="1">
                            <a:latin typeface="Cambria Math"/>
                          </a:rPr>
                          <m:t>)</m:t>
                        </m:r>
                      </m:den>
                    </m:f>
                  </m:oMath>
                </a14:m>
                <a:endParaRPr lang="en-US" dirty="0"/>
              </a:p>
              <a:p>
                <a:pPr lvl="1">
                  <a:buNone/>
                </a:pPr>
                <a:endParaRPr lang="en-US" dirty="0"/>
              </a:p>
              <a:p>
                <a:pPr lvl="1">
                  <a:buNone/>
                </a:pPr>
                <a:endParaRPr lang="en-US" dirty="0"/>
              </a:p>
              <a:p>
                <a:endParaRPr lang="en-US" dirty="0"/>
              </a:p>
              <a:p>
                <a:endParaRPr lang="en-AU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398" t="-62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9981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Profiles and Prediction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eaLnBrk="1" hangingPunct="1"/>
                <a:r>
                  <a:rPr lang="en-US" dirty="0"/>
                  <a:t>User profile possibilities:</a:t>
                </a:r>
              </a:p>
              <a:p>
                <a:pPr lvl="1" eaLnBrk="1" hangingPunct="1"/>
                <a:r>
                  <a:rPr lang="en-US" dirty="0"/>
                  <a:t>Weighted average of rated item profiles</a:t>
                </a:r>
              </a:p>
              <a:p>
                <a:pPr lvl="1" eaLnBrk="1" hangingPunct="1"/>
                <a:r>
                  <a:rPr lang="en-US" b="1" dirty="0"/>
                  <a:t>Variation:</a:t>
                </a:r>
                <a:r>
                  <a:rPr lang="en-US" dirty="0"/>
                  <a:t> weight by difference from average </a:t>
                </a:r>
                <a:r>
                  <a:rPr lang="en-US" dirty="0" smtClean="0"/>
                  <a:t>rating </a:t>
                </a:r>
                <a:r>
                  <a:rPr lang="en-US" dirty="0"/>
                  <a:t>for item</a:t>
                </a:r>
              </a:p>
              <a:p>
                <a:pPr lvl="1" eaLnBrk="1" hangingPunct="1"/>
                <a:r>
                  <a:rPr lang="en-US" dirty="0"/>
                  <a:t>…</a:t>
                </a:r>
              </a:p>
              <a:p>
                <a:pPr eaLnBrk="1" hangingPunct="1"/>
                <a:endParaRPr lang="en-US" b="1" dirty="0" smtClean="0">
                  <a:solidFill>
                    <a:srgbClr val="0000FF"/>
                  </a:solidFill>
                </a:endParaRPr>
              </a:p>
              <a:p>
                <a:pPr eaLnBrk="1" hangingPunct="1"/>
                <a:r>
                  <a:rPr lang="en-US" b="1" dirty="0" smtClean="0">
                    <a:solidFill>
                      <a:srgbClr val="0000FF"/>
                    </a:solidFill>
                  </a:rPr>
                  <a:t>Prediction </a:t>
                </a:r>
                <a:r>
                  <a:rPr lang="en-US" b="1" dirty="0">
                    <a:solidFill>
                      <a:srgbClr val="0000FF"/>
                    </a:solidFill>
                  </a:rPr>
                  <a:t>heuristic:</a:t>
                </a:r>
              </a:p>
              <a:p>
                <a:pPr lvl="1"/>
                <a:r>
                  <a:rPr lang="en-US" dirty="0"/>
                  <a:t>Given user profile </a:t>
                </a:r>
                <a:r>
                  <a:rPr lang="en-US" b="1" i="1" dirty="0"/>
                  <a:t>x</a:t>
                </a:r>
                <a:r>
                  <a:rPr lang="en-US" dirty="0"/>
                  <a:t> and item profile </a:t>
                </a:r>
                <a:r>
                  <a:rPr lang="en-US" b="1" i="1" dirty="0" err="1"/>
                  <a:t>i</a:t>
                </a:r>
                <a:r>
                  <a:rPr lang="en-US" dirty="0"/>
                  <a:t>, estimate </a:t>
                </a:r>
                <a:endParaRPr lang="en-US" i="1" dirty="0" smtClean="0">
                  <a:solidFill>
                    <a:srgbClr val="008000"/>
                  </a:solidFill>
                  <a:latin typeface="Cambria Math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solidFill>
                            <a:srgbClr val="008000"/>
                          </a:solidFill>
                          <a:latin typeface="Cambria Math"/>
                        </a:rPr>
                        <m:t>𝑢</m:t>
                      </m:r>
                      <m:r>
                        <a:rPr lang="en-US" i="1" dirty="0">
                          <a:solidFill>
                            <a:srgbClr val="008000"/>
                          </a:solidFill>
                          <a:latin typeface="Cambria Math"/>
                        </a:rPr>
                        <m:t>(</m:t>
                      </m:r>
                      <m:r>
                        <a:rPr lang="en-US" b="1" i="1" dirty="0">
                          <a:solidFill>
                            <a:srgbClr val="008000"/>
                          </a:solidFill>
                          <a:latin typeface="Cambria Math"/>
                        </a:rPr>
                        <m:t>𝒙</m:t>
                      </m:r>
                      <m:r>
                        <a:rPr lang="en-US" i="1" dirty="0" err="1">
                          <a:solidFill>
                            <a:srgbClr val="008000"/>
                          </a:solidFill>
                          <a:latin typeface="Cambria Math"/>
                        </a:rPr>
                        <m:t>,</m:t>
                      </m:r>
                      <m:r>
                        <a:rPr lang="en-US" b="1" i="1" dirty="0" err="1">
                          <a:solidFill>
                            <a:srgbClr val="008000"/>
                          </a:solidFill>
                          <a:latin typeface="Cambria Math"/>
                        </a:rPr>
                        <m:t>𝒊</m:t>
                      </m:r>
                      <m:r>
                        <a:rPr lang="en-US" i="1" dirty="0">
                          <a:solidFill>
                            <a:srgbClr val="008000"/>
                          </a:solidFill>
                          <a:latin typeface="Cambria Math"/>
                        </a:rPr>
                        <m:t>) = </m:t>
                      </m:r>
                      <m:r>
                        <m:rPr>
                          <m:sty m:val="p"/>
                        </m:rPr>
                        <a:rPr lang="en-US" i="1" dirty="0" err="1">
                          <a:solidFill>
                            <a:srgbClr val="008000"/>
                          </a:solidFill>
                          <a:latin typeface="Cambria Math"/>
                        </a:rPr>
                        <m:t>cos</m:t>
                      </m:r>
                      <m:r>
                        <a:rPr lang="en-US" i="1" dirty="0">
                          <a:solidFill>
                            <a:srgbClr val="008000"/>
                          </a:solidFill>
                          <a:latin typeface="Cambria Math"/>
                        </a:rPr>
                        <m:t>⁡(</m:t>
                      </m:r>
                      <m:r>
                        <a:rPr lang="en-US" b="1" i="1" dirty="0">
                          <a:solidFill>
                            <a:srgbClr val="008000"/>
                          </a:solidFill>
                          <a:latin typeface="Cambria Math"/>
                        </a:rPr>
                        <m:t>𝒙</m:t>
                      </m:r>
                      <m:r>
                        <a:rPr lang="en-US" i="1" dirty="0" err="1">
                          <a:solidFill>
                            <a:srgbClr val="008000"/>
                          </a:solidFill>
                          <a:latin typeface="Cambria Math"/>
                        </a:rPr>
                        <m:t>,</m:t>
                      </m:r>
                      <m:r>
                        <a:rPr lang="en-US" b="1" i="1" dirty="0" err="1">
                          <a:solidFill>
                            <a:srgbClr val="008000"/>
                          </a:solidFill>
                          <a:latin typeface="Cambria Math"/>
                        </a:rPr>
                        <m:t>𝒊</m:t>
                      </m:r>
                      <m:r>
                        <a:rPr lang="en-US" i="1" dirty="0">
                          <a:solidFill>
                            <a:srgbClr val="008000"/>
                          </a:solidFill>
                          <a:latin typeface="Cambria Math"/>
                        </a:rPr>
                        <m:t>) = </m:t>
                      </m:r>
                      <m:f>
                        <m:fPr>
                          <m:ctrlPr>
                            <a:rPr lang="en-US" i="1" dirty="0">
                              <a:solidFill>
                                <a:srgbClr val="008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1" i="1" dirty="0">
                              <a:solidFill>
                                <a:srgbClr val="008000"/>
                              </a:solidFill>
                              <a:latin typeface="Cambria Math"/>
                            </a:rPr>
                            <m:t>𝒙</m:t>
                          </m:r>
                          <m:r>
                            <a:rPr lang="en-US" i="1" dirty="0" err="1">
                              <a:solidFill>
                                <a:srgbClr val="008000"/>
                              </a:solidFill>
                              <a:latin typeface="Cambria Math"/>
                            </a:rPr>
                            <m:t>·</m:t>
                          </m:r>
                          <m:r>
                            <a:rPr lang="en-US" b="1" i="1" dirty="0" err="1">
                              <a:solidFill>
                                <a:srgbClr val="008000"/>
                              </a:solidFill>
                              <a:latin typeface="Cambria Math"/>
                            </a:rPr>
                            <m:t>𝒊</m:t>
                          </m:r>
                        </m:num>
                        <m:den>
                          <m:r>
                            <a:rPr lang="en-US" i="1" dirty="0">
                              <a:solidFill>
                                <a:srgbClr val="008000"/>
                              </a:solidFill>
                              <a:latin typeface="Cambria Math"/>
                            </a:rPr>
                            <m:t>|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i="1" dirty="0">
                                  <a:solidFill>
                                    <a:srgbClr val="00800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1" i="1" dirty="0">
                                  <a:solidFill>
                                    <a:srgbClr val="008000"/>
                                  </a:solidFill>
                                  <a:latin typeface="Cambria Math"/>
                                </a:rPr>
                                <m:t>𝒙</m:t>
                              </m:r>
                            </m:e>
                          </m:d>
                          <m:r>
                            <a:rPr lang="en-US" i="1" dirty="0">
                              <a:solidFill>
                                <a:srgbClr val="008000"/>
                              </a:solidFill>
                              <a:latin typeface="Cambria Math"/>
                            </a:rPr>
                            <m:t>|⋅|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b="1" i="1" dirty="0">
                                  <a:solidFill>
                                    <a:srgbClr val="00800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1" i="1" dirty="0" err="1">
                                  <a:solidFill>
                                    <a:srgbClr val="008000"/>
                                  </a:solidFill>
                                  <a:latin typeface="Cambria Math"/>
                                </a:rPr>
                                <m:t>𝒊</m:t>
                              </m:r>
                            </m:e>
                          </m:d>
                          <m:r>
                            <a:rPr lang="en-US" i="1" dirty="0">
                              <a:solidFill>
                                <a:srgbClr val="008000"/>
                              </a:solidFill>
                              <a:latin typeface="Cambria Math"/>
                            </a:rPr>
                            <m:t>|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rgbClr val="008000"/>
                  </a:solidFill>
                </a:endParaRPr>
              </a:p>
              <a:p>
                <a:endParaRPr lang="en-AU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398" t="-62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5735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Pros: Content-based Approach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008000"/>
                </a:solidFill>
              </a:rPr>
              <a:t>+: No need for data on other users</a:t>
            </a:r>
          </a:p>
          <a:p>
            <a:pPr lvl="1"/>
            <a:r>
              <a:rPr lang="en-US" dirty="0"/>
              <a:t>No cold-start or sparsity problems</a:t>
            </a:r>
          </a:p>
          <a:p>
            <a:endParaRPr lang="en-US" b="1" dirty="0" smtClean="0">
              <a:solidFill>
                <a:srgbClr val="008000"/>
              </a:solidFill>
            </a:endParaRPr>
          </a:p>
          <a:p>
            <a:r>
              <a:rPr lang="en-US" b="1" dirty="0" smtClean="0">
                <a:solidFill>
                  <a:srgbClr val="008000"/>
                </a:solidFill>
              </a:rPr>
              <a:t>+: </a:t>
            </a:r>
            <a:r>
              <a:rPr lang="en-US" b="1" dirty="0">
                <a:solidFill>
                  <a:srgbClr val="008000"/>
                </a:solidFill>
              </a:rPr>
              <a:t>Able to recommend to users with </a:t>
            </a:r>
            <a:r>
              <a:rPr lang="en-US" b="1" dirty="0" smtClean="0">
                <a:solidFill>
                  <a:srgbClr val="008000"/>
                </a:solidFill>
              </a:rPr>
              <a:t>unique </a:t>
            </a:r>
            <a:r>
              <a:rPr lang="en-US" b="1" dirty="0">
                <a:solidFill>
                  <a:srgbClr val="008000"/>
                </a:solidFill>
              </a:rPr>
              <a:t>tastes</a:t>
            </a:r>
          </a:p>
          <a:p>
            <a:endParaRPr lang="en-US" b="1" dirty="0" smtClean="0">
              <a:solidFill>
                <a:srgbClr val="008000"/>
              </a:solidFill>
            </a:endParaRPr>
          </a:p>
          <a:p>
            <a:r>
              <a:rPr lang="en-US" b="1" dirty="0" smtClean="0">
                <a:solidFill>
                  <a:srgbClr val="008000"/>
                </a:solidFill>
              </a:rPr>
              <a:t>+: </a:t>
            </a:r>
            <a:r>
              <a:rPr lang="en-US" b="1" dirty="0">
                <a:solidFill>
                  <a:srgbClr val="008000"/>
                </a:solidFill>
              </a:rPr>
              <a:t>Able to recommend new &amp; unpopular items</a:t>
            </a:r>
          </a:p>
          <a:p>
            <a:pPr lvl="1"/>
            <a:r>
              <a:rPr lang="en-US" dirty="0"/>
              <a:t>No first-rater problem</a:t>
            </a:r>
          </a:p>
          <a:p>
            <a:endParaRPr lang="en-US" b="1" dirty="0" smtClean="0">
              <a:solidFill>
                <a:srgbClr val="008000"/>
              </a:solidFill>
            </a:endParaRPr>
          </a:p>
          <a:p>
            <a:r>
              <a:rPr lang="en-US" b="1" dirty="0" smtClean="0">
                <a:solidFill>
                  <a:srgbClr val="008000"/>
                </a:solidFill>
              </a:rPr>
              <a:t>+: </a:t>
            </a:r>
            <a:r>
              <a:rPr lang="en-US" b="1" dirty="0">
                <a:solidFill>
                  <a:srgbClr val="008000"/>
                </a:solidFill>
              </a:rPr>
              <a:t>Able to provide explanations</a:t>
            </a:r>
          </a:p>
          <a:p>
            <a:pPr lvl="1"/>
            <a:r>
              <a:rPr lang="en-US" dirty="0"/>
              <a:t>Can provide explanations of recommended items by listing </a:t>
            </a:r>
            <a:r>
              <a:rPr lang="en-US" dirty="0" smtClean="0"/>
              <a:t>content-features </a:t>
            </a:r>
            <a:r>
              <a:rPr lang="en-US" dirty="0"/>
              <a:t>that caused an item to be recommended</a:t>
            </a:r>
          </a:p>
        </p:txBody>
      </p:sp>
    </p:spTree>
    <p:extLst>
      <p:ext uri="{BB962C8B-B14F-4D97-AF65-F5344CB8AC3E}">
        <p14:creationId xmlns:p14="http://schemas.microsoft.com/office/powerpoint/2010/main" val="3295578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Cons: Content-based Approach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66"/>
                </a:solidFill>
              </a:rPr>
              <a:t>–: Finding the appropriate features is hard</a:t>
            </a:r>
          </a:p>
          <a:p>
            <a:pPr lvl="1" eaLnBrk="1" hangingPunct="1"/>
            <a:r>
              <a:rPr lang="en-US" dirty="0"/>
              <a:t>E.g., images, movies, music</a:t>
            </a:r>
          </a:p>
          <a:p>
            <a:endParaRPr lang="en-US" b="1" dirty="0" smtClean="0">
              <a:solidFill>
                <a:srgbClr val="FF0066"/>
              </a:solidFill>
            </a:endParaRPr>
          </a:p>
          <a:p>
            <a:r>
              <a:rPr lang="en-US" b="1" dirty="0" smtClean="0">
                <a:solidFill>
                  <a:srgbClr val="FF0066"/>
                </a:solidFill>
              </a:rPr>
              <a:t>–: </a:t>
            </a:r>
            <a:r>
              <a:rPr lang="en-US" b="1" dirty="0">
                <a:solidFill>
                  <a:srgbClr val="FF0066"/>
                </a:solidFill>
              </a:rPr>
              <a:t>Recommendations for new users</a:t>
            </a:r>
          </a:p>
          <a:p>
            <a:pPr lvl="1"/>
            <a:r>
              <a:rPr lang="en-US" b="1" dirty="0">
                <a:solidFill>
                  <a:srgbClr val="0000FF"/>
                </a:solidFill>
              </a:rPr>
              <a:t>How to build a user profile?</a:t>
            </a:r>
          </a:p>
          <a:p>
            <a:endParaRPr lang="en-US" b="1" dirty="0" smtClean="0">
              <a:solidFill>
                <a:srgbClr val="FF0066"/>
              </a:solidFill>
            </a:endParaRPr>
          </a:p>
          <a:p>
            <a:r>
              <a:rPr lang="en-US" b="1" dirty="0" smtClean="0">
                <a:solidFill>
                  <a:srgbClr val="FF0066"/>
                </a:solidFill>
              </a:rPr>
              <a:t>–: </a:t>
            </a:r>
            <a:r>
              <a:rPr lang="en-US" b="1" dirty="0">
                <a:solidFill>
                  <a:srgbClr val="FF0066"/>
                </a:solidFill>
              </a:rPr>
              <a:t>Overspecialization</a:t>
            </a:r>
          </a:p>
          <a:p>
            <a:pPr lvl="1" eaLnBrk="1" hangingPunct="1"/>
            <a:r>
              <a:rPr lang="en-US" dirty="0"/>
              <a:t>Never recommends items outside </a:t>
            </a:r>
            <a:r>
              <a:rPr lang="en-US" dirty="0" smtClean="0"/>
              <a:t>user’s content </a:t>
            </a:r>
            <a:r>
              <a:rPr lang="en-US" dirty="0"/>
              <a:t>profile</a:t>
            </a:r>
          </a:p>
          <a:p>
            <a:pPr lvl="1" eaLnBrk="1" hangingPunct="1"/>
            <a:r>
              <a:rPr lang="en-US" dirty="0"/>
              <a:t>People might have multiple interests</a:t>
            </a:r>
          </a:p>
          <a:p>
            <a:pPr lvl="1"/>
            <a:r>
              <a:rPr lang="en-US" b="1" dirty="0"/>
              <a:t>Unable to exploit quality judgments of other users</a:t>
            </a:r>
          </a:p>
          <a:p>
            <a:pPr eaLnBrk="1" hangingPunct="1"/>
            <a:endParaRPr lang="en-US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306741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Collaborative Filtering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Consider user </a:t>
            </a:r>
            <a:r>
              <a:rPr lang="en-US" b="1" i="1" dirty="0"/>
              <a:t>x</a:t>
            </a:r>
          </a:p>
          <a:p>
            <a:pPr lvl="8"/>
            <a:endParaRPr lang="en-US" dirty="0"/>
          </a:p>
          <a:p>
            <a:pPr eaLnBrk="1" hangingPunct="1"/>
            <a:r>
              <a:rPr lang="en-US" dirty="0"/>
              <a:t>Find set </a:t>
            </a:r>
            <a:r>
              <a:rPr lang="en-US" b="1" i="1" dirty="0"/>
              <a:t>N</a:t>
            </a:r>
            <a:r>
              <a:rPr lang="en-US" dirty="0"/>
              <a:t> of other </a:t>
            </a:r>
            <a:br>
              <a:rPr lang="en-US" dirty="0"/>
            </a:br>
            <a:r>
              <a:rPr lang="en-US" dirty="0"/>
              <a:t>users whose ratings </a:t>
            </a:r>
            <a:br>
              <a:rPr lang="en-US" dirty="0"/>
            </a:br>
            <a:r>
              <a:rPr lang="en-US" dirty="0"/>
              <a:t>are “</a:t>
            </a:r>
            <a:r>
              <a:rPr lang="en-US" b="1" dirty="0">
                <a:solidFill>
                  <a:srgbClr val="FF0066"/>
                </a:solidFill>
              </a:rPr>
              <a:t>similar</a:t>
            </a:r>
            <a:r>
              <a:rPr lang="en-US" dirty="0"/>
              <a:t>” to </a:t>
            </a:r>
            <a:br>
              <a:rPr lang="en-US" dirty="0"/>
            </a:br>
            <a:r>
              <a:rPr lang="en-US" b="1" i="1" dirty="0"/>
              <a:t>x</a:t>
            </a:r>
            <a:r>
              <a:rPr lang="en-US" dirty="0"/>
              <a:t>’s ratings</a:t>
            </a:r>
          </a:p>
          <a:p>
            <a:pPr lvl="8"/>
            <a:endParaRPr lang="en-US" dirty="0"/>
          </a:p>
          <a:p>
            <a:pPr eaLnBrk="1" hangingPunct="1"/>
            <a:r>
              <a:rPr lang="en-US" dirty="0"/>
              <a:t>Estimate </a:t>
            </a:r>
            <a:r>
              <a:rPr lang="en-US" b="1" i="1" dirty="0"/>
              <a:t>x</a:t>
            </a:r>
            <a:r>
              <a:rPr lang="en-US" dirty="0"/>
              <a:t>’s ratings </a:t>
            </a:r>
            <a:br>
              <a:rPr lang="en-US" dirty="0"/>
            </a:br>
            <a:r>
              <a:rPr lang="en-US" dirty="0"/>
              <a:t>based on ratings </a:t>
            </a:r>
            <a:br>
              <a:rPr lang="en-US" dirty="0"/>
            </a:br>
            <a:r>
              <a:rPr lang="en-US" dirty="0"/>
              <a:t>of users in </a:t>
            </a:r>
            <a:r>
              <a:rPr lang="en-US" b="1" i="1" dirty="0"/>
              <a:t>N</a:t>
            </a:r>
          </a:p>
          <a:p>
            <a:pPr eaLnBrk="1" hangingPunct="1"/>
            <a:endParaRPr lang="en-US" dirty="0"/>
          </a:p>
          <a:p>
            <a:endParaRPr lang="en-AU" dirty="0"/>
          </a:p>
        </p:txBody>
      </p:sp>
      <p:pic>
        <p:nvPicPr>
          <p:cNvPr id="4" name="Picture 4" descr="Figu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0110" y="1152524"/>
            <a:ext cx="4603840" cy="4276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4324350" y="2435148"/>
            <a:ext cx="762000" cy="304800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400" b="1" i="1" dirty="0" smtClean="0">
                <a:solidFill>
                  <a:srgbClr val="008000"/>
                </a:solidFill>
              </a:rPr>
              <a:t>x</a:t>
            </a:r>
            <a:endParaRPr lang="en-US" sz="2400" b="1" i="1" dirty="0">
              <a:solidFill>
                <a:srgbClr val="008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067550" y="3719397"/>
            <a:ext cx="1600200" cy="403302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400" b="1" i="1" dirty="0" smtClean="0">
                <a:solidFill>
                  <a:srgbClr val="008000"/>
                </a:solidFill>
              </a:rPr>
              <a:t>N</a:t>
            </a:r>
            <a:endParaRPr lang="en-US" b="1" i="1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1005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68350" y="460375"/>
            <a:ext cx="8077200" cy="609600"/>
          </a:xfrm>
        </p:spPr>
        <p:txBody>
          <a:bodyPr/>
          <a:lstStyle/>
          <a:p>
            <a:r>
              <a:rPr lang="en-US" dirty="0" smtClean="0"/>
              <a:t>User-based </a:t>
            </a:r>
            <a:r>
              <a:rPr lang="en-US" altLang="zh-CN" dirty="0" smtClean="0"/>
              <a:t>N</a:t>
            </a:r>
            <a:r>
              <a:rPr lang="en-US" dirty="0" smtClean="0"/>
              <a:t>earest-</a:t>
            </a:r>
            <a:r>
              <a:rPr lang="en-US" altLang="zh-CN" dirty="0" smtClean="0"/>
              <a:t>N</a:t>
            </a:r>
            <a:r>
              <a:rPr lang="en-US" dirty="0" smtClean="0"/>
              <a:t>eighbor </a:t>
            </a:r>
            <a:r>
              <a:rPr lang="en-US" altLang="zh-CN" dirty="0" smtClean="0"/>
              <a:t>C</a:t>
            </a:r>
            <a:r>
              <a:rPr lang="en-US" dirty="0" smtClean="0"/>
              <a:t>ollaborative </a:t>
            </a:r>
            <a:r>
              <a:rPr lang="en-US" altLang="zh-CN" dirty="0" smtClean="0"/>
              <a:t>F</a:t>
            </a:r>
            <a:r>
              <a:rPr lang="en-US" dirty="0" smtClean="0"/>
              <a:t>iltering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basic technique:</a:t>
            </a:r>
          </a:p>
          <a:p>
            <a:pPr lvl="1"/>
            <a:r>
              <a:rPr lang="en-US" dirty="0" smtClean="0"/>
              <a:t>Given an "active user" (Alice) and an item </a:t>
            </a:r>
            <a:r>
              <a:rPr lang="en-US" altLang="zh-CN" b="1" i="1" dirty="0" err="1" smtClean="0"/>
              <a:t>i</a:t>
            </a:r>
            <a:r>
              <a:rPr lang="en-US" dirty="0" smtClean="0"/>
              <a:t> not yet seen by Alice</a:t>
            </a:r>
          </a:p>
          <a:p>
            <a:pPr lvl="1"/>
            <a:r>
              <a:rPr lang="en-US" dirty="0" smtClean="0"/>
              <a:t>The </a:t>
            </a:r>
            <a:r>
              <a:rPr lang="en-US" i="1" dirty="0" smtClean="0"/>
              <a:t>goal is to estimate Alice's rating for this item</a:t>
            </a:r>
            <a:r>
              <a:rPr lang="en-US" dirty="0" smtClean="0"/>
              <a:t>, e.g., by</a:t>
            </a:r>
          </a:p>
          <a:p>
            <a:pPr lvl="2"/>
            <a:r>
              <a:rPr lang="en-US" dirty="0" smtClean="0"/>
              <a:t>find a set of users (peers) who liked the same items as Alice in the past </a:t>
            </a:r>
            <a:r>
              <a:rPr lang="en-US" b="1" dirty="0" smtClean="0"/>
              <a:t>and </a:t>
            </a:r>
            <a:r>
              <a:rPr lang="en-US" dirty="0" smtClean="0"/>
              <a:t>who have rated item I</a:t>
            </a:r>
          </a:p>
          <a:p>
            <a:pPr lvl="2"/>
            <a:r>
              <a:rPr lang="en-US" dirty="0" smtClean="0"/>
              <a:t>use, e.g. the average of their ratings to predict, if Alice will like item I</a:t>
            </a:r>
          </a:p>
          <a:p>
            <a:pPr lvl="2"/>
            <a:r>
              <a:rPr lang="en-US" dirty="0" smtClean="0"/>
              <a:t>do this for all items Alice has not seen and recommend the best-rated</a:t>
            </a:r>
          </a:p>
        </p:txBody>
      </p:sp>
      <p:graphicFrame>
        <p:nvGraphicFramePr>
          <p:cNvPr id="5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4083730"/>
              </p:ext>
            </p:extLst>
          </p:nvPr>
        </p:nvGraphicFramePr>
        <p:xfrm>
          <a:off x="1547664" y="4210422"/>
          <a:ext cx="6096000" cy="21894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936104"/>
                <a:gridCol w="1095896"/>
                <a:gridCol w="1016000"/>
                <a:gridCol w="1016000"/>
                <a:gridCol w="1016000"/>
                <a:gridCol w="1016000"/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Item1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Item2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Item3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Item4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Item5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Alice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5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3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4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4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?</a:t>
                      </a:r>
                      <a:endParaRPr lang="en-US" sz="1800" baseline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User1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3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1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2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3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3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User2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4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3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4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3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5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User3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3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3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1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5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4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User4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1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5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5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2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1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7323741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first questions</a:t>
            </a:r>
          </a:p>
          <a:p>
            <a:pPr lvl="1"/>
            <a:r>
              <a:rPr lang="en-US" dirty="0"/>
              <a:t>How do we measure similarity?</a:t>
            </a:r>
          </a:p>
          <a:p>
            <a:pPr lvl="1"/>
            <a:r>
              <a:rPr lang="en-US" dirty="0"/>
              <a:t>How many neighbors should we consider?</a:t>
            </a:r>
          </a:p>
          <a:p>
            <a:pPr lvl="1"/>
            <a:r>
              <a:rPr lang="en-US" dirty="0"/>
              <a:t>How do we generate a prediction from the neighbors' ratings?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368" y="1700808"/>
            <a:ext cx="715144" cy="715144"/>
          </a:xfrm>
          <a:prstGeom prst="rect">
            <a:avLst/>
          </a:prstGeom>
        </p:spPr>
      </p:pic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3069525"/>
              </p:ext>
            </p:extLst>
          </p:nvPr>
        </p:nvGraphicFramePr>
        <p:xfrm>
          <a:off x="1259632" y="3645024"/>
          <a:ext cx="6096000" cy="22250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Item1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Item2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Item3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Item4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Item5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Alice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5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3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4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4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?</a:t>
                      </a:r>
                      <a:endParaRPr lang="en-US" sz="1800" baseline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User1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3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1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2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3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3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User2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4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3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4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3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5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User3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3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3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1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5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4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User4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1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5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5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2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1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768350" y="460375"/>
            <a:ext cx="8077200" cy="609600"/>
          </a:xfrm>
        </p:spPr>
        <p:txBody>
          <a:bodyPr/>
          <a:lstStyle/>
          <a:p>
            <a:r>
              <a:rPr lang="en-US" dirty="0" smtClean="0"/>
              <a:t>User-based </a:t>
            </a:r>
            <a:r>
              <a:rPr lang="en-US" altLang="zh-CN" dirty="0" smtClean="0"/>
              <a:t>N</a:t>
            </a:r>
            <a:r>
              <a:rPr lang="en-US" dirty="0" smtClean="0"/>
              <a:t>earest-</a:t>
            </a:r>
            <a:r>
              <a:rPr lang="en-US" altLang="zh-CN" dirty="0" smtClean="0"/>
              <a:t>N</a:t>
            </a:r>
            <a:r>
              <a:rPr lang="en-US" dirty="0" smtClean="0"/>
              <a:t>eighbor </a:t>
            </a:r>
            <a:r>
              <a:rPr lang="en-US" altLang="zh-CN" dirty="0" smtClean="0"/>
              <a:t>C</a:t>
            </a:r>
            <a:r>
              <a:rPr lang="en-US" dirty="0" smtClean="0"/>
              <a:t>ollaborative </a:t>
            </a:r>
            <a:r>
              <a:rPr lang="en-US" altLang="zh-CN" dirty="0" smtClean="0"/>
              <a:t>F</a:t>
            </a:r>
            <a:r>
              <a:rPr lang="en-US" dirty="0" smtClean="0"/>
              <a:t>iltering (</a:t>
            </a:r>
            <a:r>
              <a:rPr lang="en-US" dirty="0" err="1" smtClean="0"/>
              <a:t>Cont</a:t>
            </a:r>
            <a:r>
              <a:rPr lang="en-US" dirty="0" smtClean="0"/>
              <a:t>’)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451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Finding “Similar” </a:t>
            </a:r>
            <a:r>
              <a:rPr lang="en-US" dirty="0"/>
              <a:t>U</a:t>
            </a:r>
            <a:r>
              <a:rPr lang="en-US" dirty="0" smtClean="0"/>
              <a:t>sers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819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eaLnBrk="1" hangingPunct="1"/>
                <a:r>
                  <a:rPr lang="en-US" dirty="0" smtClean="0"/>
                  <a:t>Let </a:t>
                </a:r>
                <a:r>
                  <a:rPr lang="en-US" b="1" i="1" dirty="0" err="1" smtClean="0"/>
                  <a:t>r</a:t>
                </a:r>
                <a:r>
                  <a:rPr lang="en-US" b="1" i="1" baseline="-25000" dirty="0" err="1" smtClean="0"/>
                  <a:t>x</a:t>
                </a:r>
                <a:r>
                  <a:rPr lang="en-US" dirty="0" smtClean="0"/>
                  <a:t> be the vector of user </a:t>
                </a:r>
                <a:r>
                  <a:rPr lang="en-US" b="1" i="1" dirty="0" smtClean="0"/>
                  <a:t>x</a:t>
                </a:r>
                <a:r>
                  <a:rPr lang="en-US" dirty="0" smtClean="0"/>
                  <a:t>’s ratings</a:t>
                </a:r>
              </a:p>
              <a:p>
                <a:r>
                  <a:rPr lang="en-US" b="1" dirty="0" err="1" smtClean="0">
                    <a:solidFill>
                      <a:srgbClr val="0000FF"/>
                    </a:solidFill>
                  </a:rPr>
                  <a:t>Jaccard</a:t>
                </a:r>
                <a:r>
                  <a:rPr lang="en-US" b="1" dirty="0" smtClean="0">
                    <a:solidFill>
                      <a:srgbClr val="0000FF"/>
                    </a:solidFill>
                  </a:rPr>
                  <a:t> </a:t>
                </a:r>
                <a:r>
                  <a:rPr lang="en-US" b="1" dirty="0">
                    <a:solidFill>
                      <a:srgbClr val="0000FF"/>
                    </a:solidFill>
                  </a:rPr>
                  <a:t>similarity </a:t>
                </a:r>
                <a:r>
                  <a:rPr lang="en-US" b="1" dirty="0" smtClean="0">
                    <a:solidFill>
                      <a:srgbClr val="0000FF"/>
                    </a:solidFill>
                  </a:rPr>
                  <a:t>measure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 dirty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/>
                              </a:rPr>
                              <m:t>||</m:t>
                            </m:r>
                            <m:r>
                              <a:rPr lang="en-US" i="1" dirty="0"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 dirty="0">
                                <a:latin typeface="Cambria Math"/>
                              </a:rPr>
                              <m:t>𝑥</m:t>
                            </m:r>
                          </m:sub>
                        </m:sSub>
                        <m:r>
                          <a:rPr lang="en-US" i="1" dirty="0" smtClean="0">
                            <a:latin typeface="Cambria Math"/>
                            <a:ea typeface="Cambria Math"/>
                          </a:rPr>
                          <m:t>∩</m:t>
                        </m:r>
                        <m:sSub>
                          <m:sSubPr>
                            <m:ctrlPr>
                              <a:rPr lang="en-US" i="1" dirty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 dirty="0">
                                <a:latin typeface="Cambria Math"/>
                              </a:rPr>
                              <m:t>𝑦</m:t>
                            </m:r>
                          </m:sub>
                        </m:sSub>
                        <m:r>
                          <a:rPr lang="en-US" i="1" dirty="0">
                            <a:latin typeface="Cambria Math"/>
                          </a:rPr>
                          <m:t>||</m:t>
                        </m:r>
                      </m:num>
                      <m:den>
                        <m:r>
                          <a:rPr lang="en-US" i="1" dirty="0">
                            <a:latin typeface="Cambria Math"/>
                          </a:rPr>
                          <m:t>||</m:t>
                        </m:r>
                        <m:sSub>
                          <m:sSubPr>
                            <m:ctrlPr>
                              <a:rPr lang="en-US" i="1" dirty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 dirty="0">
                                <a:latin typeface="Cambria Math"/>
                              </a:rPr>
                              <m:t>𝑥</m:t>
                            </m:r>
                          </m:sub>
                        </m:sSub>
                        <m:sSub>
                          <m:sSubPr>
                            <m:ctrlPr>
                              <a:rPr lang="en-US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 dirty="0" smtClean="0">
                                <a:latin typeface="Cambria Math"/>
                                <a:ea typeface="Cambria Math"/>
                              </a:rPr>
                              <m:t>∪</m:t>
                            </m:r>
                            <m:r>
                              <a:rPr lang="en-US" i="1" dirty="0"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 dirty="0">
                                <a:latin typeface="Cambria Math"/>
                              </a:rPr>
                              <m:t>𝑦</m:t>
                            </m:r>
                          </m:sub>
                        </m:sSub>
                        <m:r>
                          <a:rPr lang="en-US" i="1" dirty="0">
                            <a:latin typeface="Cambria Math"/>
                          </a:rPr>
                          <m:t>||</m:t>
                        </m:r>
                      </m:den>
                    </m:f>
                  </m:oMath>
                </a14:m>
                <a:endParaRPr lang="en-US" b="1" dirty="0">
                  <a:solidFill>
                    <a:srgbClr val="0000FF"/>
                  </a:solidFill>
                </a:endParaRPr>
              </a:p>
              <a:p>
                <a:pPr lvl="1"/>
                <a:r>
                  <a:rPr lang="en-US" b="1" dirty="0" smtClean="0"/>
                  <a:t>Problem:</a:t>
                </a:r>
                <a:r>
                  <a:rPr lang="en-US" dirty="0" smtClean="0"/>
                  <a:t> Ignores the </a:t>
                </a:r>
                <a:r>
                  <a:rPr lang="en-US" dirty="0"/>
                  <a:t>value of the rating </a:t>
                </a:r>
              </a:p>
              <a:p>
                <a:pPr eaLnBrk="1" hangingPunct="1"/>
                <a:r>
                  <a:rPr lang="en-US" b="1" dirty="0" smtClean="0">
                    <a:solidFill>
                      <a:srgbClr val="FF0066"/>
                    </a:solidFill>
                  </a:rPr>
                  <a:t>Cosine similarity measure</a:t>
                </a:r>
              </a:p>
              <a:p>
                <a:pPr lvl="1"/>
                <a:r>
                  <a:rPr lang="en-US" dirty="0" err="1" smtClean="0"/>
                  <a:t>sim</a:t>
                </a:r>
                <a:r>
                  <a:rPr lang="en-US" dirty="0" smtClean="0"/>
                  <a:t>(</a:t>
                </a:r>
                <a:r>
                  <a:rPr lang="en-US" b="1" i="1" dirty="0" smtClean="0"/>
                  <a:t>x</a:t>
                </a:r>
                <a:r>
                  <a:rPr lang="en-US" dirty="0" smtClean="0"/>
                  <a:t>, </a:t>
                </a:r>
                <a:r>
                  <a:rPr lang="en-US" b="1" i="1" dirty="0" smtClean="0"/>
                  <a:t>y</a:t>
                </a:r>
                <a:r>
                  <a:rPr lang="en-US" dirty="0" smtClean="0"/>
                  <a:t>) = </a:t>
                </a:r>
                <a:r>
                  <a:rPr lang="en-US" dirty="0" err="1" smtClean="0"/>
                  <a:t>cos</a:t>
                </a:r>
                <a:r>
                  <a:rPr lang="en-US" dirty="0" smtClean="0"/>
                  <a:t>(</a:t>
                </a:r>
                <a:r>
                  <a:rPr lang="en-US" b="1" i="1" dirty="0" err="1" smtClean="0"/>
                  <a:t>r</a:t>
                </a:r>
                <a:r>
                  <a:rPr lang="en-US" b="1" i="1" baseline="-25000" dirty="0" err="1" smtClean="0"/>
                  <a:t>x</a:t>
                </a:r>
                <a:r>
                  <a:rPr lang="en-US" dirty="0" smtClean="0"/>
                  <a:t>, </a:t>
                </a:r>
                <a:r>
                  <a:rPr lang="en-US" b="1" i="1" dirty="0" err="1" smtClean="0"/>
                  <a:t>r</a:t>
                </a:r>
                <a:r>
                  <a:rPr lang="en-US" b="1" i="1" baseline="-25000" dirty="0" err="1" smtClean="0"/>
                  <a:t>y</a:t>
                </a:r>
                <a:r>
                  <a:rPr lang="en-US" dirty="0" smtClean="0"/>
                  <a:t>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 dirty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 dirty="0">
                                <a:latin typeface="Cambria Math"/>
                              </a:rPr>
                              <m:t>𝑥</m:t>
                            </m:r>
                          </m:sub>
                        </m:sSub>
                        <m:r>
                          <a:rPr lang="en-US" i="1" dirty="0">
                            <a:latin typeface="Cambria Math"/>
                          </a:rPr>
                          <m:t>⋅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𝑦</m:t>
                            </m:r>
                          </m:sub>
                        </m:sSub>
                      </m:num>
                      <m:den>
                        <m:r>
                          <a:rPr lang="en-US" b="0" i="1" dirty="0" smtClean="0">
                            <a:latin typeface="Cambria Math"/>
                          </a:rPr>
                          <m:t>||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𝑥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/>
                          </a:rPr>
                          <m:t>||⋅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||</m:t>
                            </m:r>
                            <m:r>
                              <a:rPr lang="en-US" b="0" i="1" dirty="0" smtClean="0"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𝑦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/>
                          </a:rPr>
                          <m:t>||</m:t>
                        </m:r>
                      </m:den>
                    </m:f>
                  </m:oMath>
                </a14:m>
                <a:endParaRPr lang="en-US" dirty="0" smtClean="0"/>
              </a:p>
              <a:p>
                <a:pPr lvl="1"/>
                <a:r>
                  <a:rPr lang="en-US" b="1" dirty="0"/>
                  <a:t>Problem</a:t>
                </a:r>
                <a:r>
                  <a:rPr lang="en-US" b="1" dirty="0" smtClean="0"/>
                  <a:t>:</a:t>
                </a:r>
                <a:r>
                  <a:rPr lang="en-US" dirty="0" smtClean="0"/>
                  <a:t> Treats missing ratings as “negative”</a:t>
                </a:r>
              </a:p>
              <a:p>
                <a:pPr eaLnBrk="1" hangingPunct="1"/>
                <a:r>
                  <a:rPr lang="en-US" b="1" dirty="0" smtClean="0">
                    <a:solidFill>
                      <a:srgbClr val="D60093"/>
                    </a:solidFill>
                  </a:rPr>
                  <a:t>Pearson correlation coefficient</a:t>
                </a:r>
              </a:p>
              <a:p>
                <a:pPr lvl="1" eaLnBrk="1" hangingPunct="1"/>
                <a:r>
                  <a:rPr lang="en-US" b="1" i="1" dirty="0" err="1" smtClean="0">
                    <a:solidFill>
                      <a:srgbClr val="0000FF"/>
                    </a:solidFill>
                  </a:rPr>
                  <a:t>S</a:t>
                </a:r>
                <a:r>
                  <a:rPr lang="en-US" b="1" i="1" baseline="-25000" dirty="0" err="1" smtClean="0">
                    <a:solidFill>
                      <a:srgbClr val="0000FF"/>
                    </a:solidFill>
                  </a:rPr>
                  <a:t>xy</a:t>
                </a:r>
                <a:r>
                  <a:rPr lang="en-US" dirty="0" smtClean="0"/>
                  <a:t> = items rated by both users </a:t>
                </a:r>
                <a:r>
                  <a:rPr lang="en-US" b="1" i="1" dirty="0" smtClean="0"/>
                  <a:t>x</a:t>
                </a:r>
                <a:r>
                  <a:rPr lang="en-US" dirty="0" smtClean="0"/>
                  <a:t> and </a:t>
                </a:r>
                <a:r>
                  <a:rPr lang="en-US" b="1" i="1" dirty="0" smtClean="0"/>
                  <a:t>y</a:t>
                </a:r>
              </a:p>
              <a:p>
                <a:pPr lvl="1" eaLnBrk="1" hangingPunct="1">
                  <a:buFont typeface="Wingdings" charset="2"/>
                  <a:buNone/>
                </a:pPr>
                <a:endParaRPr lang="en-US" dirty="0" smtClean="0"/>
              </a:p>
              <a:p>
                <a:pPr eaLnBrk="1" hangingPunct="1">
                  <a:buFont typeface="Wingdings" charset="2"/>
                  <a:buNone/>
                </a:pPr>
                <a:r>
                  <a:rPr lang="en-US" dirty="0" smtClean="0"/>
                  <a:t>	</a:t>
                </a:r>
              </a:p>
            </p:txBody>
          </p:sp>
        </mc:Choice>
        <mc:Fallback xmlns="">
          <p:sp>
            <p:nvSpPr>
              <p:cNvPr id="3481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398" t="-62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6496355" y="762000"/>
            <a:ext cx="2561920" cy="83099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b="1" i="1" dirty="0" err="1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r</a:t>
            </a:r>
            <a:r>
              <a:rPr lang="en-US" sz="2400" b="1" i="1" baseline="-25000" dirty="0" err="1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x</a:t>
            </a:r>
            <a:r>
              <a:rPr lang="en-US" sz="2400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 = [*, _, _, *, ***]</a:t>
            </a:r>
          </a:p>
          <a:p>
            <a:r>
              <a:rPr lang="en-US" sz="2400" b="1" i="1" dirty="0" err="1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r</a:t>
            </a:r>
            <a:r>
              <a:rPr lang="en-US" sz="2400" b="1" i="1" baseline="-25000" dirty="0" err="1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y</a:t>
            </a:r>
            <a:r>
              <a:rPr lang="en-US" sz="2400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 = [*, _, **, **, _]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543800" y="1896070"/>
            <a:ext cx="1433406" cy="83099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b="1" i="1" dirty="0" err="1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r</a:t>
            </a:r>
            <a:r>
              <a:rPr lang="en-US" sz="1600" b="1" i="1" baseline="-25000" dirty="0" err="1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x</a:t>
            </a:r>
            <a:r>
              <a:rPr lang="en-US" sz="1600" b="1" i="1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1600" b="1" i="1" dirty="0" err="1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r</a:t>
            </a:r>
            <a:r>
              <a:rPr lang="en-US" sz="1600" b="1" i="1" baseline="-25000" dirty="0" err="1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y</a:t>
            </a:r>
            <a:r>
              <a:rPr lang="en-US" sz="1600" b="1" i="1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 as sets:</a:t>
            </a:r>
          </a:p>
          <a:p>
            <a:r>
              <a:rPr lang="en-US" sz="1600" b="1" i="1" dirty="0" err="1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r</a:t>
            </a:r>
            <a:r>
              <a:rPr lang="en-US" sz="1600" b="1" i="1" baseline="-25000" dirty="0" err="1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x</a:t>
            </a:r>
            <a:r>
              <a:rPr lang="en-US" sz="1600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 = {1, 4, 5}</a:t>
            </a:r>
          </a:p>
          <a:p>
            <a:r>
              <a:rPr lang="en-US" sz="1600" b="1" i="1" dirty="0" err="1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r</a:t>
            </a:r>
            <a:r>
              <a:rPr lang="en-US" sz="1600" b="1" i="1" baseline="-25000" dirty="0" err="1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y</a:t>
            </a:r>
            <a:r>
              <a:rPr lang="en-US" sz="1600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 = {1, 3, 4}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399612" y="3124200"/>
            <a:ext cx="1744388" cy="83099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b="1" i="1" dirty="0" err="1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r</a:t>
            </a:r>
            <a:r>
              <a:rPr lang="en-US" sz="1600" b="1" i="1" baseline="-25000" dirty="0" err="1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x</a:t>
            </a:r>
            <a:r>
              <a:rPr lang="en-US" sz="1600" b="1" i="1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1600" b="1" i="1" dirty="0" err="1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r</a:t>
            </a:r>
            <a:r>
              <a:rPr lang="en-US" sz="1600" b="1" i="1" baseline="-25000" dirty="0" err="1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y</a:t>
            </a:r>
            <a:r>
              <a:rPr lang="en-US" sz="1600" b="1" i="1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 as points:</a:t>
            </a:r>
          </a:p>
          <a:p>
            <a:r>
              <a:rPr lang="en-US" sz="1600" b="1" i="1" dirty="0" err="1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r</a:t>
            </a:r>
            <a:r>
              <a:rPr lang="en-US" sz="1600" b="1" i="1" baseline="-25000" dirty="0" err="1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x</a:t>
            </a:r>
            <a:r>
              <a:rPr lang="en-US" sz="1600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 = {1, 0, 0, 1, 3}</a:t>
            </a:r>
          </a:p>
          <a:p>
            <a:r>
              <a:rPr lang="en-US" sz="1600" b="1" i="1" dirty="0" err="1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r</a:t>
            </a:r>
            <a:r>
              <a:rPr lang="en-US" sz="1600" b="1" i="1" baseline="-25000" dirty="0" err="1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y</a:t>
            </a:r>
            <a:r>
              <a:rPr lang="en-US" sz="1600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 = {1, 0, 2, 2, 0}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689756" y="5170519"/>
            <a:ext cx="14542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 err="1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r</a:t>
            </a:r>
            <a:r>
              <a:rPr lang="en-US" b="1" baseline="-25000" dirty="0" err="1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x</a:t>
            </a:r>
            <a:r>
              <a:rPr lang="en-US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b="1" dirty="0" err="1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r</a:t>
            </a:r>
            <a:r>
              <a:rPr lang="en-US" b="1" baseline="-25000" dirty="0" err="1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y</a:t>
            </a:r>
            <a:r>
              <a:rPr lang="en-US" baseline="-25000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… avg.</a:t>
            </a:r>
            <a:br>
              <a:rPr lang="en-US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</a:br>
            <a:r>
              <a:rPr lang="en-US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rating of </a:t>
            </a:r>
            <a:r>
              <a:rPr lang="en-US" b="1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x</a:t>
            </a:r>
            <a:r>
              <a:rPr lang="en-US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b="1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y</a:t>
            </a:r>
            <a:endParaRPr lang="en-US" b="1" baseline="-25000" dirty="0" smtClean="0">
              <a:solidFill>
                <a:srgbClr val="008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7893267" y="5274610"/>
            <a:ext cx="145180" cy="0"/>
          </a:xfrm>
          <a:prstGeom prst="line">
            <a:avLst/>
          </a:prstGeom>
          <a:ln w="12700">
            <a:solidFill>
              <a:srgbClr val="008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8182059" y="5274610"/>
            <a:ext cx="145180" cy="0"/>
          </a:xfrm>
          <a:prstGeom prst="line">
            <a:avLst/>
          </a:prstGeom>
          <a:ln w="12700">
            <a:solidFill>
              <a:srgbClr val="008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57451" y="4467225"/>
                <a:ext cx="7138749" cy="14304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/>
                          <a:cs typeface="Arial" pitchFamily="34" charset="0"/>
                        </a:rPr>
                        <m:t>𝒔𝒊𝒎</m:t>
                      </m:r>
                      <m:d>
                        <m:dPr>
                          <m:ctrlPr>
                            <a:rPr lang="en-US" sz="2400" b="1" i="1" smtClean="0">
                              <a:latin typeface="Cambria Math"/>
                              <a:cs typeface="Arial" pitchFamily="34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latin typeface="Cambria Math"/>
                              <a:cs typeface="Arial" pitchFamily="34" charset="0"/>
                            </a:rPr>
                            <m:t>𝒙</m:t>
                          </m:r>
                          <m:r>
                            <a:rPr lang="en-US" sz="2400" b="1" i="1" smtClean="0">
                              <a:latin typeface="Cambria Math"/>
                              <a:cs typeface="Arial" pitchFamily="34" charset="0"/>
                            </a:rPr>
                            <m:t>,</m:t>
                          </m:r>
                          <m:r>
                            <a:rPr lang="en-US" sz="2400" b="1" i="1" smtClean="0">
                              <a:latin typeface="Cambria Math"/>
                              <a:cs typeface="Arial" pitchFamily="34" charset="0"/>
                            </a:rPr>
                            <m:t>𝒚</m:t>
                          </m:r>
                        </m:e>
                      </m:d>
                      <m:r>
                        <a:rPr lang="en-US" sz="2400" b="1" i="1" smtClean="0">
                          <a:latin typeface="Cambria Math"/>
                          <a:cs typeface="Arial" pitchFamily="34" charset="0"/>
                        </a:rPr>
                        <m:t>=</m:t>
                      </m:r>
                      <m:f>
                        <m:fPr>
                          <m:ctrlPr>
                            <a:rPr lang="en-US" sz="2400" b="1" i="1" smtClean="0">
                              <a:latin typeface="Cambria Math"/>
                              <a:cs typeface="Arial" pitchFamily="34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pHide m:val="on"/>
                              <m:ctrlPr>
                                <a:rPr lang="en-US" sz="2400" b="1" i="1" smtClean="0">
                                  <a:latin typeface="Cambria Math"/>
                                  <a:cs typeface="Arial" pitchFamily="34" charset="0"/>
                                </a:rPr>
                              </m:ctrlPr>
                            </m:naryPr>
                            <m:sub>
                              <m:r>
                                <a:rPr lang="en-US" sz="2400" b="1" i="1" smtClean="0">
                                  <a:latin typeface="Cambria Math"/>
                                  <a:cs typeface="Arial" pitchFamily="34" charset="0"/>
                                </a:rPr>
                                <m:t>𝒔</m:t>
                              </m:r>
                              <m:r>
                                <a:rPr lang="en-US" sz="2400" b="1" i="1" smtClean="0">
                                  <a:latin typeface="Cambria Math"/>
                                  <a:cs typeface="Arial" pitchFamily="34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sz="2400" b="1" i="1" smtClean="0">
                                      <a:latin typeface="Cambria Math"/>
                                      <a:cs typeface="Arial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latin typeface="Cambria Math"/>
                                      <a:cs typeface="Arial" pitchFamily="34" charset="0"/>
                                    </a:rPr>
                                    <m:t>𝑺</m:t>
                                  </m:r>
                                </m:e>
                                <m:sub>
                                  <m:r>
                                    <a:rPr lang="en-US" sz="2400" b="1" i="1" smtClean="0">
                                      <a:latin typeface="Cambria Math"/>
                                      <a:cs typeface="Arial" pitchFamily="34" charset="0"/>
                                    </a:rPr>
                                    <m:t>𝒙𝒚</m:t>
                                  </m:r>
                                </m:sub>
                              </m:sSub>
                            </m:sub>
                            <m:sup/>
                            <m:e>
                              <m:d>
                                <m:dPr>
                                  <m:ctrlPr>
                                    <a:rPr lang="en-US" sz="2400" b="1" i="1" smtClean="0">
                                      <a:latin typeface="Cambria Math"/>
                                      <a:cs typeface="Arial" pitchFamily="34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b="1" i="1">
                                          <a:latin typeface="Cambria Math"/>
                                          <a:cs typeface="Arial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 i="1">
                                          <a:latin typeface="Cambria Math"/>
                                          <a:cs typeface="Arial" pitchFamily="34" charset="0"/>
                                        </a:rPr>
                                        <m:t>𝒓</m:t>
                                      </m:r>
                                    </m:e>
                                    <m:sub>
                                      <m:r>
                                        <a:rPr lang="en-US" sz="2400" b="1" i="1">
                                          <a:latin typeface="Cambria Math"/>
                                          <a:cs typeface="Arial" pitchFamily="34" charset="0"/>
                                        </a:rPr>
                                        <m:t>𝒙𝒔</m:t>
                                      </m:r>
                                    </m:sub>
                                  </m:sSub>
                                  <m:r>
                                    <a:rPr lang="en-US" sz="2400" b="1" i="1">
                                      <a:latin typeface="Cambria Math"/>
                                      <a:cs typeface="Arial" pitchFamily="34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sz="2400" b="1" i="1">
                                          <a:latin typeface="Cambria Math"/>
                                          <a:cs typeface="Arial" pitchFamily="34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sz="2400" b="1" i="1">
                                              <a:latin typeface="Cambria Math"/>
                                              <a:cs typeface="Arial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1" i="1">
                                              <a:latin typeface="Cambria Math"/>
                                              <a:cs typeface="Arial" pitchFamily="34" charset="0"/>
                                            </a:rPr>
                                            <m:t>𝒓</m:t>
                                          </m:r>
                                        </m:e>
                                        <m:sub>
                                          <m:r>
                                            <a:rPr lang="en-US" sz="2400" b="1" i="1">
                                              <a:latin typeface="Cambria Math"/>
                                              <a:cs typeface="Arial" pitchFamily="34" charset="0"/>
                                            </a:rPr>
                                            <m:t>𝒙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</m:d>
                              <m:d>
                                <m:dPr>
                                  <m:ctrlPr>
                                    <a:rPr lang="en-US" sz="2400" b="1" i="1" smtClean="0">
                                      <a:latin typeface="Cambria Math"/>
                                      <a:cs typeface="Arial" pitchFamily="34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b="1" i="1">
                                          <a:latin typeface="Cambria Math"/>
                                          <a:cs typeface="Arial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 i="1">
                                          <a:latin typeface="Cambria Math"/>
                                          <a:cs typeface="Arial" pitchFamily="34" charset="0"/>
                                        </a:rPr>
                                        <m:t>𝒓</m:t>
                                      </m:r>
                                    </m:e>
                                    <m:sub>
                                      <m:r>
                                        <a:rPr lang="en-US" sz="2400" b="1" i="1" smtClean="0">
                                          <a:latin typeface="Cambria Math"/>
                                          <a:cs typeface="Arial" pitchFamily="34" charset="0"/>
                                        </a:rPr>
                                        <m:t>𝒚</m:t>
                                      </m:r>
                                      <m:r>
                                        <a:rPr lang="en-US" sz="2400" b="1" i="1">
                                          <a:latin typeface="Cambria Math"/>
                                          <a:cs typeface="Arial" pitchFamily="34" charset="0"/>
                                        </a:rPr>
                                        <m:t>𝒔</m:t>
                                      </m:r>
                                    </m:sub>
                                  </m:sSub>
                                  <m:r>
                                    <a:rPr lang="en-US" sz="2400" b="1" i="1">
                                      <a:latin typeface="Cambria Math"/>
                                      <a:cs typeface="Arial" pitchFamily="34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sz="2400" b="1" i="1">
                                          <a:latin typeface="Cambria Math"/>
                                          <a:cs typeface="Arial" pitchFamily="34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sz="2400" b="1" i="1">
                                              <a:latin typeface="Cambria Math"/>
                                              <a:cs typeface="Arial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1" i="1">
                                              <a:latin typeface="Cambria Math"/>
                                              <a:cs typeface="Arial" pitchFamily="34" charset="0"/>
                                            </a:rPr>
                                            <m:t>𝒓</m:t>
                                          </m:r>
                                        </m:e>
                                        <m:sub>
                                          <m:r>
                                            <a:rPr lang="en-US" sz="2400" b="1" i="1" smtClean="0">
                                              <a:latin typeface="Cambria Math"/>
                                              <a:cs typeface="Arial" pitchFamily="34" charset="0"/>
                                            </a:rPr>
                                            <m:t>𝒚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</m:d>
                            </m:e>
                          </m:nary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400" b="1" i="1" smtClean="0">
                                  <a:latin typeface="Cambria Math"/>
                                  <a:cs typeface="Arial" pitchFamily="34" charset="0"/>
                                </a:rPr>
                              </m:ctrlPr>
                            </m:radPr>
                            <m:deg/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2400" b="1" i="1">
                                      <a:latin typeface="Cambria Math"/>
                                      <a:cs typeface="Arial" pitchFamily="34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2400" b="1" i="1">
                                      <a:latin typeface="Cambria Math"/>
                                      <a:cs typeface="Arial" pitchFamily="34" charset="0"/>
                                    </a:rPr>
                                    <m:t>𝒔</m:t>
                                  </m:r>
                                  <m:r>
                                    <a:rPr lang="en-US" sz="2400" b="1" i="1">
                                      <a:latin typeface="Cambria Math"/>
                                      <a:cs typeface="Arial" pitchFamily="34" charset="0"/>
                                    </a:rPr>
                                    <m:t>∈</m:t>
                                  </m:r>
                                  <m:sSub>
                                    <m:sSubPr>
                                      <m:ctrlPr>
                                        <a:rPr lang="en-US" sz="2400" b="1" i="1">
                                          <a:latin typeface="Cambria Math"/>
                                          <a:cs typeface="Arial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 i="1">
                                          <a:latin typeface="Cambria Math"/>
                                          <a:cs typeface="Arial" pitchFamily="34" charset="0"/>
                                        </a:rPr>
                                        <m:t>𝑺</m:t>
                                      </m:r>
                                    </m:e>
                                    <m:sub>
                                      <m:r>
                                        <a:rPr lang="en-US" sz="2400" b="1" i="1">
                                          <a:latin typeface="Cambria Math"/>
                                          <a:cs typeface="Arial" pitchFamily="34" charset="0"/>
                                        </a:rPr>
                                        <m:t>𝒙𝒚</m:t>
                                      </m:r>
                                    </m:sub>
                                  </m:sSub>
                                </m:sub>
                                <m:sup/>
                                <m:e>
                                  <m:sSup>
                                    <m:sSupPr>
                                      <m:ctrlPr>
                                        <a:rPr lang="en-US" sz="2400" b="1" i="1">
                                          <a:latin typeface="Cambria Math"/>
                                          <a:cs typeface="Arial" pitchFamily="34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2400" b="1" i="1">
                                              <a:latin typeface="Cambria Math"/>
                                              <a:cs typeface="Arial" pitchFamily="34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400" b="1" i="1">
                                                  <a:latin typeface="Cambria Math"/>
                                                  <a:cs typeface="Arial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b="1" i="1">
                                                  <a:latin typeface="Cambria Math"/>
                                                  <a:cs typeface="Arial" pitchFamily="34" charset="0"/>
                                                </a:rPr>
                                                <m:t>𝒓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b="1" i="1">
                                                  <a:latin typeface="Cambria Math"/>
                                                  <a:cs typeface="Arial" pitchFamily="34" charset="0"/>
                                                </a:rPr>
                                                <m:t>𝒙𝒔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400" b="1" i="1">
                                              <a:latin typeface="Cambria Math"/>
                                              <a:cs typeface="Arial" pitchFamily="34" charset="0"/>
                                            </a:rPr>
                                            <m:t>−</m:t>
                                          </m:r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en-US" sz="2400" b="1" i="1">
                                                  <a:latin typeface="Cambria Math"/>
                                                  <a:cs typeface="Arial" pitchFamily="34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sz="2400" b="1" i="1">
                                                      <a:latin typeface="Cambria Math"/>
                                                      <a:cs typeface="Arial" pitchFamily="34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2400" b="1" i="1">
                                                      <a:latin typeface="Cambria Math"/>
                                                      <a:cs typeface="Arial" pitchFamily="34" charset="0"/>
                                                    </a:rPr>
                                                    <m:t>𝒓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2400" b="1" i="1">
                                                      <a:latin typeface="Cambria Math"/>
                                                      <a:cs typeface="Arial" pitchFamily="34" charset="0"/>
                                                    </a:rPr>
                                                    <m:t>𝒙</m:t>
                                                  </m:r>
                                                </m:sub>
                                              </m:sSub>
                                            </m:e>
                                          </m:acc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400" b="1" i="1">
                                          <a:latin typeface="Cambria Math"/>
                                          <a:cs typeface="Arial" pitchFamily="34" charset="0"/>
                                        </a:rPr>
                                        <m:t>𝟐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rad>
                          <m:rad>
                            <m:radPr>
                              <m:degHide m:val="on"/>
                              <m:ctrlPr>
                                <a:rPr lang="en-US" sz="2400" b="1" i="1" smtClean="0">
                                  <a:latin typeface="Cambria Math"/>
                                  <a:cs typeface="Arial" pitchFamily="34" charset="0"/>
                                </a:rPr>
                              </m:ctrlPr>
                            </m:radPr>
                            <m:deg/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2400" b="1" i="1">
                                      <a:latin typeface="Cambria Math"/>
                                      <a:cs typeface="Arial" pitchFamily="34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2400" b="1" i="1">
                                      <a:latin typeface="Cambria Math"/>
                                      <a:cs typeface="Arial" pitchFamily="34" charset="0"/>
                                    </a:rPr>
                                    <m:t>𝒔</m:t>
                                  </m:r>
                                  <m:r>
                                    <a:rPr lang="en-US" sz="2400" b="1" i="1">
                                      <a:latin typeface="Cambria Math"/>
                                      <a:cs typeface="Arial" pitchFamily="34" charset="0"/>
                                    </a:rPr>
                                    <m:t>∈</m:t>
                                  </m:r>
                                  <m:sSub>
                                    <m:sSubPr>
                                      <m:ctrlPr>
                                        <a:rPr lang="en-US" sz="2400" b="1" i="1">
                                          <a:latin typeface="Cambria Math"/>
                                          <a:cs typeface="Arial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 i="1">
                                          <a:latin typeface="Cambria Math"/>
                                          <a:cs typeface="Arial" pitchFamily="34" charset="0"/>
                                        </a:rPr>
                                        <m:t>𝑺</m:t>
                                      </m:r>
                                    </m:e>
                                    <m:sub>
                                      <m:r>
                                        <a:rPr lang="en-US" sz="2400" b="1" i="1">
                                          <a:latin typeface="Cambria Math"/>
                                          <a:cs typeface="Arial" pitchFamily="34" charset="0"/>
                                        </a:rPr>
                                        <m:t>𝒙𝒚</m:t>
                                      </m:r>
                                    </m:sub>
                                  </m:sSub>
                                </m:sub>
                                <m:sup/>
                                <m:e>
                                  <m:sSup>
                                    <m:sSupPr>
                                      <m:ctrlPr>
                                        <a:rPr lang="en-US" sz="2400" b="1" i="1">
                                          <a:latin typeface="Cambria Math"/>
                                          <a:cs typeface="Arial" pitchFamily="34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2400" b="1" i="1">
                                              <a:latin typeface="Cambria Math"/>
                                              <a:cs typeface="Arial" pitchFamily="34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400" b="1" i="1">
                                                  <a:latin typeface="Cambria Math"/>
                                                  <a:cs typeface="Arial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b="1" i="1">
                                                  <a:latin typeface="Cambria Math"/>
                                                  <a:cs typeface="Arial" pitchFamily="34" charset="0"/>
                                                </a:rPr>
                                                <m:t>𝒓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b="1" i="1" smtClean="0">
                                                  <a:latin typeface="Cambria Math"/>
                                                  <a:cs typeface="Arial" pitchFamily="34" charset="0"/>
                                                </a:rPr>
                                                <m:t>𝒚</m:t>
                                              </m:r>
                                              <m:r>
                                                <a:rPr lang="en-US" sz="2400" b="1" i="1">
                                                  <a:latin typeface="Cambria Math"/>
                                                  <a:cs typeface="Arial" pitchFamily="34" charset="0"/>
                                                </a:rPr>
                                                <m:t>𝒔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400" b="1" i="1">
                                              <a:latin typeface="Cambria Math"/>
                                              <a:cs typeface="Arial" pitchFamily="34" charset="0"/>
                                            </a:rPr>
                                            <m:t>−</m:t>
                                          </m:r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en-US" sz="2400" b="1" i="1">
                                                  <a:latin typeface="Cambria Math"/>
                                                  <a:cs typeface="Arial" pitchFamily="34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sz="2400" b="1" i="1">
                                                      <a:latin typeface="Cambria Math"/>
                                                      <a:cs typeface="Arial" pitchFamily="34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2400" b="1" i="1">
                                                      <a:latin typeface="Cambria Math"/>
                                                      <a:cs typeface="Arial" pitchFamily="34" charset="0"/>
                                                    </a:rPr>
                                                    <m:t>𝒓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2400" b="1" i="1" smtClean="0">
                                                      <a:latin typeface="Cambria Math"/>
                                                      <a:cs typeface="Arial" pitchFamily="34" charset="0"/>
                                                    </a:rPr>
                                                    <m:t>𝒚</m:t>
                                                  </m:r>
                                                </m:sub>
                                              </m:sSub>
                                            </m:e>
                                          </m:acc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400" b="1" i="1">
                                          <a:latin typeface="Cambria Math"/>
                                          <a:cs typeface="Arial" pitchFamily="34" charset="0"/>
                                        </a:rPr>
                                        <m:t>𝟐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rad>
                        </m:den>
                      </m:f>
                    </m:oMath>
                  </m:oMathPara>
                </a14:m>
                <a:endParaRPr lang="en-US" sz="2400" b="1" dirty="0" smtClean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451" y="4467225"/>
                <a:ext cx="7138749" cy="143045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5594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3" grpId="0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 </a:t>
            </a:r>
            <a:endParaRPr lang="en-AU" dirty="0"/>
          </a:p>
        </p:txBody>
      </p:sp>
      <p:pic>
        <p:nvPicPr>
          <p:cNvPr id="4" name="Picture 22" descr="http://blog.hubspot.com/Portals/249/images/amazon_logo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19800" y="1752600"/>
            <a:ext cx="1796244" cy="666750"/>
          </a:xfrm>
          <a:prstGeom prst="rect">
            <a:avLst/>
          </a:prstGeom>
          <a:noFill/>
        </p:spPr>
      </p:pic>
      <p:pic>
        <p:nvPicPr>
          <p:cNvPr id="5" name="Picture 20" descr="http://4.bp.blogspot.com/_zmoEeqomXD4/SjftFPB6UTI/AAAAAAAACZE/gxQm5CcUp_k/s400/del.icio.us-log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10300" y="2438400"/>
            <a:ext cx="1562100" cy="1562100"/>
          </a:xfrm>
          <a:prstGeom prst="rect">
            <a:avLst/>
          </a:prstGeom>
          <a:noFill/>
        </p:spPr>
      </p:pic>
      <p:pic>
        <p:nvPicPr>
          <p:cNvPr id="6" name="Picture 16" descr="http://upload.moldova.org/IT/logos/youtube_logo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24600" y="5029200"/>
            <a:ext cx="1219200" cy="1219201"/>
          </a:xfrm>
          <a:prstGeom prst="rect">
            <a:avLst/>
          </a:prstGeom>
          <a:noFill/>
        </p:spPr>
      </p:pic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1600200" y="4419600"/>
            <a:ext cx="1371600" cy="1066800"/>
          </a:xfrm>
          <a:prstGeom prst="can">
            <a:avLst>
              <a:gd name="adj" fmla="val 25000"/>
            </a:avLst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>
                <a:effectLst/>
                <a:latin typeface="Arial" pitchFamily="34" charset="0"/>
                <a:cs typeface="Arial" pitchFamily="34" charset="0"/>
              </a:rPr>
              <a:t>Items</a:t>
            </a:r>
          </a:p>
        </p:txBody>
      </p:sp>
      <p:pic>
        <p:nvPicPr>
          <p:cNvPr id="8" name="Picture 5" descr="MCBS01705_0000[1]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371600" y="1295400"/>
            <a:ext cx="1758950" cy="177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9" name="Group 14"/>
          <p:cNvGrpSpPr>
            <a:grpSpLocks/>
          </p:cNvGrpSpPr>
          <p:nvPr/>
        </p:nvGrpSpPr>
        <p:grpSpPr bwMode="auto">
          <a:xfrm>
            <a:off x="611188" y="3048000"/>
            <a:ext cx="1293812" cy="1219200"/>
            <a:chOff x="385" y="1920"/>
            <a:chExt cx="815" cy="768"/>
          </a:xfrm>
        </p:grpSpPr>
        <p:sp>
          <p:nvSpPr>
            <p:cNvPr id="10" name="AutoShape 9"/>
            <p:cNvSpPr>
              <a:spLocks noChangeArrowheads="1"/>
            </p:cNvSpPr>
            <p:nvPr/>
          </p:nvSpPr>
          <p:spPr bwMode="auto">
            <a:xfrm>
              <a:off x="1056" y="1920"/>
              <a:ext cx="144" cy="768"/>
            </a:xfrm>
            <a:prstGeom prst="downArrow">
              <a:avLst>
                <a:gd name="adj1" fmla="val 50000"/>
                <a:gd name="adj2" fmla="val 13333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 b="1">
                <a:effectLst>
                  <a:outerShdw blurRad="38100" dist="38100" dir="2700000" algn="tl">
                    <a:srgbClr val="FFFFFF"/>
                  </a:outerShdw>
                </a:effectLst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" name="Text Box 11"/>
            <p:cNvSpPr txBox="1">
              <a:spLocks noChangeArrowheads="1"/>
            </p:cNvSpPr>
            <p:nvPr/>
          </p:nvSpPr>
          <p:spPr bwMode="auto">
            <a:xfrm>
              <a:off x="385" y="2119"/>
              <a:ext cx="656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b="1" dirty="0">
                  <a:effectLst/>
                  <a:latin typeface="Arial" pitchFamily="34" charset="0"/>
                  <a:cs typeface="Arial" pitchFamily="34" charset="0"/>
                </a:rPr>
                <a:t>Search</a:t>
              </a:r>
            </a:p>
          </p:txBody>
        </p:sp>
      </p:grpSp>
      <p:grpSp>
        <p:nvGrpSpPr>
          <p:cNvPr id="12" name="Group 15"/>
          <p:cNvGrpSpPr>
            <a:grpSpLocks/>
          </p:cNvGrpSpPr>
          <p:nvPr/>
        </p:nvGrpSpPr>
        <p:grpSpPr bwMode="auto">
          <a:xfrm>
            <a:off x="2438400" y="3048000"/>
            <a:ext cx="2768601" cy="1143000"/>
            <a:chOff x="1536" y="1920"/>
            <a:chExt cx="1744" cy="720"/>
          </a:xfrm>
        </p:grpSpPr>
        <p:sp>
          <p:nvSpPr>
            <p:cNvPr id="13" name="AutoShape 10"/>
            <p:cNvSpPr>
              <a:spLocks noChangeArrowheads="1"/>
            </p:cNvSpPr>
            <p:nvPr/>
          </p:nvSpPr>
          <p:spPr bwMode="auto">
            <a:xfrm>
              <a:off x="1536" y="1920"/>
              <a:ext cx="144" cy="720"/>
            </a:xfrm>
            <a:prstGeom prst="upArrow">
              <a:avLst>
                <a:gd name="adj1" fmla="val 50000"/>
                <a:gd name="adj2" fmla="val 1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 b="1">
                <a:effectLst>
                  <a:outerShdw blurRad="38100" dist="38100" dir="2700000" algn="tl">
                    <a:srgbClr val="FFFFFF"/>
                  </a:outerShdw>
                </a:effectLst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" name="Text Box 12"/>
            <p:cNvSpPr txBox="1">
              <a:spLocks noChangeArrowheads="1"/>
            </p:cNvSpPr>
            <p:nvPr/>
          </p:nvSpPr>
          <p:spPr bwMode="auto">
            <a:xfrm>
              <a:off x="1718" y="2119"/>
              <a:ext cx="1562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b="1" dirty="0">
                  <a:effectLst/>
                  <a:latin typeface="Arial" pitchFamily="34" charset="0"/>
                  <a:cs typeface="Arial" pitchFamily="34" charset="0"/>
                </a:rPr>
                <a:t>Recommendations</a:t>
              </a:r>
            </a:p>
          </p:txBody>
        </p:sp>
      </p:grp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3048000" y="4724400"/>
            <a:ext cx="261962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effectLst/>
                <a:latin typeface="Arial" pitchFamily="34" charset="0"/>
                <a:cs typeface="Arial" pitchFamily="34" charset="0"/>
              </a:rPr>
              <a:t>Products, web sites, </a:t>
            </a:r>
            <a:r>
              <a:rPr lang="en-US" sz="2000" dirty="0" smtClean="0">
                <a:effectLst/>
                <a:latin typeface="Arial" pitchFamily="34" charset="0"/>
                <a:cs typeface="Arial" pitchFamily="34" charset="0"/>
              </a:rPr>
              <a:t/>
            </a:r>
            <a:br>
              <a:rPr lang="en-US" sz="2000" dirty="0" smtClean="0">
                <a:effectLst/>
                <a:latin typeface="Arial" pitchFamily="34" charset="0"/>
                <a:cs typeface="Arial" pitchFamily="34" charset="0"/>
              </a:rPr>
            </a:br>
            <a:r>
              <a:rPr lang="en-US" sz="2000" dirty="0" smtClean="0">
                <a:effectLst/>
                <a:latin typeface="Arial" pitchFamily="34" charset="0"/>
                <a:cs typeface="Arial" pitchFamily="34" charset="0"/>
              </a:rPr>
              <a:t>blogs</a:t>
            </a:r>
            <a:r>
              <a:rPr lang="en-US" sz="2000" dirty="0">
                <a:effectLst/>
                <a:latin typeface="Arial" pitchFamily="34" charset="0"/>
                <a:cs typeface="Arial" pitchFamily="34" charset="0"/>
              </a:rPr>
              <a:t>, news items, …</a:t>
            </a:r>
          </a:p>
        </p:txBody>
      </p:sp>
      <p:pic>
        <p:nvPicPr>
          <p:cNvPr id="16" name="Picture 4" descr="Pandora Logo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845425" y="1571042"/>
            <a:ext cx="762000" cy="762001"/>
          </a:xfrm>
          <a:prstGeom prst="rect">
            <a:avLst/>
          </a:prstGeom>
          <a:noFill/>
        </p:spPr>
      </p:pic>
      <p:pic>
        <p:nvPicPr>
          <p:cNvPr id="17" name="Picture 6" descr="http://scrapetv.com/News/News%20Pages/Business/images-5/netflix-logo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997825" y="2511425"/>
            <a:ext cx="993775" cy="993775"/>
          </a:xfrm>
          <a:prstGeom prst="rect">
            <a:avLst/>
          </a:prstGeom>
          <a:noFill/>
        </p:spPr>
      </p:pic>
      <p:pic>
        <p:nvPicPr>
          <p:cNvPr id="18" name="Picture 8" descr="http://www.growyourwritingbusiness.com/images/stumbleupon_logo.bmp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016625" y="2438400"/>
            <a:ext cx="1852078" cy="533400"/>
          </a:xfrm>
          <a:prstGeom prst="rect">
            <a:avLst/>
          </a:prstGeom>
          <a:noFill/>
        </p:spPr>
      </p:pic>
      <p:pic>
        <p:nvPicPr>
          <p:cNvPr id="19" name="Picture 10" descr="http://admintell.napco.com/ee/images/uploads/appletell/618px-Last.fm_logo_.svg_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857875" y="4238042"/>
            <a:ext cx="1609725" cy="86735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5334000" y="1371600"/>
            <a:ext cx="17972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u="sng" dirty="0" smtClean="0">
                <a:solidFill>
                  <a:srgbClr val="0000FF"/>
                </a:solidFill>
              </a:rPr>
              <a:t>Examples:</a:t>
            </a:r>
            <a:endParaRPr lang="en-US" sz="2800" b="1" u="sng" dirty="0">
              <a:solidFill>
                <a:srgbClr val="0000FF"/>
              </a:solidFill>
            </a:endParaRPr>
          </a:p>
        </p:txBody>
      </p:sp>
      <p:pic>
        <p:nvPicPr>
          <p:cNvPr id="21" name="Picture 12" descr="http://upload.wikimedia.org/wikipedia/commons/5/52/Movielens-helping.gif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629400" y="3676649"/>
            <a:ext cx="2238375" cy="438151"/>
          </a:xfrm>
          <a:prstGeom prst="rect">
            <a:avLst/>
          </a:prstGeom>
          <a:noFill/>
        </p:spPr>
      </p:pic>
      <p:pic>
        <p:nvPicPr>
          <p:cNvPr id="22" name="Picture 14" descr="http://blog.ithenticate.com/wp-content/uploads/2010/11/google-news-logo.pn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7467600" y="4229100"/>
            <a:ext cx="1428750" cy="952500"/>
          </a:xfrm>
          <a:prstGeom prst="rect">
            <a:avLst/>
          </a:prstGeom>
          <a:noFill/>
        </p:spPr>
      </p:pic>
      <p:pic>
        <p:nvPicPr>
          <p:cNvPr id="23" name="Picture 18" descr="http://beefjack.com/files/2010/04/xbox-live-arcade.thumbnail.jpg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7696200" y="4953000"/>
            <a:ext cx="1295400" cy="129540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31924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Similarity Metric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43200"/>
            <a:ext cx="8229600" cy="3810001"/>
          </a:xfrm>
        </p:spPr>
        <p:txBody>
          <a:bodyPr/>
          <a:lstStyle/>
          <a:p>
            <a:r>
              <a:rPr lang="en-US" b="1" dirty="0" smtClean="0">
                <a:solidFill>
                  <a:srgbClr val="0000FF"/>
                </a:solidFill>
              </a:rPr>
              <a:t>Intuitively we want:</a:t>
            </a:r>
            <a:r>
              <a:rPr lang="en-US" b="1" dirty="0" smtClean="0"/>
              <a:t> </a:t>
            </a:r>
            <a:r>
              <a:rPr lang="en-US" b="1" dirty="0" err="1" smtClean="0"/>
              <a:t>sim</a:t>
            </a:r>
            <a:r>
              <a:rPr lang="en-US" b="1" dirty="0" smtClean="0"/>
              <a:t>(</a:t>
            </a:r>
            <a:r>
              <a:rPr lang="en-US" b="1" i="1" dirty="0" smtClean="0"/>
              <a:t>A</a:t>
            </a:r>
            <a:r>
              <a:rPr lang="en-US" b="1" dirty="0" smtClean="0"/>
              <a:t>, </a:t>
            </a:r>
            <a:r>
              <a:rPr lang="en-US" b="1" i="1" dirty="0" smtClean="0"/>
              <a:t>B</a:t>
            </a:r>
            <a:r>
              <a:rPr lang="en-US" b="1" dirty="0" smtClean="0"/>
              <a:t>) &gt; </a:t>
            </a:r>
            <a:r>
              <a:rPr lang="en-US" b="1" dirty="0" err="1" smtClean="0"/>
              <a:t>sim</a:t>
            </a:r>
            <a:r>
              <a:rPr lang="en-US" b="1" dirty="0" smtClean="0"/>
              <a:t>(</a:t>
            </a:r>
            <a:r>
              <a:rPr lang="en-US" b="1" i="1" dirty="0" smtClean="0"/>
              <a:t>A</a:t>
            </a:r>
            <a:r>
              <a:rPr lang="en-US" b="1" dirty="0" smtClean="0"/>
              <a:t>, </a:t>
            </a:r>
            <a:r>
              <a:rPr lang="en-US" b="1" i="1" dirty="0" smtClean="0"/>
              <a:t>C</a:t>
            </a:r>
            <a:r>
              <a:rPr lang="en-US" b="1" dirty="0" smtClean="0"/>
              <a:t>)</a:t>
            </a:r>
          </a:p>
          <a:p>
            <a:r>
              <a:rPr lang="en-US" b="1" dirty="0" err="1" smtClean="0"/>
              <a:t>Jaccard</a:t>
            </a:r>
            <a:r>
              <a:rPr lang="en-US" b="1" dirty="0" smtClean="0"/>
              <a:t> similarity:</a:t>
            </a:r>
            <a:r>
              <a:rPr lang="en-US" dirty="0" smtClean="0"/>
              <a:t> 1/5 </a:t>
            </a:r>
            <a:r>
              <a:rPr lang="en-US" b="1" dirty="0" smtClean="0"/>
              <a:t>&lt;</a:t>
            </a:r>
            <a:r>
              <a:rPr lang="en-US" dirty="0" smtClean="0"/>
              <a:t> 2/4</a:t>
            </a:r>
          </a:p>
          <a:p>
            <a:r>
              <a:rPr lang="en-US" b="1" dirty="0" smtClean="0"/>
              <a:t>Cosine similarity:</a:t>
            </a:r>
            <a:r>
              <a:rPr lang="en-US" dirty="0" smtClean="0"/>
              <a:t> 0.380 </a:t>
            </a:r>
            <a:r>
              <a:rPr lang="en-US" b="1" dirty="0" smtClean="0"/>
              <a:t>&gt;</a:t>
            </a:r>
            <a:r>
              <a:rPr lang="en-US" dirty="0" smtClean="0"/>
              <a:t> 0.322</a:t>
            </a:r>
          </a:p>
          <a:p>
            <a:pPr lvl="1"/>
            <a:r>
              <a:rPr lang="en-US" dirty="0" smtClean="0"/>
              <a:t>Considers missing ratings as “negative”</a:t>
            </a:r>
          </a:p>
          <a:p>
            <a:pPr lvl="1"/>
            <a:r>
              <a:rPr lang="en-US" b="1" dirty="0" smtClean="0">
                <a:solidFill>
                  <a:srgbClr val="D60093"/>
                </a:solidFill>
              </a:rPr>
              <a:t>Solution: subtract the (row) mean</a:t>
            </a:r>
            <a:endParaRPr lang="en-US" b="1" dirty="0">
              <a:solidFill>
                <a:srgbClr val="D60093"/>
              </a:solidFill>
            </a:endParaRPr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085850"/>
            <a:ext cx="6277322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7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796135"/>
            <a:ext cx="5626356" cy="14567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528707" y="4719756"/>
            <a:ext cx="25390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sim</a:t>
            </a:r>
            <a:r>
              <a:rPr lang="en-US" sz="24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A,B vs. A,C:</a:t>
            </a:r>
          </a:p>
          <a:p>
            <a:r>
              <a:rPr lang="en-US" sz="24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0.092 </a:t>
            </a:r>
            <a:r>
              <a:rPr lang="en-US" sz="24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&gt;</a:t>
            </a:r>
            <a:r>
              <a:rPr lang="en-US" sz="24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-0.559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682536" y="5791200"/>
            <a:ext cx="228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Notice cosine </a:t>
            </a:r>
            <a:r>
              <a:rPr lang="en-US" dirty="0" err="1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sim</a:t>
            </a:r>
            <a:r>
              <a:rPr lang="en-US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. is correlation when data is centered at 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5851870" y="471802"/>
                <a:ext cx="3358805" cy="8997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rgbClr val="00B050"/>
                          </a:solidFill>
                          <a:latin typeface="Cambria Math"/>
                        </a:rPr>
                        <m:t>𝒔𝒊𝒎</m:t>
                      </m:r>
                      <m:r>
                        <a:rPr lang="en-US" sz="1600" b="1" i="1" dirty="0">
                          <a:solidFill>
                            <a:srgbClr val="00B050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1600" b="1" i="1" dirty="0">
                          <a:solidFill>
                            <a:srgbClr val="00B050"/>
                          </a:solidFill>
                          <a:latin typeface="Cambria Math"/>
                        </a:rPr>
                        <m:t>𝒙</m:t>
                      </m:r>
                      <m:r>
                        <a:rPr lang="en-US" sz="1600" b="1" i="1" dirty="0">
                          <a:solidFill>
                            <a:srgbClr val="00B050"/>
                          </a:solidFill>
                          <a:latin typeface="Cambria Math"/>
                        </a:rPr>
                        <m:t>, </m:t>
                      </m:r>
                      <m:r>
                        <a:rPr lang="en-US" sz="1600" b="1" i="1" dirty="0">
                          <a:solidFill>
                            <a:srgbClr val="00B050"/>
                          </a:solidFill>
                          <a:latin typeface="Cambria Math"/>
                        </a:rPr>
                        <m:t>𝒚</m:t>
                      </m:r>
                      <m:r>
                        <a:rPr lang="en-US" sz="1600" b="1" i="1" dirty="0">
                          <a:solidFill>
                            <a:srgbClr val="00B050"/>
                          </a:solidFill>
                          <a:latin typeface="Cambria Math"/>
                        </a:rPr>
                        <m:t>) = </m:t>
                      </m:r>
                      <m:f>
                        <m:fPr>
                          <m:ctrlPr>
                            <a:rPr lang="en-US" sz="1600" b="1" i="1" dirty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pHide m:val="on"/>
                              <m:ctrlPr>
                                <a:rPr lang="en-US" sz="1600" b="1" i="1" dirty="0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a:rPr lang="en-US" sz="1600" b="1" i="1" dirty="0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𝒊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1600" b="1" i="1" dirty="0">
                                      <a:solidFill>
                                        <a:srgbClr val="00B05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1" i="1" dirty="0">
                                      <a:solidFill>
                                        <a:srgbClr val="00B050"/>
                                      </a:solidFill>
                                      <a:latin typeface="Cambria Math"/>
                                    </a:rPr>
                                    <m:t>𝒓</m:t>
                                  </m:r>
                                </m:e>
                                <m:sub>
                                  <m:r>
                                    <a:rPr lang="en-US" sz="1600" b="1" i="1" dirty="0">
                                      <a:solidFill>
                                        <a:srgbClr val="00B050"/>
                                      </a:solidFill>
                                      <a:latin typeface="Cambria Math"/>
                                    </a:rPr>
                                    <m:t>𝒙</m:t>
                                  </m:r>
                                  <m:r>
                                    <a:rPr lang="en-US" sz="1600" b="1" i="1" dirty="0" smtClean="0">
                                      <a:solidFill>
                                        <a:srgbClr val="00B050"/>
                                      </a:solidFill>
                                      <a:latin typeface="Cambria Math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sz="1600" b="1" i="1" dirty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⋅</m:t>
                              </m:r>
                              <m:sSub>
                                <m:sSubPr>
                                  <m:ctrlPr>
                                    <a:rPr lang="en-US" sz="1600" b="1" i="1" dirty="0">
                                      <a:solidFill>
                                        <a:srgbClr val="00B05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1" i="1" dirty="0">
                                      <a:solidFill>
                                        <a:srgbClr val="00B050"/>
                                      </a:solidFill>
                                      <a:latin typeface="Cambria Math"/>
                                    </a:rPr>
                                    <m:t>𝒓</m:t>
                                  </m:r>
                                </m:e>
                                <m:sub>
                                  <m:r>
                                    <a:rPr lang="en-US" sz="1600" b="1" i="1" dirty="0">
                                      <a:solidFill>
                                        <a:srgbClr val="00B050"/>
                                      </a:solidFill>
                                      <a:latin typeface="Cambria Math"/>
                                    </a:rPr>
                                    <m:t>𝒚</m:t>
                                  </m:r>
                                  <m:r>
                                    <a:rPr lang="en-US" sz="1600" b="1" i="1" dirty="0" smtClean="0">
                                      <a:solidFill>
                                        <a:srgbClr val="00B050"/>
                                      </a:solidFill>
                                      <a:latin typeface="Cambria Math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1600" b="1" i="1" dirty="0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1600" b="1" i="1" dirty="0">
                                      <a:solidFill>
                                        <a:srgbClr val="00B050"/>
                                      </a:solidFill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a:rPr lang="en-US" sz="1600" b="1" i="1" dirty="0">
                                      <a:solidFill>
                                        <a:srgbClr val="00B050"/>
                                      </a:solidFill>
                                      <a:latin typeface="Cambria Math"/>
                                    </a:rPr>
                                    <m:t>𝒊</m:t>
                                  </m:r>
                                </m:sub>
                                <m:sup/>
                                <m:e>
                                  <m:sSubSup>
                                    <m:sSubSupPr>
                                      <m:ctrlPr>
                                        <a:rPr lang="en-US" sz="1600" b="1" i="1" dirty="0" smtClean="0">
                                          <a:solidFill>
                                            <a:srgbClr val="00B050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600" b="1" i="1" dirty="0" smtClean="0">
                                          <a:solidFill>
                                            <a:srgbClr val="00B050"/>
                                          </a:solidFill>
                                          <a:latin typeface="Cambria Math"/>
                                        </a:rPr>
                                        <m:t>𝒓</m:t>
                                      </m:r>
                                    </m:e>
                                    <m:sub>
                                      <m:r>
                                        <a:rPr lang="en-US" sz="1600" b="1" i="1" dirty="0" smtClean="0">
                                          <a:solidFill>
                                            <a:srgbClr val="00B050"/>
                                          </a:solidFill>
                                          <a:latin typeface="Cambria Math"/>
                                        </a:rPr>
                                        <m:t>𝒙𝒊</m:t>
                                      </m:r>
                                    </m:sub>
                                    <m:sup>
                                      <m:r>
                                        <a:rPr lang="en-US" sz="1600" b="1" i="1" dirty="0" smtClean="0">
                                          <a:solidFill>
                                            <a:srgbClr val="00B050"/>
                                          </a:solidFill>
                                          <a:latin typeface="Cambria Math"/>
                                        </a:rPr>
                                        <m:t>𝟐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</m:rad>
                          <m:r>
                            <a:rPr lang="en-US" sz="1600" b="1" i="1" dirty="0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⋅</m:t>
                          </m:r>
                          <m:rad>
                            <m:radPr>
                              <m:degHide m:val="on"/>
                              <m:ctrlPr>
                                <a:rPr lang="en-US" sz="1600" b="1" i="1" dirty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1600" b="1" i="1" dirty="0">
                                      <a:solidFill>
                                        <a:srgbClr val="00B050"/>
                                      </a:solidFill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a:rPr lang="en-US" sz="1600" b="1" i="1" dirty="0">
                                      <a:solidFill>
                                        <a:srgbClr val="00B050"/>
                                      </a:solidFill>
                                      <a:latin typeface="Cambria Math"/>
                                    </a:rPr>
                                    <m:t>𝒊</m:t>
                                  </m:r>
                                </m:sub>
                                <m:sup/>
                                <m:e>
                                  <m:sSubSup>
                                    <m:sSubSupPr>
                                      <m:ctrlPr>
                                        <a:rPr lang="en-US" sz="1600" b="1" i="1" dirty="0">
                                          <a:solidFill>
                                            <a:srgbClr val="00B050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600" b="1" i="1" dirty="0">
                                          <a:solidFill>
                                            <a:srgbClr val="00B050"/>
                                          </a:solidFill>
                                          <a:latin typeface="Cambria Math"/>
                                        </a:rPr>
                                        <m:t>𝒓</m:t>
                                      </m:r>
                                    </m:e>
                                    <m:sub>
                                      <m:r>
                                        <a:rPr lang="en-US" sz="1600" b="1" i="1" dirty="0" smtClean="0">
                                          <a:solidFill>
                                            <a:srgbClr val="00B050"/>
                                          </a:solidFill>
                                          <a:latin typeface="Cambria Math"/>
                                        </a:rPr>
                                        <m:t>𝒚</m:t>
                                      </m:r>
                                      <m:r>
                                        <a:rPr lang="en-US" sz="1600" b="1" i="1" dirty="0">
                                          <a:solidFill>
                                            <a:srgbClr val="00B050"/>
                                          </a:solidFill>
                                          <a:latin typeface="Cambria Math"/>
                                        </a:rPr>
                                        <m:t>𝒊</m:t>
                                      </m:r>
                                    </m:sub>
                                    <m:sup>
                                      <m:r>
                                        <a:rPr lang="en-US" sz="1600" b="1" i="1" dirty="0">
                                          <a:solidFill>
                                            <a:srgbClr val="00B050"/>
                                          </a:solidFill>
                                          <a:latin typeface="Cambria Math"/>
                                        </a:rPr>
                                        <m:t>𝟐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</m:rad>
                        </m:den>
                      </m:f>
                    </m:oMath>
                  </m:oMathPara>
                </a14:m>
                <a:endParaRPr lang="en-US" sz="16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1870" y="471802"/>
                <a:ext cx="3358805" cy="899798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7070259" y="116443"/>
            <a:ext cx="18982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Cosine similarity: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2575" y="3172226"/>
            <a:ext cx="3043509" cy="6949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59061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  <p:bldP spid="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Similarity </a:t>
            </a:r>
            <a:r>
              <a:rPr lang="en-US" dirty="0" smtClean="0"/>
              <a:t>Metric (</a:t>
            </a:r>
            <a:r>
              <a:rPr lang="en-US" dirty="0" err="1" smtClean="0"/>
              <a:t>Cont</a:t>
            </a:r>
            <a:r>
              <a:rPr lang="en-US" dirty="0" smtClean="0"/>
              <a:t>’)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popular similarity measure in user-based CF: </a:t>
            </a:r>
            <a:r>
              <a:rPr lang="en-US" b="1" dirty="0"/>
              <a:t>Pearson correlation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lvl="1"/>
            <a:r>
              <a:rPr lang="en-US" dirty="0"/>
              <a:t>Possible similarity values between -1 and 1;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224201" y="1676400"/>
                <a:ext cx="7138749" cy="14304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/>
                          <a:cs typeface="Arial" pitchFamily="34" charset="0"/>
                        </a:rPr>
                        <m:t>𝒔𝒊𝒎</m:t>
                      </m:r>
                      <m:d>
                        <m:dPr>
                          <m:ctrlPr>
                            <a:rPr lang="en-US" sz="2400" b="1" i="1" smtClean="0">
                              <a:latin typeface="Cambria Math"/>
                              <a:cs typeface="Arial" pitchFamily="34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latin typeface="Cambria Math"/>
                              <a:cs typeface="Arial" pitchFamily="34" charset="0"/>
                            </a:rPr>
                            <m:t>𝒙</m:t>
                          </m:r>
                          <m:r>
                            <a:rPr lang="en-US" sz="2400" b="1" i="1" smtClean="0">
                              <a:latin typeface="Cambria Math"/>
                              <a:cs typeface="Arial" pitchFamily="34" charset="0"/>
                            </a:rPr>
                            <m:t>,</m:t>
                          </m:r>
                          <m:r>
                            <a:rPr lang="en-US" sz="2400" b="1" i="1" smtClean="0">
                              <a:latin typeface="Cambria Math"/>
                              <a:cs typeface="Arial" pitchFamily="34" charset="0"/>
                            </a:rPr>
                            <m:t>𝒚</m:t>
                          </m:r>
                        </m:e>
                      </m:d>
                      <m:r>
                        <a:rPr lang="en-US" sz="2400" b="1" i="1" smtClean="0">
                          <a:latin typeface="Cambria Math"/>
                          <a:cs typeface="Arial" pitchFamily="34" charset="0"/>
                        </a:rPr>
                        <m:t>=</m:t>
                      </m:r>
                      <m:f>
                        <m:fPr>
                          <m:ctrlPr>
                            <a:rPr lang="en-US" sz="2400" b="1" i="1" smtClean="0">
                              <a:latin typeface="Cambria Math"/>
                              <a:cs typeface="Arial" pitchFamily="34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pHide m:val="on"/>
                              <m:ctrlPr>
                                <a:rPr lang="en-US" sz="2400" b="1" i="1" smtClean="0">
                                  <a:latin typeface="Cambria Math"/>
                                  <a:cs typeface="Arial" pitchFamily="34" charset="0"/>
                                </a:rPr>
                              </m:ctrlPr>
                            </m:naryPr>
                            <m:sub>
                              <m:r>
                                <a:rPr lang="en-US" sz="2400" b="1" i="1" smtClean="0">
                                  <a:latin typeface="Cambria Math"/>
                                  <a:cs typeface="Arial" pitchFamily="34" charset="0"/>
                                </a:rPr>
                                <m:t>𝒔</m:t>
                              </m:r>
                              <m:r>
                                <a:rPr lang="en-US" sz="2400" b="1" i="1" smtClean="0">
                                  <a:latin typeface="Cambria Math"/>
                                  <a:cs typeface="Arial" pitchFamily="34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sz="2400" b="1" i="1" smtClean="0">
                                      <a:latin typeface="Cambria Math"/>
                                      <a:cs typeface="Arial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latin typeface="Cambria Math"/>
                                      <a:cs typeface="Arial" pitchFamily="34" charset="0"/>
                                    </a:rPr>
                                    <m:t>𝑺</m:t>
                                  </m:r>
                                </m:e>
                                <m:sub>
                                  <m:r>
                                    <a:rPr lang="en-US" sz="2400" b="1" i="1" smtClean="0">
                                      <a:latin typeface="Cambria Math"/>
                                      <a:cs typeface="Arial" pitchFamily="34" charset="0"/>
                                    </a:rPr>
                                    <m:t>𝒙𝒚</m:t>
                                  </m:r>
                                </m:sub>
                              </m:sSub>
                            </m:sub>
                            <m:sup/>
                            <m:e>
                              <m:d>
                                <m:dPr>
                                  <m:ctrlPr>
                                    <a:rPr lang="en-US" sz="2400" b="1" i="1" smtClean="0">
                                      <a:latin typeface="Cambria Math"/>
                                      <a:cs typeface="Arial" pitchFamily="34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b="1" i="1">
                                          <a:latin typeface="Cambria Math"/>
                                          <a:cs typeface="Arial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 i="1">
                                          <a:latin typeface="Cambria Math"/>
                                          <a:cs typeface="Arial" pitchFamily="34" charset="0"/>
                                        </a:rPr>
                                        <m:t>𝒓</m:t>
                                      </m:r>
                                    </m:e>
                                    <m:sub>
                                      <m:r>
                                        <a:rPr lang="en-US" sz="2400" b="1" i="1">
                                          <a:latin typeface="Cambria Math"/>
                                          <a:cs typeface="Arial" pitchFamily="34" charset="0"/>
                                        </a:rPr>
                                        <m:t>𝒙𝒔</m:t>
                                      </m:r>
                                    </m:sub>
                                  </m:sSub>
                                  <m:r>
                                    <a:rPr lang="en-US" sz="2400" b="1" i="1">
                                      <a:latin typeface="Cambria Math"/>
                                      <a:cs typeface="Arial" pitchFamily="34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sz="2400" b="1" i="1">
                                          <a:latin typeface="Cambria Math"/>
                                          <a:cs typeface="Arial" pitchFamily="34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sz="2400" b="1" i="1">
                                              <a:latin typeface="Cambria Math"/>
                                              <a:cs typeface="Arial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1" i="1">
                                              <a:latin typeface="Cambria Math"/>
                                              <a:cs typeface="Arial" pitchFamily="34" charset="0"/>
                                            </a:rPr>
                                            <m:t>𝒓</m:t>
                                          </m:r>
                                        </m:e>
                                        <m:sub>
                                          <m:r>
                                            <a:rPr lang="en-US" sz="2400" b="1" i="1">
                                              <a:latin typeface="Cambria Math"/>
                                              <a:cs typeface="Arial" pitchFamily="34" charset="0"/>
                                            </a:rPr>
                                            <m:t>𝒙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</m:d>
                              <m:d>
                                <m:dPr>
                                  <m:ctrlPr>
                                    <a:rPr lang="en-US" sz="2400" b="1" i="1" smtClean="0">
                                      <a:latin typeface="Cambria Math"/>
                                      <a:cs typeface="Arial" pitchFamily="34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b="1" i="1">
                                          <a:latin typeface="Cambria Math"/>
                                          <a:cs typeface="Arial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 i="1">
                                          <a:latin typeface="Cambria Math"/>
                                          <a:cs typeface="Arial" pitchFamily="34" charset="0"/>
                                        </a:rPr>
                                        <m:t>𝒓</m:t>
                                      </m:r>
                                    </m:e>
                                    <m:sub>
                                      <m:r>
                                        <a:rPr lang="en-US" sz="2400" b="1" i="1" smtClean="0">
                                          <a:latin typeface="Cambria Math"/>
                                          <a:cs typeface="Arial" pitchFamily="34" charset="0"/>
                                        </a:rPr>
                                        <m:t>𝒚</m:t>
                                      </m:r>
                                      <m:r>
                                        <a:rPr lang="en-US" sz="2400" b="1" i="1">
                                          <a:latin typeface="Cambria Math"/>
                                          <a:cs typeface="Arial" pitchFamily="34" charset="0"/>
                                        </a:rPr>
                                        <m:t>𝒔</m:t>
                                      </m:r>
                                    </m:sub>
                                  </m:sSub>
                                  <m:r>
                                    <a:rPr lang="en-US" sz="2400" b="1" i="1">
                                      <a:latin typeface="Cambria Math"/>
                                      <a:cs typeface="Arial" pitchFamily="34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sz="2400" b="1" i="1">
                                          <a:latin typeface="Cambria Math"/>
                                          <a:cs typeface="Arial" pitchFamily="34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sz="2400" b="1" i="1">
                                              <a:latin typeface="Cambria Math"/>
                                              <a:cs typeface="Arial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1" i="1">
                                              <a:latin typeface="Cambria Math"/>
                                              <a:cs typeface="Arial" pitchFamily="34" charset="0"/>
                                            </a:rPr>
                                            <m:t>𝒓</m:t>
                                          </m:r>
                                        </m:e>
                                        <m:sub>
                                          <m:r>
                                            <a:rPr lang="en-US" sz="2400" b="1" i="1" smtClean="0">
                                              <a:latin typeface="Cambria Math"/>
                                              <a:cs typeface="Arial" pitchFamily="34" charset="0"/>
                                            </a:rPr>
                                            <m:t>𝒚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</m:d>
                            </m:e>
                          </m:nary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400" b="1" i="1" smtClean="0">
                                  <a:latin typeface="Cambria Math"/>
                                  <a:cs typeface="Arial" pitchFamily="34" charset="0"/>
                                </a:rPr>
                              </m:ctrlPr>
                            </m:radPr>
                            <m:deg/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2400" b="1" i="1">
                                      <a:latin typeface="Cambria Math"/>
                                      <a:cs typeface="Arial" pitchFamily="34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2400" b="1" i="1">
                                      <a:latin typeface="Cambria Math"/>
                                      <a:cs typeface="Arial" pitchFamily="34" charset="0"/>
                                    </a:rPr>
                                    <m:t>𝒔</m:t>
                                  </m:r>
                                  <m:r>
                                    <a:rPr lang="en-US" sz="2400" b="1" i="1">
                                      <a:latin typeface="Cambria Math"/>
                                      <a:cs typeface="Arial" pitchFamily="34" charset="0"/>
                                    </a:rPr>
                                    <m:t>∈</m:t>
                                  </m:r>
                                  <m:sSub>
                                    <m:sSubPr>
                                      <m:ctrlPr>
                                        <a:rPr lang="en-US" sz="2400" b="1" i="1">
                                          <a:latin typeface="Cambria Math"/>
                                          <a:cs typeface="Arial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 i="1">
                                          <a:latin typeface="Cambria Math"/>
                                          <a:cs typeface="Arial" pitchFamily="34" charset="0"/>
                                        </a:rPr>
                                        <m:t>𝑺</m:t>
                                      </m:r>
                                    </m:e>
                                    <m:sub>
                                      <m:r>
                                        <a:rPr lang="en-US" sz="2400" b="1" i="1">
                                          <a:latin typeface="Cambria Math"/>
                                          <a:cs typeface="Arial" pitchFamily="34" charset="0"/>
                                        </a:rPr>
                                        <m:t>𝒙𝒚</m:t>
                                      </m:r>
                                    </m:sub>
                                  </m:sSub>
                                </m:sub>
                                <m:sup/>
                                <m:e>
                                  <m:sSup>
                                    <m:sSupPr>
                                      <m:ctrlPr>
                                        <a:rPr lang="en-US" sz="2400" b="1" i="1">
                                          <a:latin typeface="Cambria Math"/>
                                          <a:cs typeface="Arial" pitchFamily="34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2400" b="1" i="1">
                                              <a:latin typeface="Cambria Math"/>
                                              <a:cs typeface="Arial" pitchFamily="34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400" b="1" i="1">
                                                  <a:latin typeface="Cambria Math"/>
                                                  <a:cs typeface="Arial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b="1" i="1">
                                                  <a:latin typeface="Cambria Math"/>
                                                  <a:cs typeface="Arial" pitchFamily="34" charset="0"/>
                                                </a:rPr>
                                                <m:t>𝒓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b="1" i="1">
                                                  <a:latin typeface="Cambria Math"/>
                                                  <a:cs typeface="Arial" pitchFamily="34" charset="0"/>
                                                </a:rPr>
                                                <m:t>𝒙𝒔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400" b="1" i="1">
                                              <a:latin typeface="Cambria Math"/>
                                              <a:cs typeface="Arial" pitchFamily="34" charset="0"/>
                                            </a:rPr>
                                            <m:t>−</m:t>
                                          </m:r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en-US" sz="2400" b="1" i="1">
                                                  <a:latin typeface="Cambria Math"/>
                                                  <a:cs typeface="Arial" pitchFamily="34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sz="2400" b="1" i="1">
                                                      <a:latin typeface="Cambria Math"/>
                                                      <a:cs typeface="Arial" pitchFamily="34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2400" b="1" i="1">
                                                      <a:latin typeface="Cambria Math"/>
                                                      <a:cs typeface="Arial" pitchFamily="34" charset="0"/>
                                                    </a:rPr>
                                                    <m:t>𝒓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2400" b="1" i="1">
                                                      <a:latin typeface="Cambria Math"/>
                                                      <a:cs typeface="Arial" pitchFamily="34" charset="0"/>
                                                    </a:rPr>
                                                    <m:t>𝒙</m:t>
                                                  </m:r>
                                                </m:sub>
                                              </m:sSub>
                                            </m:e>
                                          </m:acc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400" b="1" i="1">
                                          <a:latin typeface="Cambria Math"/>
                                          <a:cs typeface="Arial" pitchFamily="34" charset="0"/>
                                        </a:rPr>
                                        <m:t>𝟐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rad>
                          <m:rad>
                            <m:radPr>
                              <m:degHide m:val="on"/>
                              <m:ctrlPr>
                                <a:rPr lang="en-US" sz="2400" b="1" i="1" smtClean="0">
                                  <a:latin typeface="Cambria Math"/>
                                  <a:cs typeface="Arial" pitchFamily="34" charset="0"/>
                                </a:rPr>
                              </m:ctrlPr>
                            </m:radPr>
                            <m:deg/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2400" b="1" i="1">
                                      <a:latin typeface="Cambria Math"/>
                                      <a:cs typeface="Arial" pitchFamily="34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2400" b="1" i="1">
                                      <a:latin typeface="Cambria Math"/>
                                      <a:cs typeface="Arial" pitchFamily="34" charset="0"/>
                                    </a:rPr>
                                    <m:t>𝒔</m:t>
                                  </m:r>
                                  <m:r>
                                    <a:rPr lang="en-US" sz="2400" b="1" i="1">
                                      <a:latin typeface="Cambria Math"/>
                                      <a:cs typeface="Arial" pitchFamily="34" charset="0"/>
                                    </a:rPr>
                                    <m:t>∈</m:t>
                                  </m:r>
                                  <m:sSub>
                                    <m:sSubPr>
                                      <m:ctrlPr>
                                        <a:rPr lang="en-US" sz="2400" b="1" i="1">
                                          <a:latin typeface="Cambria Math"/>
                                          <a:cs typeface="Arial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 i="1">
                                          <a:latin typeface="Cambria Math"/>
                                          <a:cs typeface="Arial" pitchFamily="34" charset="0"/>
                                        </a:rPr>
                                        <m:t>𝑺</m:t>
                                      </m:r>
                                    </m:e>
                                    <m:sub>
                                      <m:r>
                                        <a:rPr lang="en-US" sz="2400" b="1" i="1">
                                          <a:latin typeface="Cambria Math"/>
                                          <a:cs typeface="Arial" pitchFamily="34" charset="0"/>
                                        </a:rPr>
                                        <m:t>𝒙𝒚</m:t>
                                      </m:r>
                                    </m:sub>
                                  </m:sSub>
                                </m:sub>
                                <m:sup/>
                                <m:e>
                                  <m:sSup>
                                    <m:sSupPr>
                                      <m:ctrlPr>
                                        <a:rPr lang="en-US" sz="2400" b="1" i="1">
                                          <a:latin typeface="Cambria Math"/>
                                          <a:cs typeface="Arial" pitchFamily="34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2400" b="1" i="1">
                                              <a:latin typeface="Cambria Math"/>
                                              <a:cs typeface="Arial" pitchFamily="34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400" b="1" i="1">
                                                  <a:latin typeface="Cambria Math"/>
                                                  <a:cs typeface="Arial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b="1" i="1">
                                                  <a:latin typeface="Cambria Math"/>
                                                  <a:cs typeface="Arial" pitchFamily="34" charset="0"/>
                                                </a:rPr>
                                                <m:t>𝒓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b="1" i="1" smtClean="0">
                                                  <a:latin typeface="Cambria Math"/>
                                                  <a:cs typeface="Arial" pitchFamily="34" charset="0"/>
                                                </a:rPr>
                                                <m:t>𝒚</m:t>
                                              </m:r>
                                              <m:r>
                                                <a:rPr lang="en-US" sz="2400" b="1" i="1">
                                                  <a:latin typeface="Cambria Math"/>
                                                  <a:cs typeface="Arial" pitchFamily="34" charset="0"/>
                                                </a:rPr>
                                                <m:t>𝒔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400" b="1" i="1">
                                              <a:latin typeface="Cambria Math"/>
                                              <a:cs typeface="Arial" pitchFamily="34" charset="0"/>
                                            </a:rPr>
                                            <m:t>−</m:t>
                                          </m:r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en-US" sz="2400" b="1" i="1">
                                                  <a:latin typeface="Cambria Math"/>
                                                  <a:cs typeface="Arial" pitchFamily="34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sz="2400" b="1" i="1">
                                                      <a:latin typeface="Cambria Math"/>
                                                      <a:cs typeface="Arial" pitchFamily="34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2400" b="1" i="1">
                                                      <a:latin typeface="Cambria Math"/>
                                                      <a:cs typeface="Arial" pitchFamily="34" charset="0"/>
                                                    </a:rPr>
                                                    <m:t>𝒓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2400" b="1" i="1" smtClean="0">
                                                      <a:latin typeface="Cambria Math"/>
                                                      <a:cs typeface="Arial" pitchFamily="34" charset="0"/>
                                                    </a:rPr>
                                                    <m:t>𝒚</m:t>
                                                  </m:r>
                                                </m:sub>
                                              </m:sSub>
                                            </m:e>
                                          </m:acc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400" b="1" i="1">
                                          <a:latin typeface="Cambria Math"/>
                                          <a:cs typeface="Arial" pitchFamily="34" charset="0"/>
                                        </a:rPr>
                                        <m:t>𝟐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rad>
                        </m:den>
                      </m:f>
                    </m:oMath>
                  </m:oMathPara>
                </a14:m>
                <a:endParaRPr lang="en-US" sz="2400" b="1" dirty="0" smtClean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4201" y="1676400"/>
                <a:ext cx="7138749" cy="1430456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Tabel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3121854"/>
              </p:ext>
            </p:extLst>
          </p:nvPr>
        </p:nvGraphicFramePr>
        <p:xfrm>
          <a:off x="755576" y="3940264"/>
          <a:ext cx="6096000" cy="22250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Item1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Item2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Item3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Item4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Item5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Alice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5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3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4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4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?</a:t>
                      </a:r>
                      <a:endParaRPr lang="en-US" sz="1800" baseline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User1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3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1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2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3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3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User2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4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3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4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3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5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User3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3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3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1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5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4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User4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1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5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5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2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1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7" name="Gruppieren 17"/>
          <p:cNvGrpSpPr/>
          <p:nvPr/>
        </p:nvGrpSpPr>
        <p:grpSpPr>
          <a:xfrm>
            <a:off x="6786578" y="4359974"/>
            <a:ext cx="1766062" cy="500066"/>
            <a:chOff x="6786578" y="4071942"/>
            <a:chExt cx="1766062" cy="500066"/>
          </a:xfrm>
        </p:grpSpPr>
        <p:sp>
          <p:nvSpPr>
            <p:cNvPr id="8" name="Nach links gekrümmter Pfeil 14"/>
            <p:cNvSpPr/>
            <p:nvPr/>
          </p:nvSpPr>
          <p:spPr bwMode="auto">
            <a:xfrm>
              <a:off x="6786578" y="4071942"/>
              <a:ext cx="428628" cy="500066"/>
            </a:xfrm>
            <a:prstGeom prst="curvedLeftArrow">
              <a:avLst/>
            </a:prstGeom>
            <a:solidFill>
              <a:srgbClr val="002060"/>
            </a:solidFill>
            <a:ln w="9525" cap="sq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9" name="Textfeld 16"/>
            <p:cNvSpPr txBox="1"/>
            <p:nvPr/>
          </p:nvSpPr>
          <p:spPr>
            <a:xfrm>
              <a:off x="7358082" y="4077072"/>
              <a:ext cx="11945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err="1" smtClean="0">
                  <a:latin typeface="Calibri" pitchFamily="34" charset="0"/>
                </a:rPr>
                <a:t>sim</a:t>
              </a:r>
              <a:r>
                <a:rPr lang="en-US" b="0" dirty="0" smtClean="0">
                  <a:latin typeface="Calibri" pitchFamily="34" charset="0"/>
                </a:rPr>
                <a:t>  = 0,85</a:t>
              </a:r>
              <a:endParaRPr lang="en-US" b="0" dirty="0">
                <a:latin typeface="Calibri" pitchFamily="34" charset="0"/>
              </a:endParaRPr>
            </a:p>
          </p:txBody>
        </p:sp>
      </p:grpSp>
      <p:grpSp>
        <p:nvGrpSpPr>
          <p:cNvPr id="10" name="Gruppieren 19"/>
          <p:cNvGrpSpPr/>
          <p:nvPr/>
        </p:nvGrpSpPr>
        <p:grpSpPr>
          <a:xfrm>
            <a:off x="6715140" y="4431412"/>
            <a:ext cx="1766062" cy="847732"/>
            <a:chOff x="6786578" y="4071942"/>
            <a:chExt cx="1766062" cy="500066"/>
          </a:xfrm>
        </p:grpSpPr>
        <p:sp>
          <p:nvSpPr>
            <p:cNvPr id="11" name="Nach links gekrümmter Pfeil 20"/>
            <p:cNvSpPr/>
            <p:nvPr/>
          </p:nvSpPr>
          <p:spPr bwMode="auto">
            <a:xfrm>
              <a:off x="6786578" y="4071942"/>
              <a:ext cx="428628" cy="500066"/>
            </a:xfrm>
            <a:prstGeom prst="curvedLeftArrow">
              <a:avLst/>
            </a:prstGeom>
            <a:solidFill>
              <a:srgbClr val="002060"/>
            </a:solidFill>
            <a:ln w="9525" cap="sq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12" name="Textfeld 21"/>
            <p:cNvSpPr txBox="1"/>
            <p:nvPr/>
          </p:nvSpPr>
          <p:spPr>
            <a:xfrm>
              <a:off x="7358082" y="4160258"/>
              <a:ext cx="1194558" cy="2178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err="1" smtClean="0">
                  <a:latin typeface="Calibri" pitchFamily="34" charset="0"/>
                </a:rPr>
                <a:t>sim</a:t>
              </a:r>
              <a:r>
                <a:rPr lang="en-US" b="0" dirty="0" smtClean="0">
                  <a:latin typeface="Calibri" pitchFamily="34" charset="0"/>
                </a:rPr>
                <a:t>  = 0,70</a:t>
              </a:r>
              <a:endParaRPr lang="en-US" b="0" dirty="0">
                <a:latin typeface="Calibri" pitchFamily="34" charset="0"/>
              </a:endParaRPr>
            </a:p>
          </p:txBody>
        </p:sp>
      </p:grpSp>
      <p:grpSp>
        <p:nvGrpSpPr>
          <p:cNvPr id="13" name="Gruppieren 22"/>
          <p:cNvGrpSpPr/>
          <p:nvPr/>
        </p:nvGrpSpPr>
        <p:grpSpPr>
          <a:xfrm>
            <a:off x="6867540" y="4583812"/>
            <a:ext cx="1836594" cy="1347798"/>
            <a:chOff x="6786578" y="4071942"/>
            <a:chExt cx="1836594" cy="500066"/>
          </a:xfrm>
        </p:grpSpPr>
        <p:sp>
          <p:nvSpPr>
            <p:cNvPr id="14" name="Nach links gekrümmter Pfeil 23"/>
            <p:cNvSpPr/>
            <p:nvPr/>
          </p:nvSpPr>
          <p:spPr bwMode="auto">
            <a:xfrm>
              <a:off x="6786578" y="4071942"/>
              <a:ext cx="428628" cy="500066"/>
            </a:xfrm>
            <a:prstGeom prst="curvedLeftArrow">
              <a:avLst/>
            </a:prstGeom>
            <a:solidFill>
              <a:srgbClr val="002060"/>
            </a:solidFill>
            <a:ln w="9525" cap="sq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15" name="Textfeld 24"/>
            <p:cNvSpPr txBox="1"/>
            <p:nvPr/>
          </p:nvSpPr>
          <p:spPr>
            <a:xfrm>
              <a:off x="7358082" y="4143380"/>
              <a:ext cx="1265090" cy="1370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err="1" smtClean="0">
                  <a:latin typeface="Calibri" pitchFamily="34" charset="0"/>
                </a:rPr>
                <a:t>sim</a:t>
              </a:r>
              <a:r>
                <a:rPr lang="en-US" b="0" dirty="0" smtClean="0">
                  <a:latin typeface="Calibri" pitchFamily="34" charset="0"/>
                </a:rPr>
                <a:t>  = -0,79</a:t>
              </a:r>
              <a:endParaRPr lang="en-US" b="0" dirty="0">
                <a:latin typeface="Calibr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65069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Rating Predictions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843" name="Rectangle 3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>
                <a:normAutofit/>
              </a:bodyPr>
              <a:lstStyle/>
              <a:p>
                <a:pPr marL="118872" indent="0">
                  <a:buNone/>
                </a:pPr>
                <a:r>
                  <a:rPr lang="en-US" b="1" dirty="0" smtClean="0">
                    <a:solidFill>
                      <a:srgbClr val="0000FF"/>
                    </a:solidFill>
                  </a:rPr>
                  <a:t>From similarity metric to recommendations:</a:t>
                </a:r>
              </a:p>
              <a:p>
                <a:r>
                  <a:rPr lang="en-US" dirty="0"/>
                  <a:t>L</a:t>
                </a:r>
                <a:r>
                  <a:rPr lang="en-US" dirty="0" smtClean="0"/>
                  <a:t>et </a:t>
                </a:r>
                <a:r>
                  <a:rPr lang="en-US" b="1" i="1" dirty="0" err="1" smtClean="0"/>
                  <a:t>r</a:t>
                </a:r>
                <a:r>
                  <a:rPr lang="en-US" b="1" i="1" baseline="-25000" dirty="0" err="1" smtClean="0"/>
                  <a:t>x</a:t>
                </a:r>
                <a:r>
                  <a:rPr lang="en-US" dirty="0" smtClean="0"/>
                  <a:t> be the vector of user </a:t>
                </a:r>
                <a:r>
                  <a:rPr lang="en-US" b="1" i="1" dirty="0" smtClean="0"/>
                  <a:t>x</a:t>
                </a:r>
                <a:r>
                  <a:rPr lang="en-US" dirty="0" smtClean="0"/>
                  <a:t>’s ratings</a:t>
                </a:r>
              </a:p>
              <a:p>
                <a:pPr eaLnBrk="1" hangingPunct="1"/>
                <a:r>
                  <a:rPr lang="en-US" dirty="0" smtClean="0"/>
                  <a:t>Let </a:t>
                </a:r>
                <a:r>
                  <a:rPr lang="en-US" b="1" i="1" dirty="0" smtClean="0"/>
                  <a:t>N</a:t>
                </a:r>
                <a:r>
                  <a:rPr lang="en-US" dirty="0" smtClean="0"/>
                  <a:t> be the set of </a:t>
                </a:r>
                <a:r>
                  <a:rPr lang="en-US" b="1" i="1" dirty="0" smtClean="0"/>
                  <a:t>k</a:t>
                </a:r>
                <a:r>
                  <a:rPr lang="en-US" dirty="0" smtClean="0"/>
                  <a:t> users most similar to </a:t>
                </a:r>
                <a:r>
                  <a:rPr lang="en-US" b="1" i="1" dirty="0" smtClean="0"/>
                  <a:t>x</a:t>
                </a:r>
                <a:r>
                  <a:rPr lang="en-US" dirty="0" smtClean="0"/>
                  <a:t> who have rated item </a:t>
                </a:r>
                <a:r>
                  <a:rPr lang="en-US" b="1" i="1" dirty="0" err="1" smtClean="0"/>
                  <a:t>i</a:t>
                </a:r>
                <a:endParaRPr lang="en-US" b="1" i="1" dirty="0" smtClean="0"/>
              </a:p>
              <a:p>
                <a:pPr eaLnBrk="1" hangingPunct="1"/>
                <a:r>
                  <a:rPr lang="en-US" b="1" dirty="0" smtClean="0">
                    <a:solidFill>
                      <a:srgbClr val="D60093"/>
                    </a:solidFill>
                  </a:rPr>
                  <a:t>Prediction for item </a:t>
                </a:r>
                <a:r>
                  <a:rPr lang="en-US" b="1" i="1" dirty="0" smtClean="0">
                    <a:solidFill>
                      <a:srgbClr val="D60093"/>
                    </a:solidFill>
                  </a:rPr>
                  <a:t>s </a:t>
                </a:r>
                <a:r>
                  <a:rPr lang="en-US" b="1" dirty="0" smtClean="0">
                    <a:solidFill>
                      <a:srgbClr val="D60093"/>
                    </a:solidFill>
                  </a:rPr>
                  <a:t>of</a:t>
                </a:r>
                <a:r>
                  <a:rPr lang="en-US" b="1" i="1" dirty="0" smtClean="0">
                    <a:solidFill>
                      <a:srgbClr val="D60093"/>
                    </a:solidFill>
                  </a:rPr>
                  <a:t> user x</a:t>
                </a:r>
                <a:r>
                  <a:rPr lang="en-US" b="1" dirty="0" smtClean="0">
                    <a:solidFill>
                      <a:srgbClr val="D60093"/>
                    </a:solidFill>
                  </a:rPr>
                  <a:t>:</a:t>
                </a:r>
              </a:p>
              <a:p>
                <a:pPr lvl="1" eaLnBrk="1" hangingPunct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𝑥𝑖</m:t>
                        </m:r>
                      </m:sub>
                    </m:sSub>
                    <m:r>
                      <a:rPr lang="en-US" i="1" dirty="0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 dirty="0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i="1" dirty="0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i="1" dirty="0" smtClean="0">
                            <a:latin typeface="Cambria Math"/>
                          </a:rPr>
                          <m:t>𝑘</m:t>
                        </m:r>
                      </m:den>
                    </m:f>
                    <m:r>
                      <a:rPr lang="en-US" i="1" dirty="0" smtClean="0">
                        <a:latin typeface="Cambria Math"/>
                      </a:rPr>
                      <m:t> 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dirty="0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b="0" i="1" dirty="0" smtClean="0">
                            <a:latin typeface="Cambria Math"/>
                          </a:rPr>
                          <m:t>𝑦</m:t>
                        </m:r>
                        <m:r>
                          <a:rPr lang="en-US" b="0" i="1" dirty="0" smtClean="0">
                            <a:latin typeface="Cambria Math"/>
                          </a:rPr>
                          <m:t>∈</m:t>
                        </m:r>
                        <m:r>
                          <a:rPr lang="en-US" b="0" i="1" dirty="0" smtClean="0">
                            <a:latin typeface="Cambria Math"/>
                          </a:rPr>
                          <m:t>𝑁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𝑦𝑖</m:t>
                            </m:r>
                          </m:sub>
                        </m:sSub>
                      </m:e>
                    </m:nary>
                  </m:oMath>
                </a14:m>
                <a:endParaRPr lang="en-US" baseline="-25000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𝑥𝑖</m:t>
                        </m:r>
                      </m:sub>
                    </m:sSub>
                    <m:r>
                      <a:rPr lang="en-US" i="1" dirty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pHide m:val="on"/>
                            <m:ctrlPr>
                              <a:rPr lang="en-US" i="1" dirty="0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a:rPr lang="en-US" i="1" dirty="0">
                                <a:latin typeface="Cambria Math"/>
                              </a:rPr>
                              <m:t>𝑦</m:t>
                            </m:r>
                            <m:r>
                              <a:rPr lang="en-US" i="1" dirty="0">
                                <a:latin typeface="Cambria Math"/>
                              </a:rPr>
                              <m:t>∈</m:t>
                            </m:r>
                            <m:r>
                              <a:rPr lang="en-US" i="1" dirty="0">
                                <a:latin typeface="Cambria Math"/>
                              </a:rPr>
                              <m:t>𝑁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𝑥𝑦</m:t>
                                </m:r>
                              </m:sub>
                            </m:sSub>
                            <m:r>
                              <a:rPr lang="en-US" b="0" i="1" dirty="0" smtClean="0">
                                <a:latin typeface="Cambria Math"/>
                              </a:rPr>
                              <m:t>⋅</m:t>
                            </m:r>
                            <m:sSub>
                              <m:sSubPr>
                                <m:ctrlPr>
                                  <a:rPr lang="en-US" i="1" dirty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latin typeface="Cambria Math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i="1" dirty="0">
                                    <a:latin typeface="Cambria Math"/>
                                  </a:rPr>
                                  <m:t>𝑦𝑖</m:t>
                                </m:r>
                              </m:sub>
                            </m:sSub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US" i="1" dirty="0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a:rPr lang="en-US" i="1" dirty="0">
                                <a:latin typeface="Cambria Math"/>
                              </a:rPr>
                              <m:t>𝑦</m:t>
                            </m:r>
                            <m:r>
                              <a:rPr lang="en-US" i="1" dirty="0">
                                <a:latin typeface="Cambria Math"/>
                              </a:rPr>
                              <m:t>∈</m:t>
                            </m:r>
                            <m:r>
                              <a:rPr lang="en-US" i="1" dirty="0">
                                <a:latin typeface="Cambria Math"/>
                              </a:rPr>
                              <m:t>𝑁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𝑥𝑦</m:t>
                                </m:r>
                              </m:sub>
                            </m:sSub>
                          </m:e>
                        </m:nary>
                      </m:den>
                    </m:f>
                  </m:oMath>
                </a14:m>
                <a:endParaRPr lang="en-US" i="1" dirty="0" smtClean="0"/>
              </a:p>
              <a:p>
                <a:pPr lvl="1" eaLnBrk="1" hangingPunct="1"/>
                <a:r>
                  <a:rPr lang="en-US" dirty="0" smtClean="0"/>
                  <a:t>Other options?</a:t>
                </a:r>
              </a:p>
              <a:p>
                <a:r>
                  <a:rPr lang="en-US" b="1" dirty="0" smtClean="0">
                    <a:solidFill>
                      <a:srgbClr val="008000"/>
                    </a:solidFill>
                  </a:rPr>
                  <a:t>Many other tricks possible…</a:t>
                </a:r>
              </a:p>
              <a:p>
                <a:pPr lvl="1" eaLnBrk="1" hangingPunct="1">
                  <a:buFont typeface="Wingdings" charset="2"/>
                  <a:buNone/>
                </a:pPr>
                <a:endParaRPr lang="en-US" dirty="0" smtClean="0"/>
              </a:p>
              <a:p>
                <a:pPr lvl="1" eaLnBrk="1" hangingPunct="1"/>
                <a:endParaRPr lang="en-US" baseline="-25000" dirty="0" smtClean="0"/>
              </a:p>
            </p:txBody>
          </p:sp>
        </mc:Choice>
        <mc:Fallback xmlns="">
          <p:sp>
            <p:nvSpPr>
              <p:cNvPr id="3584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1">
                <a:blip r:embed="rId3"/>
                <a:stretch>
                  <a:fillRect l="-889" t="-696" b="-38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4724400" y="4281213"/>
                <a:ext cx="1822102" cy="6717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dirty="0" smtClean="0">
                    <a:solidFill>
                      <a:srgbClr val="008000"/>
                    </a:solidFill>
                  </a:rPr>
                  <a:t>Shorthand:</a:t>
                </a:r>
                <a:br>
                  <a:rPr lang="en-US" b="1" dirty="0" smtClean="0">
                    <a:solidFill>
                      <a:srgbClr val="008000"/>
                    </a:solidFill>
                  </a:rPr>
                </a:br>
                <a:r>
                  <a:rPr lang="en-US" b="1" dirty="0" smtClean="0">
                    <a:solidFill>
                      <a:srgbClr val="008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solidFill>
                              <a:srgbClr val="008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rgbClr val="008000"/>
                            </a:solidFill>
                            <a:latin typeface="Cambria Math"/>
                          </a:rPr>
                          <m:t>𝒔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008000"/>
                            </a:solidFill>
                            <a:latin typeface="Cambria Math"/>
                          </a:rPr>
                          <m:t>𝒙𝒚</m:t>
                        </m:r>
                      </m:sub>
                    </m:sSub>
                    <m:r>
                      <a:rPr lang="en-US" b="1" i="1" dirty="0" smtClean="0">
                        <a:solidFill>
                          <a:srgbClr val="008000"/>
                        </a:solidFill>
                        <a:latin typeface="Cambria Math"/>
                      </a:rPr>
                      <m:t>=</m:t>
                    </m:r>
                    <m:r>
                      <a:rPr lang="en-US" b="1" i="1" dirty="0">
                        <a:solidFill>
                          <a:srgbClr val="008000"/>
                        </a:solidFill>
                        <a:latin typeface="Cambria Math"/>
                      </a:rPr>
                      <m:t>𝒔𝒊𝒎</m:t>
                    </m:r>
                    <m:d>
                      <m:dPr>
                        <m:ctrlPr>
                          <a:rPr lang="en-US" b="1" i="1" dirty="0">
                            <a:solidFill>
                              <a:srgbClr val="00800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dirty="0">
                            <a:solidFill>
                              <a:srgbClr val="008000"/>
                            </a:solidFill>
                            <a:latin typeface="Cambria Math"/>
                          </a:rPr>
                          <m:t>𝒙</m:t>
                        </m:r>
                        <m:r>
                          <a:rPr lang="en-US" b="1" i="1" dirty="0">
                            <a:solidFill>
                              <a:srgbClr val="00800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b="1" i="1" dirty="0">
                            <a:solidFill>
                              <a:srgbClr val="008000"/>
                            </a:solidFill>
                            <a:latin typeface="Cambria Math"/>
                          </a:rPr>
                          <m:t>𝒚</m:t>
                        </m:r>
                      </m:e>
                    </m:d>
                  </m:oMath>
                </a14:m>
                <a:endParaRPr lang="en-US" b="1" dirty="0">
                  <a:solidFill>
                    <a:srgbClr val="008000"/>
                  </a:solidFill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400" y="4281213"/>
                <a:ext cx="1822102" cy="671787"/>
              </a:xfrm>
              <a:prstGeom prst="rect">
                <a:avLst/>
              </a:prstGeom>
              <a:blipFill rotWithShape="1">
                <a:blip r:embed="rId4"/>
                <a:stretch>
                  <a:fillRect l="-2676" t="-4505" b="-18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6579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2400" y="117475"/>
            <a:ext cx="8991600" cy="609600"/>
          </a:xfrm>
        </p:spPr>
        <p:txBody>
          <a:bodyPr/>
          <a:lstStyle/>
          <a:p>
            <a:r>
              <a:rPr lang="en-US" dirty="0" smtClean="0"/>
              <a:t>Memory-based and Model-based Approaches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User-based CF is said to be "memory-based"</a:t>
            </a:r>
          </a:p>
          <a:p>
            <a:pPr lvl="1"/>
            <a:r>
              <a:rPr lang="en-US" dirty="0" smtClean="0"/>
              <a:t>the rating matrix is directly used to find neighbors / make predictions</a:t>
            </a:r>
          </a:p>
          <a:p>
            <a:pPr lvl="1"/>
            <a:r>
              <a:rPr lang="en-US" dirty="0" smtClean="0"/>
              <a:t>does not scale for most real-world scenarios</a:t>
            </a:r>
          </a:p>
          <a:p>
            <a:pPr lvl="1"/>
            <a:r>
              <a:rPr lang="en-US" dirty="0" smtClean="0"/>
              <a:t>large e-commerce sites have tens of millions of customers and millions of items</a:t>
            </a:r>
          </a:p>
          <a:p>
            <a:r>
              <a:rPr lang="en-US" dirty="0" smtClean="0"/>
              <a:t>Model-based approaches</a:t>
            </a:r>
          </a:p>
          <a:p>
            <a:pPr lvl="1"/>
            <a:r>
              <a:rPr lang="en-US" dirty="0" smtClean="0"/>
              <a:t>based on an offline pre-processing or "model-learning" phase</a:t>
            </a:r>
          </a:p>
          <a:p>
            <a:pPr lvl="1"/>
            <a:r>
              <a:rPr lang="en-US" dirty="0" smtClean="0"/>
              <a:t>at run-time, only the learned model is used to make predictions</a:t>
            </a:r>
          </a:p>
          <a:p>
            <a:pPr lvl="1"/>
            <a:r>
              <a:rPr lang="en-US" dirty="0" smtClean="0"/>
              <a:t>models are updated / re-trained periodically</a:t>
            </a:r>
          </a:p>
          <a:p>
            <a:pPr lvl="1"/>
            <a:r>
              <a:rPr lang="en-US" dirty="0" smtClean="0"/>
              <a:t>large variety of techniques used </a:t>
            </a:r>
          </a:p>
          <a:p>
            <a:pPr lvl="1"/>
            <a:r>
              <a:rPr lang="en-US" dirty="0" smtClean="0"/>
              <a:t>model-building and updating can be computationally expensive</a:t>
            </a:r>
          </a:p>
        </p:txBody>
      </p:sp>
    </p:spTree>
    <p:extLst>
      <p:ext uri="{BB962C8B-B14F-4D97-AF65-F5344CB8AC3E}">
        <p14:creationId xmlns:p14="http://schemas.microsoft.com/office/powerpoint/2010/main" val="3675600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Item-Item Collaborative Filtering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b="1" dirty="0"/>
              <a:t>So far:</a:t>
            </a:r>
            <a:r>
              <a:rPr lang="en-US" dirty="0"/>
              <a:t> </a:t>
            </a:r>
            <a:r>
              <a:rPr lang="en-US" b="1" dirty="0">
                <a:solidFill>
                  <a:srgbClr val="0000FF"/>
                </a:solidFill>
              </a:rPr>
              <a:t>User-user collaborative filtering</a:t>
            </a:r>
          </a:p>
          <a:p>
            <a:pPr eaLnBrk="1" hangingPunct="1"/>
            <a:r>
              <a:rPr lang="en-US" b="1" dirty="0">
                <a:solidFill>
                  <a:srgbClr val="D60093"/>
                </a:solidFill>
              </a:rPr>
              <a:t>Another view: </a:t>
            </a:r>
            <a:r>
              <a:rPr lang="en-US" b="1" dirty="0" smtClean="0"/>
              <a:t>Item-item</a:t>
            </a:r>
          </a:p>
          <a:p>
            <a:pPr lvl="1"/>
            <a:r>
              <a:rPr lang="en-US" dirty="0"/>
              <a:t>Basic idea: </a:t>
            </a:r>
          </a:p>
          <a:p>
            <a:pPr lvl="2"/>
            <a:r>
              <a:rPr lang="en-US" dirty="0"/>
              <a:t>Use the similarity between items (and not users) to make </a:t>
            </a:r>
            <a:r>
              <a:rPr lang="en-US" dirty="0" smtClean="0"/>
              <a:t>predictions</a:t>
            </a:r>
            <a:endParaRPr lang="en-US" b="1" dirty="0"/>
          </a:p>
          <a:p>
            <a:pPr lvl="1" eaLnBrk="1" hangingPunct="1"/>
            <a:r>
              <a:rPr lang="en-US" dirty="0"/>
              <a:t>For item </a:t>
            </a:r>
            <a:r>
              <a:rPr lang="en-US" b="1" i="1" dirty="0" err="1"/>
              <a:t>i</a:t>
            </a:r>
            <a:r>
              <a:rPr lang="en-US" dirty="0"/>
              <a:t>, find other similar items</a:t>
            </a:r>
          </a:p>
          <a:p>
            <a:pPr lvl="1" eaLnBrk="1" hangingPunct="1"/>
            <a:r>
              <a:rPr lang="en-US" dirty="0"/>
              <a:t>Estimate rating for item </a:t>
            </a:r>
            <a:r>
              <a:rPr lang="en-US" b="1" i="1" dirty="0" err="1"/>
              <a:t>i</a:t>
            </a:r>
            <a:r>
              <a:rPr lang="en-US" dirty="0"/>
              <a:t> based </a:t>
            </a:r>
            <a:r>
              <a:rPr lang="en-US" dirty="0" smtClean="0"/>
              <a:t>on </a:t>
            </a:r>
            <a:r>
              <a:rPr lang="en-US" dirty="0"/>
              <a:t>ratings for similar items</a:t>
            </a:r>
          </a:p>
          <a:p>
            <a:pPr lvl="1" eaLnBrk="1" hangingPunct="1"/>
            <a:r>
              <a:rPr lang="en-US" dirty="0"/>
              <a:t>Can use same similarity metrics and </a:t>
            </a:r>
            <a:r>
              <a:rPr lang="en-US" dirty="0" smtClean="0"/>
              <a:t>prediction </a:t>
            </a:r>
            <a:r>
              <a:rPr lang="en-US" dirty="0"/>
              <a:t>functions as in user-user model</a:t>
            </a:r>
          </a:p>
          <a:p>
            <a:endParaRPr lang="en-AU" dirty="0"/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3926553"/>
              </p:ext>
            </p:extLst>
          </p:nvPr>
        </p:nvGraphicFramePr>
        <p:xfrm>
          <a:off x="829876" y="4389140"/>
          <a:ext cx="3270250" cy="1436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11" name="Equation" r:id="rId3" imgW="1244520" imgH="545760" progId="Equation.3">
                  <p:embed/>
                </p:oleObj>
              </mc:Choice>
              <mc:Fallback>
                <p:oleObj name="Equation" r:id="rId3" imgW="1244520" imgH="5457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9876" y="4389140"/>
                        <a:ext cx="3270250" cy="1436688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rgbClr val="0000FF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427627" y="5090815"/>
            <a:ext cx="42114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b="1" i="1" dirty="0" err="1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s</a:t>
            </a:r>
            <a:r>
              <a:rPr lang="en-US" b="1" i="1" baseline="-25000" dirty="0" err="1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ij</a:t>
            </a:r>
            <a:r>
              <a:rPr lang="en-US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… similarity of items </a:t>
            </a:r>
            <a:r>
              <a:rPr lang="en-US" b="1" i="1" dirty="0" err="1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n-US" i="1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and </a:t>
            </a:r>
            <a:r>
              <a:rPr lang="en-US" b="1" i="1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j</a:t>
            </a:r>
          </a:p>
          <a:p>
            <a:pPr algn="just"/>
            <a:r>
              <a:rPr lang="en-US" b="1" i="1" dirty="0" err="1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r</a:t>
            </a:r>
            <a:r>
              <a:rPr lang="en-US" b="1" i="1" baseline="-25000" dirty="0" err="1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xj</a:t>
            </a:r>
            <a:r>
              <a:rPr lang="en-US" i="1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…</a:t>
            </a:r>
            <a:r>
              <a:rPr lang="en-US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rating of user </a:t>
            </a:r>
            <a:r>
              <a:rPr lang="en-US" b="1" i="1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u</a:t>
            </a:r>
            <a:r>
              <a:rPr lang="en-US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 on item </a:t>
            </a:r>
            <a:r>
              <a:rPr lang="en-US" b="1" i="1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j</a:t>
            </a:r>
          </a:p>
          <a:p>
            <a:pPr algn="just"/>
            <a:r>
              <a:rPr lang="en-US" b="1" i="1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N(</a:t>
            </a:r>
            <a:r>
              <a:rPr lang="en-US" b="1" i="1" dirty="0" err="1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i;x</a:t>
            </a:r>
            <a:r>
              <a:rPr lang="en-US" b="1" i="1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)</a:t>
            </a:r>
            <a:r>
              <a:rPr lang="en-US" i="1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… </a:t>
            </a:r>
            <a:r>
              <a:rPr lang="en-US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set items rated by </a:t>
            </a:r>
            <a:r>
              <a:rPr lang="en-US" b="1" i="1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x</a:t>
            </a:r>
            <a:r>
              <a:rPr lang="en-US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 similar to</a:t>
            </a:r>
            <a:r>
              <a:rPr lang="en-US" b="1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i="1" dirty="0" err="1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i</a:t>
            </a:r>
            <a:endParaRPr lang="en-US" b="1" i="1" dirty="0" smtClean="0">
              <a:solidFill>
                <a:srgbClr val="008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9336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Item-Item Collaborative Filtering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</a:p>
          <a:p>
            <a:pPr lvl="1"/>
            <a:r>
              <a:rPr lang="en-US" dirty="0" smtClean="0"/>
              <a:t>Look for items that are similar to Item5</a:t>
            </a:r>
          </a:p>
          <a:p>
            <a:pPr lvl="1"/>
            <a:r>
              <a:rPr lang="en-US" dirty="0" smtClean="0"/>
              <a:t>Take Alice's ratings for these items to predict the rating for Item5</a:t>
            </a:r>
          </a:p>
          <a:p>
            <a:endParaRPr lang="en-US" dirty="0"/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1400918"/>
              </p:ext>
            </p:extLst>
          </p:nvPr>
        </p:nvGraphicFramePr>
        <p:xfrm>
          <a:off x="1404910" y="2833690"/>
          <a:ext cx="6096000" cy="22250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Item1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Item2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Item3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Item4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Item5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Alice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5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3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4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4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?</a:t>
                      </a:r>
                      <a:endParaRPr lang="en-US" sz="1800" baseline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User1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3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1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2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3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3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User2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4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3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4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3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5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User3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3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3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1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5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4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User4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1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5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5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2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1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Abgerundetes Rechteck 5"/>
          <p:cNvSpPr/>
          <p:nvPr/>
        </p:nvSpPr>
        <p:spPr bwMode="auto">
          <a:xfrm>
            <a:off x="6477008" y="3548070"/>
            <a:ext cx="1071570" cy="1571636"/>
          </a:xfrm>
          <a:prstGeom prst="roundRect">
            <a:avLst/>
          </a:prstGeom>
          <a:solidFill>
            <a:srgbClr val="FFC000">
              <a:alpha val="29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grpSp>
        <p:nvGrpSpPr>
          <p:cNvPr id="9" name="Gruppieren 8"/>
          <p:cNvGrpSpPr/>
          <p:nvPr/>
        </p:nvGrpSpPr>
        <p:grpSpPr>
          <a:xfrm>
            <a:off x="2333604" y="3548070"/>
            <a:ext cx="4143404" cy="1571636"/>
            <a:chOff x="1571604" y="4000504"/>
            <a:chExt cx="4143404" cy="1643074"/>
          </a:xfrm>
        </p:grpSpPr>
        <p:sp>
          <p:nvSpPr>
            <p:cNvPr id="7" name="Abgerundetes Rechteck 6"/>
            <p:cNvSpPr/>
            <p:nvPr/>
          </p:nvSpPr>
          <p:spPr bwMode="auto">
            <a:xfrm>
              <a:off x="1571604" y="4000504"/>
              <a:ext cx="1071570" cy="1643074"/>
            </a:xfrm>
            <a:prstGeom prst="roundRect">
              <a:avLst/>
            </a:prstGeom>
            <a:solidFill>
              <a:schemeClr val="accent6">
                <a:lumMod val="75000"/>
                <a:alpha val="29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8" name="Abgerundetes Rechteck 7"/>
            <p:cNvSpPr/>
            <p:nvPr/>
          </p:nvSpPr>
          <p:spPr bwMode="auto">
            <a:xfrm>
              <a:off x="4643438" y="4000504"/>
              <a:ext cx="1071570" cy="1643074"/>
            </a:xfrm>
            <a:prstGeom prst="roundRect">
              <a:avLst/>
            </a:prstGeom>
            <a:solidFill>
              <a:schemeClr val="accent6">
                <a:lumMod val="75000"/>
                <a:alpha val="29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</p:grpSp>
      <p:grpSp>
        <p:nvGrpSpPr>
          <p:cNvPr id="16" name="Gruppieren 15"/>
          <p:cNvGrpSpPr/>
          <p:nvPr/>
        </p:nvGrpSpPr>
        <p:grpSpPr>
          <a:xfrm>
            <a:off x="2668216" y="3108153"/>
            <a:ext cx="3560611" cy="511355"/>
            <a:chOff x="1906216" y="4060653"/>
            <a:chExt cx="3560611" cy="511355"/>
          </a:xfrm>
        </p:grpSpPr>
        <p:sp>
          <p:nvSpPr>
            <p:cNvPr id="14" name="Ellipse 13"/>
            <p:cNvSpPr/>
            <p:nvPr/>
          </p:nvSpPr>
          <p:spPr bwMode="auto">
            <a:xfrm>
              <a:off x="1906216" y="4071942"/>
              <a:ext cx="500066" cy="500066"/>
            </a:xfrm>
            <a:prstGeom prst="ellipse">
              <a:avLst/>
            </a:prstGeom>
            <a:noFill/>
            <a:ln w="34925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15" name="Ellipse 14"/>
            <p:cNvSpPr/>
            <p:nvPr/>
          </p:nvSpPr>
          <p:spPr bwMode="auto">
            <a:xfrm>
              <a:off x="4966761" y="4060653"/>
              <a:ext cx="500066" cy="500066"/>
            </a:xfrm>
            <a:prstGeom prst="ellipse">
              <a:avLst/>
            </a:prstGeom>
            <a:noFill/>
            <a:ln w="34925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14635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Item-Item CF (|N|=2)</a:t>
            </a:r>
            <a:endParaRPr lang="en-AU" dirty="0"/>
          </a:p>
        </p:txBody>
      </p:sp>
      <p:graphicFrame>
        <p:nvGraphicFramePr>
          <p:cNvPr id="4" name="Group 392"/>
          <p:cNvGraphicFramePr>
            <a:graphicFrameLocks noGrp="1"/>
          </p:cNvGraphicFramePr>
          <p:nvPr>
            <p:extLst/>
          </p:nvPr>
        </p:nvGraphicFramePr>
        <p:xfrm>
          <a:off x="1158875" y="1608138"/>
          <a:ext cx="6604000" cy="4056066"/>
        </p:xfrm>
        <a:graphic>
          <a:graphicData uri="http://schemas.openxmlformats.org/drawingml/2006/table">
            <a:tbl>
              <a:tblPr rtl="1"/>
              <a:tblGrid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</a:tblGrid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12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 Box 383"/>
          <p:cNvSpPr txBox="1">
            <a:spLocks noChangeArrowheads="1"/>
          </p:cNvSpPr>
          <p:nvPr/>
        </p:nvSpPr>
        <p:spPr bwMode="auto">
          <a:xfrm>
            <a:off x="4130675" y="1143000"/>
            <a:ext cx="76335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000" b="1" dirty="0">
                <a:solidFill>
                  <a:srgbClr val="008000"/>
                </a:solidFill>
              </a:rPr>
              <a:t>users</a:t>
            </a:r>
          </a:p>
        </p:txBody>
      </p:sp>
      <p:sp>
        <p:nvSpPr>
          <p:cNvPr id="6" name="Text Box 384"/>
          <p:cNvSpPr txBox="1">
            <a:spLocks noChangeArrowheads="1"/>
          </p:cNvSpPr>
          <p:nvPr/>
        </p:nvSpPr>
        <p:spPr bwMode="auto">
          <a:xfrm rot="16200000">
            <a:off x="313531" y="3521869"/>
            <a:ext cx="9890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000" b="1" dirty="0">
                <a:solidFill>
                  <a:srgbClr val="008000"/>
                </a:solidFill>
              </a:rPr>
              <a:t>movies</a:t>
            </a:r>
          </a:p>
        </p:txBody>
      </p:sp>
      <p:grpSp>
        <p:nvGrpSpPr>
          <p:cNvPr id="7" name="Group 393"/>
          <p:cNvGrpSpPr>
            <a:grpSpLocks/>
          </p:cNvGrpSpPr>
          <p:nvPr/>
        </p:nvGrpSpPr>
        <p:grpSpPr bwMode="auto">
          <a:xfrm>
            <a:off x="1828800" y="5892804"/>
            <a:ext cx="5867400" cy="533400"/>
            <a:chOff x="1392" y="3744"/>
            <a:chExt cx="3696" cy="336"/>
          </a:xfrm>
        </p:grpSpPr>
        <p:sp>
          <p:nvSpPr>
            <p:cNvPr id="8" name="Rectangle 385"/>
            <p:cNvSpPr>
              <a:spLocks noChangeArrowheads="1"/>
            </p:cNvSpPr>
            <p:nvPr/>
          </p:nvSpPr>
          <p:spPr bwMode="auto">
            <a:xfrm>
              <a:off x="1392" y="3744"/>
              <a:ext cx="336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Rectangle 386"/>
            <p:cNvSpPr>
              <a:spLocks noChangeArrowheads="1"/>
            </p:cNvSpPr>
            <p:nvPr/>
          </p:nvSpPr>
          <p:spPr bwMode="auto">
            <a:xfrm>
              <a:off x="3072" y="3744"/>
              <a:ext cx="336" cy="336"/>
            </a:xfrm>
            <a:prstGeom prst="rect">
              <a:avLst/>
            </a:prstGeom>
            <a:solidFill>
              <a:srgbClr val="FFF90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Text Box 387"/>
            <p:cNvSpPr txBox="1">
              <a:spLocks noChangeArrowheads="1"/>
            </p:cNvSpPr>
            <p:nvPr/>
          </p:nvSpPr>
          <p:spPr bwMode="auto">
            <a:xfrm>
              <a:off x="1728" y="3792"/>
              <a:ext cx="124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dirty="0">
                  <a:latin typeface="Arial" pitchFamily="34" charset="0"/>
                  <a:cs typeface="Arial" pitchFamily="34" charset="0"/>
                </a:rPr>
                <a:t>- unknown rating</a:t>
              </a:r>
            </a:p>
          </p:txBody>
        </p:sp>
        <p:sp>
          <p:nvSpPr>
            <p:cNvPr id="11" name="Text Box 388"/>
            <p:cNvSpPr txBox="1">
              <a:spLocks noChangeArrowheads="1"/>
            </p:cNvSpPr>
            <p:nvPr/>
          </p:nvSpPr>
          <p:spPr bwMode="auto">
            <a:xfrm>
              <a:off x="3408" y="3792"/>
              <a:ext cx="16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>
                  <a:latin typeface="Arial" pitchFamily="34" charset="0"/>
                  <a:cs typeface="Arial" pitchFamily="34" charset="0"/>
                </a:rPr>
                <a:t>- rating between 1 to 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0241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Item-Item CF (|N|=2)</a:t>
            </a:r>
            <a:endParaRPr lang="en-AU" dirty="0"/>
          </a:p>
        </p:txBody>
      </p:sp>
      <p:graphicFrame>
        <p:nvGraphicFramePr>
          <p:cNvPr id="4" name="Group 130"/>
          <p:cNvGraphicFramePr>
            <a:graphicFrameLocks noGrp="1"/>
          </p:cNvGraphicFramePr>
          <p:nvPr>
            <p:extLst/>
          </p:nvPr>
        </p:nvGraphicFramePr>
        <p:xfrm>
          <a:off x="1158875" y="1608138"/>
          <a:ext cx="6604000" cy="4056066"/>
        </p:xfrm>
        <a:graphic>
          <a:graphicData uri="http://schemas.openxmlformats.org/drawingml/2006/table">
            <a:tbl>
              <a:tblPr rtl="1"/>
              <a:tblGrid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</a:tblGrid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12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? 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 Box 122"/>
          <p:cNvSpPr txBox="1">
            <a:spLocks noChangeArrowheads="1"/>
          </p:cNvSpPr>
          <p:nvPr/>
        </p:nvSpPr>
        <p:spPr bwMode="auto">
          <a:xfrm>
            <a:off x="4130675" y="1143000"/>
            <a:ext cx="76335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000" b="1" dirty="0">
                <a:solidFill>
                  <a:srgbClr val="008000"/>
                </a:solidFill>
              </a:rPr>
              <a:t>users</a:t>
            </a:r>
          </a:p>
        </p:txBody>
      </p:sp>
      <p:sp>
        <p:nvSpPr>
          <p:cNvPr id="6" name="Rectangle 126"/>
          <p:cNvSpPr>
            <a:spLocks noChangeArrowheads="1"/>
          </p:cNvSpPr>
          <p:nvPr/>
        </p:nvSpPr>
        <p:spPr bwMode="auto">
          <a:xfrm>
            <a:off x="1997075" y="5892804"/>
            <a:ext cx="533400" cy="5334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Text Box 128"/>
          <p:cNvSpPr txBox="1">
            <a:spLocks noChangeArrowheads="1"/>
          </p:cNvSpPr>
          <p:nvPr/>
        </p:nvSpPr>
        <p:spPr bwMode="auto">
          <a:xfrm>
            <a:off x="2530475" y="5969004"/>
            <a:ext cx="4038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dirty="0">
                <a:latin typeface="Arial" pitchFamily="34" charset="0"/>
                <a:cs typeface="Arial" pitchFamily="34" charset="0"/>
              </a:rPr>
              <a:t>- estimate rating of movie </a:t>
            </a:r>
            <a:r>
              <a:rPr lang="en-US" b="1" dirty="0">
                <a:solidFill>
                  <a:srgbClr val="006600"/>
                </a:solidFill>
                <a:latin typeface="Arial" pitchFamily="34" charset="0"/>
                <a:cs typeface="Arial" pitchFamily="34" charset="0"/>
              </a:rPr>
              <a:t>1</a:t>
            </a:r>
            <a:r>
              <a:rPr lang="en-US" dirty="0">
                <a:latin typeface="Arial" pitchFamily="34" charset="0"/>
                <a:cs typeface="Arial" pitchFamily="34" charset="0"/>
              </a:rPr>
              <a:t> by user </a:t>
            </a:r>
            <a:r>
              <a:rPr lang="en-US" b="1" dirty="0">
                <a:solidFill>
                  <a:srgbClr val="006600"/>
                </a:solidFill>
                <a:latin typeface="Arial" pitchFamily="34" charset="0"/>
                <a:cs typeface="Arial" pitchFamily="34" charset="0"/>
              </a:rPr>
              <a:t>5</a:t>
            </a:r>
          </a:p>
        </p:txBody>
      </p:sp>
      <p:sp>
        <p:nvSpPr>
          <p:cNvPr id="8" name="Text Box 384"/>
          <p:cNvSpPr txBox="1">
            <a:spLocks noChangeArrowheads="1"/>
          </p:cNvSpPr>
          <p:nvPr/>
        </p:nvSpPr>
        <p:spPr bwMode="auto">
          <a:xfrm rot="16200000">
            <a:off x="313531" y="3521869"/>
            <a:ext cx="9890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000" b="1" dirty="0">
                <a:solidFill>
                  <a:srgbClr val="008000"/>
                </a:solidFill>
              </a:rPr>
              <a:t>movies</a:t>
            </a:r>
          </a:p>
        </p:txBody>
      </p:sp>
    </p:spTree>
    <p:extLst>
      <p:ext uri="{BB962C8B-B14F-4D97-AF65-F5344CB8AC3E}">
        <p14:creationId xmlns:p14="http://schemas.microsoft.com/office/powerpoint/2010/main" val="2219380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Item-Item CF (|N|=2)</a:t>
            </a:r>
            <a:endParaRPr lang="en-AU" dirty="0"/>
          </a:p>
        </p:txBody>
      </p:sp>
      <p:graphicFrame>
        <p:nvGraphicFramePr>
          <p:cNvPr id="4" name="Group 1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9993876"/>
              </p:ext>
            </p:extLst>
          </p:nvPr>
        </p:nvGraphicFramePr>
        <p:xfrm>
          <a:off x="1158875" y="1608138"/>
          <a:ext cx="6604000" cy="4056066"/>
        </p:xfrm>
        <a:graphic>
          <a:graphicData uri="http://schemas.openxmlformats.org/drawingml/2006/table">
            <a:tbl>
              <a:tblPr rtl="1"/>
              <a:tblGrid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</a:tblGrid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12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? 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sng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0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6</a:t>
                      </a:r>
                      <a:endParaRPr kumimoji="0" lang="en-US" sz="2000" b="1" i="0" u="sng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 Box 122"/>
          <p:cNvSpPr txBox="1">
            <a:spLocks noChangeArrowheads="1"/>
          </p:cNvSpPr>
          <p:nvPr/>
        </p:nvSpPr>
        <p:spPr bwMode="auto">
          <a:xfrm>
            <a:off x="4130675" y="1143000"/>
            <a:ext cx="76335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000" b="1" dirty="0">
                <a:solidFill>
                  <a:srgbClr val="008000"/>
                </a:solidFill>
              </a:rPr>
              <a:t>users</a:t>
            </a:r>
          </a:p>
        </p:txBody>
      </p:sp>
      <p:sp>
        <p:nvSpPr>
          <p:cNvPr id="6" name="Text Box 126"/>
          <p:cNvSpPr txBox="1">
            <a:spLocks noChangeArrowheads="1"/>
          </p:cNvSpPr>
          <p:nvPr/>
        </p:nvSpPr>
        <p:spPr bwMode="auto">
          <a:xfrm>
            <a:off x="1920875" y="5782270"/>
            <a:ext cx="3260725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Neighbor selection:</a:t>
            </a:r>
            <a:r>
              <a:rPr lang="en-US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</a:br>
            <a:r>
              <a:rPr lang="en-US" dirty="0">
                <a:latin typeface="Arial" pitchFamily="34" charset="0"/>
                <a:cs typeface="Arial" pitchFamily="34" charset="0"/>
              </a:rPr>
              <a:t>Identify movies similar to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dirty="0" smtClean="0">
                <a:latin typeface="Arial" pitchFamily="34" charset="0"/>
                <a:cs typeface="Arial" pitchFamily="34" charset="0"/>
              </a:rPr>
            </a:br>
            <a:r>
              <a:rPr lang="en-US" dirty="0" smtClean="0">
                <a:latin typeface="Arial" pitchFamily="34" charset="0"/>
                <a:cs typeface="Arial" pitchFamily="34" charset="0"/>
              </a:rPr>
              <a:t>movie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1</a:t>
            </a:r>
            <a:r>
              <a:rPr lang="en-US" dirty="0">
                <a:latin typeface="Arial" pitchFamily="34" charset="0"/>
                <a:cs typeface="Arial" pitchFamily="34" charset="0"/>
              </a:rPr>
              <a:t>, 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rated by user 5</a:t>
            </a:r>
          </a:p>
        </p:txBody>
      </p:sp>
      <p:sp>
        <p:nvSpPr>
          <p:cNvPr id="7" name="Text Box 384"/>
          <p:cNvSpPr txBox="1">
            <a:spLocks noChangeArrowheads="1"/>
          </p:cNvSpPr>
          <p:nvPr/>
        </p:nvSpPr>
        <p:spPr bwMode="auto">
          <a:xfrm rot="16200000">
            <a:off x="313531" y="3521869"/>
            <a:ext cx="9890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000" b="1" dirty="0">
                <a:solidFill>
                  <a:srgbClr val="008000"/>
                </a:solidFill>
              </a:rPr>
              <a:t>movies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88275" y="2286000"/>
            <a:ext cx="898525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1.00</a:t>
            </a:r>
          </a:p>
          <a:p>
            <a:pPr algn="r"/>
            <a:endParaRPr lang="en-US" b="1" dirty="0">
              <a:solidFill>
                <a:srgbClr val="008000"/>
              </a:solidFill>
              <a:latin typeface="Arial" pitchFamily="34" charset="0"/>
              <a:cs typeface="Arial" pitchFamily="34" charset="0"/>
            </a:endParaRPr>
          </a:p>
          <a:p>
            <a:pPr algn="r"/>
            <a:r>
              <a:rPr lang="en-US" sz="2000" b="1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-0.18</a:t>
            </a:r>
          </a:p>
          <a:p>
            <a:pPr algn="r"/>
            <a:endParaRPr lang="en-US" b="1" dirty="0">
              <a:solidFill>
                <a:srgbClr val="008000"/>
              </a:solidFill>
              <a:latin typeface="Arial" pitchFamily="34" charset="0"/>
              <a:cs typeface="Arial" pitchFamily="34" charset="0"/>
            </a:endParaRPr>
          </a:p>
          <a:p>
            <a:pPr algn="r"/>
            <a:r>
              <a:rPr lang="en-US" sz="2000" b="1" u="sng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0.41</a:t>
            </a:r>
          </a:p>
          <a:p>
            <a:pPr algn="r"/>
            <a:endParaRPr lang="en-US" b="1" dirty="0">
              <a:solidFill>
                <a:srgbClr val="008000"/>
              </a:solidFill>
              <a:latin typeface="Arial" pitchFamily="34" charset="0"/>
              <a:cs typeface="Arial" pitchFamily="34" charset="0"/>
            </a:endParaRPr>
          </a:p>
          <a:p>
            <a:pPr algn="r"/>
            <a:r>
              <a:rPr lang="en-US" sz="2000" b="1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-0.10</a:t>
            </a:r>
          </a:p>
          <a:p>
            <a:pPr algn="r"/>
            <a:endParaRPr lang="en-US" b="1" dirty="0">
              <a:solidFill>
                <a:srgbClr val="008000"/>
              </a:solidFill>
              <a:latin typeface="Arial" pitchFamily="34" charset="0"/>
              <a:cs typeface="Arial" pitchFamily="34" charset="0"/>
            </a:endParaRPr>
          </a:p>
          <a:p>
            <a:pPr algn="r"/>
            <a:r>
              <a:rPr lang="en-US" sz="2000" b="1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-0.31</a:t>
            </a:r>
          </a:p>
          <a:p>
            <a:pPr algn="r"/>
            <a:endParaRPr lang="en-US" b="1" dirty="0">
              <a:solidFill>
                <a:srgbClr val="008000"/>
              </a:solidFill>
              <a:latin typeface="Arial" pitchFamily="34" charset="0"/>
              <a:cs typeface="Arial" pitchFamily="34" charset="0"/>
            </a:endParaRPr>
          </a:p>
          <a:p>
            <a:pPr algn="r"/>
            <a:r>
              <a:rPr lang="en-US" sz="2000" b="1" u="sng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0.59</a:t>
            </a:r>
          </a:p>
        </p:txBody>
      </p:sp>
      <p:sp>
        <p:nvSpPr>
          <p:cNvPr id="9" name="Rectangle 8"/>
          <p:cNvSpPr/>
          <p:nvPr/>
        </p:nvSpPr>
        <p:spPr>
          <a:xfrm>
            <a:off x="7858325" y="1828800"/>
            <a:ext cx="123623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2000" b="1" dirty="0" err="1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sim</a:t>
            </a:r>
            <a:r>
              <a:rPr lang="en-US" sz="20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(1,m)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181600" y="5715000"/>
            <a:ext cx="3962400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Here we use Pearson correlation as similarity:</a:t>
            </a:r>
          </a:p>
          <a:p>
            <a:r>
              <a:rPr lang="en-US" sz="1300" b="1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1)</a:t>
            </a:r>
            <a:r>
              <a:rPr lang="en-US" sz="1300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 Subtract mean rating </a:t>
            </a:r>
            <a:r>
              <a:rPr lang="en-US" sz="1300" b="1" i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m</a:t>
            </a:r>
            <a:r>
              <a:rPr lang="en-US" sz="1300" b="1" i="1" baseline="-250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n-US" sz="1300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 from each movie </a:t>
            </a:r>
            <a:r>
              <a:rPr lang="en-US" sz="1300" b="1" i="1" dirty="0" err="1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n-US" sz="1300" b="1" i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z="1300" b="1" i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</a:br>
            <a:r>
              <a:rPr lang="en-US" sz="1300" b="1" i="1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    m</a:t>
            </a:r>
            <a:r>
              <a:rPr lang="en-US" sz="1300" b="1" i="1" baseline="-25000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1</a:t>
            </a:r>
            <a:r>
              <a:rPr lang="en-US" sz="1300" i="1" baseline="-25000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300" i="1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= (1+3+5+5+4)/5 = </a:t>
            </a:r>
            <a:r>
              <a:rPr lang="en-US" sz="1300" b="1" i="1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3.6</a:t>
            </a:r>
            <a:r>
              <a:rPr lang="en-US" sz="1300" i="1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z="1300" i="1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</a:br>
            <a:r>
              <a:rPr lang="en-US" sz="1300" b="1" i="1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    row 1:</a:t>
            </a:r>
            <a:r>
              <a:rPr lang="en-US" sz="1300" i="1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 [-2.6, 0, -0.6, 0, 0, 1.4, 0, 0, 1.4, 0, 0.4, 0]</a:t>
            </a:r>
          </a:p>
          <a:p>
            <a:r>
              <a:rPr lang="en-US" sz="1300" b="1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2)</a:t>
            </a:r>
            <a:r>
              <a:rPr lang="en-US" sz="1300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 Compute cosine similarities between rows</a:t>
            </a:r>
          </a:p>
        </p:txBody>
      </p:sp>
    </p:spTree>
    <p:extLst>
      <p:ext uri="{BB962C8B-B14F-4D97-AF65-F5344CB8AC3E}">
        <p14:creationId xmlns:p14="http://schemas.microsoft.com/office/powerpoint/2010/main" val="1116000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Item-Item CF (|N|=2)</a:t>
            </a:r>
            <a:endParaRPr lang="en-AU" dirty="0"/>
          </a:p>
        </p:txBody>
      </p:sp>
      <p:graphicFrame>
        <p:nvGraphicFramePr>
          <p:cNvPr id="4" name="Group 3"/>
          <p:cNvGraphicFramePr>
            <a:graphicFrameLocks noGrp="1"/>
          </p:cNvGraphicFramePr>
          <p:nvPr>
            <p:extLst/>
          </p:nvPr>
        </p:nvGraphicFramePr>
        <p:xfrm>
          <a:off x="1158875" y="1608138"/>
          <a:ext cx="6604000" cy="4056066"/>
        </p:xfrm>
        <a:graphic>
          <a:graphicData uri="http://schemas.openxmlformats.org/drawingml/2006/table">
            <a:tbl>
              <a:tblPr rtl="1"/>
              <a:tblGrid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</a:tblGrid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12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? 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sng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000" b="1" i="0" u="sng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6</a:t>
                      </a:r>
                      <a:endParaRPr kumimoji="0" lang="en-US" sz="2000" b="1" i="0" u="sng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 Box 122"/>
          <p:cNvSpPr txBox="1">
            <a:spLocks noChangeArrowheads="1"/>
          </p:cNvSpPr>
          <p:nvPr/>
        </p:nvSpPr>
        <p:spPr bwMode="auto">
          <a:xfrm>
            <a:off x="4130675" y="1143000"/>
            <a:ext cx="76335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000" b="1">
                <a:solidFill>
                  <a:srgbClr val="008000"/>
                </a:solidFill>
              </a:rPr>
              <a:t>users</a:t>
            </a:r>
          </a:p>
        </p:txBody>
      </p:sp>
      <p:sp>
        <p:nvSpPr>
          <p:cNvPr id="6" name="Text Box 124"/>
          <p:cNvSpPr txBox="1">
            <a:spLocks noChangeArrowheads="1"/>
          </p:cNvSpPr>
          <p:nvPr/>
        </p:nvSpPr>
        <p:spPr bwMode="auto">
          <a:xfrm>
            <a:off x="1676400" y="5791200"/>
            <a:ext cx="3276600" cy="671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latin typeface="Arial" pitchFamily="34" charset="0"/>
                <a:cs typeface="Arial" pitchFamily="34" charset="0"/>
              </a:rPr>
              <a:t>Compute similarity weights:</a:t>
            </a:r>
            <a:r>
              <a:rPr lang="en-US" dirty="0">
                <a:latin typeface="Arial" pitchFamily="34" charset="0"/>
                <a:cs typeface="Arial" pitchFamily="34" charset="0"/>
              </a:rPr>
              <a:t/>
            </a:r>
            <a:br>
              <a:rPr lang="en-US" dirty="0">
                <a:latin typeface="Arial" pitchFamily="34" charset="0"/>
                <a:cs typeface="Arial" pitchFamily="34" charset="0"/>
              </a:rPr>
            </a:br>
            <a:r>
              <a:rPr lang="en-US" sz="20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s</a:t>
            </a:r>
            <a:r>
              <a:rPr lang="en-US" sz="2000" b="1" baseline="-250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1,3</a:t>
            </a:r>
            <a:r>
              <a:rPr lang="en-US" sz="20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=0.41, s</a:t>
            </a:r>
            <a:r>
              <a:rPr lang="en-US" sz="2000" b="1" baseline="-250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1,6</a:t>
            </a:r>
            <a:r>
              <a:rPr lang="en-US" sz="20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=0.59</a:t>
            </a:r>
            <a:endParaRPr lang="en-US" sz="2000" b="1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 Box 384"/>
          <p:cNvSpPr txBox="1">
            <a:spLocks noChangeArrowheads="1"/>
          </p:cNvSpPr>
          <p:nvPr/>
        </p:nvSpPr>
        <p:spPr bwMode="auto">
          <a:xfrm rot="16200000">
            <a:off x="319763" y="3520252"/>
            <a:ext cx="97654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000" b="1" dirty="0">
                <a:solidFill>
                  <a:srgbClr val="008000"/>
                </a:solidFill>
              </a:rPr>
              <a:t>movies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88275" y="2286000"/>
            <a:ext cx="898525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1.00</a:t>
            </a:r>
          </a:p>
          <a:p>
            <a:pPr algn="r"/>
            <a:endParaRPr lang="en-US" b="1" dirty="0">
              <a:solidFill>
                <a:srgbClr val="008000"/>
              </a:solidFill>
              <a:latin typeface="Arial" pitchFamily="34" charset="0"/>
              <a:cs typeface="Arial" pitchFamily="34" charset="0"/>
            </a:endParaRPr>
          </a:p>
          <a:p>
            <a:pPr algn="r"/>
            <a:r>
              <a:rPr lang="en-US" sz="2000" b="1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-0.18</a:t>
            </a:r>
          </a:p>
          <a:p>
            <a:pPr algn="r"/>
            <a:endParaRPr lang="en-US" b="1" dirty="0">
              <a:solidFill>
                <a:srgbClr val="008000"/>
              </a:solidFill>
              <a:latin typeface="Arial" pitchFamily="34" charset="0"/>
              <a:cs typeface="Arial" pitchFamily="34" charset="0"/>
            </a:endParaRPr>
          </a:p>
          <a:p>
            <a:pPr algn="r"/>
            <a:r>
              <a:rPr lang="en-US" sz="2000" b="1" u="sng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0.41</a:t>
            </a:r>
          </a:p>
          <a:p>
            <a:pPr algn="r"/>
            <a:endParaRPr lang="en-US" b="1" dirty="0">
              <a:solidFill>
                <a:srgbClr val="008000"/>
              </a:solidFill>
              <a:latin typeface="Arial" pitchFamily="34" charset="0"/>
              <a:cs typeface="Arial" pitchFamily="34" charset="0"/>
            </a:endParaRPr>
          </a:p>
          <a:p>
            <a:pPr algn="r"/>
            <a:r>
              <a:rPr lang="en-US" sz="2000" b="1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-0.10</a:t>
            </a:r>
          </a:p>
          <a:p>
            <a:pPr algn="r"/>
            <a:endParaRPr lang="en-US" b="1" dirty="0">
              <a:solidFill>
                <a:srgbClr val="008000"/>
              </a:solidFill>
              <a:latin typeface="Arial" pitchFamily="34" charset="0"/>
              <a:cs typeface="Arial" pitchFamily="34" charset="0"/>
            </a:endParaRPr>
          </a:p>
          <a:p>
            <a:pPr algn="r"/>
            <a:r>
              <a:rPr lang="en-US" sz="2000" b="1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-0.31</a:t>
            </a:r>
          </a:p>
          <a:p>
            <a:pPr algn="r"/>
            <a:endParaRPr lang="en-US" b="1" dirty="0">
              <a:solidFill>
                <a:srgbClr val="008000"/>
              </a:solidFill>
              <a:latin typeface="Arial" pitchFamily="34" charset="0"/>
              <a:cs typeface="Arial" pitchFamily="34" charset="0"/>
            </a:endParaRPr>
          </a:p>
          <a:p>
            <a:pPr algn="r"/>
            <a:r>
              <a:rPr lang="en-US" sz="2000" b="1" u="sng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0.59</a:t>
            </a:r>
          </a:p>
        </p:txBody>
      </p:sp>
      <p:sp>
        <p:nvSpPr>
          <p:cNvPr id="9" name="Rectangle 8"/>
          <p:cNvSpPr/>
          <p:nvPr/>
        </p:nvSpPr>
        <p:spPr>
          <a:xfrm>
            <a:off x="7858325" y="1828800"/>
            <a:ext cx="123623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2000" b="1" dirty="0" err="1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sim</a:t>
            </a:r>
            <a:r>
              <a:rPr lang="en-US" sz="20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(1,m)</a:t>
            </a:r>
          </a:p>
        </p:txBody>
      </p:sp>
    </p:spTree>
    <p:extLst>
      <p:ext uri="{BB962C8B-B14F-4D97-AF65-F5344CB8AC3E}">
        <p14:creationId xmlns:p14="http://schemas.microsoft.com/office/powerpoint/2010/main" val="2610523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Recommender Systems</a:t>
            </a:r>
            <a:endParaRPr lang="en-AU" dirty="0"/>
          </a:p>
        </p:txBody>
      </p:sp>
      <p:pic>
        <p:nvPicPr>
          <p:cNvPr id="4" name="Picture 2" descr="D:\projects\000-papers\general\habil\vortrag\material\recsys_also_bought.bmp"/>
          <p:cNvPicPr>
            <a:picLocks noChangeAspect="1" noChangeArrowheads="1"/>
          </p:cNvPicPr>
          <p:nvPr/>
        </p:nvPicPr>
        <p:blipFill>
          <a:blip r:embed="rId2"/>
          <a:srcRect r="410" b="593"/>
          <a:stretch>
            <a:fillRect/>
          </a:stretch>
        </p:blipFill>
        <p:spPr bwMode="auto">
          <a:xfrm>
            <a:off x="819150" y="994868"/>
            <a:ext cx="7610475" cy="524926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5710966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Item-Item CF (|N|=2)</a:t>
            </a:r>
            <a:endParaRPr lang="en-AU" dirty="0"/>
          </a:p>
        </p:txBody>
      </p:sp>
      <p:graphicFrame>
        <p:nvGraphicFramePr>
          <p:cNvPr id="4" name="Group 132"/>
          <p:cNvGraphicFramePr>
            <a:graphicFrameLocks noGrp="1"/>
          </p:cNvGraphicFramePr>
          <p:nvPr>
            <p:extLst/>
          </p:nvPr>
        </p:nvGraphicFramePr>
        <p:xfrm>
          <a:off x="1143000" y="1608138"/>
          <a:ext cx="6604000" cy="4056066"/>
        </p:xfrm>
        <a:graphic>
          <a:graphicData uri="http://schemas.openxmlformats.org/drawingml/2006/table">
            <a:tbl>
              <a:tblPr rtl="1"/>
              <a:tblGrid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33400"/>
                <a:gridCol w="482600"/>
                <a:gridCol w="508000"/>
                <a:gridCol w="508000"/>
                <a:gridCol w="508000"/>
                <a:gridCol w="508000"/>
              </a:tblGrid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12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2.6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sng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000" b="1" i="0" u="sng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6</a:t>
                      </a:r>
                      <a:endParaRPr kumimoji="0" lang="en-US" sz="2000" b="1" i="0" u="sng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 Box 122"/>
          <p:cNvSpPr txBox="1">
            <a:spLocks noChangeArrowheads="1"/>
          </p:cNvSpPr>
          <p:nvPr/>
        </p:nvSpPr>
        <p:spPr bwMode="auto">
          <a:xfrm>
            <a:off x="4114800" y="1143000"/>
            <a:ext cx="76335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000" b="1">
                <a:solidFill>
                  <a:srgbClr val="008000"/>
                </a:solidFill>
              </a:rPr>
              <a:t>users</a:t>
            </a:r>
          </a:p>
        </p:txBody>
      </p:sp>
      <p:sp>
        <p:nvSpPr>
          <p:cNvPr id="6" name="Text Box 124"/>
          <p:cNvSpPr txBox="1">
            <a:spLocks noChangeArrowheads="1"/>
          </p:cNvSpPr>
          <p:nvPr/>
        </p:nvSpPr>
        <p:spPr bwMode="auto">
          <a:xfrm>
            <a:off x="1600200" y="5715000"/>
            <a:ext cx="4953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latin typeface="Arial" pitchFamily="34" charset="0"/>
                <a:cs typeface="Arial" pitchFamily="34" charset="0"/>
              </a:rPr>
              <a:t>Predict by taking weighted average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>
              <a:spcBef>
                <a:spcPct val="50000"/>
              </a:spcBef>
            </a:pPr>
            <a:r>
              <a:rPr lang="en-US" b="1" dirty="0" smtClean="0">
                <a:latin typeface="Arial" pitchFamily="34" charset="0"/>
                <a:cs typeface="Arial" pitchFamily="34" charset="0"/>
              </a:rPr>
              <a:t>r</a:t>
            </a:r>
            <a:r>
              <a:rPr lang="en-US" b="1" baseline="-25000" dirty="0" smtClean="0">
                <a:latin typeface="Arial" pitchFamily="34" charset="0"/>
                <a:cs typeface="Arial" pitchFamily="34" charset="0"/>
              </a:rPr>
              <a:t>1.5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= </a:t>
            </a:r>
            <a:r>
              <a:rPr lang="en-US" sz="20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(0.41*2 + 0.59*3) / (0.41+0.59) = 2.6</a:t>
            </a:r>
            <a:endParaRPr lang="en-US" sz="2000" b="1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 Box 384"/>
          <p:cNvSpPr txBox="1">
            <a:spLocks noChangeArrowheads="1"/>
          </p:cNvSpPr>
          <p:nvPr/>
        </p:nvSpPr>
        <p:spPr bwMode="auto">
          <a:xfrm rot="16200000">
            <a:off x="319763" y="3520252"/>
            <a:ext cx="97654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000" b="1" dirty="0">
                <a:solidFill>
                  <a:srgbClr val="008000"/>
                </a:solidFill>
              </a:rPr>
              <a:t>movies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498789" y="5767337"/>
                <a:ext cx="2645211" cy="8041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latin typeface="Cambria Math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/>
                              <a:cs typeface="Arial" pitchFamily="34" charset="0"/>
                            </a:rPr>
                            <m:t>𝒓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/>
                              <a:cs typeface="Arial" pitchFamily="34" charset="0"/>
                            </a:rPr>
                            <m:t>𝒊𝒙</m:t>
                          </m:r>
                        </m:sub>
                      </m:sSub>
                      <m:r>
                        <a:rPr lang="en-US" sz="2000" b="1" i="1" smtClean="0">
                          <a:latin typeface="Cambria Math"/>
                          <a:cs typeface="Arial" pitchFamily="34" charset="0"/>
                        </a:rPr>
                        <m:t>=</m:t>
                      </m:r>
                      <m:f>
                        <m:fPr>
                          <m:ctrlPr>
                            <a:rPr lang="en-US" sz="2000" b="1" i="1" smtClean="0">
                              <a:latin typeface="Cambria Math"/>
                              <a:cs typeface="Arial" pitchFamily="34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pHide m:val="on"/>
                              <m:ctrlPr>
                                <a:rPr lang="en-US" sz="2000" b="1" i="1" smtClean="0">
                                  <a:latin typeface="Cambria Math"/>
                                  <a:cs typeface="Arial" pitchFamily="34" charset="0"/>
                                </a:rPr>
                              </m:ctrlPr>
                            </m:naryPr>
                            <m:sub>
                              <m:r>
                                <a:rPr lang="en-US" sz="2000" b="1" i="1" smtClean="0">
                                  <a:latin typeface="Cambria Math"/>
                                  <a:cs typeface="Arial" pitchFamily="34" charset="0"/>
                                </a:rPr>
                                <m:t>𝒋</m:t>
                              </m:r>
                              <m:r>
                                <a:rPr lang="en-US" sz="2000" b="1" i="1" smtClean="0">
                                  <a:latin typeface="Cambria Math"/>
                                  <a:cs typeface="Arial" pitchFamily="34" charset="0"/>
                                </a:rPr>
                                <m:t>∈</m:t>
                              </m:r>
                              <m:r>
                                <a:rPr lang="en-US" sz="2000" b="1" i="1" smtClean="0">
                                  <a:latin typeface="Cambria Math"/>
                                  <a:cs typeface="Arial" pitchFamily="34" charset="0"/>
                                </a:rPr>
                                <m:t>𝑵</m:t>
                              </m:r>
                              <m:r>
                                <a:rPr lang="en-US" sz="2000" b="1" i="1" smtClean="0">
                                  <a:latin typeface="Cambria Math"/>
                                  <a:cs typeface="Arial" pitchFamily="34" charset="0"/>
                                </a:rPr>
                                <m:t>(</m:t>
                              </m:r>
                              <m:r>
                                <a:rPr lang="en-US" sz="2000" b="1" i="1" smtClean="0">
                                  <a:latin typeface="Cambria Math"/>
                                  <a:cs typeface="Arial" pitchFamily="34" charset="0"/>
                                </a:rPr>
                                <m:t>𝒊</m:t>
                              </m:r>
                              <m:r>
                                <a:rPr lang="en-US" sz="2000" b="1" i="1" smtClean="0">
                                  <a:latin typeface="Cambria Math"/>
                                  <a:cs typeface="Arial" pitchFamily="34" charset="0"/>
                                </a:rPr>
                                <m:t>;</m:t>
                              </m:r>
                              <m:r>
                                <a:rPr lang="en-US" sz="2000" b="1" i="1" smtClean="0">
                                  <a:latin typeface="Cambria Math"/>
                                  <a:cs typeface="Arial" pitchFamily="34" charset="0"/>
                                </a:rPr>
                                <m:t>𝒙</m:t>
                              </m:r>
                              <m:r>
                                <a:rPr lang="en-US" sz="2000" b="1" i="1" smtClean="0">
                                  <a:latin typeface="Cambria Math"/>
                                  <a:cs typeface="Arial" pitchFamily="34" charset="0"/>
                                </a:rPr>
                                <m:t>)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2000" b="1" i="1">
                                      <a:latin typeface="Cambria Math"/>
                                      <a:cs typeface="Arial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1">
                                      <a:latin typeface="Cambria Math"/>
                                      <a:cs typeface="Arial" pitchFamily="34" charset="0"/>
                                    </a:rPr>
                                    <m:t>𝒔</m:t>
                                  </m:r>
                                </m:e>
                                <m:sub>
                                  <m:r>
                                    <a:rPr lang="en-US" sz="2000" b="1" i="1">
                                      <a:latin typeface="Cambria Math"/>
                                      <a:cs typeface="Arial" pitchFamily="34" charset="0"/>
                                    </a:rPr>
                                    <m:t>𝒊𝒋</m:t>
                                  </m:r>
                                </m:sub>
                              </m:sSub>
                              <m:r>
                                <a:rPr lang="en-US" sz="2000" b="1" i="1">
                                  <a:latin typeface="Cambria Math"/>
                                  <a:cs typeface="Arial" pitchFamily="34" charset="0"/>
                                </a:rPr>
                                <m:t>⋅</m:t>
                              </m:r>
                              <m:sSub>
                                <m:sSubPr>
                                  <m:ctrlPr>
                                    <a:rPr lang="en-US" sz="2000" b="1" i="1">
                                      <a:latin typeface="Cambria Math"/>
                                      <a:cs typeface="Arial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1">
                                      <a:latin typeface="Cambria Math"/>
                                      <a:cs typeface="Arial" pitchFamily="34" charset="0"/>
                                    </a:rPr>
                                    <m:t>𝒓</m:t>
                                  </m:r>
                                </m:e>
                                <m:sub>
                                  <m:r>
                                    <a:rPr lang="en-US" sz="2000" b="1" i="1">
                                      <a:latin typeface="Cambria Math"/>
                                      <a:cs typeface="Arial" pitchFamily="34" charset="0"/>
                                    </a:rPr>
                                    <m:t>𝒋𝒙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r>
                            <a:rPr lang="en-US" sz="2000" b="1" i="1" smtClean="0">
                              <a:latin typeface="Cambria Math"/>
                              <a:cs typeface="Arial" pitchFamily="34" charset="0"/>
                            </a:rPr>
                            <m:t>∑</m:t>
                          </m:r>
                          <m:sSub>
                            <m:sSubPr>
                              <m:ctrlPr>
                                <a:rPr lang="en-US" sz="2000" b="1" i="1" smtClean="0">
                                  <a:latin typeface="Cambria Math"/>
                                  <a:cs typeface="Arial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latin typeface="Cambria Math"/>
                                  <a:cs typeface="Arial" pitchFamily="34" charset="0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US" sz="2000" b="1" i="1" smtClean="0">
                                  <a:latin typeface="Cambria Math"/>
                                  <a:cs typeface="Arial" pitchFamily="34" charset="0"/>
                                </a:rPr>
                                <m:t>𝒊𝒋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000" b="1" dirty="0" smtClean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8789" y="5767337"/>
                <a:ext cx="2645211" cy="80413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533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CF: Common Practice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</a:t>
            </a:r>
            <a:r>
              <a:rPr lang="en-US" b="1" dirty="0">
                <a:solidFill>
                  <a:srgbClr val="FF0066"/>
                </a:solidFill>
              </a:rPr>
              <a:t>similarity </a:t>
            </a:r>
            <a:r>
              <a:rPr lang="en-US" b="1" i="1" dirty="0" err="1">
                <a:solidFill>
                  <a:srgbClr val="0000FF"/>
                </a:solidFill>
              </a:rPr>
              <a:t>s</a:t>
            </a:r>
            <a:r>
              <a:rPr lang="en-US" b="1" i="1" baseline="-25000" dirty="0" err="1">
                <a:solidFill>
                  <a:srgbClr val="0000FF"/>
                </a:solidFill>
              </a:rPr>
              <a:t>ij</a:t>
            </a:r>
            <a:r>
              <a:rPr lang="en-US" dirty="0"/>
              <a:t> of items </a:t>
            </a:r>
            <a:r>
              <a:rPr lang="en-US" b="1" i="1" dirty="0" err="1"/>
              <a:t>i</a:t>
            </a:r>
            <a:r>
              <a:rPr lang="en-US" dirty="0"/>
              <a:t> and </a:t>
            </a:r>
            <a:r>
              <a:rPr lang="en-US" b="1" i="1" dirty="0"/>
              <a:t>j</a:t>
            </a:r>
          </a:p>
          <a:p>
            <a:r>
              <a:rPr lang="en-US" dirty="0"/>
              <a:t>Select </a:t>
            </a:r>
            <a:r>
              <a:rPr lang="en-US" b="1" i="1" dirty="0"/>
              <a:t>k</a:t>
            </a:r>
            <a:r>
              <a:rPr lang="en-US" dirty="0"/>
              <a:t> nearest neighbors </a:t>
            </a:r>
            <a:r>
              <a:rPr lang="en-US" b="1" i="1" dirty="0">
                <a:solidFill>
                  <a:srgbClr val="0000FF"/>
                </a:solidFill>
              </a:rPr>
              <a:t>N(</a:t>
            </a:r>
            <a:r>
              <a:rPr lang="en-US" b="1" i="1" dirty="0" err="1">
                <a:solidFill>
                  <a:srgbClr val="0000FF"/>
                </a:solidFill>
              </a:rPr>
              <a:t>i</a:t>
            </a:r>
            <a:r>
              <a:rPr lang="en-US" b="1" i="1" dirty="0">
                <a:solidFill>
                  <a:srgbClr val="0000FF"/>
                </a:solidFill>
              </a:rPr>
              <a:t>; x)</a:t>
            </a:r>
          </a:p>
          <a:p>
            <a:pPr lvl="1"/>
            <a:r>
              <a:rPr lang="en-US" dirty="0"/>
              <a:t>Items most similar to </a:t>
            </a:r>
            <a:r>
              <a:rPr lang="en-US" b="1" i="1" dirty="0" err="1"/>
              <a:t>i</a:t>
            </a:r>
            <a:r>
              <a:rPr lang="en-US" dirty="0"/>
              <a:t>, that were rated by </a:t>
            </a:r>
            <a:r>
              <a:rPr lang="en-US" b="1" i="1" dirty="0"/>
              <a:t>x</a:t>
            </a:r>
          </a:p>
          <a:p>
            <a:r>
              <a:rPr lang="en-US" dirty="0"/>
              <a:t>Estimate rating </a:t>
            </a:r>
            <a:r>
              <a:rPr lang="en-US" b="1" i="1" dirty="0" err="1">
                <a:solidFill>
                  <a:srgbClr val="0000FF"/>
                </a:solidFill>
              </a:rPr>
              <a:t>r</a:t>
            </a:r>
            <a:r>
              <a:rPr lang="en-US" b="1" i="1" baseline="-25000" dirty="0" err="1">
                <a:solidFill>
                  <a:srgbClr val="0000FF"/>
                </a:solidFill>
              </a:rPr>
              <a:t>xi</a:t>
            </a:r>
            <a:r>
              <a:rPr lang="en-US" dirty="0"/>
              <a:t> as the weighted average: </a:t>
            </a:r>
          </a:p>
          <a:p>
            <a:endParaRPr lang="en-AU" dirty="0"/>
          </a:p>
        </p:txBody>
      </p:sp>
      <p:sp>
        <p:nvSpPr>
          <p:cNvPr id="4" name="Rectangle 3"/>
          <p:cNvSpPr/>
          <p:nvPr/>
        </p:nvSpPr>
        <p:spPr>
          <a:xfrm>
            <a:off x="7409331" y="8965"/>
            <a:ext cx="1734670" cy="1008530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/>
          </p:nvPr>
        </p:nvGraphicFramePr>
        <p:xfrm>
          <a:off x="7461250" y="219075"/>
          <a:ext cx="1636713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56" name="Equation" r:id="rId3" imgW="1155600" imgH="545760" progId="Equation.3">
                  <p:embed/>
                </p:oleObj>
              </mc:Choice>
              <mc:Fallback>
                <p:oleObj name="Equation" r:id="rId3" imgW="1155600" imgH="5457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1250" y="219075"/>
                        <a:ext cx="1636713" cy="831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409330" y="-6262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Before</a:t>
            </a:r>
            <a:r>
              <a:rPr lang="en-US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:</a:t>
            </a:r>
          </a:p>
        </p:txBody>
      </p:sp>
      <p:graphicFrame>
        <p:nvGraphicFramePr>
          <p:cNvPr id="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89714"/>
              </p:ext>
            </p:extLst>
          </p:nvPr>
        </p:nvGraphicFramePr>
        <p:xfrm>
          <a:off x="4800600" y="2778125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57" name="Equation" r:id="rId5" imgW="114120" imgH="177480" progId="">
                  <p:embed/>
                </p:oleObj>
              </mc:Choice>
              <mc:Fallback>
                <p:oleObj name="Equation" r:id="rId5" imgW="114120" imgH="17748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2778125"/>
                        <a:ext cx="114300" cy="17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14"/>
          <p:cNvSpPr txBox="1">
            <a:spLocks noChangeArrowheads="1"/>
          </p:cNvSpPr>
          <p:nvPr/>
        </p:nvSpPr>
        <p:spPr bwMode="auto">
          <a:xfrm>
            <a:off x="722312" y="4848225"/>
            <a:ext cx="3097213" cy="400110"/>
          </a:xfrm>
          <a:prstGeom prst="rect">
            <a:avLst/>
          </a:prstGeom>
          <a:solidFill>
            <a:srgbClr val="FFCC99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000" b="1" dirty="0"/>
              <a:t>baseline estimate for </a:t>
            </a:r>
            <a:r>
              <a:rPr lang="en-US" sz="2000" b="1" i="1" dirty="0" err="1" smtClean="0"/>
              <a:t>r</a:t>
            </a:r>
            <a:r>
              <a:rPr lang="en-US" sz="2000" b="1" i="1" baseline="-25000" dirty="0" err="1" smtClean="0"/>
              <a:t>xi</a:t>
            </a:r>
            <a:endParaRPr lang="en-US" sz="2000" b="1" i="1" dirty="0"/>
          </a:p>
        </p:txBody>
      </p:sp>
      <p:sp>
        <p:nvSpPr>
          <p:cNvPr id="9" name="Line 15"/>
          <p:cNvSpPr>
            <a:spLocks noChangeShapeType="1"/>
          </p:cNvSpPr>
          <p:nvPr/>
        </p:nvSpPr>
        <p:spPr bwMode="auto">
          <a:xfrm flipV="1">
            <a:off x="2066925" y="4097376"/>
            <a:ext cx="0" cy="750849"/>
          </a:xfrm>
          <a:prstGeom prst="line">
            <a:avLst/>
          </a:prstGeom>
          <a:noFill/>
          <a:ln w="25400">
            <a:solidFill>
              <a:srgbClr val="FF99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4552950" y="4837074"/>
            <a:ext cx="4114800" cy="1306551"/>
          </a:xfrm>
          <a:prstGeom prst="rect">
            <a:avLst/>
          </a:prstGeom>
        </p:spPr>
        <p:txBody>
          <a:bodyPr vert="horz" lIns="54864" tIns="91440" rtlCol="0">
            <a:noAutofit/>
          </a:bodyPr>
          <a:lstStyle/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tabLst/>
              <a:defRPr/>
            </a:pPr>
            <a:r>
              <a:rPr kumimoji="0" lang="el-GR" sz="20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μ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</a:t>
            </a:r>
            <a:r>
              <a:rPr kumimoji="0" lang="en-CA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 =  overall mean movie rating</a:t>
            </a:r>
          </a:p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tabLst/>
              <a:defRPr/>
            </a:pPr>
            <a:r>
              <a:rPr kumimoji="0" lang="en-CA" sz="2000" b="1" i="1" u="none" strike="noStrike" kern="1200" cap="none" spc="0" normalizeH="0" baseline="0" noProof="0" dirty="0" err="1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b</a:t>
            </a:r>
            <a:r>
              <a:rPr kumimoji="0" lang="en-CA" sz="2000" b="1" i="1" u="none" strike="noStrike" kern="1200" cap="none" spc="0" normalizeH="0" baseline="-25000" noProof="0" dirty="0" err="1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x</a:t>
            </a:r>
            <a:r>
              <a:rPr kumimoji="0" lang="en-CA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 =  rating deviation of user </a:t>
            </a:r>
            <a:r>
              <a:rPr kumimoji="0" lang="en-CA" sz="20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x</a:t>
            </a:r>
          </a:p>
          <a:p>
            <a:pPr marL="118872" lvl="0">
              <a:buClr>
                <a:schemeClr val="accent1"/>
              </a:buClr>
              <a:buSzPct val="80000"/>
              <a:defRPr/>
            </a:pPr>
            <a:r>
              <a:rPr lang="en-CA" sz="2000" i="1" dirty="0" smtClean="0">
                <a:solidFill>
                  <a:srgbClr val="008000"/>
                </a:solidFill>
                <a:latin typeface="Calibri" pitchFamily="34" charset="0"/>
                <a:cs typeface="Calibri" pitchFamily="34" charset="0"/>
              </a:rPr>
              <a:t>            </a:t>
            </a:r>
            <a:r>
              <a:rPr lang="en-US" sz="2000" dirty="0">
                <a:solidFill>
                  <a:srgbClr val="008000"/>
                </a:solidFill>
                <a:latin typeface="Calibri" pitchFamily="34" charset="0"/>
                <a:cs typeface="Calibri" pitchFamily="34" charset="0"/>
              </a:rPr>
              <a:t>= </a:t>
            </a:r>
            <a:r>
              <a:rPr lang="en-US" sz="2000" dirty="0" smtClean="0">
                <a:solidFill>
                  <a:srgbClr val="008000"/>
                </a:solidFill>
                <a:latin typeface="Calibri" pitchFamily="34" charset="0"/>
                <a:cs typeface="Calibri" pitchFamily="34" charset="0"/>
              </a:rPr>
              <a:t>(</a:t>
            </a:r>
            <a:r>
              <a:rPr lang="en-US" sz="2000" i="1" dirty="0" smtClean="0">
                <a:solidFill>
                  <a:srgbClr val="008000"/>
                </a:solidFill>
                <a:latin typeface="Calibri" pitchFamily="34" charset="0"/>
                <a:cs typeface="Calibri" pitchFamily="34" charset="0"/>
              </a:rPr>
              <a:t>avg</a:t>
            </a:r>
            <a:r>
              <a:rPr lang="en-US" sz="2000" i="1" dirty="0">
                <a:solidFill>
                  <a:srgbClr val="008000"/>
                </a:solidFill>
                <a:latin typeface="Calibri" pitchFamily="34" charset="0"/>
                <a:cs typeface="Calibri" pitchFamily="34" charset="0"/>
              </a:rPr>
              <a:t>. rating of user </a:t>
            </a:r>
            <a:r>
              <a:rPr lang="en-US" sz="2000" b="1" i="1" dirty="0" smtClean="0">
                <a:solidFill>
                  <a:srgbClr val="008000"/>
                </a:solidFill>
                <a:latin typeface="Calibri" pitchFamily="34" charset="0"/>
                <a:cs typeface="Calibri" pitchFamily="34" charset="0"/>
              </a:rPr>
              <a:t>x</a:t>
            </a:r>
            <a:r>
              <a:rPr lang="en-US" sz="2000" i="1" dirty="0" smtClean="0">
                <a:solidFill>
                  <a:srgbClr val="008000"/>
                </a:solidFill>
                <a:latin typeface="Calibri" pitchFamily="34" charset="0"/>
                <a:cs typeface="Calibri" pitchFamily="34" charset="0"/>
              </a:rPr>
              <a:t>)</a:t>
            </a:r>
            <a:r>
              <a:rPr lang="en-US" sz="2000" b="1" i="1" dirty="0" smtClean="0">
                <a:solidFill>
                  <a:srgbClr val="008000"/>
                </a:solidFill>
                <a:latin typeface="Calibri" pitchFamily="34" charset="0"/>
                <a:cs typeface="Calibri" pitchFamily="34" charset="0"/>
              </a:rPr>
              <a:t> – </a:t>
            </a:r>
            <a:r>
              <a:rPr lang="el-GR" sz="2000" b="1" i="1" dirty="0" smtClean="0">
                <a:solidFill>
                  <a:srgbClr val="008000"/>
                </a:solidFill>
                <a:latin typeface="Calibri" pitchFamily="34" charset="0"/>
                <a:cs typeface="Calibri" pitchFamily="34" charset="0"/>
              </a:rPr>
              <a:t>μ</a:t>
            </a:r>
            <a:r>
              <a:rPr lang="en-US" sz="2000" i="1" dirty="0" smtClean="0">
                <a:solidFill>
                  <a:srgbClr val="008000"/>
                </a:solidFill>
                <a:latin typeface="Calibri" pitchFamily="34" charset="0"/>
                <a:cs typeface="Calibri" pitchFamily="34" charset="0"/>
              </a:rPr>
              <a:t> </a:t>
            </a:r>
            <a:endParaRPr kumimoji="0" lang="en-CA" sz="2000" b="0" i="1" u="none" strike="noStrike" kern="1200" cap="none" spc="0" normalizeH="0" baseline="0" noProof="0" dirty="0" smtClean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  <a:p>
            <a:pPr marL="438912" lvl="0" indent="-320040">
              <a:buClr>
                <a:schemeClr val="accent1"/>
              </a:buClr>
              <a:buSzPct val="80000"/>
              <a:buFont typeface="Wingdings 2"/>
              <a:buChar char=""/>
              <a:defRPr/>
            </a:pPr>
            <a:r>
              <a:rPr kumimoji="0" lang="en-CA" sz="20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b</a:t>
            </a:r>
            <a:r>
              <a:rPr kumimoji="0" lang="en-CA" sz="2000" b="1" i="1" u="none" strike="noStrike" kern="1200" cap="none" spc="0" normalizeH="0" baseline="-2500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i</a:t>
            </a:r>
            <a:r>
              <a:rPr kumimoji="0" lang="en-CA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  =  rating deviation of movie </a:t>
            </a:r>
            <a:r>
              <a:rPr kumimoji="0" lang="en-CA" sz="2000" b="1" i="1" u="none" strike="noStrike" kern="1200" cap="none" spc="0" normalizeH="0" baseline="0" noProof="0" dirty="0" err="1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i</a:t>
            </a:r>
            <a:r>
              <a:rPr kumimoji="0" lang="en-CA" sz="2000" b="0" i="0" u="none" strike="noStrike" kern="1200" cap="none" spc="0" normalizeH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0422214"/>
              </p:ext>
            </p:extLst>
          </p:nvPr>
        </p:nvGraphicFramePr>
        <p:xfrm>
          <a:off x="881133" y="2943225"/>
          <a:ext cx="5881617" cy="17897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58" name="Equation" r:id="rId7" imgW="1930320" imgH="545760" progId="Equation.3">
                  <p:embed/>
                </p:oleObj>
              </mc:Choice>
              <mc:Fallback>
                <p:oleObj name="Equation" r:id="rId7" imgW="1930320" imgH="5457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1133" y="2943225"/>
                        <a:ext cx="5881617" cy="17897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742950" y="5270106"/>
                <a:ext cx="262482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latin typeface="Cambria Math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/>
                              <a:cs typeface="Arial" pitchFamily="34" charset="0"/>
                            </a:rPr>
                            <m:t>𝒃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/>
                              <a:cs typeface="Arial" pitchFamily="34" charset="0"/>
                            </a:rPr>
                            <m:t>𝒙𝒊</m:t>
                          </m:r>
                        </m:sub>
                      </m:sSub>
                      <m:r>
                        <a:rPr lang="en-US" sz="2400" b="1" i="1" smtClean="0">
                          <a:latin typeface="Cambria Math"/>
                          <a:cs typeface="Arial" pitchFamily="34" charset="0"/>
                        </a:rPr>
                        <m:t>=</m:t>
                      </m:r>
                      <m:r>
                        <a:rPr lang="en-US" sz="2400" b="1" i="1" smtClean="0">
                          <a:latin typeface="Cambria Math"/>
                          <a:cs typeface="Arial" pitchFamily="34" charset="0"/>
                        </a:rPr>
                        <m:t>𝝁</m:t>
                      </m:r>
                      <m:r>
                        <a:rPr lang="en-US" sz="2400" b="1" i="1" smtClean="0">
                          <a:latin typeface="Cambria Math"/>
                          <a:cs typeface="Arial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sz="2400" b="1" i="1" smtClean="0">
                              <a:latin typeface="Cambria Math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/>
                              <a:cs typeface="Arial" pitchFamily="34" charset="0"/>
                            </a:rPr>
                            <m:t>𝒃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/>
                              <a:cs typeface="Arial" pitchFamily="34" charset="0"/>
                            </a:rPr>
                            <m:t>𝒙</m:t>
                          </m:r>
                        </m:sub>
                      </m:sSub>
                      <m:r>
                        <a:rPr lang="en-US" sz="2400" b="1" i="1" smtClean="0">
                          <a:latin typeface="Cambria Math"/>
                          <a:cs typeface="Arial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sz="2400" b="1" i="1" smtClean="0">
                              <a:latin typeface="Cambria Math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/>
                              <a:cs typeface="Arial" pitchFamily="34" charset="0"/>
                            </a:rPr>
                            <m:t>𝒃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/>
                              <a:cs typeface="Arial" pitchFamily="34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US" sz="2400" b="1" dirty="0" smtClean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950" y="5270106"/>
                <a:ext cx="2624821" cy="461665"/>
              </a:xfrm>
              <a:prstGeom prst="rect">
                <a:avLst/>
              </a:prstGeom>
              <a:blipFill rotWithShape="1">
                <a:blip r:embed="rId9"/>
                <a:stretch>
                  <a:fillRect b="-12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6020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Item-Item vs. User-User</a:t>
            </a:r>
          </a:p>
        </p:txBody>
      </p:sp>
      <p:graphicFrame>
        <p:nvGraphicFramePr>
          <p:cNvPr id="26626" name="Object 2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9141497"/>
              </p:ext>
            </p:extLst>
          </p:nvPr>
        </p:nvGraphicFramePr>
        <p:xfrm>
          <a:off x="2290763" y="1476375"/>
          <a:ext cx="4752975" cy="3465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77" name="Equation" r:id="rId4" imgW="1218960" imgH="888840" progId="Equation.3">
                  <p:embed/>
                </p:oleObj>
              </mc:Choice>
              <mc:Fallback>
                <p:oleObj name="Equation" r:id="rId4" imgW="1218960" imgH="8888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0763" y="1476375"/>
                        <a:ext cx="4752975" cy="3465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22" name="Text Box 42"/>
          <p:cNvSpPr txBox="1">
            <a:spLocks noChangeArrowheads="1"/>
          </p:cNvSpPr>
          <p:nvPr/>
        </p:nvSpPr>
        <p:spPr bwMode="auto">
          <a:xfrm>
            <a:off x="2125663" y="942975"/>
            <a:ext cx="97948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66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Avatar</a:t>
            </a:r>
          </a:p>
        </p:txBody>
      </p:sp>
      <p:sp>
        <p:nvSpPr>
          <p:cNvPr id="20524" name="Text Box 44"/>
          <p:cNvSpPr txBox="1">
            <a:spLocks noChangeArrowheads="1"/>
          </p:cNvSpPr>
          <p:nvPr/>
        </p:nvSpPr>
        <p:spPr bwMode="auto">
          <a:xfrm>
            <a:off x="3524250" y="942975"/>
            <a:ext cx="8747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66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LOTR</a:t>
            </a:r>
          </a:p>
        </p:txBody>
      </p:sp>
      <p:sp>
        <p:nvSpPr>
          <p:cNvPr id="20525" name="Text Box 45"/>
          <p:cNvSpPr txBox="1">
            <a:spLocks noChangeArrowheads="1"/>
          </p:cNvSpPr>
          <p:nvPr/>
        </p:nvSpPr>
        <p:spPr bwMode="auto">
          <a:xfrm>
            <a:off x="4683125" y="942975"/>
            <a:ext cx="9318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66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Matrix</a:t>
            </a:r>
          </a:p>
        </p:txBody>
      </p:sp>
      <p:sp>
        <p:nvSpPr>
          <p:cNvPr id="20526" name="Text Box 46"/>
          <p:cNvSpPr txBox="1">
            <a:spLocks noChangeArrowheads="1"/>
          </p:cNvSpPr>
          <p:nvPr/>
        </p:nvSpPr>
        <p:spPr bwMode="auto">
          <a:xfrm>
            <a:off x="6130925" y="942975"/>
            <a:ext cx="103981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66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Pirates</a:t>
            </a:r>
          </a:p>
        </p:txBody>
      </p:sp>
      <p:sp>
        <p:nvSpPr>
          <p:cNvPr id="20527" name="Text Box 47"/>
          <p:cNvSpPr txBox="1">
            <a:spLocks noChangeArrowheads="1"/>
          </p:cNvSpPr>
          <p:nvPr/>
        </p:nvSpPr>
        <p:spPr bwMode="auto">
          <a:xfrm>
            <a:off x="781050" y="1628775"/>
            <a:ext cx="7905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Alice</a:t>
            </a:r>
          </a:p>
        </p:txBody>
      </p:sp>
      <p:sp>
        <p:nvSpPr>
          <p:cNvPr id="20528" name="Text Box 48"/>
          <p:cNvSpPr txBox="1">
            <a:spLocks noChangeArrowheads="1"/>
          </p:cNvSpPr>
          <p:nvPr/>
        </p:nvSpPr>
        <p:spPr bwMode="auto">
          <a:xfrm>
            <a:off x="781050" y="2466975"/>
            <a:ext cx="6778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Bob</a:t>
            </a:r>
          </a:p>
        </p:txBody>
      </p:sp>
      <p:sp>
        <p:nvSpPr>
          <p:cNvPr id="20529" name="Text Box 49"/>
          <p:cNvSpPr txBox="1">
            <a:spLocks noChangeArrowheads="1"/>
          </p:cNvSpPr>
          <p:nvPr/>
        </p:nvSpPr>
        <p:spPr bwMode="auto">
          <a:xfrm>
            <a:off x="781050" y="3457575"/>
            <a:ext cx="833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Carol</a:t>
            </a:r>
          </a:p>
        </p:txBody>
      </p:sp>
      <p:sp>
        <p:nvSpPr>
          <p:cNvPr id="20530" name="Text Box 50"/>
          <p:cNvSpPr txBox="1">
            <a:spLocks noChangeArrowheads="1"/>
          </p:cNvSpPr>
          <p:nvPr/>
        </p:nvSpPr>
        <p:spPr bwMode="auto">
          <a:xfrm>
            <a:off x="781050" y="4295775"/>
            <a:ext cx="876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David</a:t>
            </a:r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>
          <a:xfrm>
            <a:off x="742950" y="4752975"/>
            <a:ext cx="8382000" cy="1676400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marL="342900" lvl="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84" charset="2"/>
              <a:buChar char="n"/>
              <a:defRPr/>
            </a:pPr>
            <a:r>
              <a:rPr kumimoji="1" lang="en-US" sz="2000" dirty="0">
                <a:latin typeface="+mn-lt"/>
                <a:cs typeface="ＭＳ Ｐゴシック" charset="0"/>
              </a:rPr>
              <a:t>In practice, it has been observed that item-item often works better than </a:t>
            </a:r>
            <a:r>
              <a:rPr kumimoji="1" lang="en-US" sz="2000" dirty="0" smtClean="0">
                <a:latin typeface="+mn-lt"/>
                <a:cs typeface="ＭＳ Ｐゴシック" charset="0"/>
              </a:rPr>
              <a:t>user-user</a:t>
            </a:r>
            <a:endParaRPr kumimoji="1" lang="en-US" sz="2000" dirty="0">
              <a:latin typeface="+mn-lt"/>
              <a:cs typeface="ＭＳ Ｐゴシック" charset="0"/>
            </a:endParaRPr>
          </a:p>
          <a:p>
            <a:pPr marL="742950" lvl="1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pitchFamily="-84" charset="2"/>
              <a:buChar char="l"/>
              <a:defRPr/>
            </a:pPr>
            <a:r>
              <a:rPr kumimoji="1" lang="en-US" sz="2000" dirty="0">
                <a:solidFill>
                  <a:srgbClr val="FF0000"/>
                </a:solidFill>
                <a:latin typeface="+mn-lt"/>
              </a:rPr>
              <a:t>Why?</a:t>
            </a:r>
            <a:r>
              <a:rPr kumimoji="1" lang="en-US" sz="2000" dirty="0">
                <a:latin typeface="+mn-lt"/>
              </a:rPr>
              <a:t> Items are simpler, users have multiple tastes</a:t>
            </a:r>
          </a:p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tabLst/>
              <a:defRPr/>
            </a:pPr>
            <a:endParaRPr kumimoji="0" lang="en-US" sz="320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8895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Pros/Cons of Collaborative Filtering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solidFill>
                  <a:srgbClr val="008000"/>
                </a:solidFill>
              </a:rPr>
              <a:t>+ Works for any kind of item</a:t>
            </a:r>
          </a:p>
          <a:p>
            <a:pPr lvl="1" eaLnBrk="1" hangingPunct="1"/>
            <a:r>
              <a:rPr lang="en-US" dirty="0"/>
              <a:t>No feature selection needed</a:t>
            </a:r>
          </a:p>
          <a:p>
            <a:pPr>
              <a:lnSpc>
                <a:spcPct val="90000"/>
              </a:lnSpc>
            </a:pPr>
            <a:r>
              <a:rPr lang="en-US" b="1" dirty="0">
                <a:solidFill>
                  <a:srgbClr val="D60093"/>
                </a:solidFill>
              </a:rPr>
              <a:t>- Cold Start: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Need enough users in the system to find a match</a:t>
            </a:r>
          </a:p>
          <a:p>
            <a:pPr>
              <a:lnSpc>
                <a:spcPct val="90000"/>
              </a:lnSpc>
            </a:pPr>
            <a:r>
              <a:rPr lang="en-US" b="1" dirty="0">
                <a:solidFill>
                  <a:srgbClr val="D60093"/>
                </a:solidFill>
              </a:rPr>
              <a:t>- Sparsity: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The user/ratings matrix is sparse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Hard to find users that have rated the same items</a:t>
            </a:r>
          </a:p>
          <a:p>
            <a:pPr>
              <a:lnSpc>
                <a:spcPct val="90000"/>
              </a:lnSpc>
            </a:pPr>
            <a:r>
              <a:rPr lang="en-US" b="1" dirty="0">
                <a:solidFill>
                  <a:srgbClr val="D60093"/>
                </a:solidFill>
              </a:rPr>
              <a:t>- First rater: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Cannot recommend an item that has not </a:t>
            </a:r>
            <a:r>
              <a:rPr lang="en-US" dirty="0" smtClean="0"/>
              <a:t>been previously </a:t>
            </a:r>
            <a:r>
              <a:rPr lang="en-US" dirty="0"/>
              <a:t>rated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New items, Esoteric items</a:t>
            </a:r>
          </a:p>
          <a:p>
            <a:pPr>
              <a:lnSpc>
                <a:spcPct val="90000"/>
              </a:lnSpc>
            </a:pPr>
            <a:r>
              <a:rPr lang="en-US" b="1" dirty="0">
                <a:solidFill>
                  <a:srgbClr val="D60093"/>
                </a:solidFill>
              </a:rPr>
              <a:t>- Popularity bias: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Cannot recommend items to someone with </a:t>
            </a:r>
            <a:r>
              <a:rPr lang="en-US" dirty="0" smtClean="0"/>
              <a:t>unique </a:t>
            </a:r>
            <a:r>
              <a:rPr lang="en-US" dirty="0"/>
              <a:t>taste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Tends to recommend popular items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97869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Collaborative Filtering: Complexity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Expensive step is finding </a:t>
            </a:r>
            <a:r>
              <a:rPr lang="en-US" b="1" i="1" dirty="0"/>
              <a:t>k</a:t>
            </a:r>
            <a:r>
              <a:rPr lang="en-US" dirty="0"/>
              <a:t> most similar customers: </a:t>
            </a:r>
            <a:r>
              <a:rPr lang="en-US" b="1" dirty="0">
                <a:solidFill>
                  <a:srgbClr val="FF0066"/>
                </a:solidFill>
              </a:rPr>
              <a:t>O(|X|) </a:t>
            </a:r>
          </a:p>
          <a:p>
            <a:pPr eaLnBrk="1" hangingPunct="1"/>
            <a:r>
              <a:rPr lang="en-US" b="1" dirty="0">
                <a:solidFill>
                  <a:srgbClr val="0000FF"/>
                </a:solidFill>
              </a:rPr>
              <a:t>Too expensive to do at runtime</a:t>
            </a:r>
          </a:p>
          <a:p>
            <a:pPr lvl="1" eaLnBrk="1" hangingPunct="1"/>
            <a:r>
              <a:rPr lang="en-US" dirty="0"/>
              <a:t>Could pre-compute</a:t>
            </a:r>
          </a:p>
          <a:p>
            <a:pPr eaLnBrk="1" hangingPunct="1"/>
            <a:r>
              <a:rPr lang="en-US" dirty="0"/>
              <a:t>Naïve pre-computation takes time </a:t>
            </a:r>
            <a:r>
              <a:rPr lang="en-US" b="1" dirty="0"/>
              <a:t>O(k ·|X|)</a:t>
            </a:r>
          </a:p>
          <a:p>
            <a:pPr lvl="3"/>
            <a:r>
              <a:rPr lang="en-US" dirty="0"/>
              <a:t>X … set of customers</a:t>
            </a:r>
          </a:p>
          <a:p>
            <a:r>
              <a:rPr lang="en-US" dirty="0"/>
              <a:t>Ways of doing this</a:t>
            </a:r>
            <a:r>
              <a:rPr lang="zh-CN" altLang="en-US" dirty="0"/>
              <a:t>：</a:t>
            </a:r>
            <a:endParaRPr lang="en-US" dirty="0"/>
          </a:p>
          <a:p>
            <a:pPr lvl="1"/>
            <a:r>
              <a:rPr lang="en-US" dirty="0"/>
              <a:t>Near-neighbor search in high dimensions (</a:t>
            </a:r>
            <a:r>
              <a:rPr lang="en-US" b="1" dirty="0"/>
              <a:t>LSH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Clustering</a:t>
            </a:r>
          </a:p>
          <a:p>
            <a:pPr lvl="1"/>
            <a:r>
              <a:rPr lang="en-US" dirty="0"/>
              <a:t>Dimensionality reduction</a:t>
            </a:r>
          </a:p>
          <a:p>
            <a:pPr lvl="1"/>
            <a:r>
              <a:rPr lang="en-US" dirty="0"/>
              <a:t>… …</a:t>
            </a:r>
          </a:p>
          <a:p>
            <a:endParaRPr lang="en-US" dirty="0" smtClean="0"/>
          </a:p>
          <a:p>
            <a:r>
              <a:rPr lang="en-US" dirty="0" smtClean="0"/>
              <a:t>Supported by Hadoop: </a:t>
            </a:r>
            <a:r>
              <a:rPr lang="en-US" dirty="0"/>
              <a:t>Apache </a:t>
            </a:r>
            <a:r>
              <a:rPr lang="en-US" dirty="0" smtClean="0"/>
              <a:t>Mahout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mahout.apache.org/users/basics/algorithms.html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29637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875" y="441325"/>
            <a:ext cx="8077200" cy="609600"/>
          </a:xfrm>
        </p:spPr>
        <p:txBody>
          <a:bodyPr/>
          <a:lstStyle/>
          <a:p>
            <a:r>
              <a:rPr lang="en-US" sz="2800" dirty="0"/>
              <a:t>Why do we need knowledge-based recommendation?</a:t>
            </a:r>
            <a:endParaRPr lang="en-AU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Products with low number of available ratings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Time span plays an important role</a:t>
            </a:r>
          </a:p>
          <a:p>
            <a:pPr lvl="1"/>
            <a:r>
              <a:rPr lang="en-US" dirty="0"/>
              <a:t>Five-year-old ratings for computers</a:t>
            </a:r>
          </a:p>
          <a:p>
            <a:pPr lvl="1"/>
            <a:r>
              <a:rPr lang="en-US" dirty="0"/>
              <a:t>User lifestyle or family situation changes</a:t>
            </a:r>
          </a:p>
          <a:p>
            <a:r>
              <a:rPr lang="en-US" dirty="0"/>
              <a:t>Customers want to define their requirements explicitly </a:t>
            </a:r>
          </a:p>
          <a:p>
            <a:pPr lvl="1"/>
            <a:r>
              <a:rPr lang="en-US" dirty="0"/>
              <a:t>“The color of the car should be black"</a:t>
            </a:r>
          </a:p>
          <a:p>
            <a:pPr lvl="1"/>
            <a:endParaRPr lang="en-US" dirty="0"/>
          </a:p>
          <a:p>
            <a:endParaRPr lang="en-AU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11266" y="1566277"/>
            <a:ext cx="2232248" cy="13876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30946" y="1561737"/>
            <a:ext cx="2088232" cy="13921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3253088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Knowledge-Based Recommendation</a:t>
            </a:r>
            <a:endParaRPr lang="en-AU" dirty="0"/>
          </a:p>
        </p:txBody>
      </p:sp>
      <p:grpSp>
        <p:nvGrpSpPr>
          <p:cNvPr id="4" name="Gruppieren 12"/>
          <p:cNvGrpSpPr>
            <a:grpSpLocks/>
          </p:cNvGrpSpPr>
          <p:nvPr/>
        </p:nvGrpSpPr>
        <p:grpSpPr bwMode="auto">
          <a:xfrm>
            <a:off x="4071938" y="3000375"/>
            <a:ext cx="4181475" cy="1547813"/>
            <a:chOff x="4786314" y="3071810"/>
            <a:chExt cx="4181496" cy="1547815"/>
          </a:xfrm>
        </p:grpSpPr>
        <p:pic>
          <p:nvPicPr>
            <p:cNvPr id="5" name="Grafik 5" descr="Box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4786314" y="3214686"/>
              <a:ext cx="1643074" cy="13650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" name="Grafik 6" descr="Outputarrow.png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215074" y="3500438"/>
              <a:ext cx="1129063" cy="2190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" name="Grafik 7" descr="Output.png"/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7358082" y="3071810"/>
              <a:ext cx="1609728" cy="15478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8" name="Gruppieren 13"/>
          <p:cNvGrpSpPr>
            <a:grpSpLocks/>
          </p:cNvGrpSpPr>
          <p:nvPr/>
        </p:nvGrpSpPr>
        <p:grpSpPr bwMode="auto">
          <a:xfrm>
            <a:off x="698500" y="1643063"/>
            <a:ext cx="3659188" cy="1296987"/>
            <a:chOff x="699167" y="1643050"/>
            <a:chExt cx="3658519" cy="1297164"/>
          </a:xfrm>
        </p:grpSpPr>
        <p:pic>
          <p:nvPicPr>
            <p:cNvPr id="9" name="Grafik 10" descr="UM.png"/>
            <p:cNvPicPr>
              <a:picLocks noChangeAspect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699167" y="1643050"/>
              <a:ext cx="1801131" cy="967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" name="Grafik 11" descr="UMarrow.png"/>
            <p:cNvPicPr>
              <a:picLocks noChangeAspect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2571736" y="2071678"/>
              <a:ext cx="1785950" cy="8685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1" name="Gruppieren 23"/>
          <p:cNvGrpSpPr>
            <a:grpSpLocks/>
          </p:cNvGrpSpPr>
          <p:nvPr/>
        </p:nvGrpSpPr>
        <p:grpSpPr bwMode="auto">
          <a:xfrm>
            <a:off x="714375" y="3857625"/>
            <a:ext cx="3143250" cy="739775"/>
            <a:chOff x="714348" y="3857628"/>
            <a:chExt cx="3143272" cy="739014"/>
          </a:xfrm>
        </p:grpSpPr>
        <p:pic>
          <p:nvPicPr>
            <p:cNvPr id="12" name="Grafik 21" descr="PM.png"/>
            <p:cNvPicPr>
              <a:picLocks noChangeAspect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714348" y="3857628"/>
              <a:ext cx="1785950" cy="7390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3" name="Grafik 22" descr="PMarrow.png"/>
            <p:cNvPicPr>
              <a:picLocks noChangeAspect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2714612" y="3929066"/>
              <a:ext cx="1143008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4" name="Rechteck 24"/>
          <p:cNvSpPr>
            <a:spLocks noChangeArrowheads="1"/>
          </p:cNvSpPr>
          <p:nvPr/>
        </p:nvSpPr>
        <p:spPr bwMode="auto">
          <a:xfrm>
            <a:off x="4429125" y="1643063"/>
            <a:ext cx="45720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dirty="0">
                <a:solidFill>
                  <a:srgbClr val="003366"/>
                </a:solidFill>
                <a:latin typeface="Calibri" pitchFamily="34" charset="0"/>
              </a:rPr>
              <a:t>Knowledge-based: "Tell me what fits based on my needs"</a:t>
            </a:r>
          </a:p>
        </p:txBody>
      </p:sp>
      <p:grpSp>
        <p:nvGrpSpPr>
          <p:cNvPr id="15" name="Gruppieren 27"/>
          <p:cNvGrpSpPr>
            <a:grpSpLocks/>
          </p:cNvGrpSpPr>
          <p:nvPr/>
        </p:nvGrpSpPr>
        <p:grpSpPr bwMode="auto">
          <a:xfrm>
            <a:off x="750888" y="4500563"/>
            <a:ext cx="3349625" cy="1357312"/>
            <a:chOff x="751620" y="4500570"/>
            <a:chExt cx="3348404" cy="1357322"/>
          </a:xfrm>
        </p:grpSpPr>
        <p:pic>
          <p:nvPicPr>
            <p:cNvPr id="16" name="Grafik 25" descr="KM.png"/>
            <p:cNvPicPr>
              <a:picLocks noChangeAspect="1"/>
            </p:cNvPicPr>
            <p:nvPr/>
          </p:nvPicPr>
          <p:blipFill>
            <a:blip r:embed="rId9"/>
            <a:srcRect/>
            <a:stretch>
              <a:fillRect/>
            </a:stretch>
          </p:blipFill>
          <p:spPr bwMode="auto">
            <a:xfrm>
              <a:off x="751620" y="5000636"/>
              <a:ext cx="1677240" cy="8572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7" name="Grafik 26" descr="KMarrow.png"/>
            <p:cNvPicPr>
              <a:picLocks noChangeAspect="1"/>
            </p:cNvPicPr>
            <p:nvPr/>
          </p:nvPicPr>
          <p:blipFill>
            <a:blip r:embed="rId10"/>
            <a:srcRect/>
            <a:stretch>
              <a:fillRect/>
            </a:stretch>
          </p:blipFill>
          <p:spPr bwMode="auto">
            <a:xfrm>
              <a:off x="2428860" y="4500570"/>
              <a:ext cx="1671164" cy="1047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387577748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Knowledge-based </a:t>
            </a:r>
            <a:r>
              <a:rPr lang="en-US" dirty="0" smtClean="0"/>
              <a:t>Recommendation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Constraint-based</a:t>
            </a:r>
          </a:p>
          <a:p>
            <a:pPr lvl="1"/>
            <a:r>
              <a:rPr lang="en-US" dirty="0"/>
              <a:t>based on explicitly defined set of recommendation rules</a:t>
            </a:r>
          </a:p>
          <a:p>
            <a:pPr lvl="1"/>
            <a:r>
              <a:rPr lang="en-US" dirty="0"/>
              <a:t>fulfill recommendation rules</a:t>
            </a:r>
          </a:p>
          <a:p>
            <a:r>
              <a:rPr lang="en-US" dirty="0"/>
              <a:t>Case-based</a:t>
            </a:r>
          </a:p>
          <a:p>
            <a:pPr lvl="1"/>
            <a:r>
              <a:rPr lang="en-US" dirty="0"/>
              <a:t>based on different types of similarity measures</a:t>
            </a:r>
          </a:p>
          <a:p>
            <a:pPr lvl="1"/>
            <a:r>
              <a:rPr lang="en-US" dirty="0"/>
              <a:t>retrieve items that are similar to specified requirements</a:t>
            </a:r>
          </a:p>
          <a:p>
            <a:pPr lvl="1">
              <a:buNone/>
            </a:pPr>
            <a:endParaRPr lang="en-US" dirty="0"/>
          </a:p>
          <a:p>
            <a:r>
              <a:rPr lang="en-US" dirty="0"/>
              <a:t>Both approaches are similar in their </a:t>
            </a:r>
            <a:r>
              <a:rPr lang="en-US" dirty="0">
                <a:solidFill>
                  <a:srgbClr val="C00000"/>
                </a:solidFill>
              </a:rPr>
              <a:t>conversational</a:t>
            </a:r>
            <a:r>
              <a:rPr lang="en-US" dirty="0"/>
              <a:t> recommendation process</a:t>
            </a:r>
          </a:p>
          <a:p>
            <a:pPr lvl="1"/>
            <a:r>
              <a:rPr lang="en-US" dirty="0"/>
              <a:t>users specify the requirements </a:t>
            </a:r>
          </a:p>
          <a:p>
            <a:pPr lvl="1"/>
            <a:r>
              <a:rPr lang="en-US" dirty="0"/>
              <a:t>systems try to identify solutions </a:t>
            </a:r>
          </a:p>
          <a:p>
            <a:pPr lvl="1"/>
            <a:r>
              <a:rPr lang="en-US" dirty="0"/>
              <a:t>if no solution can be found, users change requirements </a:t>
            </a:r>
          </a:p>
          <a:p>
            <a:pPr lvl="1"/>
            <a:endParaRPr lang="en-US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36072321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Hybrid Methods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Implement two or more different recommenders and combine predictions</a:t>
            </a:r>
          </a:p>
          <a:p>
            <a:pPr lvl="1" eaLnBrk="1" hangingPunct="1"/>
            <a:r>
              <a:rPr lang="en-US" dirty="0"/>
              <a:t>Perhaps using a linear model</a:t>
            </a:r>
          </a:p>
          <a:p>
            <a:pPr lvl="8"/>
            <a:endParaRPr lang="en-US" dirty="0">
              <a:ea typeface="MS PGothic" pitchFamily="34" charset="-128"/>
            </a:endParaRPr>
          </a:p>
          <a:p>
            <a:pPr eaLnBrk="1" hangingPunct="1"/>
            <a:r>
              <a:rPr lang="en-US" dirty="0"/>
              <a:t>Add content-based methods to collaborative filtering</a:t>
            </a:r>
          </a:p>
          <a:p>
            <a:pPr lvl="1" eaLnBrk="1" hangingPunct="1"/>
            <a:r>
              <a:rPr lang="en-US" dirty="0"/>
              <a:t>Item profiles for new item problem</a:t>
            </a:r>
          </a:p>
          <a:p>
            <a:pPr lvl="1" eaLnBrk="1" hangingPunct="1"/>
            <a:r>
              <a:rPr lang="en-US" dirty="0" smtClean="0"/>
              <a:t>Demographics to deal with new user problem</a:t>
            </a:r>
          </a:p>
          <a:p>
            <a:pPr lvl="1" eaLnBrk="1" hangingPunct="1">
              <a:buFont typeface="Wingdings" charset="2"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48417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" y="117475"/>
            <a:ext cx="8963025" cy="609600"/>
          </a:xfrm>
        </p:spPr>
        <p:txBody>
          <a:bodyPr/>
          <a:lstStyle/>
          <a:p>
            <a:r>
              <a:rPr lang="en-US" sz="2800" dirty="0"/>
              <a:t>What is a </a:t>
            </a:r>
            <a:r>
              <a:rPr lang="en-US" sz="2800" dirty="0" smtClean="0"/>
              <a:t>Good Recommendation in Practice?</a:t>
            </a:r>
            <a:endParaRPr lang="en-AU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Total sales numbers</a:t>
            </a:r>
          </a:p>
          <a:p>
            <a:r>
              <a:rPr lang="en-US" dirty="0"/>
              <a:t>Promotion of certain items 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Click-through-rates</a:t>
            </a:r>
          </a:p>
          <a:p>
            <a:r>
              <a:rPr lang="en-US" dirty="0"/>
              <a:t>Interactivity on platform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Customer return rates</a:t>
            </a:r>
          </a:p>
          <a:p>
            <a:r>
              <a:rPr lang="en-US" dirty="0"/>
              <a:t>Customer satisfaction and loyalty</a:t>
            </a:r>
          </a:p>
          <a:p>
            <a:endParaRPr lang="en-AU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1276945"/>
            <a:ext cx="2672513" cy="7037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6751" y="2141041"/>
            <a:ext cx="2485653" cy="585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2653" y="3082081"/>
            <a:ext cx="2445817" cy="2021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12983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35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35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35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Recommender Systems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Application areas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831" y="2006786"/>
            <a:ext cx="1505474" cy="21768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3349" y="1502230"/>
            <a:ext cx="2990850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830" y="4632831"/>
            <a:ext cx="3710397" cy="16287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4029" y="1459779"/>
            <a:ext cx="1859493" cy="2951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87" b="40877"/>
          <a:stretch/>
        </p:blipFill>
        <p:spPr bwMode="auto">
          <a:xfrm>
            <a:off x="5146808" y="4632831"/>
            <a:ext cx="3453443" cy="12491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2286" y="2935567"/>
            <a:ext cx="4176464" cy="11523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0577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ea typeface="굴림" charset="-127"/>
              </a:rPr>
              <a:t>Evaluation</a:t>
            </a:r>
          </a:p>
        </p:txBody>
      </p:sp>
      <p:graphicFrame>
        <p:nvGraphicFramePr>
          <p:cNvPr id="239805" name="Group 189"/>
          <p:cNvGraphicFramePr>
            <a:graphicFrameLocks noGrp="1"/>
          </p:cNvGraphicFramePr>
          <p:nvPr>
            <p:ph type="tbl" idx="4294967295"/>
            <p:extLst>
              <p:ext uri="{D42A27DB-BD31-4B8C-83A1-F6EECF244321}">
                <p14:modId xmlns:p14="http://schemas.microsoft.com/office/powerpoint/2010/main" val="2324907473"/>
              </p:ext>
            </p:extLst>
          </p:nvPr>
        </p:nvGraphicFramePr>
        <p:xfrm>
          <a:off x="2705100" y="1828800"/>
          <a:ext cx="3390900" cy="4025900"/>
        </p:xfrm>
        <a:graphic>
          <a:graphicData uri="http://schemas.openxmlformats.org/drawingml/2006/table">
            <a:tbl>
              <a:tblPr/>
              <a:tblGrid>
                <a:gridCol w="565150"/>
                <a:gridCol w="577850"/>
                <a:gridCol w="552450"/>
                <a:gridCol w="565150"/>
                <a:gridCol w="565150"/>
                <a:gridCol w="565150"/>
              </a:tblGrid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Arial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Arial" charset="0"/>
                        </a:rPr>
                        <a:t>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Arial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9298" name="Text Box 153"/>
          <p:cNvSpPr txBox="1">
            <a:spLocks noChangeArrowheads="1"/>
          </p:cNvSpPr>
          <p:nvPr/>
        </p:nvSpPr>
        <p:spPr bwMode="auto">
          <a:xfrm>
            <a:off x="3540125" y="1289050"/>
            <a:ext cx="110639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r>
              <a:rPr lang="en-US" altLang="ko-KR" sz="1800" b="1" dirty="0" smtClean="0">
                <a:solidFill>
                  <a:srgbClr val="008000"/>
                </a:solidFill>
                <a:latin typeface="Verdana" pitchFamily="34" charset="0"/>
                <a:ea typeface="굴림" charset="-127"/>
              </a:rPr>
              <a:t>movies</a:t>
            </a:r>
            <a:endParaRPr lang="en-US" altLang="ko-KR" sz="1800" b="1" dirty="0">
              <a:solidFill>
                <a:srgbClr val="008000"/>
              </a:solidFill>
              <a:latin typeface="Verdana" pitchFamily="34" charset="0"/>
              <a:ea typeface="굴림" charset="-127"/>
            </a:endParaRPr>
          </a:p>
        </p:txBody>
      </p:sp>
      <p:sp>
        <p:nvSpPr>
          <p:cNvPr id="9299" name="Text Box 154"/>
          <p:cNvSpPr txBox="1">
            <a:spLocks noChangeArrowheads="1"/>
          </p:cNvSpPr>
          <p:nvPr/>
        </p:nvSpPr>
        <p:spPr bwMode="auto">
          <a:xfrm>
            <a:off x="1004888" y="3168650"/>
            <a:ext cx="17843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/>
            <a:r>
              <a:rPr lang="en-US" altLang="ko-KR" sz="1800" b="1" dirty="0" smtClean="0">
                <a:solidFill>
                  <a:srgbClr val="008000"/>
                </a:solidFill>
                <a:latin typeface="Verdana" pitchFamily="34" charset="0"/>
                <a:ea typeface="굴림" charset="-127"/>
              </a:rPr>
              <a:t>users</a:t>
            </a:r>
            <a:endParaRPr lang="en-US" altLang="ko-KR" sz="1800" b="1" dirty="0">
              <a:solidFill>
                <a:srgbClr val="008000"/>
              </a:solidFill>
              <a:latin typeface="Verdana" pitchFamily="34" charset="0"/>
              <a:ea typeface="굴림" charset="-127"/>
            </a:endParaRPr>
          </a:p>
        </p:txBody>
      </p:sp>
      <p:sp>
        <p:nvSpPr>
          <p:cNvPr id="9300" name="Line 155"/>
          <p:cNvSpPr>
            <a:spLocks noChangeShapeType="1"/>
          </p:cNvSpPr>
          <p:nvPr/>
        </p:nvSpPr>
        <p:spPr bwMode="auto">
          <a:xfrm>
            <a:off x="2413000" y="1866900"/>
            <a:ext cx="12700" cy="40005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301" name="Line 156"/>
          <p:cNvSpPr>
            <a:spLocks noChangeShapeType="1"/>
          </p:cNvSpPr>
          <p:nvPr/>
        </p:nvSpPr>
        <p:spPr bwMode="auto">
          <a:xfrm>
            <a:off x="2628900" y="1701800"/>
            <a:ext cx="33909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7673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ea typeface="굴림" charset="-127"/>
              </a:rPr>
              <a:t>Evaluation</a:t>
            </a:r>
          </a:p>
        </p:txBody>
      </p:sp>
      <p:graphicFrame>
        <p:nvGraphicFramePr>
          <p:cNvPr id="243800" name="Group 88"/>
          <p:cNvGraphicFramePr>
            <a:graphicFrameLocks noGrp="1"/>
          </p:cNvGraphicFramePr>
          <p:nvPr>
            <p:ph type="tbl" idx="4294967295"/>
            <p:extLst>
              <p:ext uri="{D42A27DB-BD31-4B8C-83A1-F6EECF244321}">
                <p14:modId xmlns:p14="http://schemas.microsoft.com/office/powerpoint/2010/main" val="3947055896"/>
              </p:ext>
            </p:extLst>
          </p:nvPr>
        </p:nvGraphicFramePr>
        <p:xfrm>
          <a:off x="2667000" y="1828800"/>
          <a:ext cx="3390900" cy="4025900"/>
        </p:xfrm>
        <a:graphic>
          <a:graphicData uri="http://schemas.openxmlformats.org/drawingml/2006/table">
            <a:tbl>
              <a:tblPr/>
              <a:tblGrid>
                <a:gridCol w="565150"/>
                <a:gridCol w="565150"/>
                <a:gridCol w="565150"/>
                <a:gridCol w="565150"/>
                <a:gridCol w="565150"/>
                <a:gridCol w="565150"/>
              </a:tblGrid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Arial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Arial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Arial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Arial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Arial" charset="0"/>
                        </a:rPr>
                        <a:t>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Arial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Arial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Arial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11346" name="Text Box 82"/>
          <p:cNvSpPr txBox="1">
            <a:spLocks noChangeArrowheads="1"/>
          </p:cNvSpPr>
          <p:nvPr/>
        </p:nvSpPr>
        <p:spPr bwMode="auto">
          <a:xfrm>
            <a:off x="6483350" y="4126468"/>
            <a:ext cx="19239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r>
              <a:rPr lang="en-US" altLang="ko-KR" sz="1800" b="1" dirty="0">
                <a:solidFill>
                  <a:srgbClr val="0000FF"/>
                </a:solidFill>
                <a:latin typeface="Verdana" pitchFamily="34" charset="0"/>
                <a:ea typeface="굴림" charset="-127"/>
              </a:rPr>
              <a:t>Test Data </a:t>
            </a:r>
            <a:r>
              <a:rPr lang="en-US" altLang="ko-KR" sz="1800" b="1" dirty="0" smtClean="0">
                <a:solidFill>
                  <a:srgbClr val="0000FF"/>
                </a:solidFill>
                <a:latin typeface="Verdana" pitchFamily="34" charset="0"/>
                <a:ea typeface="굴림" charset="-127"/>
              </a:rPr>
              <a:t>Set</a:t>
            </a:r>
            <a:endParaRPr lang="en-US" altLang="ko-KR" sz="1800" b="1" dirty="0">
              <a:solidFill>
                <a:srgbClr val="0000FF"/>
              </a:solidFill>
              <a:latin typeface="Verdana" pitchFamily="34" charset="0"/>
              <a:ea typeface="굴림" charset="-127"/>
            </a:endParaRPr>
          </a:p>
        </p:txBody>
      </p:sp>
      <p:sp>
        <p:nvSpPr>
          <p:cNvPr id="11347" name="Text Box 83"/>
          <p:cNvSpPr txBox="1">
            <a:spLocks noChangeArrowheads="1"/>
          </p:cNvSpPr>
          <p:nvPr/>
        </p:nvSpPr>
        <p:spPr bwMode="auto">
          <a:xfrm>
            <a:off x="1004888" y="3168650"/>
            <a:ext cx="17843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/>
            <a:r>
              <a:rPr lang="en-US" altLang="ko-KR" sz="1800" b="1" dirty="0" smtClean="0">
                <a:solidFill>
                  <a:srgbClr val="008000"/>
                </a:solidFill>
                <a:latin typeface="Verdana" pitchFamily="34" charset="0"/>
                <a:ea typeface="굴림" charset="-127"/>
              </a:rPr>
              <a:t>users</a:t>
            </a:r>
            <a:endParaRPr lang="en-US" altLang="ko-KR" sz="1800" b="1" dirty="0">
              <a:solidFill>
                <a:srgbClr val="008000"/>
              </a:solidFill>
              <a:latin typeface="Verdana" pitchFamily="34" charset="0"/>
              <a:ea typeface="굴림" charset="-127"/>
            </a:endParaRPr>
          </a:p>
        </p:txBody>
      </p:sp>
      <p:sp>
        <p:nvSpPr>
          <p:cNvPr id="11348" name="Line 84"/>
          <p:cNvSpPr>
            <a:spLocks noChangeShapeType="1"/>
          </p:cNvSpPr>
          <p:nvPr/>
        </p:nvSpPr>
        <p:spPr bwMode="auto">
          <a:xfrm>
            <a:off x="2413000" y="1866900"/>
            <a:ext cx="12700" cy="40005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1349" name="Line 85"/>
          <p:cNvSpPr>
            <a:spLocks noChangeShapeType="1"/>
          </p:cNvSpPr>
          <p:nvPr/>
        </p:nvSpPr>
        <p:spPr bwMode="auto">
          <a:xfrm>
            <a:off x="2628900" y="1701800"/>
            <a:ext cx="33909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1350" name="Line 89"/>
          <p:cNvSpPr>
            <a:spLocks noChangeShapeType="1"/>
          </p:cNvSpPr>
          <p:nvPr/>
        </p:nvSpPr>
        <p:spPr bwMode="auto">
          <a:xfrm flipH="1">
            <a:off x="6121400" y="4457700"/>
            <a:ext cx="901700" cy="292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1351" name="Text Box 90"/>
          <p:cNvSpPr txBox="1">
            <a:spLocks noChangeArrowheads="1"/>
          </p:cNvSpPr>
          <p:nvPr/>
        </p:nvSpPr>
        <p:spPr bwMode="auto">
          <a:xfrm>
            <a:off x="3552825" y="1289050"/>
            <a:ext cx="110639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r>
              <a:rPr lang="en-US" altLang="ko-KR" sz="1800" b="1" dirty="0" smtClean="0">
                <a:solidFill>
                  <a:srgbClr val="008000"/>
                </a:solidFill>
                <a:latin typeface="Verdana" pitchFamily="34" charset="0"/>
                <a:ea typeface="굴림" charset="-127"/>
              </a:rPr>
              <a:t>movies</a:t>
            </a:r>
            <a:endParaRPr lang="en-US" altLang="ko-KR" sz="1800" b="1" dirty="0">
              <a:solidFill>
                <a:srgbClr val="008000"/>
              </a:solidFill>
              <a:latin typeface="Verdana" pitchFamily="34" charset="0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96603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Evaluating Predictions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14388" y="1093788"/>
                <a:ext cx="8253412" cy="4903787"/>
              </a:xfrm>
            </p:spPr>
            <p:txBody>
              <a:bodyPr/>
              <a:lstStyle/>
              <a:p>
                <a:pPr eaLnBrk="1" hangingPunct="1">
                  <a:lnSpc>
                    <a:spcPct val="90000"/>
                  </a:lnSpc>
                </a:pPr>
                <a:r>
                  <a:rPr lang="en-US" b="1" dirty="0">
                    <a:solidFill>
                      <a:srgbClr val="0000FF"/>
                    </a:solidFill>
                  </a:rPr>
                  <a:t>Compare predictions with known ratings</a:t>
                </a:r>
              </a:p>
              <a:p>
                <a:pPr lvl="1" eaLnBrk="1" hangingPunct="1">
                  <a:lnSpc>
                    <a:spcPct val="90000"/>
                  </a:lnSpc>
                </a:pPr>
                <a:r>
                  <a:rPr lang="en-US" b="1" dirty="0"/>
                  <a:t>Root-mean-square error</a:t>
                </a:r>
                <a:r>
                  <a:rPr lang="en-US" dirty="0"/>
                  <a:t> (RMSE)</a:t>
                </a:r>
              </a:p>
              <a:p>
                <a:pPr lvl="2">
                  <a:lnSpc>
                    <a:spcPct val="90000"/>
                  </a:lnSpc>
                </a:pP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>
                            <a:latin typeface="Cambria Math"/>
                          </a:rPr>
                        </m:ctrlPr>
                      </m:radPr>
                      <m:deg/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i="1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/>
                              </a:rPr>
                              <m:t>𝑥𝑖</m:t>
                            </m:r>
                          </m:sub>
                          <m:sup/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𝑥𝑖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/>
                                      </a:rPr>
                                      <m:t>−</m:t>
                                    </m:r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𝑥𝑖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∗</m:t>
                                        </m:r>
                                      </m:sup>
                                    </m:sSubSup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rad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/>
                      </a:rPr>
                      <m:t>𝒓</m:t>
                    </m:r>
                    <m:r>
                      <a:rPr lang="en-US" b="1" i="1" baseline="-25000" dirty="0" err="1">
                        <a:latin typeface="Cambria Math"/>
                      </a:rPr>
                      <m:t>𝒙𝒊</m:t>
                    </m:r>
                  </m:oMath>
                </a14:m>
                <a:r>
                  <a:rPr lang="en-US" dirty="0"/>
                  <a:t> is predicted,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1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1" i="1">
                            <a:latin typeface="Cambria Math"/>
                          </a:rPr>
                          <m:t>𝒓</m:t>
                        </m:r>
                      </m:e>
                      <m:sub>
                        <m:r>
                          <a:rPr lang="en-US" b="1" i="1">
                            <a:latin typeface="Cambria Math"/>
                          </a:rPr>
                          <m:t>𝒙𝒊</m:t>
                        </m:r>
                      </m:sub>
                      <m:sup>
                        <m:r>
                          <a:rPr lang="en-US" b="1" i="1">
                            <a:latin typeface="Cambria Math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dirty="0"/>
                  <a:t> is the true rating of </a:t>
                </a:r>
                <a:r>
                  <a:rPr lang="en-US" b="1" i="1" dirty="0"/>
                  <a:t>x</a:t>
                </a:r>
                <a:r>
                  <a:rPr lang="en-US" dirty="0"/>
                  <a:t> on </a:t>
                </a:r>
                <a:r>
                  <a:rPr lang="en-US" b="1" i="1" dirty="0" err="1"/>
                  <a:t>i</a:t>
                </a:r>
                <a:endParaRPr lang="en-US" b="1" i="1" dirty="0"/>
              </a:p>
              <a:p>
                <a:pPr lvl="1"/>
                <a:r>
                  <a:rPr lang="en-US" b="1" dirty="0"/>
                  <a:t>Precision at top 10</a:t>
                </a:r>
                <a:r>
                  <a:rPr lang="en-US" dirty="0"/>
                  <a:t>: </a:t>
                </a:r>
              </a:p>
              <a:p>
                <a:pPr lvl="2"/>
                <a:r>
                  <a:rPr lang="en-US" dirty="0"/>
                  <a:t>% of those in top 10</a:t>
                </a:r>
              </a:p>
              <a:p>
                <a:pPr lvl="1"/>
                <a:r>
                  <a:rPr lang="en-US" b="1" dirty="0"/>
                  <a:t>Rank Correlation</a:t>
                </a:r>
                <a:r>
                  <a:rPr lang="en-US" dirty="0"/>
                  <a:t>: </a:t>
                </a:r>
              </a:p>
              <a:p>
                <a:pPr lvl="2"/>
                <a:r>
                  <a:rPr lang="en-US" dirty="0"/>
                  <a:t>Spearman’s </a:t>
                </a:r>
                <a:r>
                  <a:rPr lang="en-US" i="1" dirty="0"/>
                  <a:t>correlation</a:t>
                </a:r>
                <a:r>
                  <a:rPr lang="en-US" dirty="0"/>
                  <a:t> between system’s and user’s complete </a:t>
                </a:r>
                <a:r>
                  <a:rPr lang="en-US" dirty="0" smtClean="0"/>
                  <a:t>rankings</a:t>
                </a:r>
                <a:endParaRPr lang="en-US" dirty="0"/>
              </a:p>
              <a:p>
                <a:pPr eaLnBrk="1" hangingPunct="1">
                  <a:lnSpc>
                    <a:spcPct val="90000"/>
                  </a:lnSpc>
                </a:pPr>
                <a:r>
                  <a:rPr lang="en-US" b="1" dirty="0">
                    <a:solidFill>
                      <a:srgbClr val="FF0066"/>
                    </a:solidFill>
                  </a:rPr>
                  <a:t>Another approach: 0/1 model</a:t>
                </a:r>
              </a:p>
              <a:p>
                <a:pPr lvl="1" eaLnBrk="1" hangingPunct="1">
                  <a:lnSpc>
                    <a:spcPct val="90000"/>
                  </a:lnSpc>
                </a:pPr>
                <a:r>
                  <a:rPr lang="en-US" b="1" dirty="0"/>
                  <a:t>Coverage:</a:t>
                </a:r>
              </a:p>
              <a:p>
                <a:pPr lvl="2" eaLnBrk="1" hangingPunct="1">
                  <a:lnSpc>
                    <a:spcPct val="90000"/>
                  </a:lnSpc>
                </a:pPr>
                <a:r>
                  <a:rPr lang="en-US" dirty="0"/>
                  <a:t>Number of items/users for which system can make predictions </a:t>
                </a:r>
              </a:p>
              <a:p>
                <a:pPr lvl="1" eaLnBrk="1" hangingPunct="1">
                  <a:lnSpc>
                    <a:spcPct val="90000"/>
                  </a:lnSpc>
                </a:pPr>
                <a:r>
                  <a:rPr lang="en-US" b="1" dirty="0"/>
                  <a:t>Precision:</a:t>
                </a:r>
              </a:p>
              <a:p>
                <a:pPr lvl="2" eaLnBrk="1" hangingPunct="1">
                  <a:lnSpc>
                    <a:spcPct val="90000"/>
                  </a:lnSpc>
                </a:pPr>
                <a:r>
                  <a:rPr lang="en-US" dirty="0"/>
                  <a:t>Accuracy of predictions </a:t>
                </a:r>
              </a:p>
              <a:p>
                <a:pPr lvl="1" eaLnBrk="1" hangingPunct="1">
                  <a:lnSpc>
                    <a:spcPct val="90000"/>
                  </a:lnSpc>
                </a:pPr>
                <a:r>
                  <a:rPr lang="en-US" b="1" dirty="0"/>
                  <a:t>Receiver operating characteristic</a:t>
                </a:r>
                <a:r>
                  <a:rPr lang="en-US" dirty="0"/>
                  <a:t> (ROC)</a:t>
                </a:r>
              </a:p>
              <a:p>
                <a:pPr lvl="2" eaLnBrk="1" hangingPunct="1">
                  <a:lnSpc>
                    <a:spcPct val="90000"/>
                  </a:lnSpc>
                </a:pPr>
                <a:r>
                  <a:rPr lang="en-US" dirty="0"/>
                  <a:t>Tradeoff curve between false positives and false negatives</a:t>
                </a:r>
              </a:p>
              <a:p>
                <a:endParaRPr lang="en-AU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4388" y="1093788"/>
                <a:ext cx="8253412" cy="4903787"/>
              </a:xfrm>
              <a:blipFill rotWithShape="1">
                <a:blip r:embed="rId2"/>
                <a:stretch>
                  <a:fillRect l="-369" t="-1118" b="-1478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341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References</a:t>
            </a:r>
            <a:endParaRPr lang="en-AU" dirty="0"/>
          </a:p>
        </p:txBody>
      </p:sp>
      <p:sp>
        <p:nvSpPr>
          <p:cNvPr id="706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altLang="en-US" dirty="0" smtClean="0"/>
              <a:t>Chapter 9 of Mining of Massive Datasets.</a:t>
            </a:r>
          </a:p>
          <a:p>
            <a:r>
              <a:rPr lang="en-US" dirty="0"/>
              <a:t>Tutorial: Recommender </a:t>
            </a:r>
            <a:r>
              <a:rPr lang="en-US" dirty="0" smtClean="0"/>
              <a:t>Systems. IJCAI 2013.</a:t>
            </a:r>
          </a:p>
          <a:p>
            <a:endParaRPr lang="en-AU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 smtClean="0"/>
              <a:t>End of Chapter </a:t>
            </a:r>
            <a:r>
              <a:rPr lang="en-US" altLang="zh-CN" dirty="0" smtClean="0"/>
              <a:t>10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669294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using Recommender Systems?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67544" y="1340768"/>
            <a:ext cx="8229600" cy="4525963"/>
          </a:xfrm>
        </p:spPr>
        <p:txBody>
          <a:bodyPr/>
          <a:lstStyle/>
          <a:p>
            <a:r>
              <a:rPr lang="en-US" dirty="0" smtClean="0"/>
              <a:t>Value for the customer</a:t>
            </a:r>
          </a:p>
          <a:p>
            <a:pPr lvl="1"/>
            <a:r>
              <a:rPr lang="en-US" dirty="0" smtClean="0"/>
              <a:t>Find things that are interesting</a:t>
            </a:r>
          </a:p>
          <a:p>
            <a:pPr lvl="1"/>
            <a:r>
              <a:rPr lang="en-US" dirty="0" smtClean="0"/>
              <a:t>Narrow down the set of choices</a:t>
            </a:r>
          </a:p>
          <a:p>
            <a:pPr lvl="1"/>
            <a:r>
              <a:rPr lang="en-US" dirty="0" smtClean="0"/>
              <a:t>Help me explore the space of options</a:t>
            </a:r>
          </a:p>
          <a:p>
            <a:pPr lvl="1"/>
            <a:r>
              <a:rPr lang="en-US" dirty="0" smtClean="0"/>
              <a:t>Discover new things</a:t>
            </a:r>
          </a:p>
          <a:p>
            <a:pPr lvl="1"/>
            <a:r>
              <a:rPr lang="en-US" dirty="0" smtClean="0"/>
              <a:t>Entertainment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Value for the provider</a:t>
            </a:r>
          </a:p>
          <a:p>
            <a:pPr lvl="1"/>
            <a:r>
              <a:rPr lang="en-US" dirty="0" smtClean="0"/>
              <a:t>Additional and probably unique personalized service for the customer</a:t>
            </a:r>
          </a:p>
          <a:p>
            <a:pPr lvl="1"/>
            <a:r>
              <a:rPr lang="en-US" dirty="0" smtClean="0"/>
              <a:t>Increase trust and customer loyalty</a:t>
            </a:r>
          </a:p>
          <a:p>
            <a:pPr lvl="1"/>
            <a:r>
              <a:rPr lang="en-US" dirty="0" smtClean="0"/>
              <a:t>Increase sales, click trough rates, conversion etc.</a:t>
            </a:r>
          </a:p>
          <a:p>
            <a:pPr lvl="1"/>
            <a:r>
              <a:rPr lang="en-US" dirty="0" smtClean="0"/>
              <a:t>Opportunities for promotion, persuasion</a:t>
            </a:r>
          </a:p>
          <a:p>
            <a:pPr lvl="1"/>
            <a:r>
              <a:rPr lang="en-US" dirty="0" smtClean="0"/>
              <a:t>Obtain more knowledge about customers</a:t>
            </a:r>
          </a:p>
          <a:p>
            <a:pPr lvl="1"/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912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Real-world Check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Myths from industry</a:t>
            </a:r>
          </a:p>
          <a:p>
            <a:pPr lvl="1"/>
            <a:r>
              <a:rPr lang="en-US" dirty="0" smtClean="0"/>
              <a:t>Amazon.com generates X percent of their sales through the recommendation lists (30 &lt; X &lt; 70)</a:t>
            </a:r>
          </a:p>
          <a:p>
            <a:pPr lvl="1"/>
            <a:r>
              <a:rPr lang="en-US" dirty="0" smtClean="0"/>
              <a:t>Netflix (DVD rental and movie streaming) generates X percent of </a:t>
            </a:r>
            <a:r>
              <a:rPr lang="en-US" dirty="0"/>
              <a:t>their sales through the recommendation lists (30 &lt; X &lt; 70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404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Recommender systems 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RS seen as a function</a:t>
            </a:r>
          </a:p>
          <a:p>
            <a:r>
              <a:rPr lang="en-US" dirty="0" smtClean="0"/>
              <a:t>Given:</a:t>
            </a:r>
          </a:p>
          <a:p>
            <a:pPr lvl="1"/>
            <a:r>
              <a:rPr lang="en-US" dirty="0" smtClean="0"/>
              <a:t>User model (e.g. ratings, preferences, demographics, situational context)</a:t>
            </a:r>
          </a:p>
          <a:p>
            <a:pPr lvl="1"/>
            <a:r>
              <a:rPr lang="en-US" dirty="0" smtClean="0"/>
              <a:t>Items (with or without description of item characteristics)</a:t>
            </a:r>
          </a:p>
          <a:p>
            <a:r>
              <a:rPr lang="en-US" dirty="0" smtClean="0"/>
              <a:t>Find:</a:t>
            </a:r>
          </a:p>
          <a:p>
            <a:pPr lvl="1"/>
            <a:r>
              <a:rPr lang="en-US" dirty="0" smtClean="0"/>
              <a:t>Relevance score. Used for ranking.</a:t>
            </a:r>
          </a:p>
          <a:p>
            <a:r>
              <a:rPr lang="en-US" dirty="0" smtClean="0"/>
              <a:t>Finally:</a:t>
            </a:r>
          </a:p>
          <a:p>
            <a:pPr lvl="1"/>
            <a:r>
              <a:rPr lang="en-US" dirty="0" smtClean="0"/>
              <a:t>Recommend items that are assumed to be relevant</a:t>
            </a:r>
          </a:p>
          <a:p>
            <a:r>
              <a:rPr lang="en-US" dirty="0" smtClean="0"/>
              <a:t>But:</a:t>
            </a:r>
          </a:p>
          <a:p>
            <a:pPr lvl="1"/>
            <a:r>
              <a:rPr lang="en-US" dirty="0" smtClean="0"/>
              <a:t>Remember that relevance might be context-dependent</a:t>
            </a:r>
          </a:p>
          <a:p>
            <a:pPr lvl="1"/>
            <a:r>
              <a:rPr lang="en-US" dirty="0" smtClean="0"/>
              <a:t>Characteristics of the list itself might be important (diversity)</a:t>
            </a:r>
          </a:p>
          <a:p>
            <a:endParaRPr lang="en-US" dirty="0" smtClean="0"/>
          </a:p>
          <a:p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035980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Formal Model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b="1" i="1" dirty="0"/>
              <a:t>X</a:t>
            </a:r>
            <a:r>
              <a:rPr lang="en-AU" dirty="0"/>
              <a:t> = set of Customers</a:t>
            </a:r>
          </a:p>
          <a:p>
            <a:r>
              <a:rPr lang="en-AU" b="1" i="1" dirty="0"/>
              <a:t>S</a:t>
            </a:r>
            <a:r>
              <a:rPr lang="en-AU" dirty="0"/>
              <a:t> = set of </a:t>
            </a:r>
            <a:r>
              <a:rPr lang="en-AU" dirty="0" smtClean="0"/>
              <a:t>Items</a:t>
            </a:r>
            <a:endParaRPr lang="en-AU" dirty="0"/>
          </a:p>
          <a:p>
            <a:r>
              <a:rPr lang="en-AU" dirty="0"/>
              <a:t>Utility function u: </a:t>
            </a:r>
            <a:r>
              <a:rPr lang="en-AU" b="1" i="1" dirty="0"/>
              <a:t>X</a:t>
            </a:r>
            <a:r>
              <a:rPr lang="en-AU" dirty="0"/>
              <a:t> × </a:t>
            </a:r>
            <a:r>
              <a:rPr lang="en-AU" b="1" i="1" dirty="0"/>
              <a:t>S</a:t>
            </a:r>
            <a:r>
              <a:rPr lang="en-AU" dirty="0"/>
              <a:t> </a:t>
            </a:r>
            <a:r>
              <a:rPr lang="en-US" dirty="0">
                <a:sym typeface="Wingdings" charset="2"/>
              </a:rPr>
              <a:t></a:t>
            </a:r>
            <a:r>
              <a:rPr lang="en-AU" dirty="0" smtClean="0"/>
              <a:t> </a:t>
            </a:r>
            <a:r>
              <a:rPr lang="en-AU" b="1" i="1" dirty="0"/>
              <a:t>R</a:t>
            </a:r>
          </a:p>
          <a:p>
            <a:pPr lvl="1"/>
            <a:r>
              <a:rPr lang="en-AU" b="1" i="1" dirty="0"/>
              <a:t>R</a:t>
            </a:r>
            <a:r>
              <a:rPr lang="en-AU" dirty="0" smtClean="0"/>
              <a:t> </a:t>
            </a:r>
            <a:r>
              <a:rPr lang="en-AU" dirty="0"/>
              <a:t>= set of ratings</a:t>
            </a:r>
          </a:p>
          <a:p>
            <a:pPr lvl="1"/>
            <a:r>
              <a:rPr lang="en-AU" b="1" i="1" dirty="0"/>
              <a:t>R</a:t>
            </a:r>
            <a:r>
              <a:rPr lang="en-AU" dirty="0" smtClean="0"/>
              <a:t> </a:t>
            </a:r>
            <a:r>
              <a:rPr lang="en-AU" dirty="0"/>
              <a:t>is a totally ordered set</a:t>
            </a:r>
          </a:p>
          <a:p>
            <a:pPr lvl="1"/>
            <a:r>
              <a:rPr lang="en-AU" dirty="0"/>
              <a:t>e.g., 0-5 stars, real number in [0,1]</a:t>
            </a:r>
          </a:p>
          <a:p>
            <a:r>
              <a:rPr lang="en-US" dirty="0"/>
              <a:t>Utility Matrix</a:t>
            </a:r>
            <a:endParaRPr lang="en-AU" dirty="0"/>
          </a:p>
          <a:p>
            <a:endParaRPr lang="en-AU" dirty="0"/>
          </a:p>
        </p:txBody>
      </p:sp>
      <p:graphicFrame>
        <p:nvGraphicFramePr>
          <p:cNvPr id="13" name="Object 12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887120259"/>
              </p:ext>
            </p:extLst>
          </p:nvPr>
        </p:nvGraphicFramePr>
        <p:xfrm>
          <a:off x="3238499" y="4292837"/>
          <a:ext cx="3228573" cy="23299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97" name="Equation" r:id="rId3" imgW="1231366" imgH="888614" progId="Equation.3">
                  <p:embed/>
                </p:oleObj>
              </mc:Choice>
              <mc:Fallback>
                <p:oleObj name="Equation" r:id="rId3" imgW="1231366" imgH="888614" progId="Equation.3">
                  <p:embed/>
                  <p:pic>
                    <p:nvPicPr>
                      <p:cNvPr id="0" name="Object 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499" y="4292837"/>
                        <a:ext cx="3228573" cy="232990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 Box 42"/>
          <p:cNvSpPr txBox="1">
            <a:spLocks noChangeArrowheads="1"/>
          </p:cNvSpPr>
          <p:nvPr/>
        </p:nvSpPr>
        <p:spPr bwMode="auto">
          <a:xfrm>
            <a:off x="3078162" y="3925887"/>
            <a:ext cx="81503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66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Avatar</a:t>
            </a:r>
          </a:p>
        </p:txBody>
      </p:sp>
      <p:sp>
        <p:nvSpPr>
          <p:cNvPr id="15" name="Text Box 44"/>
          <p:cNvSpPr txBox="1">
            <a:spLocks noChangeArrowheads="1"/>
          </p:cNvSpPr>
          <p:nvPr/>
        </p:nvSpPr>
        <p:spPr bwMode="auto">
          <a:xfrm>
            <a:off x="3962399" y="3925887"/>
            <a:ext cx="74251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66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LOTR</a:t>
            </a:r>
          </a:p>
        </p:txBody>
      </p:sp>
      <p:sp>
        <p:nvSpPr>
          <p:cNvPr id="16" name="Text Box 45"/>
          <p:cNvSpPr txBox="1">
            <a:spLocks noChangeArrowheads="1"/>
          </p:cNvSpPr>
          <p:nvPr/>
        </p:nvSpPr>
        <p:spPr bwMode="auto">
          <a:xfrm>
            <a:off x="4854574" y="3925887"/>
            <a:ext cx="79060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66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Matrix</a:t>
            </a:r>
          </a:p>
        </p:txBody>
      </p:sp>
      <p:sp>
        <p:nvSpPr>
          <p:cNvPr id="17" name="Text Box 46"/>
          <p:cNvSpPr txBox="1">
            <a:spLocks noChangeArrowheads="1"/>
          </p:cNvSpPr>
          <p:nvPr/>
        </p:nvSpPr>
        <p:spPr bwMode="auto">
          <a:xfrm>
            <a:off x="5759848" y="3925887"/>
            <a:ext cx="86914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66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Pirates</a:t>
            </a:r>
          </a:p>
        </p:txBody>
      </p:sp>
      <p:sp>
        <p:nvSpPr>
          <p:cNvPr id="18" name="Text Box 47"/>
          <p:cNvSpPr txBox="1">
            <a:spLocks noChangeArrowheads="1"/>
          </p:cNvSpPr>
          <p:nvPr/>
        </p:nvSpPr>
        <p:spPr bwMode="auto">
          <a:xfrm>
            <a:off x="2030412" y="4376151"/>
            <a:ext cx="67518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Alice</a:t>
            </a:r>
          </a:p>
        </p:txBody>
      </p:sp>
      <p:sp>
        <p:nvSpPr>
          <p:cNvPr id="19" name="Text Box 48"/>
          <p:cNvSpPr txBox="1">
            <a:spLocks noChangeArrowheads="1"/>
          </p:cNvSpPr>
          <p:nvPr/>
        </p:nvSpPr>
        <p:spPr bwMode="auto">
          <a:xfrm>
            <a:off x="2030412" y="4928601"/>
            <a:ext cx="58221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Bob</a:t>
            </a:r>
          </a:p>
        </p:txBody>
      </p:sp>
      <p:sp>
        <p:nvSpPr>
          <p:cNvPr id="20" name="Text Box 49"/>
          <p:cNvSpPr txBox="1">
            <a:spLocks noChangeArrowheads="1"/>
          </p:cNvSpPr>
          <p:nvPr/>
        </p:nvSpPr>
        <p:spPr bwMode="auto">
          <a:xfrm>
            <a:off x="2030412" y="5528676"/>
            <a:ext cx="70884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Carol</a:t>
            </a:r>
          </a:p>
        </p:txBody>
      </p:sp>
      <p:sp>
        <p:nvSpPr>
          <p:cNvPr id="21" name="Text Box 50"/>
          <p:cNvSpPr txBox="1">
            <a:spLocks noChangeArrowheads="1"/>
          </p:cNvSpPr>
          <p:nvPr/>
        </p:nvSpPr>
        <p:spPr bwMode="auto">
          <a:xfrm>
            <a:off x="2030412" y="6043026"/>
            <a:ext cx="74251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David</a:t>
            </a:r>
          </a:p>
        </p:txBody>
      </p:sp>
    </p:spTree>
    <p:extLst>
      <p:ext uri="{BB962C8B-B14F-4D97-AF65-F5344CB8AC3E}">
        <p14:creationId xmlns:p14="http://schemas.microsoft.com/office/powerpoint/2010/main" val="3105917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</p:bldLst>
  </p:timing>
</p:sld>
</file>

<file path=ppt/theme/theme1.xml><?xml version="1.0" encoding="utf-8"?>
<a:theme xmlns:a="http://schemas.openxmlformats.org/drawingml/2006/main" name="db-5-grey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db-5-grey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-12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-128" charset="0"/>
          </a:defRPr>
        </a:defPPr>
      </a:lstStyle>
    </a:lnDef>
  </a:objectDefaults>
  <a:extraClrSchemeLst>
    <a:extraClrScheme>
      <a:clrScheme name="db-5-grey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-5-grey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-5-grey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96234E059086442ABEDED148870ED9F" ma:contentTypeVersion="0" ma:contentTypeDescription="Create a new document." ma:contentTypeScope="" ma:versionID="cc63a846be6f86c6ef4721d6604d9bf5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3E6508D-766E-4DC9-94A6-85F0647ECD7A}">
  <ds:schemaRefs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8E484230-E82F-4985-BB3B-3592A93661A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Settings\mt\Application Data\Microsoft\Templates\db-5-grey.pot</Template>
  <TotalTime>47534</TotalTime>
  <Words>3141</Words>
  <Application>Microsoft Office PowerPoint</Application>
  <PresentationFormat>On-screen Show (4:3)</PresentationFormat>
  <Paragraphs>932</Paragraphs>
  <Slides>54</Slides>
  <Notes>18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56" baseType="lpstr">
      <vt:lpstr>db-5-grey</vt:lpstr>
      <vt:lpstr>Equation</vt:lpstr>
      <vt:lpstr>COMP9313: Big Data Management         Lecturer: Xin Cao Course web site: http://www.cse.unsw.edu.au/~cs9313/ </vt:lpstr>
      <vt:lpstr>PowerPoint Presentation</vt:lpstr>
      <vt:lpstr>Recommendations </vt:lpstr>
      <vt:lpstr>Recommender Systems</vt:lpstr>
      <vt:lpstr>Recommender Systems</vt:lpstr>
      <vt:lpstr>Why using Recommender Systems?</vt:lpstr>
      <vt:lpstr>Real-world Check</vt:lpstr>
      <vt:lpstr>Recommender systems </vt:lpstr>
      <vt:lpstr>Formal Model</vt:lpstr>
      <vt:lpstr>Key Problems</vt:lpstr>
      <vt:lpstr>Gathering Ratings</vt:lpstr>
      <vt:lpstr>Paradigms of recommender systems</vt:lpstr>
      <vt:lpstr>Paradigms of recommender systems</vt:lpstr>
      <vt:lpstr>Paradigms of recommender systems</vt:lpstr>
      <vt:lpstr>Paradigms of recommender systems</vt:lpstr>
      <vt:lpstr>Paradigms of recommender systems</vt:lpstr>
      <vt:lpstr>Paradigms of recommender systems</vt:lpstr>
      <vt:lpstr>Recommender systems: basic techniques</vt:lpstr>
      <vt:lpstr>Content-based Recommendations</vt:lpstr>
      <vt:lpstr>Plan of Action</vt:lpstr>
      <vt:lpstr>Item Profiles</vt:lpstr>
      <vt:lpstr>Term-Frequency - Inverse Document Frequency (TF-IDF)</vt:lpstr>
      <vt:lpstr>User Profiles and Prediction</vt:lpstr>
      <vt:lpstr>Pros: Content-based Approach</vt:lpstr>
      <vt:lpstr>Cons: Content-based Approach</vt:lpstr>
      <vt:lpstr>Collaborative Filtering</vt:lpstr>
      <vt:lpstr>User-based Nearest-Neighbor Collaborative Filtering</vt:lpstr>
      <vt:lpstr>User-based Nearest-Neighbor Collaborative Filtering (Cont’)</vt:lpstr>
      <vt:lpstr>Finding “Similar” Users</vt:lpstr>
      <vt:lpstr>Similarity Metric</vt:lpstr>
      <vt:lpstr>Similarity Metric (Cont’)</vt:lpstr>
      <vt:lpstr>Rating Predictions</vt:lpstr>
      <vt:lpstr>Memory-based and Model-based Approaches</vt:lpstr>
      <vt:lpstr>Item-Item Collaborative Filtering</vt:lpstr>
      <vt:lpstr>Item-Item Collaborative Filtering</vt:lpstr>
      <vt:lpstr>Item-Item CF (|N|=2)</vt:lpstr>
      <vt:lpstr>Item-Item CF (|N|=2)</vt:lpstr>
      <vt:lpstr>Item-Item CF (|N|=2)</vt:lpstr>
      <vt:lpstr>Item-Item CF (|N|=2)</vt:lpstr>
      <vt:lpstr>Item-Item CF (|N|=2)</vt:lpstr>
      <vt:lpstr>CF: Common Practice</vt:lpstr>
      <vt:lpstr>Item-Item vs. User-User</vt:lpstr>
      <vt:lpstr>Pros/Cons of Collaborative Filtering</vt:lpstr>
      <vt:lpstr>Collaborative Filtering: Complexity</vt:lpstr>
      <vt:lpstr>Why do we need knowledge-based recommendation?</vt:lpstr>
      <vt:lpstr>Knowledge-Based Recommendation</vt:lpstr>
      <vt:lpstr>Knowledge-based Recommendation</vt:lpstr>
      <vt:lpstr>Hybrid Methods</vt:lpstr>
      <vt:lpstr>What is a Good Recommendation in Practice?</vt:lpstr>
      <vt:lpstr>Evaluation</vt:lpstr>
      <vt:lpstr>Evaluation</vt:lpstr>
      <vt:lpstr>Evaluating Predictions</vt:lpstr>
      <vt:lpstr>References</vt:lpstr>
      <vt:lpstr>End of Chapter 10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1:  Introduction</dc:title>
  <dc:creator>xcao</dc:creator>
  <cp:lastModifiedBy>xcao</cp:lastModifiedBy>
  <cp:revision>1058</cp:revision>
  <cp:lastPrinted>2005-01-10T21:51:57Z</cp:lastPrinted>
  <dcterms:created xsi:type="dcterms:W3CDTF">1999-11-04T20:50:09Z</dcterms:created>
  <dcterms:modified xsi:type="dcterms:W3CDTF">2017-10-16T05:55:46Z</dcterms:modified>
</cp:coreProperties>
</file>