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bril Fatfac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brilFatface-regular.fnt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interact with the buttons in present mode!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9d045428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9d045428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interact with the buttons in present mode!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Sample equation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4def4f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4def4f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a4def4fd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a4def4fd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a4def4fd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a4def4fd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a4def4fd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a4def4fd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a4def4fd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a4def4fd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interact with the buttons in present mode!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9d045428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9d045428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interact with the buttons in present mode!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Actual program will contain a screen for all the equations but this will only showcase one equation example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9d045428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9d045428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interact with the buttons in present mode!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Actual program will contain a screen for all the equations but this will only showcase one equation example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d045428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d045428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interact with the buttons in present mode!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6.xm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slide" Target="/ppt/slides/slide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slide" Target="/ppt/slides/slide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2CC"/>
            </a:gs>
            <a:gs pos="72000">
              <a:srgbClr val="FFF9E6"/>
            </a:gs>
            <a:gs pos="90000">
              <a:srgbClr val="FFFCF3"/>
            </a:gs>
            <a:gs pos="100000">
              <a:srgbClr val="FFFF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14350"/>
            <a:ext cx="8520600" cy="9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3U Calculator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>
            <a:hlinkClick action="ppaction://hlinksldjump" r:id="rId3"/>
          </p:cNvPr>
          <p:cNvSpPr/>
          <p:nvPr/>
        </p:nvSpPr>
        <p:spPr>
          <a:xfrm>
            <a:off x="2625300" y="3919325"/>
            <a:ext cx="3893400" cy="394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Functions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625300" y="4596350"/>
            <a:ext cx="3893400" cy="394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Physics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8876" y="1342700"/>
            <a:ext cx="2146250" cy="15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448625" y="1950638"/>
            <a:ext cx="2371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Abril Fatface"/>
                <a:ea typeface="Abril Fatface"/>
                <a:cs typeface="Abril Fatface"/>
                <a:sym typeface="Abril Fatface"/>
              </a:rPr>
              <a:t>Le Minty Co.</a:t>
            </a:r>
            <a:endParaRPr b="1" sz="1600">
              <a:solidFill>
                <a:srgbClr val="6AA84F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386400" y="1984125"/>
            <a:ext cx="2469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bril Fatface"/>
                <a:ea typeface="Abril Fatface"/>
                <a:cs typeface="Abril Fatface"/>
                <a:sym typeface="Abril Fatface"/>
              </a:rPr>
              <a:t>Le Minty Co.</a:t>
            </a:r>
            <a:endParaRPr b="1"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60" name="Google Shape;60;p13">
            <a:hlinkClick action="ppaction://hlinkshowjump?jump=nextslide"/>
          </p:cNvPr>
          <p:cNvSpPr/>
          <p:nvPr/>
        </p:nvSpPr>
        <p:spPr>
          <a:xfrm>
            <a:off x="2625300" y="3242300"/>
            <a:ext cx="3893400" cy="394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Basic Calculator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2CC"/>
            </a:gs>
            <a:gs pos="72000">
              <a:srgbClr val="FFF9E6"/>
            </a:gs>
            <a:gs pos="90000">
              <a:srgbClr val="FFFCF3"/>
            </a:gs>
            <a:gs pos="100000">
              <a:srgbClr val="FFFF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880" y="4596350"/>
            <a:ext cx="753120" cy="5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2"/>
          <p:cNvSpPr txBox="1"/>
          <p:nvPr/>
        </p:nvSpPr>
        <p:spPr>
          <a:xfrm>
            <a:off x="509700" y="354600"/>
            <a:ext cx="81246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q= mcΔT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22">
            <a:hlinkClick action="ppaction://hlinkshowjump?jump=firstslide"/>
          </p:cNvPr>
          <p:cNvSpPr/>
          <p:nvPr/>
        </p:nvSpPr>
        <p:spPr>
          <a:xfrm flipH="1" rot="10800000">
            <a:off x="55300" y="4687250"/>
            <a:ext cx="483900" cy="392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1180050" y="1912138"/>
            <a:ext cx="2462700" cy="320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Text field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1180050" y="3775150"/>
            <a:ext cx="2462700" cy="320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Text field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22"/>
          <p:cNvSpPr/>
          <p:nvPr/>
        </p:nvSpPr>
        <p:spPr>
          <a:xfrm>
            <a:off x="1180050" y="2843650"/>
            <a:ext cx="2462700" cy="320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Text field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1180050" y="1519450"/>
            <a:ext cx="16545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(mass)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1180050" y="2450950"/>
            <a:ext cx="2526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(Heat capacity)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1180050" y="3382450"/>
            <a:ext cx="2462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ΔT (Temp change)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4962425" y="1994132"/>
            <a:ext cx="2733600" cy="488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22"/>
          <p:cNvSpPr txBox="1"/>
          <p:nvPr/>
        </p:nvSpPr>
        <p:spPr>
          <a:xfrm>
            <a:off x="5674325" y="1519450"/>
            <a:ext cx="1309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4674575" y="3186950"/>
            <a:ext cx="3309300" cy="735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q= mcΔT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22"/>
          <p:cNvSpPr txBox="1"/>
          <p:nvPr/>
        </p:nvSpPr>
        <p:spPr>
          <a:xfrm>
            <a:off x="5614350" y="2707525"/>
            <a:ext cx="1542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Formula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22">
            <a:hlinkClick action="ppaction://hlinksldjump" r:id="rId4"/>
          </p:cNvPr>
          <p:cNvSpPr/>
          <p:nvPr/>
        </p:nvSpPr>
        <p:spPr>
          <a:xfrm flipH="1">
            <a:off x="166800" y="179575"/>
            <a:ext cx="1309800" cy="39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Physics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2CC"/>
            </a:gs>
            <a:gs pos="72000">
              <a:srgbClr val="FFF9E6"/>
            </a:gs>
            <a:gs pos="90000">
              <a:srgbClr val="FFFCF3"/>
            </a:gs>
            <a:gs pos="100000">
              <a:srgbClr val="FFFF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880" y="4596350"/>
            <a:ext cx="753120" cy="5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2297500" y="0"/>
            <a:ext cx="4479900" cy="51435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631600" y="421725"/>
            <a:ext cx="3880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68" name="Google Shape;68;p14"/>
          <p:cNvSpPr/>
          <p:nvPr/>
        </p:nvSpPr>
        <p:spPr>
          <a:xfrm>
            <a:off x="2631600" y="15693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461100" y="15693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4290600" y="15693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631600" y="23919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461100" y="23919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4290600" y="23919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631600" y="32145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3461100" y="32145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290600" y="32145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410813" y="22267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6053763" y="22267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2631600" y="40371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+/-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3461100" y="40371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410800" y="4376125"/>
            <a:ext cx="1232700" cy="483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baseline="30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290600" y="40371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5410788" y="28841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6053738" y="28841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÷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6053738" y="35415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√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5410788" y="35415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baseline="30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6053738" y="15693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4">
            <a:hlinkClick action="ppaction://hlinkshowjump?jump=firstslide"/>
          </p:cNvPr>
          <p:cNvSpPr/>
          <p:nvPr/>
        </p:nvSpPr>
        <p:spPr>
          <a:xfrm flipH="1" rot="10800000">
            <a:off x="55300" y="4687250"/>
            <a:ext cx="483900" cy="392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2CC"/>
            </a:gs>
            <a:gs pos="72000">
              <a:srgbClr val="FFF9E6"/>
            </a:gs>
            <a:gs pos="90000">
              <a:srgbClr val="FFFCF3"/>
            </a:gs>
            <a:gs pos="100000">
              <a:srgbClr val="FFFF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880" y="4596350"/>
            <a:ext cx="753120" cy="5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/>
          <p:nvPr/>
        </p:nvSpPr>
        <p:spPr>
          <a:xfrm>
            <a:off x="2297500" y="0"/>
            <a:ext cx="4479900" cy="51435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2631600" y="421725"/>
            <a:ext cx="3880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96" name="Google Shape;96;p15"/>
          <p:cNvSpPr/>
          <p:nvPr/>
        </p:nvSpPr>
        <p:spPr>
          <a:xfrm>
            <a:off x="2631600" y="15693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461100" y="15693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4290600" y="15693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2631600" y="23919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461100" y="23919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4290600" y="23919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2631600" y="32145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3461100" y="32145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4290600" y="32145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410813" y="22267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6053763" y="22267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2631600" y="40371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+/-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3461100" y="40371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5410800" y="4376125"/>
            <a:ext cx="1232700" cy="483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baseline="30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4290600" y="40371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5410788" y="28841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6053738" y="28841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÷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053738" y="35415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√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5410788" y="35415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baseline="30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6053738" y="15693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149" y="3620646"/>
            <a:ext cx="455051" cy="54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>
            <a:hlinkClick action="ppaction://hlinkshowjump?jump=firstslide"/>
          </p:cNvPr>
          <p:cNvSpPr/>
          <p:nvPr/>
        </p:nvSpPr>
        <p:spPr>
          <a:xfrm flipH="1" rot="10800000">
            <a:off x="55300" y="4687250"/>
            <a:ext cx="483900" cy="392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2CC"/>
            </a:gs>
            <a:gs pos="72000">
              <a:srgbClr val="FFF9E6"/>
            </a:gs>
            <a:gs pos="90000">
              <a:srgbClr val="FFFCF3"/>
            </a:gs>
            <a:gs pos="100000">
              <a:srgbClr val="FFFF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880" y="4596350"/>
            <a:ext cx="753120" cy="5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2297500" y="0"/>
            <a:ext cx="4479900" cy="51435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2631600" y="421725"/>
            <a:ext cx="3880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2631600" y="15693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3461100" y="15693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4290600" y="15693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2631600" y="23919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3461100" y="23919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4290600" y="23919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2631600" y="32145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3461100" y="32145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4290600" y="32145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5410813" y="22267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6053763" y="22267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2631600" y="40371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+/-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3461100" y="40371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5410800" y="4376125"/>
            <a:ext cx="1232700" cy="483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baseline="30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4290600" y="40371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5410788" y="28841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6053738" y="28841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÷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6053738" y="35415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√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5410788" y="35415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baseline="30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6053738" y="15693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" name="Google Shape;14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5224" y="3214521"/>
            <a:ext cx="455051" cy="54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8074" y="3757596"/>
            <a:ext cx="455051" cy="54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>
            <a:hlinkClick action="ppaction://hlinkshowjump?jump=firstslide"/>
          </p:cNvPr>
          <p:cNvSpPr/>
          <p:nvPr/>
        </p:nvSpPr>
        <p:spPr>
          <a:xfrm flipH="1" rot="10800000">
            <a:off x="55300" y="4687250"/>
            <a:ext cx="483900" cy="392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2CC"/>
            </a:gs>
            <a:gs pos="72000">
              <a:srgbClr val="FFF9E6"/>
            </a:gs>
            <a:gs pos="90000">
              <a:srgbClr val="FFFCF3"/>
            </a:gs>
            <a:gs pos="100000">
              <a:srgbClr val="FFFF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880" y="4596350"/>
            <a:ext cx="753120" cy="5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/>
          <p:nvPr/>
        </p:nvSpPr>
        <p:spPr>
          <a:xfrm>
            <a:off x="2297500" y="0"/>
            <a:ext cx="4479900" cy="51435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2631600" y="421725"/>
            <a:ext cx="3880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2631600" y="15693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3461100" y="15693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4290600" y="15693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2631600" y="23919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3461100" y="23919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4290600" y="23919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2631600" y="32145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3461100" y="32145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4290600" y="32145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5410813" y="22267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6053763" y="22267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2631600" y="40371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+/-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3461100" y="40371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5410800" y="4376125"/>
            <a:ext cx="1232700" cy="483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baseline="30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4290600" y="4037125"/>
            <a:ext cx="829500" cy="82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5410788" y="28841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6053738" y="28841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÷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6053738" y="35415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√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5410788" y="35415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baseline="30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6053738" y="1569325"/>
            <a:ext cx="589800" cy="6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17">
            <a:hlinkClick action="ppaction://hlinkshowjump?jump=firstslide"/>
          </p:cNvPr>
          <p:cNvSpPr/>
          <p:nvPr/>
        </p:nvSpPr>
        <p:spPr>
          <a:xfrm flipH="1" rot="10800000">
            <a:off x="55300" y="4687250"/>
            <a:ext cx="483900" cy="392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2CC"/>
            </a:gs>
            <a:gs pos="72000">
              <a:srgbClr val="FFF9E6"/>
            </a:gs>
            <a:gs pos="90000">
              <a:srgbClr val="FFFCF3"/>
            </a:gs>
            <a:gs pos="100000">
              <a:srgbClr val="FFFF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880" y="4596350"/>
            <a:ext cx="753120" cy="5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/>
          <p:nvPr/>
        </p:nvSpPr>
        <p:spPr>
          <a:xfrm>
            <a:off x="509700" y="598300"/>
            <a:ext cx="81246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Courier New"/>
                <a:ea typeface="Courier New"/>
                <a:cs typeface="Courier New"/>
                <a:sym typeface="Courier New"/>
              </a:rPr>
              <a:t>Functions Equations </a:t>
            </a:r>
            <a:endParaRPr b="1" sz="4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18">
            <a:hlinkClick action="ppaction://hlinkshowjump?jump=firstslide"/>
          </p:cNvPr>
          <p:cNvSpPr/>
          <p:nvPr/>
        </p:nvSpPr>
        <p:spPr>
          <a:xfrm flipH="1" rot="10800000">
            <a:off x="55300" y="4687250"/>
            <a:ext cx="483900" cy="392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3448661" y="1818775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Quadratic formula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913200" y="1818775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Standard form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913200" y="2252308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Factored form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913200" y="2685842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Vertex form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913200" y="3109333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Transformation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913200" y="3532825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Discriminant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3448650" y="3532825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Pythagorean theore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3448655" y="2685834"/>
            <a:ext cx="2246700" cy="744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Exponential growth/ decay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5984093" y="1818796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Trig Ratios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5984111" y="2252300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Sine law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5984105" y="2685800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Cosine law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5984111" y="3532825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Compound Interest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5984111" y="3109321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Annuity formula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3448655" y="2252293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Equivalencies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2CC"/>
            </a:gs>
            <a:gs pos="72000">
              <a:srgbClr val="FFF9E6"/>
            </a:gs>
            <a:gs pos="90000">
              <a:srgbClr val="FFFCF3"/>
            </a:gs>
            <a:gs pos="100000">
              <a:srgbClr val="FFFF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880" y="4596350"/>
            <a:ext cx="753120" cy="5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 txBox="1"/>
          <p:nvPr/>
        </p:nvSpPr>
        <p:spPr>
          <a:xfrm>
            <a:off x="509700" y="598300"/>
            <a:ext cx="81246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Courier New"/>
                <a:ea typeface="Courier New"/>
                <a:cs typeface="Courier New"/>
                <a:sym typeface="Courier New"/>
              </a:rPr>
              <a:t>Functions Equations </a:t>
            </a:r>
            <a:endParaRPr b="1" sz="4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19">
            <a:hlinkClick action="ppaction://hlinkshowjump?jump=firstslide"/>
          </p:cNvPr>
          <p:cNvSpPr/>
          <p:nvPr/>
        </p:nvSpPr>
        <p:spPr>
          <a:xfrm flipH="1" rot="10800000">
            <a:off x="55300" y="4687250"/>
            <a:ext cx="483900" cy="392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3448661" y="1818775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Quadratic formula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913200" y="1818775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Standard form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913200" y="2252308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Factored form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913200" y="2685842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Vertex form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913200" y="3109333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Transformation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913200" y="3532825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Discriminant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3448650" y="3532825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Pythagorean theorem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3448655" y="2685834"/>
            <a:ext cx="2246700" cy="744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Exponential growth/ decay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5984093" y="1818796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Trig Ratios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5984111" y="2252300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Sine law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5984105" y="2685800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Cosine law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5984111" y="3532825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Compound Interest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5984111" y="3109321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Annuity formula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3448655" y="2252293"/>
            <a:ext cx="22467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Equivalencies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8" name="Google Shape;2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5749" y="1936196"/>
            <a:ext cx="455051" cy="5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2CC"/>
            </a:gs>
            <a:gs pos="72000">
              <a:srgbClr val="FFF9E6"/>
            </a:gs>
            <a:gs pos="90000">
              <a:srgbClr val="FFFCF3"/>
            </a:gs>
            <a:gs pos="100000">
              <a:srgbClr val="FFFF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880" y="4596350"/>
            <a:ext cx="753120" cy="5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 txBox="1"/>
          <p:nvPr/>
        </p:nvSpPr>
        <p:spPr>
          <a:xfrm>
            <a:off x="509700" y="354600"/>
            <a:ext cx="81246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Quadratic Equation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20">
            <a:hlinkClick action="ppaction://hlinkshowjump?jump=firstslide"/>
          </p:cNvPr>
          <p:cNvSpPr/>
          <p:nvPr/>
        </p:nvSpPr>
        <p:spPr>
          <a:xfrm flipH="1" rot="10800000">
            <a:off x="55300" y="4687250"/>
            <a:ext cx="483900" cy="392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1180050" y="1912138"/>
            <a:ext cx="2462700" cy="320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Text field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1180050" y="3775150"/>
            <a:ext cx="2462700" cy="320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Text field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1180050" y="2843650"/>
            <a:ext cx="2462700" cy="320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Text field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1180050" y="1519450"/>
            <a:ext cx="16545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 Value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1180050" y="2450950"/>
            <a:ext cx="16545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1180050" y="3382450"/>
            <a:ext cx="16545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4962425" y="1994132"/>
            <a:ext cx="2733600" cy="488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5674325" y="1519450"/>
            <a:ext cx="1309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4674575" y="3186950"/>
            <a:ext cx="3309300" cy="735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1" lang="en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-b ± √( b² - 4ac)</a:t>
            </a:r>
            <a:endParaRPr b="1" sz="18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2a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5614350" y="2707525"/>
            <a:ext cx="1542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Formula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20">
            <a:hlinkClick action="ppaction://hlinksldjump" r:id="rId4"/>
          </p:cNvPr>
          <p:cNvSpPr/>
          <p:nvPr/>
        </p:nvSpPr>
        <p:spPr>
          <a:xfrm flipH="1">
            <a:off x="166800" y="179575"/>
            <a:ext cx="1309800" cy="39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2CC"/>
            </a:gs>
            <a:gs pos="72000">
              <a:srgbClr val="FFF9E6"/>
            </a:gs>
            <a:gs pos="90000">
              <a:srgbClr val="FFFCF3"/>
            </a:gs>
            <a:gs pos="100000">
              <a:srgbClr val="FFFF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880" y="4596350"/>
            <a:ext cx="753120" cy="5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1"/>
          <p:cNvSpPr txBox="1"/>
          <p:nvPr/>
        </p:nvSpPr>
        <p:spPr>
          <a:xfrm>
            <a:off x="509700" y="0"/>
            <a:ext cx="81246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Courier New"/>
                <a:ea typeface="Courier New"/>
                <a:cs typeface="Courier New"/>
                <a:sym typeface="Courier New"/>
              </a:rPr>
              <a:t>Physics </a:t>
            </a:r>
            <a:r>
              <a:rPr b="1" lang="en" sz="4500">
                <a:latin typeface="Courier New"/>
                <a:ea typeface="Courier New"/>
                <a:cs typeface="Courier New"/>
                <a:sym typeface="Courier New"/>
              </a:rPr>
              <a:t>Equations </a:t>
            </a:r>
            <a:endParaRPr b="1" sz="4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21">
            <a:hlinkClick action="ppaction://hlinkshowjump?jump=firstslide"/>
          </p:cNvPr>
          <p:cNvSpPr/>
          <p:nvPr/>
        </p:nvSpPr>
        <p:spPr>
          <a:xfrm flipH="1" rot="10800000">
            <a:off x="55300" y="4687250"/>
            <a:ext cx="483900" cy="392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317663" y="1519375"/>
            <a:ext cx="19161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⊽= Δd/Δt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21"/>
          <p:cNvSpPr/>
          <p:nvPr/>
        </p:nvSpPr>
        <p:spPr>
          <a:xfrm>
            <a:off x="317663" y="1952909"/>
            <a:ext cx="19161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ā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Δ⊽/Δt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317663" y="2386442"/>
            <a:ext cx="19161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⊽₂= ⊽₁+āΔt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317663" y="2809934"/>
            <a:ext cx="19161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Δd= ⊽₁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Δt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½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āΔt²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21"/>
          <p:cNvSpPr/>
          <p:nvPr/>
        </p:nvSpPr>
        <p:spPr>
          <a:xfrm>
            <a:off x="317663" y="3233425"/>
            <a:ext cx="19161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Δd= ⊽₂Δt-½āΔt²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317675" y="980125"/>
            <a:ext cx="19161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Kinetics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2686200" y="980125"/>
            <a:ext cx="15741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Forces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4928575" y="980200"/>
            <a:ext cx="14844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Waves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317663" y="3656925"/>
            <a:ext cx="19161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Δd= ½(⊽₁+⊽₂)Δt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317663" y="4080425"/>
            <a:ext cx="19161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⊽₂²= ⊽₁²+2āΔd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2515188" y="1529400"/>
            <a:ext cx="19161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mg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2515188" y="1962934"/>
            <a:ext cx="19161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mā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21"/>
          <p:cNvSpPr/>
          <p:nvPr/>
        </p:nvSpPr>
        <p:spPr>
          <a:xfrm>
            <a:off x="2515188" y="2396467"/>
            <a:ext cx="19161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μFₙ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4712713" y="1529400"/>
            <a:ext cx="19161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v= fλ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4712725" y="1962925"/>
            <a:ext cx="1916100" cy="543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v=331.4m/s+0.606[(m/s)/℃]•T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4712713" y="2598184"/>
            <a:ext cx="19161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f= N/Δt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4712713" y="3000925"/>
            <a:ext cx="19161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T= 1/f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4712713" y="3429437"/>
            <a:ext cx="19161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fbeat= |f₂-f₁|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7081250" y="980125"/>
            <a:ext cx="15741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Energy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6910238" y="1529400"/>
            <a:ext cx="19161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W= F∆d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6910238" y="1962934"/>
            <a:ext cx="19161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Eₖ= ½mv²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6910238" y="2396467"/>
            <a:ext cx="19161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mgh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6910238" y="2819959"/>
            <a:ext cx="19161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=E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+E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6910238" y="3243450"/>
            <a:ext cx="19161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Q= mcΔT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6910238" y="3666950"/>
            <a:ext cx="19161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P= ΔE/Δt= W/Δt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6910238" y="4090450"/>
            <a:ext cx="19161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Q= 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4712725" y="3857950"/>
            <a:ext cx="1916100" cy="543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f₂=f₁[v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sound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/(v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sound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±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2301600" y="2713225"/>
            <a:ext cx="2343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Electricity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21"/>
          <p:cNvSpPr/>
          <p:nvPr/>
        </p:nvSpPr>
        <p:spPr>
          <a:xfrm>
            <a:off x="2515188" y="3263550"/>
            <a:ext cx="19161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Q= 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21"/>
          <p:cNvSpPr/>
          <p:nvPr/>
        </p:nvSpPr>
        <p:spPr>
          <a:xfrm>
            <a:off x="2515193" y="3687050"/>
            <a:ext cx="8070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V= IR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3483289" y="3696025"/>
            <a:ext cx="9480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I= Q/Δt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2515188" y="4080425"/>
            <a:ext cx="1916100" cy="3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V= ΔE/Q= W/Q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6" name="Google Shape;2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0874" y="3338909"/>
            <a:ext cx="455051" cy="5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