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6D6A67"/>
      </a:tcTxStyle>
      <a:tcStyle>
        <a:tcBdr>
          <a:left>
            <a:ln w="12700" cap="flat">
              <a:solidFill>
                <a:srgbClr val="7695B6"/>
              </a:solidFill>
              <a:prstDash val="solid"/>
              <a:miter lim="400000"/>
            </a:ln>
          </a:left>
          <a:right>
            <a:ln w="12700" cap="flat">
              <a:solidFill>
                <a:srgbClr val="7695B6"/>
              </a:solidFill>
              <a:prstDash val="solid"/>
              <a:miter lim="400000"/>
            </a:ln>
          </a:right>
          <a:top>
            <a:ln w="127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solidFill>
                <a:srgbClr val="7695B6"/>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Palatino"/>
          <a:ea typeface="Palatino"/>
          <a:cs typeface="Palatino"/>
        </a:font>
        <a:srgbClr val="F6F4EF"/>
      </a:tcTxStyle>
      <a:tcStyle>
        <a:tcBdr>
          <a:left>
            <a:ln w="12700" cap="flat">
              <a:solidFill>
                <a:srgbClr val="7695B6"/>
              </a:solidFill>
              <a:prstDash val="solid"/>
              <a:miter lim="400000"/>
            </a:ln>
          </a:left>
          <a:right>
            <a:ln w="12700" cap="flat">
              <a:noFill/>
              <a:miter lim="400000"/>
            </a:ln>
          </a:right>
          <a:top>
            <a:ln w="12700" cap="flat">
              <a:solidFill>
                <a:srgbClr val="D6D3CB">
                  <a:alpha val="85000"/>
                </a:srgbClr>
              </a:solidFill>
              <a:prstDash val="solid"/>
              <a:miter lim="400000"/>
            </a:ln>
          </a:top>
          <a:bottom>
            <a:ln w="12700" cap="flat">
              <a:solidFill>
                <a:srgbClr val="D6D3CB">
                  <a:alpha val="85000"/>
                </a:srgbClr>
              </a:solidFill>
              <a:prstDash val="solid"/>
              <a:miter lim="400000"/>
            </a:ln>
          </a:bottom>
          <a:insideH>
            <a:ln w="12700" cap="flat">
              <a:solidFill>
                <a:srgbClr val="D6D3CB">
                  <a:alpha val="85000"/>
                </a:srgbClr>
              </a:solidFill>
              <a:prstDash val="solid"/>
              <a:miter lim="400000"/>
            </a:ln>
          </a:insideH>
          <a:insideV>
            <a:ln w="12700" cap="flat">
              <a:solidFill>
                <a:srgbClr val="7695B6"/>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solidFill>
                <a:srgbClr val="7695B6"/>
              </a:solidFill>
              <a:prstDash val="solid"/>
              <a:miter lim="400000"/>
            </a:ln>
          </a:top>
          <a:bottom>
            <a:ln w="0" cap="flat">
              <a:noFill/>
              <a:miter lim="400000"/>
            </a:ln>
          </a:bottom>
          <a:insideH>
            <a:ln w="12700" cap="flat">
              <a:solidFill>
                <a:srgbClr val="7695B6"/>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Palatino"/>
          <a:ea typeface="Palatino"/>
          <a:cs typeface="Palatino"/>
        </a:font>
        <a:srgbClr val="6D6A67"/>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b="def" i="def"/>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5D5D5D"/>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noFill/>
        </a:fill>
      </a:tcStyle>
    </a:wholeTbl>
    <a:band2H>
      <a:tcTxStyle b="def" i="def"/>
      <a:tcStyle>
        <a:tcBdr/>
        <a:fill>
          <a:solidFill>
            <a:srgbClr val="DBD8CD">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solidFill>
            <a:srgbClr val="EEEBE2">
              <a:alpha val="85000"/>
            </a:srgbClr>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Palatino"/>
          <a:ea typeface="Palatino"/>
          <a:cs typeface="Palatino"/>
        </a:font>
        <a:srgbClr val="6D6A67"/>
      </a:tcTxStyle>
      <a:tcStyle>
        <a:tcBdr>
          <a:left>
            <a:ln w="12700" cap="flat">
              <a:solidFill>
                <a:srgbClr val="A8A49D"/>
              </a:solidFill>
              <a:prstDash val="solid"/>
              <a:miter lim="400000"/>
            </a:ln>
          </a:left>
          <a:right>
            <a:ln w="12700" cap="flat">
              <a:solidFill>
                <a:srgbClr val="A8A49D"/>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A8A49D"/>
              </a:solidFill>
              <a:prstDash val="solid"/>
              <a:miter lim="400000"/>
            </a:ln>
          </a:insideV>
        </a:tcBdr>
        <a:fill>
          <a:noFill/>
        </a:fill>
      </a:tcStyle>
    </a:wholeTbl>
    <a:band2H>
      <a:tcTxStyle b="def" i="def"/>
      <a:tcStyle>
        <a:tcBdr/>
        <a:fill>
          <a:solidFill>
            <a:srgbClr val="C4C1BA">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3F1DF"/>
              </a:solidFill>
              <a:prstDash val="solid"/>
              <a:miter lim="400000"/>
            </a:ln>
          </a:insideV>
        </a:tcBdr>
        <a:fill>
          <a:no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12700" cap="flat">
              <a:noFill/>
              <a:miter lim="400000"/>
            </a:ln>
          </a:insideV>
        </a:tcBdr>
        <a:fill>
          <a:noFill/>
        </a:fill>
      </a:tcStyle>
    </a:wholeTbl>
    <a:band2H>
      <a:tcTxStyle b="def" i="def"/>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D6D3CB"/>
              </a:solidFill>
              <a:prstDash val="solid"/>
              <a:miter lim="400000"/>
            </a:ln>
          </a:insideV>
        </a:tcBdr>
        <a:fill>
          <a:solidFill>
            <a:srgbClr val="8C8982"/>
          </a:solid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firstRow>
  </a:tblStyle>
  <a:tblStyle styleId="{2708684C-4D16-4618-839F-0558EEFCDFE6}" styleName="">
    <a:tblBg/>
    <a:wholeTbl>
      <a:tcTxStyle b="off" i="off">
        <a:font>
          <a:latin typeface="Palatino"/>
          <a:ea typeface="Palatino"/>
          <a:cs typeface="Palatino"/>
        </a:font>
        <a:srgbClr val="6D6A67"/>
      </a:tcTxStyle>
      <a:tcStyle>
        <a:tcBdr>
          <a:left>
            <a:ln w="25400" cap="flat">
              <a:solidFill>
                <a:srgbClr val="D6D3CB"/>
              </a:solidFill>
              <a:custDash>
                <a:ds d="200000" sp="200000"/>
              </a:custDash>
              <a:miter lim="400000"/>
            </a:ln>
          </a:left>
          <a:right>
            <a:ln w="25400" cap="flat">
              <a:solidFill>
                <a:srgbClr val="D6D3CB"/>
              </a:solidFill>
              <a:custDash>
                <a:ds d="200000" sp="200000"/>
              </a:custDash>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custDash>
                <a:ds d="200000" sp="200000"/>
              </a:custDash>
              <a:miter lim="400000"/>
            </a:ln>
          </a:insideV>
        </a:tcBdr>
        <a:fill>
          <a:noFill/>
        </a:fill>
      </a:tcStyle>
    </a:wholeTbl>
    <a:band2H>
      <a:tcTxStyle b="def" i="def"/>
      <a:tcStyle>
        <a:tcBdr/>
        <a:fill>
          <a:solidFill>
            <a:srgbClr val="EEEBE2">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25400" cap="flat">
              <a:solidFill>
                <a:srgbClr val="D6D3CB"/>
              </a:solidFill>
              <a:prstDash val="solid"/>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prstDash val="solid"/>
              <a:miter lim="400000"/>
            </a:ln>
          </a:top>
          <a:bottom>
            <a:ln w="12700" cap="flat">
              <a:noFill/>
              <a:miter lim="400000"/>
            </a:ln>
          </a:bottom>
          <a:insideH>
            <a:ln w="25400" cap="flat">
              <a:solidFill>
                <a:srgbClr val="D6D3CB"/>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noFill/>
              <a:miter lim="400000"/>
            </a:ln>
          </a:top>
          <a:bottom>
            <a:ln w="25400" cap="flat">
              <a:solidFill>
                <a:srgbClr val="D6D3CB"/>
              </a:solidFill>
              <a:prstDash val="solid"/>
              <a:miter lim="400000"/>
            </a:ln>
          </a:bottom>
          <a:insideH>
            <a:ln w="25400" cap="flat">
              <a:solidFill>
                <a:srgbClr val="D6D3CB"/>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spTree>
      <p:nvGrpSpPr>
        <p:cNvPr id="1" name=""/>
        <p:cNvGrpSpPr/>
        <p:nvPr/>
      </p:nvGrpSpPr>
      <p:grpSpPr>
        <a:xfrm>
          <a:off x="0" y="0"/>
          <a:ext cx="0" cy="0"/>
          <a:chOff x="0" y="0"/>
          <a:chExt cx="0" cy="0"/>
        </a:xfrm>
      </p:grpSpPr>
      <p:sp>
        <p:nvSpPr>
          <p:cNvPr id="13" name="Line"/>
          <p:cNvSpPr/>
          <p:nvPr/>
        </p:nvSpPr>
        <p:spPr>
          <a:xfrm>
            <a:off x="406400" y="86233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Line"/>
          <p:cNvSpPr/>
          <p:nvPr/>
        </p:nvSpPr>
        <p:spPr>
          <a:xfrm>
            <a:off x="406400" y="867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Date"/>
          <p:cNvSpPr txBox="1"/>
          <p:nvPr>
            <p:ph type="body" sz="quarter" idx="13"/>
          </p:nvPr>
        </p:nvSpPr>
        <p:spPr>
          <a:xfrm>
            <a:off x="369422" y="8807450"/>
            <a:ext cx="12255501" cy="406400"/>
          </a:xfrm>
          <a:prstGeom prst="rect">
            <a:avLst/>
          </a:prstGeom>
        </p:spPr>
        <p:txBody>
          <a:bodyPr>
            <a:spAutoFit/>
          </a:bodyPr>
          <a:lstStyle>
            <a:lvl1pPr marL="0" indent="0">
              <a:spcBef>
                <a:spcPts val="0"/>
              </a:spcBef>
              <a:buClrTx/>
              <a:buSzTx/>
              <a:buFontTx/>
              <a:buNone/>
              <a:defRPr i="1" sz="1800">
                <a:solidFill>
                  <a:srgbClr val="5C86B9"/>
                </a:solidFill>
              </a:defRPr>
            </a:lvl1pPr>
          </a:lstStyle>
          <a:p>
            <a:pPr/>
            <a:r>
              <a:t>Date</a:t>
            </a:r>
          </a:p>
        </p:txBody>
      </p:sp>
      <p:sp>
        <p:nvSpPr>
          <p:cNvPr id="16" name="Title Text"/>
          <p:cNvSpPr txBox="1"/>
          <p:nvPr>
            <p:ph type="title"/>
          </p:nvPr>
        </p:nvSpPr>
        <p:spPr>
          <a:xfrm>
            <a:off x="355600" y="5905500"/>
            <a:ext cx="12293600" cy="2108200"/>
          </a:xfrm>
          <a:prstGeom prst="rect">
            <a:avLst/>
          </a:prstGeom>
        </p:spPr>
        <p:txBody>
          <a:bodyPr anchor="b"/>
          <a:lstStyle/>
          <a:p>
            <a:pPr/>
            <a:r>
              <a:t>Title Text</a:t>
            </a:r>
          </a:p>
        </p:txBody>
      </p:sp>
      <p:sp>
        <p:nvSpPr>
          <p:cNvPr id="17" name="Body Level One…"/>
          <p:cNvSpPr txBox="1"/>
          <p:nvPr>
            <p:ph type="body" sz="quarter"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0">
              <a:spcBef>
                <a:spcPts val="1000"/>
              </a:spcBef>
              <a:buClrTx/>
              <a:buSzTx/>
              <a:buFontTx/>
              <a:buNone/>
              <a:defRPr sz="2400">
                <a:solidFill>
                  <a:srgbClr val="5C86B9"/>
                </a:solidFill>
              </a:defRPr>
            </a:lvl2pPr>
            <a:lvl3pPr marL="0" indent="0">
              <a:spcBef>
                <a:spcPts val="1000"/>
              </a:spcBef>
              <a:buClrTx/>
              <a:buSzTx/>
              <a:buFontTx/>
              <a:buNone/>
              <a:defRPr sz="2400">
                <a:solidFill>
                  <a:srgbClr val="5C86B9"/>
                </a:solidFill>
              </a:defRPr>
            </a:lvl3pPr>
            <a:lvl4pPr marL="0" indent="0">
              <a:spcBef>
                <a:spcPts val="1000"/>
              </a:spcBef>
              <a:buClrTx/>
              <a:buSzTx/>
              <a:buFontTx/>
              <a:buNone/>
              <a:defRPr sz="2400">
                <a:solidFill>
                  <a:srgbClr val="5C86B9"/>
                </a:solidFill>
              </a:defRPr>
            </a:lvl4pPr>
            <a:lvl5pPr marL="0" indent="0">
              <a:spcBef>
                <a:spcPts val="1000"/>
              </a:spcBef>
              <a:buClrTx/>
              <a:buSzTx/>
              <a:buFontTx/>
              <a:buNone/>
              <a:defRPr sz="2400">
                <a:solidFill>
                  <a:srgbClr val="5C86B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07" name="“Type a quote here.”"/>
          <p:cNvSpPr txBox="1"/>
          <p:nvPr>
            <p:ph type="body" sz="quarter" idx="13"/>
          </p:nvPr>
        </p:nvSpPr>
        <p:spPr>
          <a:xfrm>
            <a:off x="1270000" y="4305300"/>
            <a:ext cx="10464800" cy="609600"/>
          </a:xfrm>
          <a:prstGeom prst="rect">
            <a:avLst/>
          </a:prstGeom>
        </p:spPr>
        <p:txBody>
          <a:bodyPr>
            <a:spAutoFit/>
          </a:bodyPr>
          <a:lstStyle>
            <a:lvl1pPr marL="0" indent="0" algn="ctr">
              <a:buClrTx/>
              <a:buSzTx/>
              <a:buFontTx/>
              <a:buNone/>
              <a:defRPr sz="3000"/>
            </a:lvl1pPr>
          </a:lstStyle>
          <a:p>
            <a:pPr/>
            <a:r>
              <a:t>“Type a quote here.” </a:t>
            </a:r>
          </a:p>
        </p:txBody>
      </p:sp>
      <p:sp>
        <p:nvSpPr>
          <p:cNvPr id="108" name="–Johnny Appleseed"/>
          <p:cNvSpPr txBox="1"/>
          <p:nvPr>
            <p:ph type="body" sz="quarter" idx="14"/>
          </p:nvPr>
        </p:nvSpPr>
        <p:spPr>
          <a:xfrm>
            <a:off x="1270000" y="6362700"/>
            <a:ext cx="10464800" cy="609600"/>
          </a:xfrm>
          <a:prstGeom prst="rect">
            <a:avLst/>
          </a:prstGeom>
        </p:spPr>
        <p:txBody>
          <a:bodyPr anchor="t">
            <a:spAutoFit/>
          </a:bodyPr>
          <a:lstStyle>
            <a:lvl1pPr marL="0" indent="0" algn="ctr">
              <a:spcBef>
                <a:spcPts val="1200"/>
              </a:spcBef>
              <a:buClrTx/>
              <a:buSzTx/>
              <a:buFontTx/>
              <a:buNone/>
              <a:defRPr i="1" sz="3000">
                <a:solidFill>
                  <a:srgbClr val="5C86B9"/>
                </a:solidFill>
              </a:defRPr>
            </a:lvl1pPr>
          </a:lstStyle>
          <a:p>
            <a:pPr/>
            <a:r>
              <a:t>–Johnny Appleseed</a:t>
            </a:r>
          </a:p>
        </p:txBody>
      </p:sp>
      <p:sp>
        <p:nvSpPr>
          <p:cNvPr id="109" name="Slide Number"/>
          <p:cNvSpPr txBox="1"/>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16"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lide Number"/>
          <p:cNvSpPr txBox="1"/>
          <p:nvPr>
            <p:ph type="sldNum" sz="quarter" idx="2"/>
          </p:nvPr>
        </p:nvSpPr>
        <p:spPr>
          <a:prstGeom prst="rect">
            <a:avLst/>
          </a:prstGeom>
        </p:spPr>
        <p:txBody>
          <a:bodyPr/>
          <a:lstStyle>
            <a:lvl1pPr>
              <a:defRPr>
                <a:solidFill>
                  <a:srgbClr val="FFFFFF"/>
                </a:solidFill>
                <a:effectLst>
                  <a:outerShdw sx="100000" sy="100000" kx="0" ky="0" algn="b" rotWithShape="0" blurRad="38100" dist="15537" dir="5392174">
                    <a:srgbClr val="000000">
                      <a:alpha val="78421"/>
                    </a:srgbClr>
                  </a:outerShdw>
                </a:effectLs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4" name="Slide Number"/>
          <p:cNvSpPr txBox="1"/>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5" name="Line"/>
          <p:cNvSpPr/>
          <p:nvPr/>
        </p:nvSpPr>
        <p:spPr>
          <a:xfrm>
            <a:off x="406400" y="86233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6" name="Line"/>
          <p:cNvSpPr/>
          <p:nvPr/>
        </p:nvSpPr>
        <p:spPr>
          <a:xfrm>
            <a:off x="406400" y="867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7" name="Date"/>
          <p:cNvSpPr txBox="1"/>
          <p:nvPr>
            <p:ph type="body" sz="quarter" idx="13"/>
          </p:nvPr>
        </p:nvSpPr>
        <p:spPr>
          <a:xfrm>
            <a:off x="369422" y="8807450"/>
            <a:ext cx="12255501" cy="406400"/>
          </a:xfrm>
          <a:prstGeom prst="rect">
            <a:avLst/>
          </a:prstGeom>
        </p:spPr>
        <p:txBody>
          <a:bodyPr>
            <a:spAutoFit/>
          </a:bodyPr>
          <a:lstStyle>
            <a:lvl1pPr marL="0" indent="0">
              <a:spcBef>
                <a:spcPts val="0"/>
              </a:spcBef>
              <a:buClrTx/>
              <a:buSzTx/>
              <a:buFontTx/>
              <a:buNone/>
              <a:defRPr i="1" sz="1800">
                <a:solidFill>
                  <a:srgbClr val="5C86B9"/>
                </a:solidFill>
              </a:defRPr>
            </a:lvl1pPr>
          </a:lstStyle>
          <a:p>
            <a:pPr/>
            <a:r>
              <a:t>Date</a:t>
            </a:r>
          </a:p>
        </p:txBody>
      </p:sp>
      <p:sp>
        <p:nvSpPr>
          <p:cNvPr id="28" name="108352003_2880x2057.jpeg"/>
          <p:cNvSpPr/>
          <p:nvPr>
            <p:ph type="pic" idx="14"/>
          </p:nvPr>
        </p:nvSpPr>
        <p:spPr>
          <a:xfrm>
            <a:off x="368300" y="444500"/>
            <a:ext cx="12268200" cy="6324600"/>
          </a:xfrm>
          <a:prstGeom prst="rect">
            <a:avLst/>
          </a:prstGeom>
        </p:spPr>
        <p:txBody>
          <a:bodyPr lIns="91439" tIns="45719" rIns="91439" bIns="45719" anchor="t">
            <a:noAutofit/>
          </a:bodyPr>
          <a:lstStyle/>
          <a:p>
            <a:pPr/>
          </a:p>
        </p:txBody>
      </p:sp>
      <p:sp>
        <p:nvSpPr>
          <p:cNvPr id="29" name="Title Text"/>
          <p:cNvSpPr txBox="1"/>
          <p:nvPr>
            <p:ph type="title"/>
          </p:nvPr>
        </p:nvSpPr>
        <p:spPr>
          <a:xfrm>
            <a:off x="355600" y="6908800"/>
            <a:ext cx="12293600" cy="1104900"/>
          </a:xfrm>
          <a:prstGeom prst="rect">
            <a:avLst/>
          </a:prstGeom>
        </p:spPr>
        <p:txBody>
          <a:bodyPr anchor="b"/>
          <a:lstStyle/>
          <a:p>
            <a:pPr/>
            <a:r>
              <a:t>Title Text</a:t>
            </a:r>
          </a:p>
        </p:txBody>
      </p:sp>
      <p:sp>
        <p:nvSpPr>
          <p:cNvPr id="30" name="Body Level One…"/>
          <p:cNvSpPr txBox="1"/>
          <p:nvPr>
            <p:ph type="body" sz="quarter"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0">
              <a:spcBef>
                <a:spcPts val="1000"/>
              </a:spcBef>
              <a:buClrTx/>
              <a:buSzTx/>
              <a:buFontTx/>
              <a:buNone/>
              <a:defRPr sz="2400">
                <a:solidFill>
                  <a:srgbClr val="5C86B9"/>
                </a:solidFill>
              </a:defRPr>
            </a:lvl2pPr>
            <a:lvl3pPr marL="0" indent="0">
              <a:spcBef>
                <a:spcPts val="1000"/>
              </a:spcBef>
              <a:buClrTx/>
              <a:buSzTx/>
              <a:buFontTx/>
              <a:buNone/>
              <a:defRPr sz="2400">
                <a:solidFill>
                  <a:srgbClr val="5C86B9"/>
                </a:solidFill>
              </a:defRPr>
            </a:lvl3pPr>
            <a:lvl4pPr marL="0" indent="0">
              <a:spcBef>
                <a:spcPts val="1000"/>
              </a:spcBef>
              <a:buClrTx/>
              <a:buSzTx/>
              <a:buFontTx/>
              <a:buNone/>
              <a:defRPr sz="2400">
                <a:solidFill>
                  <a:srgbClr val="5C86B9"/>
                </a:solidFill>
              </a:defRPr>
            </a:lvl4pPr>
            <a:lvl5pPr marL="0" indent="0">
              <a:spcBef>
                <a:spcPts val="1000"/>
              </a:spcBef>
              <a:buClrTx/>
              <a:buSzTx/>
              <a:buFontTx/>
              <a:buNone/>
              <a:defRPr sz="2400">
                <a:solidFill>
                  <a:srgbClr val="5C86B9"/>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38" name="Line"/>
          <p:cNvSpPr/>
          <p:nvPr/>
        </p:nvSpPr>
        <p:spPr>
          <a:xfrm>
            <a:off x="406400" y="486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9" name="Line"/>
          <p:cNvSpPr/>
          <p:nvPr/>
        </p:nvSpPr>
        <p:spPr>
          <a:xfrm>
            <a:off x="406400" y="49149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0" name="Title Text"/>
          <p:cNvSpPr txBox="1"/>
          <p:nvPr>
            <p:ph type="title"/>
          </p:nvPr>
        </p:nvSpPr>
        <p:spPr>
          <a:xfrm>
            <a:off x="355600" y="2628900"/>
            <a:ext cx="12293600" cy="2108200"/>
          </a:xfrm>
          <a:prstGeom prst="rect">
            <a:avLst/>
          </a:prstGeom>
        </p:spPr>
        <p:txBody>
          <a:bodyPr anchor="b"/>
          <a:lstStyle/>
          <a:p>
            <a:pPr/>
            <a:r>
              <a:t>Title Text</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8" name="Line"/>
          <p:cNvSpPr/>
          <p:nvPr/>
        </p:nvSpPr>
        <p:spPr>
          <a:xfrm>
            <a:off x="406400" y="52705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9" name="Line"/>
          <p:cNvSpPr/>
          <p:nvPr/>
        </p:nvSpPr>
        <p:spPr>
          <a:xfrm>
            <a:off x="406400" y="53213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0" name="108177208_1914x1620.jpeg"/>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51" name="Title Text"/>
          <p:cNvSpPr txBox="1"/>
          <p:nvPr>
            <p:ph type="title"/>
          </p:nvPr>
        </p:nvSpPr>
        <p:spPr>
          <a:xfrm>
            <a:off x="355600" y="1930400"/>
            <a:ext cx="5816600" cy="3238500"/>
          </a:xfrm>
          <a:prstGeom prst="rect">
            <a:avLst/>
          </a:prstGeom>
        </p:spPr>
        <p:txBody>
          <a:bodyPr anchor="b"/>
          <a:lstStyle/>
          <a:p>
            <a:pPr/>
            <a:r>
              <a:t>Title Text</a:t>
            </a:r>
          </a:p>
        </p:txBody>
      </p:sp>
      <p:sp>
        <p:nvSpPr>
          <p:cNvPr id="52" name="Body Level One…"/>
          <p:cNvSpPr txBox="1"/>
          <p:nvPr>
            <p:ph type="body" sz="quarter" idx="1"/>
          </p:nvPr>
        </p:nvSpPr>
        <p:spPr>
          <a:xfrm>
            <a:off x="355600" y="5410200"/>
            <a:ext cx="5816600" cy="3365500"/>
          </a:xfrm>
          <a:prstGeom prst="rect">
            <a:avLst/>
          </a:prstGeom>
        </p:spPr>
        <p:txBody>
          <a:bodyPr anchor="t"/>
          <a:lstStyle>
            <a:lvl1pPr marL="0" indent="0">
              <a:spcBef>
                <a:spcPts val="1000"/>
              </a:spcBef>
              <a:buClrTx/>
              <a:buSzTx/>
              <a:buFontTx/>
              <a:buNone/>
              <a:defRPr sz="2400">
                <a:solidFill>
                  <a:srgbClr val="5C86B9"/>
                </a:solidFill>
              </a:defRPr>
            </a:lvl1pPr>
            <a:lvl2pPr marL="0" indent="0">
              <a:spcBef>
                <a:spcPts val="1000"/>
              </a:spcBef>
              <a:buClrTx/>
              <a:buSzTx/>
              <a:buFontTx/>
              <a:buNone/>
              <a:defRPr sz="2400">
                <a:solidFill>
                  <a:srgbClr val="5C86B9"/>
                </a:solidFill>
              </a:defRPr>
            </a:lvl2pPr>
            <a:lvl3pPr marL="0" indent="0">
              <a:spcBef>
                <a:spcPts val="1000"/>
              </a:spcBef>
              <a:buClrTx/>
              <a:buSzTx/>
              <a:buFontTx/>
              <a:buNone/>
              <a:defRPr sz="2400">
                <a:solidFill>
                  <a:srgbClr val="5C86B9"/>
                </a:solidFill>
              </a:defRPr>
            </a:lvl3pPr>
            <a:lvl4pPr marL="0" indent="0">
              <a:spcBef>
                <a:spcPts val="1000"/>
              </a:spcBef>
              <a:buClrTx/>
              <a:buSzTx/>
              <a:buFontTx/>
              <a:buNone/>
              <a:defRPr sz="2400">
                <a:solidFill>
                  <a:srgbClr val="5C86B9"/>
                </a:solidFill>
              </a:defRPr>
            </a:lvl4pPr>
            <a:lvl5pPr marL="0" indent="0">
              <a:spcBef>
                <a:spcPts val="1000"/>
              </a:spcBef>
              <a:buClrTx/>
              <a:buSzTx/>
              <a:buFontTx/>
              <a:buNone/>
              <a:defRPr sz="2400">
                <a:solidFill>
                  <a:srgbClr val="5C86B9"/>
                </a:solidFill>
              </a:defRP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lvl1pPr>
              <a:defRPr>
                <a:solidFill>
                  <a:srgbClr val="FFFFFF"/>
                </a:solidFill>
                <a:effectLst>
                  <a:outerShdw sx="100000" sy="100000" kx="0" ky="0" algn="b" rotWithShape="0" blurRad="38100" dist="15537" dir="5392174">
                    <a:srgbClr val="000000">
                      <a:alpha val="78421"/>
                    </a:srgbClr>
                  </a:outerShdw>
                </a:effectLs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68" name="Title Text"/>
          <p:cNvSpPr txBox="1"/>
          <p:nvPr>
            <p:ph type="title"/>
          </p:nvPr>
        </p:nvSpPr>
        <p:spPr>
          <a:prstGeom prst="rect">
            <a:avLst/>
          </a:prstGeom>
        </p:spPr>
        <p:txBody>
          <a:bodyPr/>
          <a:lstStyle/>
          <a:p>
            <a:pPr/>
            <a:r>
              <a:t>Title Text</a:t>
            </a:r>
          </a:p>
        </p:txBody>
      </p:sp>
      <p:sp>
        <p:nvSpPr>
          <p:cNvPr id="69" name="Body Level One…"/>
          <p:cNvSpPr txBox="1"/>
          <p:nvPr>
            <p:ph type="body" idx="1"/>
          </p:nvPr>
        </p:nvSpPr>
        <p:spPr>
          <a:prstGeom prst="rect">
            <a:avLst/>
          </a:prstGeom>
        </p:spPr>
        <p:txBody>
          <a:bodyPr/>
          <a:lstStyle>
            <a:lvl1pPr>
              <a:spcBef>
                <a:spcPts val="4200"/>
              </a:spcBef>
            </a:lvl1pPr>
            <a:lvl2pPr>
              <a:spcBef>
                <a:spcPts val="4200"/>
              </a:spcBef>
            </a:lvl2pPr>
            <a:lvl3pPr>
              <a:spcBef>
                <a:spcPts val="4200"/>
              </a:spcBef>
            </a:lvl3pPr>
            <a:lvl4pPr>
              <a:spcBef>
                <a:spcPts val="4200"/>
              </a:spcBef>
            </a:lvl4pPr>
            <a:lvl5pPr>
              <a:spcBef>
                <a:spcPts val="4200"/>
              </a:spcBef>
            </a:lvl5pPr>
          </a:lstStyle>
          <a:p>
            <a:pPr/>
            <a:r>
              <a:t>Body Level One</a:t>
            </a:r>
          </a:p>
          <a:p>
            <a:pPr lvl="1"/>
            <a:r>
              <a:t>Body Level Two</a:t>
            </a:r>
          </a:p>
          <a:p>
            <a:pPr lvl="2"/>
            <a:r>
              <a:t>Body Level Three</a:t>
            </a:r>
          </a:p>
          <a:p>
            <a:pPr lvl="3"/>
            <a:r>
              <a:t>Body Level Four</a:t>
            </a:r>
          </a:p>
          <a:p>
            <a:pPr lvl="4"/>
            <a:r>
              <a:t>Body Level Five</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77" name="Line"/>
          <p:cNvSpPr/>
          <p:nvPr/>
        </p:nvSpPr>
        <p:spPr>
          <a:xfrm>
            <a:off x="406400" y="25654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8" name="Line"/>
          <p:cNvSpPr/>
          <p:nvPr/>
        </p:nvSpPr>
        <p:spPr>
          <a:xfrm>
            <a:off x="406400" y="26162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9" name="117356722_2160x1620.jpeg"/>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80" name="Title Text"/>
          <p:cNvSpPr txBox="1"/>
          <p:nvPr>
            <p:ph type="title"/>
          </p:nvPr>
        </p:nvSpPr>
        <p:spPr>
          <a:xfrm>
            <a:off x="355600" y="444500"/>
            <a:ext cx="5816600" cy="2044700"/>
          </a:xfrm>
          <a:prstGeom prst="rect">
            <a:avLst/>
          </a:prstGeom>
        </p:spPr>
        <p:txBody>
          <a:bodyPr/>
          <a:lstStyle/>
          <a:p>
            <a:pPr/>
            <a:r>
              <a:t>Title Text</a:t>
            </a:r>
          </a:p>
        </p:txBody>
      </p:sp>
      <p:sp>
        <p:nvSpPr>
          <p:cNvPr id="81" name="Body Level One…"/>
          <p:cNvSpPr txBox="1"/>
          <p:nvPr>
            <p:ph type="body" sz="half" idx="1"/>
          </p:nvPr>
        </p:nvSpPr>
        <p:spPr>
          <a:xfrm>
            <a:off x="355600" y="2984500"/>
            <a:ext cx="5816600" cy="6324600"/>
          </a:xfrm>
          <a:prstGeom prst="rect">
            <a:avLst/>
          </a:prstGeom>
        </p:spPr>
        <p:txBody>
          <a:bodyPr/>
          <a:lstStyle>
            <a:lvl1pPr marL="381000" indent="-381000">
              <a:defRPr sz="3000"/>
            </a:lvl1pPr>
            <a:lvl2pPr marL="762000" indent="-381000">
              <a:defRPr sz="3000"/>
            </a:lvl2pPr>
            <a:lvl3pPr marL="1143000" indent="-381000">
              <a:defRPr sz="3000"/>
            </a:lvl3pPr>
            <a:lvl4pPr marL="1524000" indent="-381000">
              <a:defRPr sz="3000"/>
            </a:lvl4pPr>
            <a:lvl5pPr marL="1905000" indent="-381000">
              <a:defRPr sz="3000"/>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prstGeom prst="rect">
            <a:avLst/>
          </a:prstGeom>
        </p:spPr>
        <p:txBody>
          <a:bodyPr/>
          <a:lstStyle>
            <a:lvl1pPr>
              <a:defRPr>
                <a:solidFill>
                  <a:srgbClr val="FFFFFF"/>
                </a:solidFill>
                <a:effectLst>
                  <a:outerShdw sx="100000" sy="100000" kx="0" ky="0" algn="b" rotWithShape="0" blurRad="38100" dist="15537" dir="5392174">
                    <a:srgbClr val="000000">
                      <a:alpha val="78421"/>
                    </a:srgbClr>
                  </a:outerShdw>
                </a:effectLs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89" name="Body Level One…"/>
          <p:cNvSpPr txBox="1"/>
          <p:nvPr>
            <p:ph type="body" idx="1"/>
          </p:nvPr>
        </p:nvSpPr>
        <p:spPr>
          <a:xfrm>
            <a:off x="355600" y="444500"/>
            <a:ext cx="12293600" cy="8864600"/>
          </a:xfrm>
          <a:prstGeom prst="rect">
            <a:avLst/>
          </a:prstGeom>
        </p:spPr>
        <p:txBody>
          <a:bodyPr/>
          <a:lstStyle>
            <a:lvl1pPr>
              <a:spcBef>
                <a:spcPts val="4200"/>
              </a:spcBef>
            </a:lvl1pPr>
            <a:lvl2pPr>
              <a:spcBef>
                <a:spcPts val="4200"/>
              </a:spcBef>
            </a:lvl2pPr>
            <a:lvl3pPr>
              <a:spcBef>
                <a:spcPts val="4200"/>
              </a:spcBef>
            </a:lvl3pPr>
            <a:lvl4pPr>
              <a:spcBef>
                <a:spcPts val="4200"/>
              </a:spcBef>
            </a:lvl4pPr>
            <a:lvl5pPr>
              <a:spcBef>
                <a:spcPts val="4200"/>
              </a:spcBef>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97" name="Image"/>
          <p:cNvSpPr/>
          <p:nvPr>
            <p:ph type="pic" sz="half" idx="13"/>
          </p:nvPr>
        </p:nvSpPr>
        <p:spPr>
          <a:xfrm>
            <a:off x="6502400" y="4813300"/>
            <a:ext cx="6121400" cy="4356100"/>
          </a:xfrm>
          <a:prstGeom prst="rect">
            <a:avLst/>
          </a:prstGeom>
        </p:spPr>
        <p:txBody>
          <a:bodyPr lIns="91439" tIns="45719" rIns="91439" bIns="45719" anchor="t">
            <a:noAutofit/>
          </a:bodyPr>
          <a:lstStyle/>
          <a:p>
            <a:pPr/>
          </a:p>
        </p:txBody>
      </p:sp>
      <p:sp>
        <p:nvSpPr>
          <p:cNvPr id="98" name="Image"/>
          <p:cNvSpPr/>
          <p:nvPr>
            <p:ph type="pic" sz="half" idx="14"/>
          </p:nvPr>
        </p:nvSpPr>
        <p:spPr>
          <a:xfrm>
            <a:off x="6502400" y="444500"/>
            <a:ext cx="6121400" cy="4368800"/>
          </a:xfrm>
          <a:prstGeom prst="rect">
            <a:avLst/>
          </a:prstGeom>
        </p:spPr>
        <p:txBody>
          <a:bodyPr lIns="91439" tIns="45719" rIns="91439" bIns="45719" anchor="t">
            <a:noAutofit/>
          </a:bodyPr>
          <a:lstStyle/>
          <a:p>
            <a:pPr/>
          </a:p>
        </p:txBody>
      </p:sp>
      <p:sp>
        <p:nvSpPr>
          <p:cNvPr id="99" name="Image"/>
          <p:cNvSpPr/>
          <p:nvPr>
            <p:ph type="pic" idx="15"/>
          </p:nvPr>
        </p:nvSpPr>
        <p:spPr>
          <a:xfrm>
            <a:off x="368300" y="444500"/>
            <a:ext cx="6121400" cy="8724900"/>
          </a:xfrm>
          <a:prstGeom prst="rect">
            <a:avLst/>
          </a:prstGeom>
        </p:spPr>
        <p:txBody>
          <a:bodyPr lIns="91439" tIns="45719" rIns="91439" bIns="45719" anchor="t">
            <a:noAutofit/>
          </a:bodyPr>
          <a:lstStyle/>
          <a:p>
            <a:pPr/>
          </a:p>
        </p:txBody>
      </p:sp>
      <p:sp>
        <p:nvSpPr>
          <p:cNvPr id="100" name="Slide Number"/>
          <p:cNvSpPr txBox="1"/>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Line"/>
          <p:cNvSpPr/>
          <p:nvPr/>
        </p:nvSpPr>
        <p:spPr>
          <a:xfrm>
            <a:off x="406400" y="25654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Line"/>
          <p:cNvSpPr/>
          <p:nvPr/>
        </p:nvSpPr>
        <p:spPr>
          <a:xfrm>
            <a:off x="406400" y="26162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Title Text"/>
          <p:cNvSpPr txBox="1"/>
          <p:nvPr>
            <p:ph type="title"/>
          </p:nvPr>
        </p:nvSpPr>
        <p:spPr>
          <a:xfrm>
            <a:off x="355600" y="444500"/>
            <a:ext cx="12293600" cy="2044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Body Level One…"/>
          <p:cNvSpPr txBox="1"/>
          <p:nvPr>
            <p:ph type="body" idx="1"/>
          </p:nvPr>
        </p:nvSpPr>
        <p:spPr>
          <a:xfrm>
            <a:off x="355600" y="2984500"/>
            <a:ext cx="12293600" cy="632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2331700" y="9220199"/>
            <a:ext cx="317500" cy="355601"/>
          </a:xfrm>
          <a:prstGeom prst="rect">
            <a:avLst/>
          </a:prstGeom>
          <a:ln w="12700">
            <a:miter lim="400000"/>
          </a:ln>
        </p:spPr>
        <p:txBody>
          <a:bodyPr wrap="none" lIns="50800" tIns="50800" rIns="50800" bIns="50800" anchor="ctr">
            <a:spAutoFit/>
          </a:bodyPr>
          <a:lstStyle>
            <a:lvl1pPr>
              <a:defRPr sz="1600">
                <a:solidFill>
                  <a:schemeClr val="accent1">
                    <a:hueOff val="54750"/>
                    <a:satOff val="-1697"/>
                    <a:lumOff val="-18038"/>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1pPr>
      <a:lvl2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2pPr>
      <a:lvl3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3pPr>
      <a:lvl4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4pPr>
      <a:lvl5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5pPr>
      <a:lvl6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6pPr>
      <a:lvl7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7pPr>
      <a:lvl8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8pPr>
      <a:lvl9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9pPr>
    </p:titleStyle>
    <p:bodyStyle>
      <a:lvl1pPr marL="508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1pPr>
      <a:lvl2pPr marL="1016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2pPr>
      <a:lvl3pPr marL="1524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3pPr>
      <a:lvl4pPr marL="2032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4pPr>
      <a:lvl5pPr marL="2540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5pPr>
      <a:lvl6pPr marL="3048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6pPr>
      <a:lvl7pPr marL="3556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7pPr>
      <a:lvl8pPr marL="4064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8pPr>
      <a:lvl9pPr marL="4572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1pPr>
      <a:lvl2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2pPr>
      <a:lvl3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3pPr>
      <a:lvl4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4pPr>
      <a:lvl5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5pPr>
      <a:lvl6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6pPr>
      <a:lvl7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7pPr>
      <a:lvl8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8pPr>
      <a:lvl9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11/14/2018"/>
          <p:cNvSpPr txBox="1"/>
          <p:nvPr>
            <p:ph type="body" idx="13"/>
          </p:nvPr>
        </p:nvSpPr>
        <p:spPr>
          <a:prstGeom prst="rect">
            <a:avLst/>
          </a:prstGeom>
        </p:spPr>
        <p:txBody>
          <a:bodyPr/>
          <a:lstStyle/>
          <a:p>
            <a:pPr/>
            <a:r>
              <a:t>11/14/2018</a:t>
            </a:r>
          </a:p>
        </p:txBody>
      </p:sp>
      <p:sp>
        <p:nvSpPr>
          <p:cNvPr id="134" name="DSC 530 Final"/>
          <p:cNvSpPr txBox="1"/>
          <p:nvPr>
            <p:ph type="ctrTitle"/>
          </p:nvPr>
        </p:nvSpPr>
        <p:spPr>
          <a:prstGeom prst="rect">
            <a:avLst/>
          </a:prstGeom>
        </p:spPr>
        <p:txBody>
          <a:bodyPr/>
          <a:lstStyle/>
          <a:p>
            <a:pPr/>
            <a:r>
              <a:t>DSC 530 Final</a:t>
            </a:r>
          </a:p>
        </p:txBody>
      </p:sp>
      <p:sp>
        <p:nvSpPr>
          <p:cNvPr id="135" name="Chase Lemons"/>
          <p:cNvSpPr txBox="1"/>
          <p:nvPr>
            <p:ph type="subTitle" sz="quarter" idx="1"/>
          </p:nvPr>
        </p:nvSpPr>
        <p:spPr>
          <a:prstGeom prst="rect">
            <a:avLst/>
          </a:prstGeom>
        </p:spPr>
        <p:txBody>
          <a:bodyPr/>
          <a:lstStyle/>
          <a:p>
            <a:pPr/>
            <a:r>
              <a:t>Chase Lemons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ex"/>
          <p:cNvSpPr txBox="1"/>
          <p:nvPr>
            <p:ph type="title"/>
          </p:nvPr>
        </p:nvSpPr>
        <p:spPr>
          <a:prstGeom prst="rect">
            <a:avLst/>
          </a:prstGeom>
        </p:spPr>
        <p:txBody>
          <a:bodyPr/>
          <a:lstStyle/>
          <a:p>
            <a:pPr/>
            <a:r>
              <a:t>Sex</a:t>
            </a:r>
          </a:p>
        </p:txBody>
      </p:sp>
      <p:sp>
        <p:nvSpPr>
          <p:cNvPr id="167" name="For sex, there are two genders represented. There are more female cats in the shelters by about 3,000."/>
          <p:cNvSpPr txBox="1"/>
          <p:nvPr>
            <p:ph type="body" sz="half" idx="1"/>
          </p:nvPr>
        </p:nvSpPr>
        <p:spPr>
          <a:xfrm>
            <a:off x="355600" y="2984500"/>
            <a:ext cx="4801742" cy="6324600"/>
          </a:xfrm>
          <a:prstGeom prst="rect">
            <a:avLst/>
          </a:prstGeom>
        </p:spPr>
        <p:txBody>
          <a:bodyPr/>
          <a:lstStyle>
            <a:lvl1pPr marL="320842" indent="-320842">
              <a:spcBef>
                <a:spcPts val="1000"/>
              </a:spcBef>
              <a:buChar char="‣"/>
              <a:defRPr sz="2400">
                <a:solidFill>
                  <a:srgbClr val="5C86B9"/>
                </a:solidFill>
              </a:defRPr>
            </a:lvl1pPr>
          </a:lstStyle>
          <a:p>
            <a:pPr/>
            <a:r>
              <a:t>For sex, there are two genders represented. There are more female cats in the shelters by about 3,000. </a:t>
            </a:r>
          </a:p>
        </p:txBody>
      </p:sp>
      <p:pic>
        <p:nvPicPr>
          <p:cNvPr id="168" name="unknown.png" descr="unknown.png"/>
          <p:cNvPicPr>
            <a:picLocks noChangeAspect="1"/>
          </p:cNvPicPr>
          <p:nvPr/>
        </p:nvPicPr>
        <p:blipFill>
          <a:blip r:embed="rId2">
            <a:extLst/>
          </a:blip>
          <a:stretch>
            <a:fillRect/>
          </a:stretch>
        </p:blipFill>
        <p:spPr>
          <a:xfrm>
            <a:off x="5556250" y="3977956"/>
            <a:ext cx="6604376" cy="433768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PMF"/>
          <p:cNvSpPr txBox="1"/>
          <p:nvPr>
            <p:ph type="title"/>
          </p:nvPr>
        </p:nvSpPr>
        <p:spPr>
          <a:prstGeom prst="rect">
            <a:avLst/>
          </a:prstGeom>
        </p:spPr>
        <p:txBody>
          <a:bodyPr/>
          <a:lstStyle/>
          <a:p>
            <a:pPr/>
            <a:r>
              <a:t>PMF</a:t>
            </a:r>
          </a:p>
        </p:txBody>
      </p:sp>
      <p:sp>
        <p:nvSpPr>
          <p:cNvPr id="171" name="The pmf to the right represents the comparison of shelter outcomes and a comparison of probabilities between black cats and other cats. We can see that other cats have a high probability of adoption and being returned to an owner, and euthanasia. While Black cats have a high probability oof being transferred and dying. This makes me think that Black cats may be very close to being treated the same as other cats.…"/>
          <p:cNvSpPr txBox="1"/>
          <p:nvPr>
            <p:ph type="body" sz="half" idx="1"/>
          </p:nvPr>
        </p:nvSpPr>
        <p:spPr>
          <a:xfrm>
            <a:off x="355600" y="2984500"/>
            <a:ext cx="4801742" cy="6324600"/>
          </a:xfrm>
          <a:prstGeom prst="rect">
            <a:avLst/>
          </a:prstGeom>
        </p:spPr>
        <p:txBody>
          <a:bodyPr/>
          <a:lstStyle/>
          <a:p>
            <a:pPr marL="263090" indent="-263090" defTabSz="479044">
              <a:spcBef>
                <a:spcPts val="800"/>
              </a:spcBef>
              <a:buChar char="‣"/>
              <a:defRPr sz="1968">
                <a:solidFill>
                  <a:srgbClr val="5C86B9"/>
                </a:solidFill>
              </a:defRPr>
            </a:pPr>
            <a:r>
              <a:t>The pmf to the right represents the comparison of shelter outcomes and a comparison of probabilities between black cats and other cats. We can see that other cats have a high probability of adoption and being returned to an owner, and euthanasia. While Black cats have a high probability oof being transferred and dying. This makes me think that Black cats may be very close to being treated the same as other cats.</a:t>
            </a:r>
          </a:p>
          <a:p>
            <a:pPr marL="263090" indent="-263090" defTabSz="479044">
              <a:spcBef>
                <a:spcPts val="800"/>
              </a:spcBef>
              <a:buChar char="‣"/>
              <a:defRPr sz="1148">
                <a:solidFill>
                  <a:srgbClr val="5C86B9"/>
                </a:solidFill>
              </a:defRPr>
            </a:pPr>
            <a:r>
              <a:t>Transfer = 0</a:t>
            </a:r>
          </a:p>
          <a:p>
            <a:pPr marL="263090" indent="-263090" defTabSz="479044">
              <a:spcBef>
                <a:spcPts val="800"/>
              </a:spcBef>
              <a:buChar char="‣"/>
              <a:defRPr sz="1148">
                <a:solidFill>
                  <a:srgbClr val="5C86B9"/>
                </a:solidFill>
              </a:defRPr>
            </a:pPr>
            <a:r>
              <a:t>Adoption = 1</a:t>
            </a:r>
          </a:p>
          <a:p>
            <a:pPr marL="263090" indent="-263090" defTabSz="479044">
              <a:spcBef>
                <a:spcPts val="800"/>
              </a:spcBef>
              <a:buChar char="‣"/>
              <a:defRPr sz="1148">
                <a:solidFill>
                  <a:srgbClr val="5C86B9"/>
                </a:solidFill>
              </a:defRPr>
            </a:pPr>
            <a:r>
              <a:t>Return to Owner = 2</a:t>
            </a:r>
          </a:p>
          <a:p>
            <a:pPr marL="263090" indent="-263090" defTabSz="479044">
              <a:spcBef>
                <a:spcPts val="800"/>
              </a:spcBef>
              <a:buChar char="‣"/>
              <a:defRPr sz="1148">
                <a:solidFill>
                  <a:srgbClr val="5C86B9"/>
                </a:solidFill>
              </a:defRPr>
            </a:pPr>
            <a:r>
              <a:t>Died = 3</a:t>
            </a:r>
          </a:p>
          <a:p>
            <a:pPr marL="263090" indent="-263090" defTabSz="479044">
              <a:spcBef>
                <a:spcPts val="800"/>
              </a:spcBef>
              <a:buChar char="‣"/>
              <a:defRPr sz="1148">
                <a:solidFill>
                  <a:srgbClr val="5C86B9"/>
                </a:solidFill>
              </a:defRPr>
            </a:pPr>
            <a:r>
              <a:t>Euthanasia = 4</a:t>
            </a:r>
          </a:p>
          <a:p>
            <a:pPr marL="263090" indent="-263090" defTabSz="479044">
              <a:spcBef>
                <a:spcPts val="800"/>
              </a:spcBef>
              <a:buChar char="‣"/>
              <a:defRPr sz="1148">
                <a:solidFill>
                  <a:srgbClr val="5C86B9"/>
                </a:solidFill>
              </a:defRPr>
            </a:pPr>
            <a:r>
              <a:t>Missing = 5</a:t>
            </a:r>
          </a:p>
          <a:p>
            <a:pPr marL="263090" indent="-263090" defTabSz="479044">
              <a:spcBef>
                <a:spcPts val="800"/>
              </a:spcBef>
              <a:buChar char="‣"/>
              <a:defRPr sz="1148">
                <a:solidFill>
                  <a:srgbClr val="5C86B9"/>
                </a:solidFill>
              </a:defRPr>
            </a:pPr>
            <a:r>
              <a:t>Disposal = 6</a:t>
            </a:r>
          </a:p>
          <a:p>
            <a:pPr marL="263090" indent="-263090" defTabSz="479044">
              <a:spcBef>
                <a:spcPts val="800"/>
              </a:spcBef>
              <a:buChar char="‣"/>
              <a:defRPr sz="1148">
                <a:solidFill>
                  <a:srgbClr val="5C86B9"/>
                </a:solidFill>
              </a:defRPr>
            </a:pPr>
            <a:r>
              <a:t>Rto-Adopt = 7</a:t>
            </a:r>
          </a:p>
          <a:p>
            <a:pPr marL="263090" indent="-263090" defTabSz="479044">
              <a:spcBef>
                <a:spcPts val="800"/>
              </a:spcBef>
              <a:buChar char="‣"/>
              <a:defRPr sz="1148">
                <a:solidFill>
                  <a:srgbClr val="5C86B9"/>
                </a:solidFill>
              </a:defRPr>
            </a:pPr>
            <a:r>
              <a:t>Everything else = 8</a:t>
            </a:r>
          </a:p>
        </p:txBody>
      </p:sp>
      <p:pic>
        <p:nvPicPr>
          <p:cNvPr id="172" name="unknown.png" descr="unknown.png"/>
          <p:cNvPicPr>
            <a:picLocks noChangeAspect="1"/>
          </p:cNvPicPr>
          <p:nvPr/>
        </p:nvPicPr>
        <p:blipFill>
          <a:blip r:embed="rId2">
            <a:extLst/>
          </a:blip>
          <a:stretch>
            <a:fillRect/>
          </a:stretch>
        </p:blipFill>
        <p:spPr>
          <a:xfrm>
            <a:off x="6686550" y="2743326"/>
            <a:ext cx="6054751" cy="63246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CDF"/>
          <p:cNvSpPr txBox="1"/>
          <p:nvPr>
            <p:ph type="title"/>
          </p:nvPr>
        </p:nvSpPr>
        <p:spPr>
          <a:prstGeom prst="rect">
            <a:avLst/>
          </a:prstGeom>
        </p:spPr>
        <p:txBody>
          <a:bodyPr/>
          <a:lstStyle/>
          <a:p>
            <a:pPr/>
            <a:r>
              <a:t>CDF</a:t>
            </a:r>
          </a:p>
        </p:txBody>
      </p:sp>
      <p:sp>
        <p:nvSpPr>
          <p:cNvPr id="175" name="The cdf to the right shows that the most common outcome types are transfers and adoptions. As well, we compared the cdf of black cats versus other cats and you can see that they have very similar outcomes. Making me think that black cats are treated close to equal to not black cats.…"/>
          <p:cNvSpPr txBox="1"/>
          <p:nvPr>
            <p:ph type="body" sz="half" idx="1"/>
          </p:nvPr>
        </p:nvSpPr>
        <p:spPr>
          <a:xfrm>
            <a:off x="355600" y="2984500"/>
            <a:ext cx="4801742" cy="6324600"/>
          </a:xfrm>
          <a:prstGeom prst="rect">
            <a:avLst/>
          </a:prstGeom>
        </p:spPr>
        <p:txBody>
          <a:bodyPr/>
          <a:lstStyle/>
          <a:p>
            <a:pPr marL="288757" indent="-288757" defTabSz="525779">
              <a:spcBef>
                <a:spcPts val="900"/>
              </a:spcBef>
              <a:buChar char="‣"/>
              <a:defRPr sz="2159">
                <a:solidFill>
                  <a:srgbClr val="5C86B9"/>
                </a:solidFill>
              </a:defRPr>
            </a:pPr>
            <a:r>
              <a:t>The cdf to the right shows that the most common outcome types are transfers and adoptions. As well, we compared the cdf of black cats versus other cats and you can see that they have very similar outcomes. Making me think that black cats are treated close to equal to not black cats.</a:t>
            </a:r>
          </a:p>
          <a:p>
            <a:pPr marL="288757" indent="-288757" defTabSz="525779">
              <a:spcBef>
                <a:spcPts val="900"/>
              </a:spcBef>
              <a:buChar char="‣"/>
              <a:defRPr sz="1260">
                <a:solidFill>
                  <a:srgbClr val="5C86B9"/>
                </a:solidFill>
              </a:defRPr>
            </a:pPr>
            <a:r>
              <a:t>Transfer = 0</a:t>
            </a:r>
          </a:p>
          <a:p>
            <a:pPr marL="288757" indent="-288757" defTabSz="525779">
              <a:spcBef>
                <a:spcPts val="900"/>
              </a:spcBef>
              <a:buChar char="‣"/>
              <a:defRPr sz="1260">
                <a:solidFill>
                  <a:srgbClr val="5C86B9"/>
                </a:solidFill>
              </a:defRPr>
            </a:pPr>
            <a:r>
              <a:t>Adoption = 1</a:t>
            </a:r>
          </a:p>
          <a:p>
            <a:pPr marL="288757" indent="-288757" defTabSz="525779">
              <a:spcBef>
                <a:spcPts val="900"/>
              </a:spcBef>
              <a:buChar char="‣"/>
              <a:defRPr sz="1260">
                <a:solidFill>
                  <a:srgbClr val="5C86B9"/>
                </a:solidFill>
              </a:defRPr>
            </a:pPr>
            <a:r>
              <a:t>Return to Owner = 2</a:t>
            </a:r>
          </a:p>
          <a:p>
            <a:pPr marL="288757" indent="-288757" defTabSz="525779">
              <a:spcBef>
                <a:spcPts val="900"/>
              </a:spcBef>
              <a:buChar char="‣"/>
              <a:defRPr sz="1260">
                <a:solidFill>
                  <a:srgbClr val="5C86B9"/>
                </a:solidFill>
              </a:defRPr>
            </a:pPr>
            <a:r>
              <a:t>Died = 3</a:t>
            </a:r>
          </a:p>
          <a:p>
            <a:pPr marL="288757" indent="-288757" defTabSz="525779">
              <a:spcBef>
                <a:spcPts val="900"/>
              </a:spcBef>
              <a:buChar char="‣"/>
              <a:defRPr sz="1260">
                <a:solidFill>
                  <a:srgbClr val="5C86B9"/>
                </a:solidFill>
              </a:defRPr>
            </a:pPr>
            <a:r>
              <a:t>Euthanasia = 4</a:t>
            </a:r>
          </a:p>
          <a:p>
            <a:pPr marL="288757" indent="-288757" defTabSz="525779">
              <a:spcBef>
                <a:spcPts val="900"/>
              </a:spcBef>
              <a:buChar char="‣"/>
              <a:defRPr sz="1260">
                <a:solidFill>
                  <a:srgbClr val="5C86B9"/>
                </a:solidFill>
              </a:defRPr>
            </a:pPr>
            <a:r>
              <a:t>Missing = 5</a:t>
            </a:r>
          </a:p>
          <a:p>
            <a:pPr marL="288757" indent="-288757" defTabSz="525779">
              <a:spcBef>
                <a:spcPts val="900"/>
              </a:spcBef>
              <a:buChar char="‣"/>
              <a:defRPr sz="1260">
                <a:solidFill>
                  <a:srgbClr val="5C86B9"/>
                </a:solidFill>
              </a:defRPr>
            </a:pPr>
            <a:r>
              <a:t>Disposal = 6</a:t>
            </a:r>
          </a:p>
          <a:p>
            <a:pPr marL="288757" indent="-288757" defTabSz="525779">
              <a:spcBef>
                <a:spcPts val="900"/>
              </a:spcBef>
              <a:buChar char="‣"/>
              <a:defRPr sz="1260">
                <a:solidFill>
                  <a:srgbClr val="5C86B9"/>
                </a:solidFill>
              </a:defRPr>
            </a:pPr>
            <a:r>
              <a:t>Rto-Adopt = 7</a:t>
            </a:r>
          </a:p>
          <a:p>
            <a:pPr marL="288757" indent="-288757" defTabSz="525779">
              <a:spcBef>
                <a:spcPts val="900"/>
              </a:spcBef>
              <a:buChar char="‣"/>
              <a:defRPr sz="1260">
                <a:solidFill>
                  <a:srgbClr val="5C86B9"/>
                </a:solidFill>
              </a:defRPr>
            </a:pPr>
            <a:r>
              <a:t>Everything else = 8</a:t>
            </a:r>
          </a:p>
        </p:txBody>
      </p:sp>
      <p:pic>
        <p:nvPicPr>
          <p:cNvPr id="176" name="unknown.png" descr="unknown.png"/>
          <p:cNvPicPr>
            <a:picLocks noChangeAspect="1"/>
          </p:cNvPicPr>
          <p:nvPr/>
        </p:nvPicPr>
        <p:blipFill>
          <a:blip r:embed="rId2">
            <a:extLst/>
          </a:blip>
          <a:stretch>
            <a:fillRect/>
          </a:stretch>
        </p:blipFill>
        <p:spPr>
          <a:xfrm>
            <a:off x="6305550" y="3365627"/>
            <a:ext cx="6240008" cy="426694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Analytical Distribution"/>
          <p:cNvSpPr txBox="1"/>
          <p:nvPr>
            <p:ph type="title"/>
          </p:nvPr>
        </p:nvSpPr>
        <p:spPr>
          <a:prstGeom prst="rect">
            <a:avLst/>
          </a:prstGeom>
        </p:spPr>
        <p:txBody>
          <a:bodyPr/>
          <a:lstStyle/>
          <a:p>
            <a:pPr/>
            <a:r>
              <a:t>Analytical Distribution</a:t>
            </a:r>
          </a:p>
        </p:txBody>
      </p:sp>
      <p:sp>
        <p:nvSpPr>
          <p:cNvPr id="179" name="The complimentary CDF is to the right. Data that fits an exponential distribution would have provided a straight line and thus the exponential model isn’t a good model for this data. This points out that a black cat does not have equal probability for each of these outcomes.…"/>
          <p:cNvSpPr txBox="1"/>
          <p:nvPr>
            <p:ph type="body" sz="half" idx="1"/>
          </p:nvPr>
        </p:nvSpPr>
        <p:spPr>
          <a:xfrm>
            <a:off x="355600" y="2984500"/>
            <a:ext cx="4801742" cy="6324600"/>
          </a:xfrm>
          <a:prstGeom prst="rect">
            <a:avLst/>
          </a:prstGeom>
        </p:spPr>
        <p:txBody>
          <a:bodyPr/>
          <a:lstStyle/>
          <a:p>
            <a:pPr marL="288757" indent="-288757" defTabSz="525779">
              <a:spcBef>
                <a:spcPts val="900"/>
              </a:spcBef>
              <a:buChar char="‣"/>
              <a:defRPr sz="2159">
                <a:solidFill>
                  <a:srgbClr val="5C86B9"/>
                </a:solidFill>
              </a:defRPr>
            </a:pPr>
            <a:r>
              <a:t>The complimentary CDF is to the right. Data that fits an exponential distribution would have provided a straight line and thus the exponential model isn’t a good model for this data. This points out that a black cat does not have equal probability for each of these outcomes.</a:t>
            </a:r>
          </a:p>
          <a:p>
            <a:pPr marL="288757" indent="-288757" defTabSz="525779">
              <a:spcBef>
                <a:spcPts val="900"/>
              </a:spcBef>
              <a:buChar char="‣"/>
              <a:defRPr sz="1260">
                <a:solidFill>
                  <a:srgbClr val="5C86B9"/>
                </a:solidFill>
              </a:defRPr>
            </a:pPr>
            <a:r>
              <a:t>Transfer = 0</a:t>
            </a:r>
          </a:p>
          <a:p>
            <a:pPr marL="288757" indent="-288757" defTabSz="525779">
              <a:spcBef>
                <a:spcPts val="900"/>
              </a:spcBef>
              <a:buChar char="‣"/>
              <a:defRPr sz="1260">
                <a:solidFill>
                  <a:srgbClr val="5C86B9"/>
                </a:solidFill>
              </a:defRPr>
            </a:pPr>
            <a:r>
              <a:t>Adoption = 1</a:t>
            </a:r>
          </a:p>
          <a:p>
            <a:pPr marL="288757" indent="-288757" defTabSz="525779">
              <a:spcBef>
                <a:spcPts val="900"/>
              </a:spcBef>
              <a:buChar char="‣"/>
              <a:defRPr sz="1260">
                <a:solidFill>
                  <a:srgbClr val="5C86B9"/>
                </a:solidFill>
              </a:defRPr>
            </a:pPr>
            <a:r>
              <a:t>Return to Owner = 2</a:t>
            </a:r>
          </a:p>
          <a:p>
            <a:pPr marL="288757" indent="-288757" defTabSz="525779">
              <a:spcBef>
                <a:spcPts val="900"/>
              </a:spcBef>
              <a:buChar char="‣"/>
              <a:defRPr sz="1260">
                <a:solidFill>
                  <a:srgbClr val="5C86B9"/>
                </a:solidFill>
              </a:defRPr>
            </a:pPr>
            <a:r>
              <a:t>Died = 3</a:t>
            </a:r>
          </a:p>
          <a:p>
            <a:pPr marL="288757" indent="-288757" defTabSz="525779">
              <a:spcBef>
                <a:spcPts val="900"/>
              </a:spcBef>
              <a:buChar char="‣"/>
              <a:defRPr sz="1260">
                <a:solidFill>
                  <a:srgbClr val="5C86B9"/>
                </a:solidFill>
              </a:defRPr>
            </a:pPr>
            <a:r>
              <a:t>Euthanasia = 4</a:t>
            </a:r>
          </a:p>
          <a:p>
            <a:pPr marL="288757" indent="-288757" defTabSz="525779">
              <a:spcBef>
                <a:spcPts val="900"/>
              </a:spcBef>
              <a:buChar char="‣"/>
              <a:defRPr sz="1260">
                <a:solidFill>
                  <a:srgbClr val="5C86B9"/>
                </a:solidFill>
              </a:defRPr>
            </a:pPr>
            <a:r>
              <a:t>Missing = 5</a:t>
            </a:r>
          </a:p>
          <a:p>
            <a:pPr marL="288757" indent="-288757" defTabSz="525779">
              <a:spcBef>
                <a:spcPts val="900"/>
              </a:spcBef>
              <a:buChar char="‣"/>
              <a:defRPr sz="1260">
                <a:solidFill>
                  <a:srgbClr val="5C86B9"/>
                </a:solidFill>
              </a:defRPr>
            </a:pPr>
            <a:r>
              <a:t>Disposal = 6</a:t>
            </a:r>
          </a:p>
          <a:p>
            <a:pPr marL="288757" indent="-288757" defTabSz="525779">
              <a:spcBef>
                <a:spcPts val="900"/>
              </a:spcBef>
              <a:buChar char="‣"/>
              <a:defRPr sz="1260">
                <a:solidFill>
                  <a:srgbClr val="5C86B9"/>
                </a:solidFill>
              </a:defRPr>
            </a:pPr>
            <a:r>
              <a:t>Rto-Adopt = 7</a:t>
            </a:r>
          </a:p>
          <a:p>
            <a:pPr marL="288757" indent="-288757" defTabSz="525779">
              <a:spcBef>
                <a:spcPts val="900"/>
              </a:spcBef>
              <a:buChar char="‣"/>
              <a:defRPr sz="1260">
                <a:solidFill>
                  <a:srgbClr val="5C86B9"/>
                </a:solidFill>
              </a:defRPr>
            </a:pPr>
            <a:r>
              <a:t>Everything else = 8</a:t>
            </a:r>
          </a:p>
        </p:txBody>
      </p:sp>
      <p:pic>
        <p:nvPicPr>
          <p:cNvPr id="180" name="unknown.png" descr="unknown.png"/>
          <p:cNvPicPr>
            <a:picLocks noChangeAspect="1"/>
          </p:cNvPicPr>
          <p:nvPr/>
        </p:nvPicPr>
        <p:blipFill>
          <a:blip r:embed="rId2">
            <a:extLst/>
          </a:blip>
          <a:stretch>
            <a:fillRect/>
          </a:stretch>
        </p:blipFill>
        <p:spPr>
          <a:xfrm>
            <a:off x="5715000" y="3378200"/>
            <a:ext cx="7055256" cy="471532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catter Plots"/>
          <p:cNvSpPr txBox="1"/>
          <p:nvPr>
            <p:ph type="title"/>
          </p:nvPr>
        </p:nvSpPr>
        <p:spPr>
          <a:prstGeom prst="rect">
            <a:avLst/>
          </a:prstGeom>
        </p:spPr>
        <p:txBody>
          <a:bodyPr/>
          <a:lstStyle/>
          <a:p>
            <a:pPr/>
            <a:r>
              <a:t>Scatter Plots</a:t>
            </a:r>
          </a:p>
        </p:txBody>
      </p:sp>
      <p:sp>
        <p:nvSpPr>
          <p:cNvPr id="183" name="Since the data is categorical except for age, scatter plots aren’t necessarily the best choice for data visualization. However to the right we have Age versus Outcome and Age versus Color. Outcomes 1,2, and 4 are highly populated and as well we already saw with the data that there are a lot of young cats hence why the younger ages are more densely populated. With the Color versus Age, there is a pretty even spread of age and color.…"/>
          <p:cNvSpPr txBox="1"/>
          <p:nvPr>
            <p:ph type="body" sz="half" idx="1"/>
          </p:nvPr>
        </p:nvSpPr>
        <p:spPr>
          <a:xfrm>
            <a:off x="355600" y="2984500"/>
            <a:ext cx="4801742" cy="6324600"/>
          </a:xfrm>
          <a:prstGeom prst="rect">
            <a:avLst/>
          </a:prstGeom>
        </p:spPr>
        <p:txBody>
          <a:bodyPr/>
          <a:lstStyle/>
          <a:p>
            <a:pPr marL="250256" indent="-250256" defTabSz="455675">
              <a:spcBef>
                <a:spcPts val="700"/>
              </a:spcBef>
              <a:buChar char="‣"/>
              <a:defRPr sz="1871">
                <a:solidFill>
                  <a:srgbClr val="5C86B9"/>
                </a:solidFill>
              </a:defRPr>
            </a:pPr>
            <a:r>
              <a:t>Since the data is categorical except for age, scatter plots aren’t necessarily the best choice for data visualization. However to the right we have Age versus Outcome and Age versus Color. Outcomes 1,2, and 4 are highly populated and as well we already saw with the data that there are a lot of young cats hence why the younger ages are more densely populated. With the Color versus Age, there is a pretty even spread of age and color. </a:t>
            </a:r>
          </a:p>
          <a:p>
            <a:pPr marL="250256" indent="-250256" defTabSz="455675">
              <a:spcBef>
                <a:spcPts val="700"/>
              </a:spcBef>
              <a:buChar char="‣"/>
              <a:defRPr sz="1092">
                <a:solidFill>
                  <a:srgbClr val="5C86B9"/>
                </a:solidFill>
              </a:defRPr>
            </a:pPr>
            <a:r>
              <a:t>Transfer = 0</a:t>
            </a:r>
          </a:p>
          <a:p>
            <a:pPr marL="250256" indent="-250256" defTabSz="455675">
              <a:spcBef>
                <a:spcPts val="700"/>
              </a:spcBef>
              <a:buChar char="‣"/>
              <a:defRPr sz="1092">
                <a:solidFill>
                  <a:srgbClr val="5C86B9"/>
                </a:solidFill>
              </a:defRPr>
            </a:pPr>
            <a:r>
              <a:t>Adoption = 1</a:t>
            </a:r>
          </a:p>
          <a:p>
            <a:pPr marL="250256" indent="-250256" defTabSz="455675">
              <a:spcBef>
                <a:spcPts val="700"/>
              </a:spcBef>
              <a:buChar char="‣"/>
              <a:defRPr sz="1092">
                <a:solidFill>
                  <a:srgbClr val="5C86B9"/>
                </a:solidFill>
              </a:defRPr>
            </a:pPr>
            <a:r>
              <a:t>Return to Owner = 2</a:t>
            </a:r>
          </a:p>
          <a:p>
            <a:pPr marL="250256" indent="-250256" defTabSz="455675">
              <a:spcBef>
                <a:spcPts val="700"/>
              </a:spcBef>
              <a:buChar char="‣"/>
              <a:defRPr sz="1092">
                <a:solidFill>
                  <a:srgbClr val="5C86B9"/>
                </a:solidFill>
              </a:defRPr>
            </a:pPr>
            <a:r>
              <a:t>Died = 3</a:t>
            </a:r>
          </a:p>
          <a:p>
            <a:pPr marL="250256" indent="-250256" defTabSz="455675">
              <a:spcBef>
                <a:spcPts val="700"/>
              </a:spcBef>
              <a:buChar char="‣"/>
              <a:defRPr sz="1092">
                <a:solidFill>
                  <a:srgbClr val="5C86B9"/>
                </a:solidFill>
              </a:defRPr>
            </a:pPr>
            <a:r>
              <a:t>Euthanasia = 4</a:t>
            </a:r>
          </a:p>
          <a:p>
            <a:pPr marL="250256" indent="-250256" defTabSz="455675">
              <a:spcBef>
                <a:spcPts val="700"/>
              </a:spcBef>
              <a:buChar char="‣"/>
              <a:defRPr sz="1092">
                <a:solidFill>
                  <a:srgbClr val="5C86B9"/>
                </a:solidFill>
              </a:defRPr>
            </a:pPr>
            <a:r>
              <a:t>Missing = 5</a:t>
            </a:r>
          </a:p>
          <a:p>
            <a:pPr marL="250256" indent="-250256" defTabSz="455675">
              <a:spcBef>
                <a:spcPts val="700"/>
              </a:spcBef>
              <a:buChar char="‣"/>
              <a:defRPr sz="1092">
                <a:solidFill>
                  <a:srgbClr val="5C86B9"/>
                </a:solidFill>
              </a:defRPr>
            </a:pPr>
            <a:r>
              <a:t>Disposal = 6</a:t>
            </a:r>
          </a:p>
          <a:p>
            <a:pPr marL="250256" indent="-250256" defTabSz="455675">
              <a:spcBef>
                <a:spcPts val="700"/>
              </a:spcBef>
              <a:buChar char="‣"/>
              <a:defRPr sz="1092">
                <a:solidFill>
                  <a:srgbClr val="5C86B9"/>
                </a:solidFill>
              </a:defRPr>
            </a:pPr>
            <a:r>
              <a:t>Rto-Adopt = 7</a:t>
            </a:r>
          </a:p>
          <a:p>
            <a:pPr marL="250256" indent="-250256" defTabSz="455675">
              <a:spcBef>
                <a:spcPts val="700"/>
              </a:spcBef>
              <a:buChar char="‣"/>
              <a:defRPr sz="1092">
                <a:solidFill>
                  <a:srgbClr val="5C86B9"/>
                </a:solidFill>
              </a:defRPr>
            </a:pPr>
            <a:r>
              <a:t>Everything else = 8</a:t>
            </a:r>
          </a:p>
        </p:txBody>
      </p:sp>
      <p:pic>
        <p:nvPicPr>
          <p:cNvPr id="184" name="unknown.png" descr="unknown.png"/>
          <p:cNvPicPr>
            <a:picLocks noChangeAspect="1"/>
          </p:cNvPicPr>
          <p:nvPr/>
        </p:nvPicPr>
        <p:blipFill>
          <a:blip r:embed="rId2">
            <a:extLst/>
          </a:blip>
          <a:stretch>
            <a:fillRect/>
          </a:stretch>
        </p:blipFill>
        <p:spPr>
          <a:xfrm>
            <a:off x="7886700" y="2743326"/>
            <a:ext cx="4826000" cy="3378201"/>
          </a:xfrm>
          <a:prstGeom prst="rect">
            <a:avLst/>
          </a:prstGeom>
          <a:ln w="12700">
            <a:miter lim="400000"/>
          </a:ln>
        </p:spPr>
      </p:pic>
      <p:pic>
        <p:nvPicPr>
          <p:cNvPr id="185" name="unknown.png" descr="unknown.png"/>
          <p:cNvPicPr>
            <a:picLocks noChangeAspect="1"/>
          </p:cNvPicPr>
          <p:nvPr/>
        </p:nvPicPr>
        <p:blipFill>
          <a:blip r:embed="rId3">
            <a:extLst/>
          </a:blip>
          <a:stretch>
            <a:fillRect/>
          </a:stretch>
        </p:blipFill>
        <p:spPr>
          <a:xfrm>
            <a:off x="7829550" y="6242177"/>
            <a:ext cx="4940300" cy="33782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Hypothesis Testing"/>
          <p:cNvSpPr txBox="1"/>
          <p:nvPr>
            <p:ph type="title"/>
          </p:nvPr>
        </p:nvSpPr>
        <p:spPr>
          <a:prstGeom prst="rect">
            <a:avLst/>
          </a:prstGeom>
        </p:spPr>
        <p:txBody>
          <a:bodyPr/>
          <a:lstStyle/>
          <a:p>
            <a:pPr/>
            <a:r>
              <a:t>Hypothesis Testing</a:t>
            </a:r>
          </a:p>
        </p:txBody>
      </p:sp>
      <p:sp>
        <p:nvSpPr>
          <p:cNvPr id="188" name="For the hypothesis test, I decided to test the difference in means of outcome types. My thought process was that if black cats and non black cats have the same probability of outcomes and hence treated the same, then if you were to take an average of the numeric outcomes, then their averages should be equal. So for my null hypothesis, I assumed that the average of the outcomes for black cats and not black cats would be the same.The p-value is less than 0.05 and thus statistically significant and we reject the null hypothesis. The conclusion we draw is that, black cats have different outcomes than not black cats."/>
          <p:cNvSpPr txBox="1"/>
          <p:nvPr>
            <p:ph type="body" sz="half" idx="1"/>
          </p:nvPr>
        </p:nvSpPr>
        <p:spPr>
          <a:xfrm>
            <a:off x="355600" y="2984500"/>
            <a:ext cx="4801742" cy="6324600"/>
          </a:xfrm>
          <a:prstGeom prst="rect">
            <a:avLst/>
          </a:prstGeom>
        </p:spPr>
        <p:txBody>
          <a:bodyPr/>
          <a:lstStyle>
            <a:lvl1pPr marL="269507" indent="-269507" defTabSz="490727">
              <a:spcBef>
                <a:spcPts val="800"/>
              </a:spcBef>
              <a:buChar char="‣"/>
              <a:defRPr sz="2016">
                <a:solidFill>
                  <a:srgbClr val="5C86B9"/>
                </a:solidFill>
              </a:defRPr>
            </a:lvl1pPr>
          </a:lstStyle>
          <a:p>
            <a:pPr/>
            <a:r>
              <a:t>For the hypothesis test, I decided to test the difference in means of outcome types. My thought process was that if black cats and non black cats have the same probability of outcomes and hence treated the same, then if you were to take an average of the numeric outcomes, then their averages should be equal. So for my null hypothesis, I assumed that the average of the outcomes for black cats and not black cats would be the same.The p-value is less than 0.05 and thus statistically significant and we reject the null hypothesis. The conclusion we draw is that, black cats have different outcomes than not black cats.</a:t>
            </a:r>
          </a:p>
        </p:txBody>
      </p:sp>
      <p:sp>
        <p:nvSpPr>
          <p:cNvPr id="189" name="P Value = 0.041"/>
          <p:cNvSpPr txBox="1"/>
          <p:nvPr/>
        </p:nvSpPr>
        <p:spPr>
          <a:xfrm>
            <a:off x="7760499" y="4572000"/>
            <a:ext cx="26654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 Value = 0.041</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Regression"/>
          <p:cNvSpPr txBox="1"/>
          <p:nvPr>
            <p:ph type="title"/>
          </p:nvPr>
        </p:nvSpPr>
        <p:spPr>
          <a:prstGeom prst="rect">
            <a:avLst/>
          </a:prstGeom>
        </p:spPr>
        <p:txBody>
          <a:bodyPr/>
          <a:lstStyle/>
          <a:p>
            <a:pPr/>
            <a:r>
              <a:t>Regression</a:t>
            </a:r>
          </a:p>
        </p:txBody>
      </p:sp>
      <p:sp>
        <p:nvSpPr>
          <p:cNvPr id="192" name="Doing a regression analysis, we know this isn’t a good model. To start, Our R-Squared is 0. This means our model explains 0% of the variation in outcome. Our t values based on their size don’t indicate a good model as well."/>
          <p:cNvSpPr txBox="1"/>
          <p:nvPr>
            <p:ph type="body" sz="half" idx="1"/>
          </p:nvPr>
        </p:nvSpPr>
        <p:spPr>
          <a:xfrm>
            <a:off x="355600" y="2984500"/>
            <a:ext cx="4801742" cy="6324600"/>
          </a:xfrm>
          <a:prstGeom prst="rect">
            <a:avLst/>
          </a:prstGeom>
        </p:spPr>
        <p:txBody>
          <a:bodyPr/>
          <a:lstStyle>
            <a:lvl1pPr marL="320842" indent="-320842">
              <a:spcBef>
                <a:spcPts val="1000"/>
              </a:spcBef>
              <a:buChar char="‣"/>
              <a:defRPr sz="2400">
                <a:solidFill>
                  <a:srgbClr val="5C86B9"/>
                </a:solidFill>
              </a:defRPr>
            </a:lvl1pPr>
          </a:lstStyle>
          <a:p>
            <a:pPr/>
            <a:r>
              <a:t>Doing a regression analysis, we know this isn’t a good model. To start, Our R-Squared is 0. This means our model explains 0% of the variation in outcome. Our t values based on their size don’t indicate a good model as well. </a:t>
            </a:r>
          </a:p>
        </p:txBody>
      </p:sp>
      <p:pic>
        <p:nvPicPr>
          <p:cNvPr id="193" name="Screen Shot 2018-11-14 at 10.01.41 PM.png" descr="Screen Shot 2018-11-14 at 10.01.41 PM.png"/>
          <p:cNvPicPr>
            <a:picLocks noChangeAspect="1"/>
          </p:cNvPicPr>
          <p:nvPr/>
        </p:nvPicPr>
        <p:blipFill>
          <a:blip r:embed="rId2">
            <a:extLst/>
          </a:blip>
          <a:stretch>
            <a:fillRect/>
          </a:stretch>
        </p:blipFill>
        <p:spPr>
          <a:xfrm>
            <a:off x="6822182" y="2743326"/>
            <a:ext cx="5562601" cy="61468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Agenda"/>
          <p:cNvSpPr txBox="1"/>
          <p:nvPr>
            <p:ph type="title"/>
          </p:nvPr>
        </p:nvSpPr>
        <p:spPr>
          <a:prstGeom prst="rect">
            <a:avLst/>
          </a:prstGeom>
        </p:spPr>
        <p:txBody>
          <a:bodyPr/>
          <a:lstStyle/>
          <a:p>
            <a:pPr/>
            <a:r>
              <a:t>Agenda</a:t>
            </a:r>
          </a:p>
        </p:txBody>
      </p:sp>
      <p:sp>
        <p:nvSpPr>
          <p:cNvPr id="138" name="Statistical Question…"/>
          <p:cNvSpPr txBox="1"/>
          <p:nvPr/>
        </p:nvSpPr>
        <p:spPr>
          <a:xfrm>
            <a:off x="419100" y="2743326"/>
            <a:ext cx="4622203" cy="568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401052" indent="-401052" algn="l">
              <a:buClr>
                <a:srgbClr val="5C86B9"/>
              </a:buClr>
              <a:buSzPct val="70000"/>
              <a:buFont typeface="Zapf Dingbats"/>
              <a:buChar char="‣"/>
            </a:pPr>
            <a:r>
              <a:t>Statistical Question</a:t>
            </a:r>
          </a:p>
          <a:p>
            <a:pPr marL="401052" indent="-401052" algn="l">
              <a:buClr>
                <a:srgbClr val="5C86B9"/>
              </a:buClr>
              <a:buSzPct val="70000"/>
              <a:buFont typeface="Zapf Dingbats"/>
              <a:buChar char="‣"/>
            </a:pPr>
            <a:r>
              <a:t>Data Set Used</a:t>
            </a:r>
          </a:p>
          <a:p>
            <a:pPr marL="401052" indent="-401052" algn="l">
              <a:buClr>
                <a:srgbClr val="5C86B9"/>
              </a:buClr>
              <a:buSzPct val="70000"/>
              <a:buFont typeface="Zapf Dingbats"/>
              <a:buChar char="‣"/>
            </a:pPr>
            <a:r>
              <a:t>5 Variables</a:t>
            </a:r>
          </a:p>
          <a:p>
            <a:pPr lvl="1" marL="909052" indent="-401052" algn="l">
              <a:buClr>
                <a:srgbClr val="5C86B9"/>
              </a:buClr>
              <a:buSzPct val="70000"/>
              <a:buFont typeface="Zapf Dingbats"/>
              <a:buChar char="‣"/>
            </a:pPr>
            <a:r>
              <a:t>Histograms</a:t>
            </a:r>
          </a:p>
          <a:p>
            <a:pPr lvl="1" marL="909052" indent="-401052" algn="l">
              <a:buClr>
                <a:srgbClr val="5C86B9"/>
              </a:buClr>
              <a:buSzPct val="70000"/>
              <a:buFont typeface="Zapf Dingbats"/>
              <a:buChar char="‣"/>
            </a:pPr>
            <a:r>
              <a:t>Descriptive Statistics</a:t>
            </a:r>
          </a:p>
          <a:p>
            <a:pPr marL="401052" indent="-401052" algn="l">
              <a:buClr>
                <a:srgbClr val="5C86B9"/>
              </a:buClr>
              <a:buSzPct val="70000"/>
              <a:buFont typeface="Zapf Dingbats"/>
              <a:buChar char="‣"/>
            </a:pPr>
            <a:r>
              <a:t>PMF</a:t>
            </a:r>
          </a:p>
          <a:p>
            <a:pPr marL="401052" indent="-401052" algn="l">
              <a:buClr>
                <a:srgbClr val="5C86B9"/>
              </a:buClr>
              <a:buSzPct val="70000"/>
              <a:buFont typeface="Zapf Dingbats"/>
              <a:buChar char="‣"/>
            </a:pPr>
            <a:r>
              <a:t>CDF</a:t>
            </a:r>
          </a:p>
          <a:p>
            <a:pPr marL="401052" indent="-401052" algn="l">
              <a:buClr>
                <a:srgbClr val="5C86B9"/>
              </a:buClr>
              <a:buSzPct val="70000"/>
              <a:buFont typeface="Zapf Dingbats"/>
              <a:buChar char="‣"/>
            </a:pPr>
            <a:r>
              <a:t>Analytical Distribution</a:t>
            </a:r>
          </a:p>
          <a:p>
            <a:pPr marL="401052" indent="-401052" algn="l">
              <a:buClr>
                <a:srgbClr val="5C86B9"/>
              </a:buClr>
              <a:buSzPct val="70000"/>
              <a:buFont typeface="Zapf Dingbats"/>
              <a:buChar char="‣"/>
            </a:pPr>
            <a:r>
              <a:t>Scatter Plots</a:t>
            </a:r>
          </a:p>
          <a:p>
            <a:pPr marL="401052" indent="-401052" algn="l">
              <a:buClr>
                <a:srgbClr val="5C86B9"/>
              </a:buClr>
              <a:buSzPct val="70000"/>
              <a:buFont typeface="Zapf Dingbats"/>
              <a:buChar char="‣"/>
            </a:pPr>
            <a:r>
              <a:t>Hypothesis Testing</a:t>
            </a:r>
          </a:p>
          <a:p>
            <a:pPr marL="401052" indent="-401052" algn="l">
              <a:buClr>
                <a:srgbClr val="5C86B9"/>
              </a:buClr>
              <a:buSzPct val="70000"/>
              <a:buFont typeface="Zapf Dingbats"/>
              <a:buChar char="‣"/>
            </a:pPr>
            <a:r>
              <a:t>Regression Analysis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tatistical Question?"/>
          <p:cNvSpPr txBox="1"/>
          <p:nvPr>
            <p:ph type="title"/>
          </p:nvPr>
        </p:nvSpPr>
        <p:spPr>
          <a:prstGeom prst="rect">
            <a:avLst/>
          </a:prstGeom>
        </p:spPr>
        <p:txBody>
          <a:bodyPr/>
          <a:lstStyle/>
          <a:p>
            <a:pPr/>
            <a:r>
              <a:t>Statistical Question?</a:t>
            </a:r>
          </a:p>
        </p:txBody>
      </p:sp>
      <p:sp>
        <p:nvSpPr>
          <p:cNvPr id="141" name="Do black cats have the same outcomes as non black cats."/>
          <p:cNvSpPr txBox="1"/>
          <p:nvPr>
            <p:ph type="body" idx="1"/>
          </p:nvPr>
        </p:nvSpPr>
        <p:spPr>
          <a:prstGeom prst="rect">
            <a:avLst/>
          </a:prstGeom>
        </p:spPr>
        <p:txBody>
          <a:bodyPr/>
          <a:lstStyle>
            <a:lvl1pPr>
              <a:buChar char="‣"/>
            </a:lvl1pPr>
          </a:lstStyle>
          <a:p>
            <a:pPr/>
            <a:r>
              <a:t>Do black cats have the same outcomes as non black cats.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Data Set Used"/>
          <p:cNvSpPr txBox="1"/>
          <p:nvPr>
            <p:ph type="title"/>
          </p:nvPr>
        </p:nvSpPr>
        <p:spPr>
          <a:prstGeom prst="rect">
            <a:avLst/>
          </a:prstGeom>
        </p:spPr>
        <p:txBody>
          <a:bodyPr/>
          <a:lstStyle/>
          <a:p>
            <a:pPr/>
            <a:r>
              <a:t>Data Set Used</a:t>
            </a:r>
          </a:p>
        </p:txBody>
      </p:sp>
      <p:sp>
        <p:nvSpPr>
          <p:cNvPr id="144" name="Austin Animal Center Shelter Outcomes…"/>
          <p:cNvSpPr txBox="1"/>
          <p:nvPr>
            <p:ph type="body" idx="1"/>
          </p:nvPr>
        </p:nvSpPr>
        <p:spPr>
          <a:prstGeom prst="rect">
            <a:avLst/>
          </a:prstGeom>
        </p:spPr>
        <p:txBody>
          <a:bodyPr/>
          <a:lstStyle/>
          <a:p>
            <a:pPr>
              <a:buChar char="‣"/>
            </a:pPr>
            <a:r>
              <a:t>Austin Animal Center Shelter Outcomes</a:t>
            </a:r>
          </a:p>
          <a:p>
            <a:pPr lvl="2" marL="1336842" indent="-320842">
              <a:spcBef>
                <a:spcPts val="1000"/>
              </a:spcBef>
              <a:buChar char="‣"/>
              <a:defRPr sz="2400">
                <a:solidFill>
                  <a:srgbClr val="5C86B9"/>
                </a:solidFill>
              </a:defRPr>
            </a:pPr>
            <a:r>
              <a:t>This data set came from Kaggle. It has 37 variables and around 30,000 records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5 Variables"/>
          <p:cNvSpPr txBox="1"/>
          <p:nvPr>
            <p:ph type="title"/>
          </p:nvPr>
        </p:nvSpPr>
        <p:spPr>
          <a:prstGeom prst="rect">
            <a:avLst/>
          </a:prstGeom>
        </p:spPr>
        <p:txBody>
          <a:bodyPr/>
          <a:lstStyle/>
          <a:p>
            <a:pPr/>
            <a:r>
              <a:t>5 Variables</a:t>
            </a:r>
          </a:p>
        </p:txBody>
      </p:sp>
      <p:sp>
        <p:nvSpPr>
          <p:cNvPr id="147" name="Cat Age…"/>
          <p:cNvSpPr txBox="1"/>
          <p:nvPr>
            <p:ph type="body" idx="1"/>
          </p:nvPr>
        </p:nvSpPr>
        <p:spPr>
          <a:prstGeom prst="rect">
            <a:avLst/>
          </a:prstGeom>
        </p:spPr>
        <p:txBody>
          <a:bodyPr/>
          <a:lstStyle/>
          <a:p>
            <a:pPr marL="360679" indent="-360679" defTabSz="414781">
              <a:spcBef>
                <a:spcPts val="2900"/>
              </a:spcBef>
              <a:buChar char="‣"/>
              <a:defRPr sz="2698"/>
            </a:pPr>
            <a:r>
              <a:t>Cat Age</a:t>
            </a:r>
          </a:p>
          <a:p>
            <a:pPr lvl="1" marL="588477" indent="-227797" defTabSz="414781">
              <a:spcBef>
                <a:spcPts val="700"/>
              </a:spcBef>
              <a:buChar char="‣"/>
              <a:defRPr sz="1703">
                <a:solidFill>
                  <a:srgbClr val="5C86B9"/>
                </a:solidFill>
              </a:defRPr>
            </a:pPr>
            <a:r>
              <a:t>Calculated by taking the difference of date of birth and the date time the animal came to the shelter. This field is numerical.</a:t>
            </a:r>
          </a:p>
          <a:p>
            <a:pPr marL="360679" indent="-360679" defTabSz="414781">
              <a:spcBef>
                <a:spcPts val="2900"/>
              </a:spcBef>
              <a:buChar char="‣"/>
              <a:defRPr sz="2698"/>
            </a:pPr>
            <a:r>
              <a:t>Breeds</a:t>
            </a:r>
          </a:p>
          <a:p>
            <a:pPr lvl="1" marL="588477" indent="-227797" defTabSz="414781">
              <a:spcBef>
                <a:spcPts val="700"/>
              </a:spcBef>
              <a:buChar char="‣"/>
              <a:defRPr sz="1703">
                <a:solidFill>
                  <a:srgbClr val="5C86B9"/>
                </a:solidFill>
              </a:defRPr>
            </a:pPr>
            <a:r>
              <a:t>This is a categorical field.</a:t>
            </a:r>
          </a:p>
          <a:p>
            <a:pPr marL="360679" indent="-360679" defTabSz="414781">
              <a:spcBef>
                <a:spcPts val="2900"/>
              </a:spcBef>
              <a:buChar char="‣"/>
              <a:defRPr sz="2698"/>
            </a:pPr>
            <a:r>
              <a:t>Color</a:t>
            </a:r>
          </a:p>
          <a:p>
            <a:pPr lvl="1" marL="588477" indent="-227797" defTabSz="414781">
              <a:spcBef>
                <a:spcPts val="700"/>
              </a:spcBef>
              <a:buChar char="‣"/>
              <a:defRPr sz="1703">
                <a:solidFill>
                  <a:srgbClr val="5C86B9"/>
                </a:solidFill>
              </a:defRPr>
            </a:pPr>
            <a:r>
              <a:t>Created another field called color flag from this where 0 = not black and 1 = black for the cats. This is a categorical field.</a:t>
            </a:r>
          </a:p>
          <a:p>
            <a:pPr marL="360679" indent="-360679" defTabSz="414781">
              <a:spcBef>
                <a:spcPts val="2900"/>
              </a:spcBef>
              <a:buChar char="‣"/>
              <a:defRPr sz="2698"/>
            </a:pPr>
            <a:r>
              <a:t>Outcome</a:t>
            </a:r>
          </a:p>
          <a:p>
            <a:pPr lvl="1" marL="588477" indent="-227797" defTabSz="414781">
              <a:spcBef>
                <a:spcPts val="700"/>
              </a:spcBef>
              <a:buChar char="‣"/>
              <a:defRPr sz="1703">
                <a:solidFill>
                  <a:srgbClr val="5C86B9"/>
                </a:solidFill>
              </a:defRPr>
            </a:pPr>
            <a:r>
              <a:t>Created another field called outcome type num where the outcomes are labeled 0 - 8. This is a categorical field.</a:t>
            </a:r>
          </a:p>
          <a:p>
            <a:pPr marL="360679" indent="-360679" defTabSz="414781">
              <a:spcBef>
                <a:spcPts val="2900"/>
              </a:spcBef>
              <a:buChar char="‣"/>
              <a:defRPr sz="2698"/>
            </a:pPr>
            <a:r>
              <a:t>Sex</a:t>
            </a:r>
          </a:p>
          <a:p>
            <a:pPr lvl="1" marL="588477" indent="-227797" defTabSz="414781">
              <a:spcBef>
                <a:spcPts val="700"/>
              </a:spcBef>
              <a:buChar char="‣"/>
              <a:defRPr sz="1703">
                <a:solidFill>
                  <a:srgbClr val="5C86B9"/>
                </a:solidFill>
              </a:defRPr>
            </a:pPr>
            <a:r>
              <a:t>Created another field called sex_flag where the outcomes are 0 and 1. This is a categorical field.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Cat Age"/>
          <p:cNvSpPr txBox="1"/>
          <p:nvPr>
            <p:ph type="title"/>
          </p:nvPr>
        </p:nvSpPr>
        <p:spPr>
          <a:prstGeom prst="rect">
            <a:avLst/>
          </a:prstGeom>
        </p:spPr>
        <p:txBody>
          <a:bodyPr/>
          <a:lstStyle/>
          <a:p>
            <a:pPr/>
            <a:r>
              <a:t>Cat Age</a:t>
            </a:r>
          </a:p>
        </p:txBody>
      </p:sp>
      <p:sp>
        <p:nvSpPr>
          <p:cNvPr id="150" name="Cat age histogram is to the right. This shows that there is a high amount of young cats and less older cats. There are spikes around whole and half numbers, which could potentially be explained by cats being classified by their age by estimating at the shelters. While the average is very low, the variance is high meaning that ages are spread quite a bit.…"/>
          <p:cNvSpPr txBox="1"/>
          <p:nvPr>
            <p:ph type="body" sz="half" idx="1"/>
          </p:nvPr>
        </p:nvSpPr>
        <p:spPr>
          <a:xfrm>
            <a:off x="355600" y="2984500"/>
            <a:ext cx="4801742" cy="6324600"/>
          </a:xfrm>
          <a:prstGeom prst="rect">
            <a:avLst/>
          </a:prstGeom>
        </p:spPr>
        <p:txBody>
          <a:bodyPr/>
          <a:lstStyle/>
          <a:p>
            <a:pPr marL="304800" indent="-304800" defTabSz="554990">
              <a:spcBef>
                <a:spcPts val="900"/>
              </a:spcBef>
              <a:buChar char="‣"/>
              <a:defRPr sz="2280">
                <a:solidFill>
                  <a:srgbClr val="5C86B9"/>
                </a:solidFill>
              </a:defRPr>
            </a:pPr>
            <a:r>
              <a:t>Cat age histogram is to the right. This shows that there is a high amount of young cats and less older cats. There are spikes around whole and half numbers, which could potentially be explained by cats being classified by their age by estimating at the shelters. While the average is very low, the variance is high meaning that ages are spread quite a bit.</a:t>
            </a:r>
          </a:p>
          <a:p>
            <a:pPr marL="304800" indent="-304800" defTabSz="554990">
              <a:spcBef>
                <a:spcPts val="900"/>
              </a:spcBef>
              <a:buChar char="‣"/>
              <a:defRPr sz="2280">
                <a:solidFill>
                  <a:srgbClr val="5C86B9"/>
                </a:solidFill>
              </a:defRPr>
            </a:pPr>
            <a:r>
              <a:t>Mean : 1.46</a:t>
            </a:r>
          </a:p>
          <a:p>
            <a:pPr marL="304800" indent="-304800" defTabSz="554990">
              <a:spcBef>
                <a:spcPts val="900"/>
              </a:spcBef>
              <a:buChar char="‣"/>
              <a:defRPr sz="2280">
                <a:solidFill>
                  <a:srgbClr val="5C86B9"/>
                </a:solidFill>
              </a:defRPr>
            </a:pPr>
            <a:r>
              <a:t>Variance : 7.26</a:t>
            </a:r>
          </a:p>
          <a:p>
            <a:pPr marL="304800" indent="-304800" defTabSz="554990">
              <a:spcBef>
                <a:spcPts val="900"/>
              </a:spcBef>
              <a:buChar char="‣"/>
              <a:defRPr sz="2280">
                <a:solidFill>
                  <a:srgbClr val="5C86B9"/>
                </a:solidFill>
              </a:defRPr>
            </a:pPr>
            <a:r>
              <a:t>Standard Deviation : 2.69</a:t>
            </a:r>
          </a:p>
        </p:txBody>
      </p:sp>
      <p:pic>
        <p:nvPicPr>
          <p:cNvPr id="151" name="unknown.png" descr="unknown.png"/>
          <p:cNvPicPr>
            <a:picLocks noChangeAspect="1"/>
          </p:cNvPicPr>
          <p:nvPr/>
        </p:nvPicPr>
        <p:blipFill>
          <a:blip r:embed="rId2">
            <a:extLst/>
          </a:blip>
          <a:stretch>
            <a:fillRect/>
          </a:stretch>
        </p:blipFill>
        <p:spPr>
          <a:xfrm>
            <a:off x="5190747" y="2540000"/>
            <a:ext cx="7604503" cy="512100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Breeds"/>
          <p:cNvSpPr txBox="1"/>
          <p:nvPr>
            <p:ph type="title"/>
          </p:nvPr>
        </p:nvSpPr>
        <p:spPr>
          <a:prstGeom prst="rect">
            <a:avLst/>
          </a:prstGeom>
        </p:spPr>
        <p:txBody>
          <a:bodyPr/>
          <a:lstStyle/>
          <a:p>
            <a:pPr/>
            <a:r>
              <a:t>Breeds</a:t>
            </a:r>
          </a:p>
        </p:txBody>
      </p:sp>
      <p:sp>
        <p:nvSpPr>
          <p:cNvPr id="154" name="There are many different classifications and so to the right are the top 15. Domestic shorthair is the most common breed in shelters."/>
          <p:cNvSpPr txBox="1"/>
          <p:nvPr>
            <p:ph type="body" sz="half" idx="1"/>
          </p:nvPr>
        </p:nvSpPr>
        <p:spPr>
          <a:xfrm>
            <a:off x="355600" y="2984500"/>
            <a:ext cx="4801742" cy="6324600"/>
          </a:xfrm>
          <a:prstGeom prst="rect">
            <a:avLst/>
          </a:prstGeom>
        </p:spPr>
        <p:txBody>
          <a:bodyPr/>
          <a:lstStyle>
            <a:lvl1pPr marL="320842" indent="-320842">
              <a:spcBef>
                <a:spcPts val="1000"/>
              </a:spcBef>
              <a:buChar char="‣"/>
              <a:defRPr sz="2400">
                <a:solidFill>
                  <a:srgbClr val="5C86B9"/>
                </a:solidFill>
              </a:defRPr>
            </a:lvl1pPr>
          </a:lstStyle>
          <a:p>
            <a:pPr/>
            <a:r>
              <a:t>There are many different classifications and so to the right are the top 15. Domestic shorthair is the most common breed in shelters.</a:t>
            </a:r>
          </a:p>
        </p:txBody>
      </p:sp>
      <p:pic>
        <p:nvPicPr>
          <p:cNvPr id="155" name="unknown.png" descr="unknown.png"/>
          <p:cNvPicPr>
            <a:picLocks noChangeAspect="1"/>
          </p:cNvPicPr>
          <p:nvPr/>
        </p:nvPicPr>
        <p:blipFill>
          <a:blip r:embed="rId2">
            <a:extLst/>
          </a:blip>
          <a:stretch>
            <a:fillRect/>
          </a:stretch>
        </p:blipFill>
        <p:spPr>
          <a:xfrm>
            <a:off x="5962650" y="2660650"/>
            <a:ext cx="6767760" cy="657736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Color"/>
          <p:cNvSpPr txBox="1"/>
          <p:nvPr>
            <p:ph type="title"/>
          </p:nvPr>
        </p:nvSpPr>
        <p:spPr>
          <a:prstGeom prst="rect">
            <a:avLst/>
          </a:prstGeom>
        </p:spPr>
        <p:txBody>
          <a:bodyPr/>
          <a:lstStyle/>
          <a:p>
            <a:pPr/>
            <a:r>
              <a:t>Color</a:t>
            </a:r>
          </a:p>
        </p:txBody>
      </p:sp>
      <p:sp>
        <p:nvSpPr>
          <p:cNvPr id="158" name="There are many different classifications of color which can be seen in the top chart. However, the part we are interested in is black cats versus the other colored cats. Thus, we can see that there are about 25,000 other cats and about 5,000 black cats."/>
          <p:cNvSpPr txBox="1"/>
          <p:nvPr>
            <p:ph type="body" sz="half" idx="1"/>
          </p:nvPr>
        </p:nvSpPr>
        <p:spPr>
          <a:xfrm>
            <a:off x="393700" y="3098800"/>
            <a:ext cx="4801742" cy="6324600"/>
          </a:xfrm>
          <a:prstGeom prst="rect">
            <a:avLst/>
          </a:prstGeom>
        </p:spPr>
        <p:txBody>
          <a:bodyPr/>
          <a:lstStyle>
            <a:lvl1pPr marL="320842" indent="-320842">
              <a:spcBef>
                <a:spcPts val="1000"/>
              </a:spcBef>
              <a:buChar char="‣"/>
              <a:defRPr sz="2400">
                <a:solidFill>
                  <a:srgbClr val="5C86B9"/>
                </a:solidFill>
              </a:defRPr>
            </a:lvl1pPr>
          </a:lstStyle>
          <a:p>
            <a:pPr/>
            <a:r>
              <a:t>There are many different classifications of color which can be seen in the top chart. However, the part we are interested in is black cats versus the other colored cats. Thus, we can see that there are about 25,000 other cats and about 5,000 black cats.</a:t>
            </a:r>
          </a:p>
        </p:txBody>
      </p:sp>
      <p:pic>
        <p:nvPicPr>
          <p:cNvPr id="159" name="unknown.png" descr="unknown.png"/>
          <p:cNvPicPr>
            <a:picLocks noChangeAspect="1"/>
          </p:cNvPicPr>
          <p:nvPr/>
        </p:nvPicPr>
        <p:blipFill>
          <a:blip r:embed="rId2">
            <a:extLst/>
          </a:blip>
          <a:stretch>
            <a:fillRect/>
          </a:stretch>
        </p:blipFill>
        <p:spPr>
          <a:xfrm>
            <a:off x="4825329" y="2641726"/>
            <a:ext cx="4876801" cy="3949701"/>
          </a:xfrm>
          <a:prstGeom prst="rect">
            <a:avLst/>
          </a:prstGeom>
          <a:ln w="12700">
            <a:miter lim="400000"/>
          </a:ln>
        </p:spPr>
      </p:pic>
      <p:pic>
        <p:nvPicPr>
          <p:cNvPr id="160" name="unknown.png" descr="unknown.png"/>
          <p:cNvPicPr>
            <a:picLocks noChangeAspect="1"/>
          </p:cNvPicPr>
          <p:nvPr/>
        </p:nvPicPr>
        <p:blipFill>
          <a:blip r:embed="rId3">
            <a:extLst/>
          </a:blip>
          <a:stretch>
            <a:fillRect/>
          </a:stretch>
        </p:blipFill>
        <p:spPr>
          <a:xfrm>
            <a:off x="7270750" y="6248400"/>
            <a:ext cx="5143500" cy="33782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Outcome"/>
          <p:cNvSpPr txBox="1"/>
          <p:nvPr>
            <p:ph type="title"/>
          </p:nvPr>
        </p:nvSpPr>
        <p:spPr>
          <a:prstGeom prst="rect">
            <a:avLst/>
          </a:prstGeom>
        </p:spPr>
        <p:txBody>
          <a:bodyPr/>
          <a:lstStyle/>
          <a:p>
            <a:pPr/>
            <a:r>
              <a:t>Outcome</a:t>
            </a:r>
          </a:p>
        </p:txBody>
      </p:sp>
      <p:sp>
        <p:nvSpPr>
          <p:cNvPr id="163" name="There are 8 outcome categories the most popular of the categories is Transfer and Adoption.…"/>
          <p:cNvSpPr txBox="1"/>
          <p:nvPr>
            <p:ph type="body" sz="half" idx="1"/>
          </p:nvPr>
        </p:nvSpPr>
        <p:spPr>
          <a:xfrm>
            <a:off x="393700" y="3098800"/>
            <a:ext cx="4801742" cy="6324600"/>
          </a:xfrm>
          <a:prstGeom prst="rect">
            <a:avLst/>
          </a:prstGeom>
        </p:spPr>
        <p:txBody>
          <a:bodyPr/>
          <a:lstStyle/>
          <a:p>
            <a:pPr marL="320842" indent="-320842">
              <a:spcBef>
                <a:spcPts val="1000"/>
              </a:spcBef>
              <a:buChar char="‣"/>
              <a:defRPr sz="2400">
                <a:solidFill>
                  <a:srgbClr val="5C86B9"/>
                </a:solidFill>
              </a:defRPr>
            </a:pPr>
            <a:r>
              <a:t>There are 8 outcome categories the most popular of the categories is Transfer and Adoption. </a:t>
            </a:r>
          </a:p>
          <a:p>
            <a:pPr marL="320842" indent="-320842">
              <a:spcBef>
                <a:spcPts val="1000"/>
              </a:spcBef>
              <a:buChar char="‣"/>
              <a:defRPr sz="1400">
                <a:solidFill>
                  <a:srgbClr val="5C86B9"/>
                </a:solidFill>
              </a:defRPr>
            </a:pPr>
            <a:r>
              <a:t>For Reference Later on, the below categories correspond to the numbers for outcome types.</a:t>
            </a:r>
          </a:p>
          <a:p>
            <a:pPr marL="320842" indent="-320842">
              <a:spcBef>
                <a:spcPts val="1000"/>
              </a:spcBef>
              <a:buChar char="‣"/>
              <a:defRPr sz="1400">
                <a:solidFill>
                  <a:srgbClr val="5C86B9"/>
                </a:solidFill>
              </a:defRPr>
            </a:pPr>
            <a:r>
              <a:t>Transfer = 0</a:t>
            </a:r>
          </a:p>
          <a:p>
            <a:pPr marL="320842" indent="-320842">
              <a:spcBef>
                <a:spcPts val="1000"/>
              </a:spcBef>
              <a:buChar char="‣"/>
              <a:defRPr sz="1400">
                <a:solidFill>
                  <a:srgbClr val="5C86B9"/>
                </a:solidFill>
              </a:defRPr>
            </a:pPr>
            <a:r>
              <a:t>Adoption = 1</a:t>
            </a:r>
          </a:p>
          <a:p>
            <a:pPr marL="320842" indent="-320842">
              <a:spcBef>
                <a:spcPts val="1000"/>
              </a:spcBef>
              <a:buChar char="‣"/>
              <a:defRPr sz="1400">
                <a:solidFill>
                  <a:srgbClr val="5C86B9"/>
                </a:solidFill>
              </a:defRPr>
            </a:pPr>
            <a:r>
              <a:t>Return to Owner = 2</a:t>
            </a:r>
          </a:p>
          <a:p>
            <a:pPr marL="320842" indent="-320842">
              <a:spcBef>
                <a:spcPts val="1000"/>
              </a:spcBef>
              <a:buChar char="‣"/>
              <a:defRPr sz="1400">
                <a:solidFill>
                  <a:srgbClr val="5C86B9"/>
                </a:solidFill>
              </a:defRPr>
            </a:pPr>
            <a:r>
              <a:t>Died = 3</a:t>
            </a:r>
          </a:p>
          <a:p>
            <a:pPr marL="320842" indent="-320842">
              <a:spcBef>
                <a:spcPts val="1000"/>
              </a:spcBef>
              <a:buChar char="‣"/>
              <a:defRPr sz="1400">
                <a:solidFill>
                  <a:srgbClr val="5C86B9"/>
                </a:solidFill>
              </a:defRPr>
            </a:pPr>
            <a:r>
              <a:t>Euthanasia = 4</a:t>
            </a:r>
          </a:p>
          <a:p>
            <a:pPr marL="320842" indent="-320842">
              <a:spcBef>
                <a:spcPts val="1000"/>
              </a:spcBef>
              <a:buChar char="‣"/>
              <a:defRPr sz="1400">
                <a:solidFill>
                  <a:srgbClr val="5C86B9"/>
                </a:solidFill>
              </a:defRPr>
            </a:pPr>
            <a:r>
              <a:t>Missing = 5</a:t>
            </a:r>
          </a:p>
          <a:p>
            <a:pPr marL="320842" indent="-320842">
              <a:spcBef>
                <a:spcPts val="1000"/>
              </a:spcBef>
              <a:buChar char="‣"/>
              <a:defRPr sz="1400">
                <a:solidFill>
                  <a:srgbClr val="5C86B9"/>
                </a:solidFill>
              </a:defRPr>
            </a:pPr>
            <a:r>
              <a:t>Disposal = 6</a:t>
            </a:r>
          </a:p>
          <a:p>
            <a:pPr marL="320842" indent="-320842">
              <a:spcBef>
                <a:spcPts val="1000"/>
              </a:spcBef>
              <a:buChar char="‣"/>
              <a:defRPr sz="1400">
                <a:solidFill>
                  <a:srgbClr val="5C86B9"/>
                </a:solidFill>
              </a:defRPr>
            </a:pPr>
            <a:r>
              <a:t>Rto-Adopt = 7</a:t>
            </a:r>
          </a:p>
          <a:p>
            <a:pPr marL="320842" indent="-320842">
              <a:spcBef>
                <a:spcPts val="1000"/>
              </a:spcBef>
              <a:buChar char="‣"/>
              <a:defRPr sz="1400">
                <a:solidFill>
                  <a:srgbClr val="5C86B9"/>
                </a:solidFill>
              </a:defRPr>
            </a:pPr>
            <a:r>
              <a:t>Everything else = 8</a:t>
            </a:r>
          </a:p>
        </p:txBody>
      </p:sp>
      <p:pic>
        <p:nvPicPr>
          <p:cNvPr id="164" name="unknown.png" descr="unknown.png"/>
          <p:cNvPicPr>
            <a:picLocks noChangeAspect="1"/>
          </p:cNvPicPr>
          <p:nvPr/>
        </p:nvPicPr>
        <p:blipFill>
          <a:blip r:embed="rId2">
            <a:extLst/>
          </a:blip>
          <a:stretch>
            <a:fillRect/>
          </a:stretch>
        </p:blipFill>
        <p:spPr>
          <a:xfrm>
            <a:off x="7359650" y="2813050"/>
            <a:ext cx="4965700" cy="4127500"/>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Editorial">
  <a:themeElements>
    <a:clrScheme name="Editorial">
      <a:dk1>
        <a:srgbClr val="324863"/>
      </a:dk1>
      <a:lt1>
        <a:srgbClr val="634D31"/>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ditorial">
  <a:themeElements>
    <a:clrScheme name="Editorial">
      <a:dk1>
        <a:srgbClr val="000000"/>
      </a:dk1>
      <a:lt1>
        <a:srgbClr val="FFFFFF"/>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