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7"/>
  </p:notesMasterIdLst>
  <p:sldIdLst>
    <p:sldId id="519" r:id="rId2"/>
    <p:sldId id="692" r:id="rId3"/>
    <p:sldId id="693" r:id="rId4"/>
    <p:sldId id="652" r:id="rId5"/>
    <p:sldId id="694" r:id="rId6"/>
    <p:sldId id="695" r:id="rId7"/>
    <p:sldId id="696" r:id="rId8"/>
    <p:sldId id="697" r:id="rId9"/>
    <p:sldId id="698" r:id="rId10"/>
    <p:sldId id="699" r:id="rId11"/>
    <p:sldId id="700" r:id="rId12"/>
    <p:sldId id="701" r:id="rId13"/>
    <p:sldId id="705" r:id="rId14"/>
    <p:sldId id="702" r:id="rId15"/>
    <p:sldId id="703" r:id="rId16"/>
    <p:sldId id="704" r:id="rId17"/>
    <p:sldId id="706" r:id="rId18"/>
    <p:sldId id="708" r:id="rId19"/>
    <p:sldId id="707" r:id="rId20"/>
    <p:sldId id="709" r:id="rId21"/>
    <p:sldId id="710" r:id="rId22"/>
    <p:sldId id="712" r:id="rId23"/>
    <p:sldId id="711" r:id="rId24"/>
    <p:sldId id="713" r:id="rId25"/>
    <p:sldId id="263"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Medium" panose="020B0604020202020204" charset="0"/>
      <p:regular r:id="rId32"/>
      <p:italic r:id="rId33"/>
    </p:embeddedFont>
    <p:embeddedFont>
      <p:font typeface="Montserrat SemiBold" panose="020B060402020202020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userDrawn="1">
          <p15:clr>
            <a:srgbClr val="A4A3A4"/>
          </p15:clr>
        </p15:guide>
        <p15:guide id="4" pos="158" userDrawn="1">
          <p15:clr>
            <a:srgbClr val="A4A3A4"/>
          </p15:clr>
        </p15:guide>
        <p15:guide id="5" pos="5602" userDrawn="1">
          <p15:clr>
            <a:srgbClr val="A4A3A4"/>
          </p15:clr>
        </p15:guide>
        <p15:guide id="6" orient="horz" pos="4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B91"/>
    <a:srgbClr val="008D54"/>
    <a:srgbClr val="006A7B"/>
    <a:srgbClr val="D8D800"/>
    <a:srgbClr val="BC5B40"/>
    <a:srgbClr val="0097B0"/>
    <a:srgbClr val="5BE8FF"/>
    <a:srgbClr val="C4A689"/>
    <a:srgbClr val="F7F2CB"/>
    <a:srgbClr val="FCFA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4" autoAdjust="0"/>
    <p:restoredTop sz="62867" autoAdjust="0"/>
  </p:normalViewPr>
  <p:slideViewPr>
    <p:cSldViewPr snapToGrid="0" snapToObjects="1">
      <p:cViewPr varScale="1">
        <p:scale>
          <a:sx n="96" d="100"/>
          <a:sy n="96" d="100"/>
        </p:scale>
        <p:origin x="1128" y="78"/>
      </p:cViewPr>
      <p:guideLst>
        <p:guide orient="horz" pos="1620"/>
        <p:guide pos="2880"/>
        <p:guide pos="408"/>
        <p:guide pos="158"/>
        <p:guide pos="5602"/>
        <p:guide orient="horz" pos="4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4560" y="6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B6EE4-302D-42F1-9E0F-295CEEA59884}" type="datetimeFigureOut">
              <a:rPr lang="es-ES" smtClean="0"/>
              <a:t>16/04/2021</a:t>
            </a:fld>
            <a:endParaRPr lang="es-E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2E3C7-4DED-451B-AD6F-BFB932FF2CAD}" type="slidenum">
              <a:rPr lang="es-ES" smtClean="0"/>
              <a:t>‹Nº›</a:t>
            </a:fld>
            <a:endParaRPr lang="es-ES" dirty="0"/>
          </a:p>
        </p:txBody>
      </p:sp>
    </p:spTree>
    <p:extLst>
      <p:ext uri="{BB962C8B-B14F-4D97-AF65-F5344CB8AC3E}">
        <p14:creationId xmlns:p14="http://schemas.microsoft.com/office/powerpoint/2010/main" val="358134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SASS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propia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documentación</a:t>
            </a:r>
            <a:r>
              <a:rPr lang="en-US" sz="1200" b="0" i="0" kern="1200" dirty="0">
                <a:solidFill>
                  <a:schemeClr val="tx1"/>
                </a:solidFill>
                <a:effectLst/>
                <a:latin typeface="+mn-lt"/>
                <a:ea typeface="+mn-ea"/>
                <a:cs typeface="+mn-cs"/>
              </a:rPr>
              <a:t> se describe </a:t>
            </a:r>
            <a:r>
              <a:rPr lang="en-US" sz="1200" b="0" i="0" kern="1200" dirty="0" err="1">
                <a:solidFill>
                  <a:schemeClr val="tx1"/>
                </a:solidFill>
                <a:effectLst/>
                <a:latin typeface="+mn-lt"/>
                <a:ea typeface="+mn-ea"/>
                <a:cs typeface="+mn-cs"/>
              </a:rPr>
              <a:t>como</a:t>
            </a:r>
            <a:r>
              <a:rPr lang="en-US" sz="1200" b="0" i="0" kern="1200" dirty="0">
                <a:solidFill>
                  <a:schemeClr val="tx1"/>
                </a:solidFill>
                <a:effectLst/>
                <a:latin typeface="+mn-lt"/>
                <a:ea typeface="+mn-ea"/>
                <a:cs typeface="+mn-cs"/>
              </a:rPr>
              <a:t> </a:t>
            </a:r>
            <a:r>
              <a:rPr lang="es-ES" sz="1200" b="0" i="1" kern="1200" dirty="0">
                <a:solidFill>
                  <a:schemeClr val="tx1"/>
                </a:solidFill>
                <a:effectLst/>
                <a:latin typeface="+mn-lt"/>
                <a:ea typeface="+mn-ea"/>
                <a:cs typeface="+mn-cs"/>
              </a:rPr>
              <a:t>una extensión de CSS que añade potencia y elegancia al lenguaje básico.</a:t>
            </a:r>
          </a:p>
          <a:p>
            <a:endParaRPr lang="es-ES" sz="1200" b="0"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Es el </a:t>
            </a:r>
            <a:r>
              <a:rPr lang="en-US" sz="1200" b="0" i="0" kern="1200" dirty="0" err="1">
                <a:solidFill>
                  <a:schemeClr val="tx1"/>
                </a:solidFill>
                <a:effectLst/>
                <a:latin typeface="+mn-lt"/>
                <a:ea typeface="+mn-ea"/>
                <a:cs typeface="+mn-cs"/>
              </a:rPr>
              <a:t>acrónimo</a:t>
            </a:r>
            <a:r>
              <a:rPr lang="en-US" sz="1200" b="0" i="0" kern="1200" dirty="0">
                <a:solidFill>
                  <a:schemeClr val="tx1"/>
                </a:solidFill>
                <a:effectLst/>
                <a:latin typeface="+mn-lt"/>
                <a:ea typeface="+mn-ea"/>
                <a:cs typeface="+mn-cs"/>
              </a:rPr>
              <a:t> de </a:t>
            </a:r>
            <a:r>
              <a:rPr lang="en-US" dirty="0"/>
              <a:t>Syntactically Awesome </a:t>
            </a:r>
            <a:r>
              <a:rPr lang="en-US" dirty="0" err="1"/>
              <a:t>StylesSheets</a:t>
            </a:r>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2) El objetivo principal de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es el de corregir los defectos de CSS. Pero esto no quiere decir que haga nada distinto de CSS. </a:t>
            </a:r>
          </a:p>
          <a:p>
            <a:endParaRPr lang="es-ES" sz="1200" b="0" i="0" kern="1200" dirty="0">
              <a:solidFill>
                <a:schemeClr val="tx1"/>
              </a:solidFill>
              <a:effectLst/>
              <a:latin typeface="+mn-lt"/>
              <a:ea typeface="+mn-ea"/>
              <a:cs typeface="+mn-cs"/>
            </a:endParaRPr>
          </a:p>
          <a:p>
            <a:r>
              <a:rPr lang="en-US" dirty="0"/>
              <a:t>3) </a:t>
            </a:r>
            <a:r>
              <a:rPr lang="en-US" dirty="0" err="1"/>
              <a:t>Aumentar</a:t>
            </a:r>
            <a:r>
              <a:rPr lang="en-US" dirty="0"/>
              <a:t> las </a:t>
            </a:r>
            <a:r>
              <a:rPr lang="en-US" dirty="0" err="1"/>
              <a:t>capacidades</a:t>
            </a:r>
            <a:r>
              <a:rPr lang="en-US" dirty="0"/>
              <a:t> de CSS, </a:t>
            </a:r>
            <a:r>
              <a:rPr lang="en-US" dirty="0" err="1"/>
              <a:t>pero</a:t>
            </a:r>
            <a:r>
              <a:rPr lang="en-US" dirty="0"/>
              <a:t> SASS no es un </a:t>
            </a:r>
            <a:r>
              <a:rPr lang="en-US" dirty="0" err="1"/>
              <a:t>lenguaje</a:t>
            </a:r>
            <a:r>
              <a:rPr lang="en-US" dirty="0"/>
              <a:t> </a:t>
            </a:r>
            <a:r>
              <a:rPr lang="en-US" dirty="0" err="1"/>
              <a:t>dinámico</a:t>
            </a:r>
            <a:r>
              <a:rPr lang="en-US" dirty="0"/>
              <a:t>. No </a:t>
            </a:r>
            <a:r>
              <a:rPr lang="en-US" dirty="0" err="1"/>
              <a:t>puede</a:t>
            </a:r>
            <a:r>
              <a:rPr lang="en-US" dirty="0"/>
              <a:t> leer variables </a:t>
            </a:r>
            <a:r>
              <a:rPr lang="en-US" dirty="0" err="1"/>
              <a:t>desde</a:t>
            </a:r>
            <a:r>
              <a:rPr lang="en-US" dirty="0"/>
              <a:t> el </a:t>
            </a:r>
            <a:r>
              <a:rPr lang="en-US" dirty="0" err="1"/>
              <a:t>navegador</a:t>
            </a:r>
            <a:r>
              <a:rPr lang="en-US" dirty="0"/>
              <a:t> </a:t>
            </a:r>
            <a:r>
              <a:rPr lang="en-US" dirty="0" err="1"/>
              <a:t>como</a:t>
            </a:r>
            <a:r>
              <a:rPr lang="en-US" dirty="0"/>
              <a:t> JavaScript por lo que </a:t>
            </a:r>
            <a:r>
              <a:rPr lang="en-US" dirty="0" err="1"/>
              <a:t>todo</a:t>
            </a:r>
            <a:r>
              <a:rPr lang="en-US" dirty="0"/>
              <a:t> </a:t>
            </a:r>
            <a:r>
              <a:rPr lang="en-US" dirty="0" err="1"/>
              <a:t>fichero</a:t>
            </a:r>
            <a:r>
              <a:rPr lang="en-US" dirty="0"/>
              <a:t> </a:t>
            </a:r>
            <a:r>
              <a:rPr lang="en-US" dirty="0" err="1"/>
              <a:t>fichero</a:t>
            </a:r>
            <a:r>
              <a:rPr lang="en-US" dirty="0"/>
              <a:t> </a:t>
            </a:r>
            <a:r>
              <a:rPr lang="en-US" dirty="0" err="1"/>
              <a:t>generado</a:t>
            </a:r>
            <a:r>
              <a:rPr lang="en-US" dirty="0"/>
              <a:t> a </a:t>
            </a:r>
            <a:r>
              <a:rPr lang="en-US" dirty="0" err="1"/>
              <a:t>partir</a:t>
            </a:r>
            <a:r>
              <a:rPr lang="en-US" dirty="0"/>
              <a:t> de CSS es </a:t>
            </a:r>
            <a:r>
              <a:rPr lang="en-US" dirty="0" err="1"/>
              <a:t>estático</a:t>
            </a:r>
            <a:r>
              <a:rPr lang="en-US" dirty="0"/>
              <a:t>.</a:t>
            </a:r>
          </a:p>
        </p:txBody>
      </p:sp>
      <p:sp>
        <p:nvSpPr>
          <p:cNvPr id="4" name="Slide Number Placeholder 3"/>
          <p:cNvSpPr>
            <a:spLocks noGrp="1"/>
          </p:cNvSpPr>
          <p:nvPr>
            <p:ph type="sldNum" sz="quarter" idx="5"/>
          </p:nvPr>
        </p:nvSpPr>
        <p:spPr/>
        <p:txBody>
          <a:bodyPr/>
          <a:lstStyle/>
          <a:p>
            <a:fld id="{D7B2E3C7-4DED-451B-AD6F-BFB932FF2CAD}" type="slidenum">
              <a:rPr lang="es-ES" smtClean="0"/>
              <a:t>2</a:t>
            </a:fld>
            <a:endParaRPr lang="es-ES" dirty="0"/>
          </a:p>
        </p:txBody>
      </p:sp>
    </p:spTree>
    <p:extLst>
      <p:ext uri="{BB962C8B-B14F-4D97-AF65-F5344CB8AC3E}">
        <p14:creationId xmlns:p14="http://schemas.microsoft.com/office/powerpoint/2010/main" val="214245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También</a:t>
            </a:r>
            <a:r>
              <a:rPr lang="en-US" dirty="0"/>
              <a:t> </a:t>
            </a:r>
            <a:r>
              <a:rPr lang="en-US" dirty="0" err="1"/>
              <a:t>soporta</a:t>
            </a:r>
            <a:r>
              <a:rPr lang="en-US" dirty="0"/>
              <a:t> la </a:t>
            </a:r>
            <a:r>
              <a:rPr lang="en-US" dirty="0" err="1"/>
              <a:t>interpolación</a:t>
            </a:r>
            <a:r>
              <a:rPr lang="en-US" dirty="0"/>
              <a:t> de string, lo que </a:t>
            </a:r>
            <a:r>
              <a:rPr lang="en-US" dirty="0" err="1"/>
              <a:t>nos</a:t>
            </a:r>
            <a:r>
              <a:rPr lang="en-US" dirty="0"/>
              <a:t> da el </a:t>
            </a:r>
            <a:r>
              <a:rPr lang="en-US" dirty="0" err="1"/>
              <a:t>potencial</a:t>
            </a:r>
            <a:r>
              <a:rPr lang="en-US" dirty="0"/>
              <a:t> de </a:t>
            </a:r>
            <a:r>
              <a:rPr lang="en-US" dirty="0" err="1"/>
              <a:t>crear</a:t>
            </a:r>
            <a:r>
              <a:rPr lang="en-US" dirty="0"/>
              <a:t> por </a:t>
            </a:r>
            <a:r>
              <a:rPr lang="en-US" dirty="0" err="1"/>
              <a:t>ejemplo</a:t>
            </a:r>
            <a:r>
              <a:rPr lang="en-US" dirty="0"/>
              <a:t> selectors </a:t>
            </a:r>
            <a:r>
              <a:rPr lang="en-US" dirty="0" err="1"/>
              <a:t>como</a:t>
            </a:r>
            <a:r>
              <a:rPr lang="en-US" dirty="0"/>
              <a:t> el que </a:t>
            </a:r>
            <a:r>
              <a:rPr lang="en-US" dirty="0" err="1"/>
              <a:t>estamos</a:t>
            </a:r>
            <a:r>
              <a:rPr lang="en-US" dirty="0"/>
              <a:t> </a:t>
            </a:r>
            <a:r>
              <a:rPr lang="en-US" dirty="0" err="1"/>
              <a:t>viendo</a:t>
            </a:r>
            <a:r>
              <a:rPr lang="en-US" dirty="0"/>
              <a:t> </a:t>
            </a:r>
            <a:r>
              <a:rPr lang="en-US" dirty="0" err="1"/>
              <a:t>en</a:t>
            </a:r>
            <a:r>
              <a:rPr lang="en-US" dirty="0"/>
              <a:t> el </a:t>
            </a:r>
            <a:r>
              <a:rPr lang="en-US" dirty="0" err="1"/>
              <a:t>ejemplo</a:t>
            </a:r>
            <a:endParaRPr lang="en-US" dirty="0">
              <a:cs typeface="Calibri"/>
            </a:endParaRPr>
          </a:p>
          <a:p>
            <a:pPr marL="0" indent="0">
              <a:spcAft>
                <a:spcPts val="600"/>
              </a:spcAft>
              <a:buFont typeface="Arial" panose="020B0604020202020204" pitchFamily="34" charset="0"/>
              <a:buNone/>
            </a:pP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11</a:t>
            </a:fld>
            <a:endParaRPr lang="es-ES" dirty="0"/>
          </a:p>
        </p:txBody>
      </p:sp>
    </p:spTree>
    <p:extLst>
      <p:ext uri="{BB962C8B-B14F-4D97-AF65-F5344CB8AC3E}">
        <p14:creationId xmlns:p14="http://schemas.microsoft.com/office/powerpoint/2010/main" val="337489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mejora la regla @</a:t>
            </a:r>
            <a:r>
              <a:rPr lang="es-ES" sz="1200" b="0" i="0" kern="1200" dirty="0" err="1">
                <a:solidFill>
                  <a:schemeClr val="tx1"/>
                </a:solidFill>
                <a:effectLst/>
                <a:latin typeface="+mn-lt"/>
                <a:ea typeface="+mn-ea"/>
                <a:cs typeface="+mn-cs"/>
              </a:rPr>
              <a:t>import</a:t>
            </a:r>
            <a:r>
              <a:rPr lang="es-ES" sz="1200" b="0" i="0" kern="1200" dirty="0">
                <a:solidFill>
                  <a:schemeClr val="tx1"/>
                </a:solidFill>
                <a:effectLst/>
                <a:latin typeface="+mn-lt"/>
                <a:ea typeface="+mn-ea"/>
                <a:cs typeface="+mn-cs"/>
              </a:rPr>
              <a:t> de CSS para poder importar también archivos SCSS y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Todos los archivos importados, independientemente de su tipo, acaban fusionándose antes de generar el archivo CSS final.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Además, cualquier variable o </a:t>
            </a:r>
            <a:r>
              <a:rPr lang="es-ES" sz="1200" b="0" i="1" kern="1200" dirty="0" err="1">
                <a:solidFill>
                  <a:schemeClr val="tx1"/>
                </a:solidFill>
                <a:effectLst/>
                <a:latin typeface="+mn-lt"/>
                <a:ea typeface="+mn-ea"/>
                <a:cs typeface="+mn-cs"/>
              </a:rPr>
              <a:t>mixin</a:t>
            </a:r>
            <a:r>
              <a:rPr lang="es-ES" sz="1200" b="0" i="0" kern="1200" dirty="0">
                <a:solidFill>
                  <a:schemeClr val="tx1"/>
                </a:solidFill>
                <a:effectLst/>
                <a:latin typeface="+mn-lt"/>
                <a:ea typeface="+mn-ea"/>
                <a:cs typeface="+mn-cs"/>
              </a:rPr>
              <a:t> definidos en los archivos importados se pueden utilizar en la hoja de estilos principal.</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Los archivos importados se buscan automáticamente en el directorio actual.</a:t>
            </a: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12</a:t>
            </a:fld>
            <a:endParaRPr lang="es-ES" dirty="0"/>
          </a:p>
        </p:txBody>
      </p:sp>
    </p:spTree>
    <p:extLst>
      <p:ext uri="{BB962C8B-B14F-4D97-AF65-F5344CB8AC3E}">
        <p14:creationId xmlns:p14="http://schemas.microsoft.com/office/powerpoint/2010/main" val="260259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@import </a:t>
            </a:r>
            <a:r>
              <a:rPr lang="en-US" dirty="0" err="1"/>
              <a:t>realiza</a:t>
            </a:r>
            <a:r>
              <a:rPr lang="en-US" dirty="0"/>
              <a:t> una </a:t>
            </a:r>
            <a:r>
              <a:rPr lang="en-US" dirty="0" err="1"/>
              <a:t>importación</a:t>
            </a:r>
            <a:r>
              <a:rPr lang="en-US" dirty="0"/>
              <a:t> de un </a:t>
            </a:r>
            <a:r>
              <a:rPr lang="en-US" dirty="0" err="1"/>
              <a:t>fichero</a:t>
            </a:r>
            <a:r>
              <a:rPr lang="en-US" dirty="0"/>
              <a:t>. No es una </a:t>
            </a:r>
            <a:r>
              <a:rPr lang="en-US" dirty="0" err="1"/>
              <a:t>importación</a:t>
            </a:r>
            <a:r>
              <a:rPr lang="en-US" dirty="0"/>
              <a:t> de CSS </a:t>
            </a:r>
            <a:r>
              <a:rPr lang="en-US" dirty="0" err="1"/>
              <a:t>sino</a:t>
            </a:r>
            <a:r>
              <a:rPr lang="en-US" dirty="0"/>
              <a:t> una </a:t>
            </a:r>
            <a:r>
              <a:rPr lang="en-US" dirty="0" err="1"/>
              <a:t>importación</a:t>
            </a:r>
            <a:r>
              <a:rPr lang="en-US" dirty="0"/>
              <a:t> de SASS. </a:t>
            </a:r>
            <a:r>
              <a:rPr lang="en-US" dirty="0" err="1"/>
              <a:t>Cuando</a:t>
            </a:r>
            <a:r>
              <a:rPr lang="en-US" dirty="0"/>
              <a:t> </a:t>
            </a:r>
            <a:r>
              <a:rPr lang="en-US" dirty="0" err="1"/>
              <a:t>hacemos</a:t>
            </a:r>
            <a:r>
              <a:rPr lang="en-US" dirty="0"/>
              <a:t> un @import "foo.css" o "</a:t>
            </a:r>
            <a:r>
              <a:rPr lang="en-US" dirty="0" err="1"/>
              <a:t>foo.scss</a:t>
            </a:r>
            <a:r>
              <a:rPr lang="en-US" dirty="0"/>
              <a:t>" o "foo" lo que </a:t>
            </a:r>
            <a:r>
              <a:rPr lang="en-US" dirty="0" err="1"/>
              <a:t>hace</a:t>
            </a:r>
            <a:r>
              <a:rPr lang="en-US" dirty="0"/>
              <a:t> es </a:t>
            </a:r>
            <a:r>
              <a:rPr lang="en-US" dirty="0" err="1"/>
              <a:t>traerse</a:t>
            </a:r>
            <a:r>
              <a:rPr lang="en-US" dirty="0"/>
              <a:t> </a:t>
            </a:r>
            <a:r>
              <a:rPr lang="en-US" dirty="0" err="1"/>
              <a:t>este</a:t>
            </a:r>
            <a:r>
              <a:rPr lang="en-US" dirty="0"/>
              <a:t> </a:t>
            </a:r>
            <a:r>
              <a:rPr lang="en-US" dirty="0" err="1"/>
              <a:t>fichero</a:t>
            </a:r>
            <a:r>
              <a:rPr lang="en-US" dirty="0"/>
              <a:t> y con </a:t>
            </a:r>
            <a:r>
              <a:rPr lang="en-US" dirty="0" err="1"/>
              <a:t>esto</a:t>
            </a:r>
            <a:r>
              <a:rPr lang="en-US" dirty="0"/>
              <a:t>  </a:t>
            </a:r>
            <a:r>
              <a:rPr lang="en-US" dirty="0" err="1"/>
              <a:t>puedo</a:t>
            </a:r>
            <a:r>
              <a:rPr lang="en-US" dirty="0"/>
              <a:t> </a:t>
            </a:r>
            <a:r>
              <a:rPr lang="en-US" dirty="0" err="1"/>
              <a:t>disponer</a:t>
            </a:r>
            <a:r>
              <a:rPr lang="en-US" dirty="0"/>
              <a:t> de </a:t>
            </a:r>
            <a:r>
              <a:rPr lang="en-US" dirty="0" err="1"/>
              <a:t>su</a:t>
            </a:r>
            <a:r>
              <a:rPr lang="en-US" dirty="0"/>
              <a:t> </a:t>
            </a:r>
            <a:r>
              <a:rPr lang="en-US" dirty="0" err="1"/>
              <a:t>contenido</a:t>
            </a:r>
            <a:r>
              <a:rPr lang="en-US" dirty="0"/>
              <a:t>, variables, </a:t>
            </a:r>
            <a:r>
              <a:rPr lang="en-US" dirty="0" err="1"/>
              <a:t>clases</a:t>
            </a:r>
            <a:r>
              <a:rPr lang="en-US" dirty="0"/>
              <a:t>, u </a:t>
            </a:r>
            <a:r>
              <a:rPr lang="en-US" dirty="0" err="1"/>
              <a:t>otras</a:t>
            </a:r>
            <a:r>
              <a:rPr lang="en-US" dirty="0"/>
              <a:t> </a:t>
            </a:r>
            <a:r>
              <a:rPr lang="en-US" dirty="0" err="1"/>
              <a:t>cosas</a:t>
            </a:r>
            <a:r>
              <a:rPr lang="en-US" dirty="0"/>
              <a:t> que </a:t>
            </a:r>
            <a:r>
              <a:rPr lang="en-US" dirty="0" err="1"/>
              <a:t>estén</a:t>
            </a:r>
            <a:r>
              <a:rPr lang="en-US" dirty="0"/>
              <a:t> </a:t>
            </a:r>
            <a:r>
              <a:rPr lang="en-US" dirty="0" err="1"/>
              <a:t>encapsuladas</a:t>
            </a:r>
            <a:r>
              <a:rPr lang="en-US" dirty="0"/>
              <a:t> </a:t>
            </a:r>
            <a:r>
              <a:rPr lang="en-US" dirty="0" err="1"/>
              <a:t>en</a:t>
            </a:r>
            <a:r>
              <a:rPr lang="en-US" dirty="0"/>
              <a:t> ese </a:t>
            </a:r>
            <a:r>
              <a:rPr lang="en-US" dirty="0" err="1"/>
              <a:t>fichero</a:t>
            </a:r>
            <a:r>
              <a:rPr lang="en-US" dirty="0"/>
              <a:t>.</a:t>
            </a:r>
          </a:p>
          <a:p>
            <a:pPr marL="171450" indent="-171450">
              <a:buFontTx/>
              <a:buChar char="-"/>
            </a:pPr>
            <a:endParaRPr lang="en-US" dirty="0"/>
          </a:p>
          <a:p>
            <a:r>
              <a:rPr lang="en-US" dirty="0"/>
              <a:t>- A </a:t>
            </a:r>
            <a:r>
              <a:rPr lang="en-US" dirty="0" err="1"/>
              <a:t>grandes</a:t>
            </a:r>
            <a:r>
              <a:rPr lang="en-US" dirty="0"/>
              <a:t> </a:t>
            </a:r>
            <a:r>
              <a:rPr lang="en-US" dirty="0" err="1"/>
              <a:t>rasgos</a:t>
            </a:r>
            <a:r>
              <a:rPr lang="en-US" dirty="0"/>
              <a:t> lo que </a:t>
            </a:r>
            <a:r>
              <a:rPr lang="en-US" dirty="0" err="1"/>
              <a:t>hace</a:t>
            </a:r>
            <a:r>
              <a:rPr lang="en-US" dirty="0"/>
              <a:t> el @import es </a:t>
            </a:r>
            <a:r>
              <a:rPr lang="en-US" dirty="0" err="1"/>
              <a:t>semejante</a:t>
            </a:r>
            <a:r>
              <a:rPr lang="en-US" dirty="0"/>
              <a:t> a </a:t>
            </a:r>
            <a:r>
              <a:rPr lang="en-US" dirty="0" err="1"/>
              <a:t>volcar</a:t>
            </a:r>
            <a:r>
              <a:rPr lang="en-US" dirty="0"/>
              <a:t> </a:t>
            </a:r>
            <a:r>
              <a:rPr lang="en-US" dirty="0" err="1"/>
              <a:t>todo</a:t>
            </a:r>
            <a:r>
              <a:rPr lang="en-US" dirty="0"/>
              <a:t> el </a:t>
            </a:r>
            <a:r>
              <a:rPr lang="en-US" dirty="0" err="1"/>
              <a:t>contenido</a:t>
            </a:r>
            <a:r>
              <a:rPr lang="en-US" dirty="0"/>
              <a:t> del </a:t>
            </a:r>
            <a:r>
              <a:rPr lang="en-US" dirty="0" err="1"/>
              <a:t>fichero</a:t>
            </a:r>
            <a:r>
              <a:rPr lang="en-US" dirty="0"/>
              <a:t> </a:t>
            </a:r>
            <a:r>
              <a:rPr lang="en-US" dirty="0" err="1"/>
              <a:t>en</a:t>
            </a:r>
            <a:r>
              <a:rPr lang="en-US" dirty="0"/>
              <a:t> </a:t>
            </a:r>
            <a:r>
              <a:rPr lang="en-US" dirty="0" err="1"/>
              <a:t>donde</a:t>
            </a:r>
            <a:r>
              <a:rPr lang="en-US" dirty="0"/>
              <a:t> lo </a:t>
            </a:r>
            <a:r>
              <a:rPr lang="en-US" dirty="0" err="1"/>
              <a:t>estemos</a:t>
            </a:r>
            <a:r>
              <a:rPr lang="en-US" dirty="0"/>
              <a:t> </a:t>
            </a:r>
            <a:r>
              <a:rPr lang="en-US" dirty="0" err="1"/>
              <a:t>llamando</a:t>
            </a:r>
            <a:r>
              <a:rPr lang="en-US" dirty="0"/>
              <a:t>.</a:t>
            </a:r>
            <a:endParaRPr lang="en-US" dirty="0">
              <a:cs typeface="Calibri"/>
            </a:endParaRPr>
          </a:p>
          <a:p>
            <a:pPr marL="171450" indent="-171450">
              <a:buFontTx/>
              <a:buChar char="-"/>
            </a:pPr>
            <a:r>
              <a:rPr lang="en-US" dirty="0"/>
              <a:t>Las </a:t>
            </a:r>
            <a:r>
              <a:rPr lang="en-US" dirty="0" err="1"/>
              <a:t>importaciones</a:t>
            </a:r>
            <a:r>
              <a:rPr lang="en-US" dirty="0"/>
              <a:t> </a:t>
            </a:r>
            <a:r>
              <a:rPr lang="en-US" dirty="0" err="1"/>
              <a:t>incluso</a:t>
            </a:r>
            <a:r>
              <a:rPr lang="en-US" dirty="0"/>
              <a:t> no </a:t>
            </a:r>
            <a:r>
              <a:rPr lang="en-US" dirty="0" err="1"/>
              <a:t>tiene</a:t>
            </a:r>
            <a:r>
              <a:rPr lang="en-US" dirty="0"/>
              <a:t> por </a:t>
            </a:r>
            <a:r>
              <a:rPr lang="en-US" dirty="0" err="1"/>
              <a:t>qué</a:t>
            </a:r>
            <a:r>
              <a:rPr lang="en-US" dirty="0"/>
              <a:t> ser a </a:t>
            </a:r>
            <a:r>
              <a:rPr lang="en-US" dirty="0" err="1"/>
              <a:t>nivel</a:t>
            </a:r>
            <a:r>
              <a:rPr lang="en-US" dirty="0"/>
              <a:t> de </a:t>
            </a:r>
            <a:r>
              <a:rPr lang="en-US" dirty="0" err="1"/>
              <a:t>raíz</a:t>
            </a:r>
            <a:r>
              <a:rPr lang="en-US" dirty="0"/>
              <a:t>, </a:t>
            </a:r>
            <a:r>
              <a:rPr lang="en-US" dirty="0" err="1"/>
              <a:t>puedes</a:t>
            </a:r>
            <a:r>
              <a:rPr lang="en-US" dirty="0"/>
              <a:t> </a:t>
            </a:r>
            <a:r>
              <a:rPr lang="en-US" dirty="0" err="1"/>
              <a:t>hacerlo</a:t>
            </a:r>
            <a:r>
              <a:rPr lang="en-US" dirty="0"/>
              <a:t> dentro de un selector.</a:t>
            </a:r>
          </a:p>
          <a:p>
            <a:pPr marL="171450" indent="-171450">
              <a:buFontTx/>
              <a:buChar char="-"/>
            </a:pPr>
            <a:endParaRPr lang="en-US" dirty="0">
              <a:cs typeface="Calibri"/>
            </a:endParaRPr>
          </a:p>
          <a:p>
            <a:pPr marL="171450" indent="-171450">
              <a:buFontTx/>
              <a:buChar char="-"/>
            </a:pPr>
            <a:endParaRPr lang="en-US" dirty="0">
              <a:cs typeface="Calibri"/>
            </a:endParaRPr>
          </a:p>
          <a:p>
            <a:r>
              <a:rPr lang="en-US" dirty="0">
                <a:solidFill>
                  <a:srgbClr val="FFFFFF"/>
                </a:solidFill>
              </a:rPr>
              <a:t>- </a:t>
            </a:r>
            <a:r>
              <a:rPr lang="en-US" dirty="0" err="1">
                <a:solidFill>
                  <a:srgbClr val="FFFFFF"/>
                </a:solidFill>
              </a:rPr>
              <a:t>Esto</a:t>
            </a:r>
            <a:r>
              <a:rPr lang="en-US" dirty="0">
                <a:solidFill>
                  <a:srgbClr val="FFFFFF"/>
                </a:solidFill>
              </a:rPr>
              <a:t> lo que </a:t>
            </a:r>
            <a:r>
              <a:rPr lang="en-US" dirty="0" err="1">
                <a:solidFill>
                  <a:srgbClr val="FFFFFF"/>
                </a:solidFill>
              </a:rPr>
              <a:t>nos</a:t>
            </a:r>
            <a:r>
              <a:rPr lang="en-US" dirty="0">
                <a:solidFill>
                  <a:srgbClr val="FFFFFF"/>
                </a:solidFill>
              </a:rPr>
              <a:t> </a:t>
            </a:r>
            <a:r>
              <a:rPr lang="en-US" dirty="0" err="1">
                <a:solidFill>
                  <a:srgbClr val="FFFFFF"/>
                </a:solidFill>
              </a:rPr>
              <a:t>permite</a:t>
            </a:r>
            <a:r>
              <a:rPr lang="en-US" dirty="0">
                <a:solidFill>
                  <a:srgbClr val="FFFFFF"/>
                </a:solidFill>
              </a:rPr>
              <a:t> es </a:t>
            </a:r>
            <a:r>
              <a:rPr lang="en-US" dirty="0" err="1">
                <a:solidFill>
                  <a:srgbClr val="FFFFFF"/>
                </a:solidFill>
              </a:rPr>
              <a:t>escalar</a:t>
            </a:r>
            <a:r>
              <a:rPr lang="en-US" dirty="0">
                <a:solidFill>
                  <a:srgbClr val="FFFFFF"/>
                </a:solidFill>
              </a:rPr>
              <a:t> </a:t>
            </a:r>
            <a:r>
              <a:rPr lang="en-US" dirty="0" err="1">
                <a:solidFill>
                  <a:srgbClr val="FFFFFF"/>
                </a:solidFill>
              </a:rPr>
              <a:t>nuestros</a:t>
            </a:r>
            <a:r>
              <a:rPr lang="en-US" dirty="0">
                <a:solidFill>
                  <a:srgbClr val="FFFFFF"/>
                </a:solidFill>
              </a:rPr>
              <a:t> </a:t>
            </a:r>
            <a:r>
              <a:rPr lang="en-US" dirty="0" err="1">
                <a:solidFill>
                  <a:srgbClr val="FFFFFF"/>
                </a:solidFill>
              </a:rPr>
              <a:t>estilos</a:t>
            </a:r>
            <a:r>
              <a:rPr lang="en-US" dirty="0">
                <a:solidFill>
                  <a:srgbClr val="FFFFFF"/>
                </a:solidFill>
              </a:rPr>
              <a:t>. Por </a:t>
            </a:r>
            <a:r>
              <a:rPr lang="en-US" dirty="0" err="1">
                <a:solidFill>
                  <a:srgbClr val="FFFFFF"/>
                </a:solidFill>
              </a:rPr>
              <a:t>ejemplo</a:t>
            </a:r>
            <a:r>
              <a:rPr lang="en-US" dirty="0">
                <a:solidFill>
                  <a:srgbClr val="FFFFFF"/>
                </a:solidFill>
              </a:rPr>
              <a:t>, </a:t>
            </a:r>
            <a:r>
              <a:rPr lang="en-US" dirty="0" err="1">
                <a:solidFill>
                  <a:srgbClr val="FFFFFF"/>
                </a:solidFill>
              </a:rPr>
              <a:t>en</a:t>
            </a:r>
            <a:r>
              <a:rPr lang="en-US" dirty="0">
                <a:solidFill>
                  <a:srgbClr val="FFFFFF"/>
                </a:solidFill>
              </a:rPr>
              <a:t> los </a:t>
            </a:r>
            <a:r>
              <a:rPr lang="en-US" dirty="0" err="1">
                <a:solidFill>
                  <a:srgbClr val="FFFFFF"/>
                </a:solidFill>
              </a:rPr>
              <a:t>proyectos</a:t>
            </a:r>
            <a:r>
              <a:rPr lang="en-US" dirty="0">
                <a:solidFill>
                  <a:srgbClr val="FFFFFF"/>
                </a:solidFill>
              </a:rPr>
              <a:t> </a:t>
            </a:r>
            <a:r>
              <a:rPr lang="en-US" dirty="0" err="1">
                <a:solidFill>
                  <a:srgbClr val="FFFFFF"/>
                </a:solidFill>
              </a:rPr>
              <a:t>grandes</a:t>
            </a:r>
            <a:r>
              <a:rPr lang="en-US" dirty="0">
                <a:solidFill>
                  <a:srgbClr val="FFFFFF"/>
                </a:solidFill>
              </a:rPr>
              <a:t> se </a:t>
            </a:r>
            <a:r>
              <a:rPr lang="en-US" dirty="0" err="1">
                <a:solidFill>
                  <a:srgbClr val="FFFFFF"/>
                </a:solidFill>
              </a:rPr>
              <a:t>suelen</a:t>
            </a:r>
            <a:r>
              <a:rPr lang="en-US" dirty="0">
                <a:solidFill>
                  <a:srgbClr val="FFFFFF"/>
                </a:solidFill>
              </a:rPr>
              <a:t> </a:t>
            </a:r>
            <a:r>
              <a:rPr lang="en-US" dirty="0" err="1">
                <a:solidFill>
                  <a:srgbClr val="FFFFFF"/>
                </a:solidFill>
              </a:rPr>
              <a:t>sacar</a:t>
            </a:r>
            <a:r>
              <a:rPr lang="en-US" dirty="0">
                <a:solidFill>
                  <a:srgbClr val="FFFFFF"/>
                </a:solidFill>
              </a:rPr>
              <a:t> a </a:t>
            </a:r>
            <a:r>
              <a:rPr lang="en-US" dirty="0" err="1">
                <a:solidFill>
                  <a:srgbClr val="FFFFFF"/>
                </a:solidFill>
              </a:rPr>
              <a:t>pequeños</a:t>
            </a:r>
            <a:r>
              <a:rPr lang="en-US" dirty="0">
                <a:solidFill>
                  <a:srgbClr val="FFFFFF"/>
                </a:solidFill>
              </a:rPr>
              <a:t> </a:t>
            </a:r>
            <a:r>
              <a:rPr lang="en-US" dirty="0" err="1">
                <a:solidFill>
                  <a:srgbClr val="FFFFFF"/>
                </a:solidFill>
              </a:rPr>
              <a:t>ficheros</a:t>
            </a:r>
            <a:r>
              <a:rPr lang="en-US" dirty="0">
                <a:solidFill>
                  <a:srgbClr val="FFFFFF"/>
                </a:solidFill>
              </a:rPr>
              <a:t> las </a:t>
            </a:r>
            <a:r>
              <a:rPr lang="en-US" dirty="0" err="1">
                <a:solidFill>
                  <a:srgbClr val="FFFFFF"/>
                </a:solidFill>
              </a:rPr>
              <a:t>distintas</a:t>
            </a:r>
            <a:r>
              <a:rPr lang="en-US" dirty="0">
                <a:solidFill>
                  <a:srgbClr val="FFFFFF"/>
                </a:solidFill>
              </a:rPr>
              <a:t> </a:t>
            </a:r>
            <a:r>
              <a:rPr lang="en-US" dirty="0" err="1">
                <a:solidFill>
                  <a:srgbClr val="FFFFFF"/>
                </a:solidFill>
              </a:rPr>
              <a:t>partes</a:t>
            </a:r>
            <a:r>
              <a:rPr lang="en-US" dirty="0">
                <a:solidFill>
                  <a:srgbClr val="FFFFFF"/>
                </a:solidFill>
              </a:rPr>
              <a:t> del </a:t>
            </a:r>
            <a:r>
              <a:rPr lang="en-US" dirty="0" err="1">
                <a:solidFill>
                  <a:srgbClr val="FFFFFF"/>
                </a:solidFill>
              </a:rPr>
              <a:t>código</a:t>
            </a:r>
            <a:r>
              <a:rPr lang="en-US" dirty="0">
                <a:solidFill>
                  <a:srgbClr val="FFFFFF"/>
                </a:solidFill>
              </a:rPr>
              <a:t> con una </a:t>
            </a:r>
            <a:r>
              <a:rPr lang="en-US" dirty="0" err="1">
                <a:solidFill>
                  <a:srgbClr val="FFFFFF"/>
                </a:solidFill>
              </a:rPr>
              <a:t>buena</a:t>
            </a:r>
            <a:r>
              <a:rPr lang="en-US" dirty="0">
                <a:solidFill>
                  <a:srgbClr val="FFFFFF"/>
                </a:solidFill>
              </a:rPr>
              <a:t> </a:t>
            </a:r>
            <a:r>
              <a:rPr lang="en-US" dirty="0" err="1">
                <a:solidFill>
                  <a:srgbClr val="FFFFFF"/>
                </a:solidFill>
              </a:rPr>
              <a:t>estructura</a:t>
            </a:r>
            <a:r>
              <a:rPr lang="en-US" dirty="0">
                <a:solidFill>
                  <a:srgbClr val="FFFFFF"/>
                </a:solidFill>
              </a:rPr>
              <a:t>. Por </a:t>
            </a:r>
            <a:r>
              <a:rPr lang="en-US" dirty="0" err="1">
                <a:solidFill>
                  <a:srgbClr val="FFFFFF"/>
                </a:solidFill>
              </a:rPr>
              <a:t>ejemplo</a:t>
            </a:r>
            <a:r>
              <a:rPr lang="en-US" dirty="0">
                <a:solidFill>
                  <a:srgbClr val="FFFFFF"/>
                </a:solidFill>
              </a:rPr>
              <a:t>, </a:t>
            </a:r>
            <a:r>
              <a:rPr lang="en-US" dirty="0" err="1">
                <a:solidFill>
                  <a:srgbClr val="FFFFFF"/>
                </a:solidFill>
              </a:rPr>
              <a:t>tenemos</a:t>
            </a:r>
            <a:r>
              <a:rPr lang="en-US" dirty="0">
                <a:solidFill>
                  <a:srgbClr val="FFFFFF"/>
                </a:solidFill>
              </a:rPr>
              <a:t> un site </a:t>
            </a:r>
            <a:r>
              <a:rPr lang="en-US" dirty="0" err="1">
                <a:solidFill>
                  <a:srgbClr val="FFFFFF"/>
                </a:solidFill>
              </a:rPr>
              <a:t>determinado</a:t>
            </a:r>
            <a:r>
              <a:rPr lang="en-US" dirty="0">
                <a:solidFill>
                  <a:srgbClr val="FFFFFF"/>
                </a:solidFill>
              </a:rPr>
              <a:t> y una </a:t>
            </a:r>
            <a:r>
              <a:rPr lang="en-US" dirty="0" err="1">
                <a:solidFill>
                  <a:srgbClr val="FFFFFF"/>
                </a:solidFill>
              </a:rPr>
              <a:t>empresa</a:t>
            </a:r>
            <a:r>
              <a:rPr lang="en-US" dirty="0">
                <a:solidFill>
                  <a:srgbClr val="FFFFFF"/>
                </a:solidFill>
              </a:rPr>
              <a:t> </a:t>
            </a:r>
            <a:r>
              <a:rPr lang="en-US" dirty="0" err="1">
                <a:solidFill>
                  <a:srgbClr val="FFFFFF"/>
                </a:solidFill>
              </a:rPr>
              <a:t>nos</a:t>
            </a:r>
            <a:r>
              <a:rPr lang="en-US" dirty="0">
                <a:solidFill>
                  <a:srgbClr val="FFFFFF"/>
                </a:solidFill>
              </a:rPr>
              <a:t> </a:t>
            </a:r>
            <a:r>
              <a:rPr lang="en-US" dirty="0" err="1">
                <a:solidFill>
                  <a:srgbClr val="FFFFFF"/>
                </a:solidFill>
              </a:rPr>
              <a:t>pide</a:t>
            </a:r>
            <a:r>
              <a:rPr lang="en-US" dirty="0">
                <a:solidFill>
                  <a:srgbClr val="FFFFFF"/>
                </a:solidFill>
              </a:rPr>
              <a:t> </a:t>
            </a:r>
            <a:r>
              <a:rPr lang="en-US" dirty="0" err="1">
                <a:solidFill>
                  <a:srgbClr val="FFFFFF"/>
                </a:solidFill>
              </a:rPr>
              <a:t>hacer</a:t>
            </a:r>
            <a:r>
              <a:rPr lang="en-US" dirty="0">
                <a:solidFill>
                  <a:srgbClr val="FFFFFF"/>
                </a:solidFill>
              </a:rPr>
              <a:t> un CSS y </a:t>
            </a:r>
            <a:r>
              <a:rPr lang="en-US" dirty="0" err="1">
                <a:solidFill>
                  <a:srgbClr val="FFFFFF"/>
                </a:solidFill>
              </a:rPr>
              <a:t>nos</a:t>
            </a:r>
            <a:r>
              <a:rPr lang="en-US" dirty="0">
                <a:solidFill>
                  <a:srgbClr val="FFFFFF"/>
                </a:solidFill>
              </a:rPr>
              <a:t> </a:t>
            </a:r>
            <a:r>
              <a:rPr lang="en-US" dirty="0" err="1">
                <a:solidFill>
                  <a:srgbClr val="FFFFFF"/>
                </a:solidFill>
              </a:rPr>
              <a:t>piden</a:t>
            </a:r>
            <a:r>
              <a:rPr lang="en-US" dirty="0">
                <a:solidFill>
                  <a:srgbClr val="FFFFFF"/>
                </a:solidFill>
              </a:rPr>
              <a:t> que el site </a:t>
            </a:r>
            <a:r>
              <a:rPr lang="en-US" dirty="0" err="1">
                <a:solidFill>
                  <a:srgbClr val="FFFFFF"/>
                </a:solidFill>
              </a:rPr>
              <a:t>tiene</a:t>
            </a:r>
            <a:r>
              <a:rPr lang="en-US" dirty="0">
                <a:solidFill>
                  <a:srgbClr val="FFFFFF"/>
                </a:solidFill>
              </a:rPr>
              <a:t> que </a:t>
            </a:r>
            <a:r>
              <a:rPr lang="en-US" dirty="0" err="1">
                <a:solidFill>
                  <a:srgbClr val="FFFFFF"/>
                </a:solidFill>
              </a:rPr>
              <a:t>soportar</a:t>
            </a:r>
            <a:r>
              <a:rPr lang="en-US" dirty="0">
                <a:solidFill>
                  <a:srgbClr val="FFFFFF"/>
                </a:solidFill>
              </a:rPr>
              <a:t> multi-theming por el </a:t>
            </a:r>
            <a:r>
              <a:rPr lang="en-US" dirty="0" err="1">
                <a:solidFill>
                  <a:srgbClr val="FFFFFF"/>
                </a:solidFill>
              </a:rPr>
              <a:t>motivo</a:t>
            </a:r>
            <a:r>
              <a:rPr lang="en-US" dirty="0">
                <a:solidFill>
                  <a:srgbClr val="FFFFFF"/>
                </a:solidFill>
              </a:rPr>
              <a:t> que sea, o </a:t>
            </a:r>
            <a:r>
              <a:rPr lang="en-US" dirty="0" err="1">
                <a:solidFill>
                  <a:srgbClr val="FFFFFF"/>
                </a:solidFill>
              </a:rPr>
              <a:t>si</a:t>
            </a:r>
            <a:r>
              <a:rPr lang="en-US" dirty="0">
                <a:solidFill>
                  <a:srgbClr val="FFFFFF"/>
                </a:solidFill>
              </a:rPr>
              <a:t> la </a:t>
            </a:r>
            <a:r>
              <a:rPr lang="en-US" dirty="0" err="1">
                <a:solidFill>
                  <a:srgbClr val="FFFFFF"/>
                </a:solidFill>
              </a:rPr>
              <a:t>empresa</a:t>
            </a:r>
            <a:r>
              <a:rPr lang="en-US" dirty="0">
                <a:solidFill>
                  <a:srgbClr val="FFFFFF"/>
                </a:solidFill>
              </a:rPr>
              <a:t> es </a:t>
            </a:r>
            <a:r>
              <a:rPr lang="en-US" dirty="0" err="1">
                <a:solidFill>
                  <a:srgbClr val="FFFFFF"/>
                </a:solidFill>
              </a:rPr>
              <a:t>muy</a:t>
            </a:r>
            <a:r>
              <a:rPr lang="en-US" dirty="0">
                <a:solidFill>
                  <a:srgbClr val="FFFFFF"/>
                </a:solidFill>
              </a:rPr>
              <a:t> </a:t>
            </a:r>
            <a:r>
              <a:rPr lang="en-US" dirty="0" err="1">
                <a:solidFill>
                  <a:srgbClr val="FFFFFF"/>
                </a:solidFill>
              </a:rPr>
              <a:t>grande</a:t>
            </a:r>
            <a:r>
              <a:rPr lang="en-US" dirty="0">
                <a:solidFill>
                  <a:srgbClr val="FFFFFF"/>
                </a:solidFill>
              </a:rPr>
              <a:t> y </a:t>
            </a:r>
            <a:r>
              <a:rPr lang="en-US" dirty="0" err="1">
                <a:solidFill>
                  <a:srgbClr val="FFFFFF"/>
                </a:solidFill>
              </a:rPr>
              <a:t>tiene</a:t>
            </a:r>
            <a:r>
              <a:rPr lang="en-US" dirty="0">
                <a:solidFill>
                  <a:srgbClr val="FFFFFF"/>
                </a:solidFill>
              </a:rPr>
              <a:t> </a:t>
            </a:r>
            <a:r>
              <a:rPr lang="en-US" dirty="0" err="1">
                <a:solidFill>
                  <a:srgbClr val="FFFFFF"/>
                </a:solidFill>
              </a:rPr>
              <a:t>varias</a:t>
            </a:r>
            <a:r>
              <a:rPr lang="en-US" dirty="0">
                <a:solidFill>
                  <a:srgbClr val="FFFFFF"/>
                </a:solidFill>
              </a:rPr>
              <a:t> </a:t>
            </a:r>
            <a:r>
              <a:rPr lang="en-US" dirty="0" err="1">
                <a:solidFill>
                  <a:srgbClr val="FFFFFF"/>
                </a:solidFill>
              </a:rPr>
              <a:t>sucursales</a:t>
            </a:r>
            <a:r>
              <a:rPr lang="en-US" dirty="0">
                <a:solidFill>
                  <a:srgbClr val="FFFFFF"/>
                </a:solidFill>
              </a:rPr>
              <a:t> y </a:t>
            </a:r>
            <a:r>
              <a:rPr lang="en-US" dirty="0" err="1">
                <a:solidFill>
                  <a:srgbClr val="FFFFFF"/>
                </a:solidFill>
              </a:rPr>
              <a:t>quieren</a:t>
            </a:r>
            <a:r>
              <a:rPr lang="en-US" dirty="0">
                <a:solidFill>
                  <a:srgbClr val="FFFFFF"/>
                </a:solidFill>
              </a:rPr>
              <a:t> el </a:t>
            </a:r>
            <a:r>
              <a:rPr lang="en-US" dirty="0" err="1">
                <a:solidFill>
                  <a:srgbClr val="FFFFFF"/>
                </a:solidFill>
              </a:rPr>
              <a:t>mismo</a:t>
            </a:r>
            <a:r>
              <a:rPr lang="en-US" dirty="0">
                <a:solidFill>
                  <a:srgbClr val="FFFFFF"/>
                </a:solidFill>
              </a:rPr>
              <a:t> </a:t>
            </a:r>
            <a:r>
              <a:rPr lang="en-US" dirty="0" err="1">
                <a:solidFill>
                  <a:srgbClr val="FFFFFF"/>
                </a:solidFill>
              </a:rPr>
              <a:t>producto</a:t>
            </a:r>
            <a:r>
              <a:rPr lang="en-US" dirty="0">
                <a:solidFill>
                  <a:srgbClr val="FFFFFF"/>
                </a:solidFill>
              </a:rPr>
              <a:t> </a:t>
            </a:r>
            <a:r>
              <a:rPr lang="en-US" dirty="0" err="1">
                <a:solidFill>
                  <a:srgbClr val="FFFFFF"/>
                </a:solidFill>
              </a:rPr>
              <a:t>pero</a:t>
            </a:r>
            <a:r>
              <a:rPr lang="en-US" dirty="0">
                <a:solidFill>
                  <a:srgbClr val="FFFFFF"/>
                </a:solidFill>
              </a:rPr>
              <a:t> </a:t>
            </a:r>
            <a:r>
              <a:rPr lang="en-US" dirty="0" err="1">
                <a:solidFill>
                  <a:srgbClr val="FFFFFF"/>
                </a:solidFill>
              </a:rPr>
              <a:t>adaptado</a:t>
            </a:r>
            <a:r>
              <a:rPr lang="en-US" dirty="0">
                <a:solidFill>
                  <a:srgbClr val="FFFFFF"/>
                </a:solidFill>
              </a:rPr>
              <a:t> para </a:t>
            </a:r>
            <a:r>
              <a:rPr lang="en-US" dirty="0" err="1">
                <a:solidFill>
                  <a:srgbClr val="FFFFFF"/>
                </a:solidFill>
              </a:rPr>
              <a:t>cada</a:t>
            </a:r>
            <a:r>
              <a:rPr lang="en-US" dirty="0">
                <a:solidFill>
                  <a:srgbClr val="FFFFFF"/>
                </a:solidFill>
              </a:rPr>
              <a:t> </a:t>
            </a:r>
            <a:r>
              <a:rPr lang="en-US" dirty="0" err="1">
                <a:solidFill>
                  <a:srgbClr val="FFFFFF"/>
                </a:solidFill>
              </a:rPr>
              <a:t>uno</a:t>
            </a:r>
            <a:r>
              <a:rPr lang="en-US" dirty="0">
                <a:solidFill>
                  <a:srgbClr val="FFFFFF"/>
                </a:solidFill>
              </a:rPr>
              <a:t> de </a:t>
            </a:r>
            <a:r>
              <a:rPr lang="en-US" dirty="0" err="1">
                <a:solidFill>
                  <a:srgbClr val="FFFFFF"/>
                </a:solidFill>
              </a:rPr>
              <a:t>ellos</a:t>
            </a:r>
            <a:r>
              <a:rPr lang="en-US" dirty="0">
                <a:solidFill>
                  <a:srgbClr val="FFFFFF"/>
                </a:solidFill>
              </a:rPr>
              <a:t>. Con CSS </a:t>
            </a:r>
            <a:r>
              <a:rPr lang="en-US" dirty="0" err="1">
                <a:solidFill>
                  <a:srgbClr val="FFFFFF"/>
                </a:solidFill>
              </a:rPr>
              <a:t>podríamos</a:t>
            </a:r>
            <a:r>
              <a:rPr lang="en-US" dirty="0">
                <a:solidFill>
                  <a:srgbClr val="FFFFFF"/>
                </a:solidFill>
              </a:rPr>
              <a:t> </a:t>
            </a:r>
            <a:r>
              <a:rPr lang="en-US" dirty="0" err="1">
                <a:solidFill>
                  <a:srgbClr val="FFFFFF"/>
                </a:solidFill>
              </a:rPr>
              <a:t>tener</a:t>
            </a:r>
            <a:r>
              <a:rPr lang="en-US" dirty="0">
                <a:solidFill>
                  <a:srgbClr val="FFFFFF"/>
                </a:solidFill>
              </a:rPr>
              <a:t> un </a:t>
            </a:r>
            <a:r>
              <a:rPr lang="en-US" dirty="0" err="1">
                <a:solidFill>
                  <a:srgbClr val="FFFFFF"/>
                </a:solidFill>
              </a:rPr>
              <a:t>problema</a:t>
            </a:r>
            <a:r>
              <a:rPr lang="en-US" dirty="0">
                <a:solidFill>
                  <a:srgbClr val="FFFFFF"/>
                </a:solidFill>
              </a:rPr>
              <a:t>, </a:t>
            </a:r>
            <a:r>
              <a:rPr lang="en-US" dirty="0" err="1">
                <a:solidFill>
                  <a:srgbClr val="FFFFFF"/>
                </a:solidFill>
              </a:rPr>
              <a:t>porque</a:t>
            </a:r>
            <a:r>
              <a:rPr lang="en-US" dirty="0">
                <a:solidFill>
                  <a:srgbClr val="FFFFFF"/>
                </a:solidFill>
              </a:rPr>
              <a:t> </a:t>
            </a:r>
            <a:r>
              <a:rPr lang="en-US" dirty="0" err="1">
                <a:solidFill>
                  <a:srgbClr val="FFFFFF"/>
                </a:solidFill>
              </a:rPr>
              <a:t>todo</a:t>
            </a:r>
            <a:r>
              <a:rPr lang="en-US" dirty="0">
                <a:solidFill>
                  <a:srgbClr val="FFFFFF"/>
                </a:solidFill>
              </a:rPr>
              <a:t> </a:t>
            </a:r>
            <a:r>
              <a:rPr lang="en-US" dirty="0" err="1">
                <a:solidFill>
                  <a:srgbClr val="FFFFFF"/>
                </a:solidFill>
              </a:rPr>
              <a:t>nuestro</a:t>
            </a:r>
            <a:r>
              <a:rPr lang="en-US" dirty="0">
                <a:solidFill>
                  <a:srgbClr val="FFFFFF"/>
                </a:solidFill>
              </a:rPr>
              <a:t> markup y </a:t>
            </a:r>
            <a:r>
              <a:rPr lang="en-US" dirty="0" err="1">
                <a:solidFill>
                  <a:srgbClr val="FFFFFF"/>
                </a:solidFill>
              </a:rPr>
              <a:t>todas</a:t>
            </a:r>
            <a:r>
              <a:rPr lang="en-US" dirty="0">
                <a:solidFill>
                  <a:srgbClr val="FFFFFF"/>
                </a:solidFill>
              </a:rPr>
              <a:t> </a:t>
            </a:r>
            <a:r>
              <a:rPr lang="en-US" dirty="0" err="1">
                <a:solidFill>
                  <a:srgbClr val="FFFFFF"/>
                </a:solidFill>
              </a:rPr>
              <a:t>nuestras</a:t>
            </a:r>
            <a:r>
              <a:rPr lang="en-US" dirty="0">
                <a:solidFill>
                  <a:srgbClr val="FFFFFF"/>
                </a:solidFill>
              </a:rPr>
              <a:t> </a:t>
            </a:r>
            <a:r>
              <a:rPr lang="en-US" dirty="0" err="1">
                <a:solidFill>
                  <a:srgbClr val="FFFFFF"/>
                </a:solidFill>
              </a:rPr>
              <a:t>clases</a:t>
            </a:r>
            <a:r>
              <a:rPr lang="en-US" dirty="0">
                <a:solidFill>
                  <a:srgbClr val="FFFFFF"/>
                </a:solidFill>
              </a:rPr>
              <a:t> </a:t>
            </a:r>
            <a:r>
              <a:rPr lang="en-US" dirty="0" err="1">
                <a:solidFill>
                  <a:srgbClr val="FFFFFF"/>
                </a:solidFill>
              </a:rPr>
              <a:t>habría</a:t>
            </a:r>
            <a:r>
              <a:rPr lang="en-US" dirty="0">
                <a:solidFill>
                  <a:srgbClr val="FFFFFF"/>
                </a:solidFill>
              </a:rPr>
              <a:t> que </a:t>
            </a:r>
            <a:r>
              <a:rPr lang="en-US" dirty="0" err="1">
                <a:solidFill>
                  <a:srgbClr val="FFFFFF"/>
                </a:solidFill>
              </a:rPr>
              <a:t>ir</a:t>
            </a:r>
            <a:r>
              <a:rPr lang="en-US" dirty="0">
                <a:solidFill>
                  <a:srgbClr val="FFFFFF"/>
                </a:solidFill>
              </a:rPr>
              <a:t> </a:t>
            </a:r>
            <a:r>
              <a:rPr lang="en-US" dirty="0" err="1">
                <a:solidFill>
                  <a:srgbClr val="FFFFFF"/>
                </a:solidFill>
              </a:rPr>
              <a:t>buscando</a:t>
            </a:r>
            <a:r>
              <a:rPr lang="en-US" dirty="0">
                <a:solidFill>
                  <a:srgbClr val="FFFFFF"/>
                </a:solidFill>
              </a:rPr>
              <a:t> </a:t>
            </a:r>
            <a:r>
              <a:rPr lang="en-US" dirty="0" err="1">
                <a:solidFill>
                  <a:srgbClr val="FFFFFF"/>
                </a:solidFill>
              </a:rPr>
              <a:t>exactamente</a:t>
            </a:r>
            <a:r>
              <a:rPr lang="en-US" dirty="0">
                <a:solidFill>
                  <a:srgbClr val="FFFFFF"/>
                </a:solidFill>
              </a:rPr>
              <a:t> </a:t>
            </a:r>
            <a:r>
              <a:rPr lang="en-US" dirty="0" err="1">
                <a:solidFill>
                  <a:srgbClr val="FFFFFF"/>
                </a:solidFill>
              </a:rPr>
              <a:t>dónde</a:t>
            </a:r>
            <a:r>
              <a:rPr lang="en-US" dirty="0">
                <a:solidFill>
                  <a:srgbClr val="FFFFFF"/>
                </a:solidFill>
              </a:rPr>
              <a:t> </a:t>
            </a:r>
            <a:r>
              <a:rPr lang="en-US" dirty="0" err="1">
                <a:solidFill>
                  <a:srgbClr val="FFFFFF"/>
                </a:solidFill>
              </a:rPr>
              <a:t>cambiar</a:t>
            </a:r>
            <a:r>
              <a:rPr lang="en-US" dirty="0">
                <a:solidFill>
                  <a:srgbClr val="FFFFFF"/>
                </a:solidFill>
              </a:rPr>
              <a:t> e </a:t>
            </a:r>
            <a:r>
              <a:rPr lang="en-US" dirty="0" err="1">
                <a:solidFill>
                  <a:srgbClr val="FFFFFF"/>
                </a:solidFill>
              </a:rPr>
              <a:t>ir</a:t>
            </a:r>
            <a:r>
              <a:rPr lang="en-US" dirty="0">
                <a:solidFill>
                  <a:srgbClr val="FFFFFF"/>
                </a:solidFill>
              </a:rPr>
              <a:t> </a:t>
            </a:r>
            <a:r>
              <a:rPr lang="en-US" dirty="0" err="1">
                <a:solidFill>
                  <a:srgbClr val="FFFFFF"/>
                </a:solidFill>
              </a:rPr>
              <a:t>generando</a:t>
            </a:r>
            <a:r>
              <a:rPr lang="en-US" dirty="0">
                <a:solidFill>
                  <a:srgbClr val="FFFFFF"/>
                </a:solidFill>
              </a:rPr>
              <a:t> un CSS </a:t>
            </a:r>
            <a:r>
              <a:rPr lang="en-US" dirty="0" err="1">
                <a:solidFill>
                  <a:srgbClr val="FFFFFF"/>
                </a:solidFill>
              </a:rPr>
              <a:t>diferente</a:t>
            </a:r>
            <a:r>
              <a:rPr lang="en-US" dirty="0">
                <a:solidFill>
                  <a:srgbClr val="FFFFFF"/>
                </a:solidFill>
              </a:rPr>
              <a:t> por </a:t>
            </a:r>
            <a:r>
              <a:rPr lang="en-US" dirty="0" err="1">
                <a:solidFill>
                  <a:srgbClr val="FFFFFF"/>
                </a:solidFill>
              </a:rPr>
              <a:t>cada</a:t>
            </a:r>
            <a:r>
              <a:rPr lang="en-US" dirty="0">
                <a:solidFill>
                  <a:srgbClr val="FFFFFF"/>
                </a:solidFill>
              </a:rPr>
              <a:t> </a:t>
            </a:r>
            <a:r>
              <a:rPr lang="en-US" dirty="0" err="1">
                <a:solidFill>
                  <a:srgbClr val="FFFFFF"/>
                </a:solidFill>
              </a:rPr>
              <a:t>cliente</a:t>
            </a:r>
            <a:r>
              <a:rPr lang="en-US" dirty="0">
                <a:solidFill>
                  <a:srgbClr val="FFFFFF"/>
                </a:solidFill>
              </a:rPr>
              <a:t>. </a:t>
            </a:r>
            <a:r>
              <a:rPr lang="en-US" dirty="0" err="1">
                <a:solidFill>
                  <a:srgbClr val="FFFFFF"/>
                </a:solidFill>
              </a:rPr>
              <a:t>Pues</a:t>
            </a:r>
            <a:r>
              <a:rPr lang="en-US" dirty="0">
                <a:solidFill>
                  <a:srgbClr val="FFFFFF"/>
                </a:solidFill>
              </a:rPr>
              <a:t> una </a:t>
            </a:r>
            <a:r>
              <a:rPr lang="en-US" dirty="0" err="1">
                <a:solidFill>
                  <a:srgbClr val="FFFFFF"/>
                </a:solidFill>
              </a:rPr>
              <a:t>ventaja</a:t>
            </a:r>
            <a:r>
              <a:rPr lang="en-US" dirty="0">
                <a:solidFill>
                  <a:srgbClr val="FFFFFF"/>
                </a:solidFill>
              </a:rPr>
              <a:t> que </a:t>
            </a:r>
            <a:r>
              <a:rPr lang="en-US" dirty="0" err="1">
                <a:solidFill>
                  <a:srgbClr val="FFFFFF"/>
                </a:solidFill>
              </a:rPr>
              <a:t>obtendríamos</a:t>
            </a:r>
            <a:r>
              <a:rPr lang="en-US" dirty="0">
                <a:solidFill>
                  <a:srgbClr val="FFFFFF"/>
                </a:solidFill>
              </a:rPr>
              <a:t> con SASS es que, por </a:t>
            </a:r>
            <a:r>
              <a:rPr lang="en-US" dirty="0" err="1">
                <a:solidFill>
                  <a:srgbClr val="FFFFFF"/>
                </a:solidFill>
              </a:rPr>
              <a:t>ejemplo</a:t>
            </a:r>
            <a:r>
              <a:rPr lang="en-US" dirty="0">
                <a:solidFill>
                  <a:srgbClr val="FFFFFF"/>
                </a:solidFill>
              </a:rPr>
              <a:t> </a:t>
            </a:r>
            <a:r>
              <a:rPr lang="en-US" dirty="0" err="1">
                <a:solidFill>
                  <a:srgbClr val="FFFFFF"/>
                </a:solidFill>
              </a:rPr>
              <a:t>si</a:t>
            </a:r>
            <a:r>
              <a:rPr lang="en-US" dirty="0">
                <a:solidFill>
                  <a:srgbClr val="FFFFFF"/>
                </a:solidFill>
              </a:rPr>
              <a:t> </a:t>
            </a:r>
            <a:r>
              <a:rPr lang="en-US" dirty="0" err="1">
                <a:solidFill>
                  <a:srgbClr val="FFFFFF"/>
                </a:solidFill>
              </a:rPr>
              <a:t>fuese</a:t>
            </a:r>
            <a:r>
              <a:rPr lang="en-US" dirty="0">
                <a:solidFill>
                  <a:srgbClr val="FFFFFF"/>
                </a:solidFill>
              </a:rPr>
              <a:t> un </a:t>
            </a:r>
            <a:r>
              <a:rPr lang="en-US" dirty="0" err="1">
                <a:solidFill>
                  <a:srgbClr val="FFFFFF"/>
                </a:solidFill>
              </a:rPr>
              <a:t>tema</a:t>
            </a:r>
            <a:r>
              <a:rPr lang="en-US" dirty="0">
                <a:solidFill>
                  <a:srgbClr val="FFFFFF"/>
                </a:solidFill>
              </a:rPr>
              <a:t> de color, </a:t>
            </a:r>
            <a:r>
              <a:rPr lang="en-US" dirty="0" err="1">
                <a:solidFill>
                  <a:srgbClr val="FFFFFF"/>
                </a:solidFill>
              </a:rPr>
              <a:t>extraeríamos</a:t>
            </a:r>
            <a:r>
              <a:rPr lang="en-US" dirty="0">
                <a:solidFill>
                  <a:srgbClr val="FFFFFF"/>
                </a:solidFill>
              </a:rPr>
              <a:t> </a:t>
            </a:r>
            <a:r>
              <a:rPr lang="en-US" dirty="0" err="1">
                <a:solidFill>
                  <a:srgbClr val="FFFFFF"/>
                </a:solidFill>
              </a:rPr>
              <a:t>todos</a:t>
            </a:r>
            <a:r>
              <a:rPr lang="en-US" dirty="0">
                <a:solidFill>
                  <a:srgbClr val="FFFFFF"/>
                </a:solidFill>
              </a:rPr>
              <a:t> los </a:t>
            </a:r>
            <a:r>
              <a:rPr lang="en-US" dirty="0" err="1">
                <a:solidFill>
                  <a:srgbClr val="FFFFFF"/>
                </a:solidFill>
              </a:rPr>
              <a:t>elementos</a:t>
            </a:r>
            <a:r>
              <a:rPr lang="en-US" dirty="0">
                <a:solidFill>
                  <a:srgbClr val="FFFFFF"/>
                </a:solidFill>
              </a:rPr>
              <a:t> de color lo </a:t>
            </a:r>
            <a:r>
              <a:rPr lang="en-US" dirty="0" err="1">
                <a:solidFill>
                  <a:srgbClr val="FFFFFF"/>
                </a:solidFill>
              </a:rPr>
              <a:t>fuera</a:t>
            </a:r>
            <a:r>
              <a:rPr lang="en-US" dirty="0">
                <a:solidFill>
                  <a:srgbClr val="FFFFFF"/>
                </a:solidFill>
              </a:rPr>
              <a:t> a variables y </a:t>
            </a:r>
            <a:r>
              <a:rPr lang="en-US" dirty="0" err="1">
                <a:solidFill>
                  <a:srgbClr val="FFFFFF"/>
                </a:solidFill>
              </a:rPr>
              <a:t>esas</a:t>
            </a:r>
            <a:r>
              <a:rPr lang="en-US" dirty="0">
                <a:solidFill>
                  <a:srgbClr val="FFFFFF"/>
                </a:solidFill>
              </a:rPr>
              <a:t> variables las </a:t>
            </a:r>
            <a:r>
              <a:rPr lang="en-US" dirty="0" err="1">
                <a:solidFill>
                  <a:srgbClr val="FFFFFF"/>
                </a:solidFill>
              </a:rPr>
              <a:t>importaríamos</a:t>
            </a:r>
            <a:r>
              <a:rPr lang="en-US" dirty="0">
                <a:solidFill>
                  <a:srgbClr val="FFFFFF"/>
                </a:solidFill>
              </a:rPr>
              <a:t>.</a:t>
            </a:r>
          </a:p>
          <a:p>
            <a:r>
              <a:rPr lang="en-US" dirty="0">
                <a:solidFill>
                  <a:srgbClr val="FFFFFF"/>
                </a:solidFill>
              </a:rPr>
              <a:t>- Que </a:t>
            </a:r>
            <a:r>
              <a:rPr lang="en-US" dirty="0" err="1">
                <a:solidFill>
                  <a:srgbClr val="FFFFFF"/>
                </a:solidFill>
              </a:rPr>
              <a:t>tendríamos</a:t>
            </a:r>
            <a:r>
              <a:rPr lang="en-US" dirty="0">
                <a:solidFill>
                  <a:srgbClr val="FFFFFF"/>
                </a:solidFill>
              </a:rPr>
              <a:t> que </a:t>
            </a:r>
            <a:r>
              <a:rPr lang="en-US" dirty="0" err="1">
                <a:solidFill>
                  <a:srgbClr val="FFFFFF"/>
                </a:solidFill>
              </a:rPr>
              <a:t>cambiar</a:t>
            </a:r>
            <a:r>
              <a:rPr lang="en-US" dirty="0">
                <a:solidFill>
                  <a:srgbClr val="FFFFFF"/>
                </a:solidFill>
              </a:rPr>
              <a:t> de tonos </a:t>
            </a:r>
            <a:r>
              <a:rPr lang="en-US" dirty="0" err="1">
                <a:solidFill>
                  <a:srgbClr val="FFFFFF"/>
                </a:solidFill>
              </a:rPr>
              <a:t>azules</a:t>
            </a:r>
            <a:r>
              <a:rPr lang="en-US" dirty="0">
                <a:solidFill>
                  <a:srgbClr val="FFFFFF"/>
                </a:solidFill>
              </a:rPr>
              <a:t> a un </a:t>
            </a:r>
            <a:r>
              <a:rPr lang="en-US" dirty="0" err="1">
                <a:solidFill>
                  <a:srgbClr val="FFFFFF"/>
                </a:solidFill>
              </a:rPr>
              <a:t>tema</a:t>
            </a:r>
            <a:r>
              <a:rPr lang="en-US" dirty="0">
                <a:solidFill>
                  <a:srgbClr val="FFFFFF"/>
                </a:solidFill>
              </a:rPr>
              <a:t> </a:t>
            </a:r>
            <a:r>
              <a:rPr lang="en-US" dirty="0" err="1">
                <a:solidFill>
                  <a:srgbClr val="FFFFFF"/>
                </a:solidFill>
              </a:rPr>
              <a:t>violeta</a:t>
            </a:r>
            <a:r>
              <a:rPr lang="en-US" dirty="0">
                <a:solidFill>
                  <a:srgbClr val="FFFFFF"/>
                </a:solidFill>
              </a:rPr>
              <a:t>? </a:t>
            </a:r>
            <a:r>
              <a:rPr lang="en-US" dirty="0" err="1">
                <a:solidFill>
                  <a:srgbClr val="FFFFFF"/>
                </a:solidFill>
              </a:rPr>
              <a:t>Pues</a:t>
            </a:r>
            <a:r>
              <a:rPr lang="en-US" dirty="0">
                <a:solidFill>
                  <a:srgbClr val="FFFFFF"/>
                </a:solidFill>
              </a:rPr>
              <a:t> </a:t>
            </a:r>
            <a:r>
              <a:rPr lang="en-US" dirty="0" err="1">
                <a:solidFill>
                  <a:srgbClr val="FFFFFF"/>
                </a:solidFill>
              </a:rPr>
              <a:t>entonces</a:t>
            </a:r>
            <a:r>
              <a:rPr lang="en-US" dirty="0">
                <a:solidFill>
                  <a:srgbClr val="FFFFFF"/>
                </a:solidFill>
              </a:rPr>
              <a:t> </a:t>
            </a:r>
            <a:r>
              <a:rPr lang="en-US" dirty="0" err="1">
                <a:solidFill>
                  <a:srgbClr val="FFFFFF"/>
                </a:solidFill>
              </a:rPr>
              <a:t>sólamente</a:t>
            </a:r>
            <a:r>
              <a:rPr lang="en-US" dirty="0">
                <a:solidFill>
                  <a:srgbClr val="FFFFFF"/>
                </a:solidFill>
              </a:rPr>
              <a:t> </a:t>
            </a:r>
            <a:r>
              <a:rPr lang="en-US" dirty="0" err="1">
                <a:solidFill>
                  <a:srgbClr val="FFFFFF"/>
                </a:solidFill>
              </a:rPr>
              <a:t>tendríamos</a:t>
            </a:r>
            <a:r>
              <a:rPr lang="en-US" dirty="0">
                <a:solidFill>
                  <a:srgbClr val="FFFFFF"/>
                </a:solidFill>
              </a:rPr>
              <a:t> que </a:t>
            </a:r>
            <a:r>
              <a:rPr lang="en-US" dirty="0" err="1">
                <a:solidFill>
                  <a:srgbClr val="FFFFFF"/>
                </a:solidFill>
              </a:rPr>
              <a:t>tocar</a:t>
            </a:r>
            <a:r>
              <a:rPr lang="en-US" dirty="0">
                <a:solidFill>
                  <a:srgbClr val="FFFFFF"/>
                </a:solidFill>
              </a:rPr>
              <a:t> ese </a:t>
            </a:r>
            <a:r>
              <a:rPr lang="en-US" dirty="0" err="1">
                <a:solidFill>
                  <a:srgbClr val="FFFFFF"/>
                </a:solidFill>
              </a:rPr>
              <a:t>fichero</a:t>
            </a:r>
            <a:r>
              <a:rPr lang="en-US" dirty="0">
                <a:solidFill>
                  <a:srgbClr val="FFFFFF"/>
                </a:solidFill>
              </a:rPr>
              <a:t>.</a:t>
            </a:r>
          </a:p>
          <a:p>
            <a:r>
              <a:rPr lang="en-US" dirty="0">
                <a:solidFill>
                  <a:srgbClr val="FFFFFF"/>
                </a:solidFill>
              </a:rPr>
              <a:t>- El </a:t>
            </a:r>
            <a:r>
              <a:rPr lang="en-US" dirty="0" err="1">
                <a:solidFill>
                  <a:srgbClr val="FFFFFF"/>
                </a:solidFill>
              </a:rPr>
              <a:t>problema</a:t>
            </a:r>
            <a:r>
              <a:rPr lang="en-US" dirty="0">
                <a:solidFill>
                  <a:srgbClr val="FFFFFF"/>
                </a:solidFill>
              </a:rPr>
              <a:t> de </a:t>
            </a:r>
            <a:r>
              <a:rPr lang="en-US" dirty="0" err="1">
                <a:solidFill>
                  <a:srgbClr val="FFFFFF"/>
                </a:solidFill>
              </a:rPr>
              <a:t>tener</a:t>
            </a:r>
            <a:r>
              <a:rPr lang="en-US" dirty="0">
                <a:solidFill>
                  <a:srgbClr val="FFFFFF"/>
                </a:solidFill>
              </a:rPr>
              <a:t> que </a:t>
            </a:r>
            <a:r>
              <a:rPr lang="en-US" dirty="0" err="1">
                <a:solidFill>
                  <a:srgbClr val="FFFFFF"/>
                </a:solidFill>
              </a:rPr>
              <a:t>estar</a:t>
            </a:r>
            <a:r>
              <a:rPr lang="en-US" dirty="0">
                <a:solidFill>
                  <a:srgbClr val="FFFFFF"/>
                </a:solidFill>
              </a:rPr>
              <a:t> </a:t>
            </a:r>
            <a:r>
              <a:rPr lang="en-US" dirty="0" err="1">
                <a:solidFill>
                  <a:srgbClr val="FFFFFF"/>
                </a:solidFill>
              </a:rPr>
              <a:t>cambiando</a:t>
            </a:r>
            <a:r>
              <a:rPr lang="en-US" dirty="0">
                <a:solidFill>
                  <a:srgbClr val="FFFFFF"/>
                </a:solidFill>
              </a:rPr>
              <a:t> los </a:t>
            </a:r>
            <a:r>
              <a:rPr lang="en-US" dirty="0" err="1">
                <a:solidFill>
                  <a:srgbClr val="FFFFFF"/>
                </a:solidFill>
              </a:rPr>
              <a:t>colores</a:t>
            </a:r>
            <a:r>
              <a:rPr lang="en-US" dirty="0">
                <a:solidFill>
                  <a:srgbClr val="FFFFFF"/>
                </a:solidFill>
              </a:rPr>
              <a:t> </a:t>
            </a:r>
            <a:r>
              <a:rPr lang="en-US" dirty="0" err="1">
                <a:solidFill>
                  <a:srgbClr val="FFFFFF"/>
                </a:solidFill>
              </a:rPr>
              <a:t>en</a:t>
            </a:r>
            <a:r>
              <a:rPr lang="en-US" dirty="0">
                <a:solidFill>
                  <a:srgbClr val="FFFFFF"/>
                </a:solidFill>
              </a:rPr>
              <a:t> un sitio y </a:t>
            </a:r>
            <a:r>
              <a:rPr lang="en-US" dirty="0" err="1">
                <a:solidFill>
                  <a:srgbClr val="FFFFFF"/>
                </a:solidFill>
              </a:rPr>
              <a:t>en</a:t>
            </a:r>
            <a:r>
              <a:rPr lang="en-US" dirty="0">
                <a:solidFill>
                  <a:srgbClr val="FFFFFF"/>
                </a:solidFill>
              </a:rPr>
              <a:t> </a:t>
            </a:r>
            <a:r>
              <a:rPr lang="en-US" dirty="0" err="1">
                <a:solidFill>
                  <a:srgbClr val="FFFFFF"/>
                </a:solidFill>
              </a:rPr>
              <a:t>otro</a:t>
            </a:r>
            <a:r>
              <a:rPr lang="en-US" dirty="0">
                <a:solidFill>
                  <a:srgbClr val="FFFFFF"/>
                </a:solidFill>
              </a:rPr>
              <a:t> se </a:t>
            </a:r>
            <a:r>
              <a:rPr lang="en-US" dirty="0" err="1">
                <a:solidFill>
                  <a:srgbClr val="FFFFFF"/>
                </a:solidFill>
              </a:rPr>
              <a:t>conoce</a:t>
            </a:r>
            <a:r>
              <a:rPr lang="en-US" dirty="0">
                <a:solidFill>
                  <a:srgbClr val="FFFFFF"/>
                </a:solidFill>
              </a:rPr>
              <a:t> </a:t>
            </a:r>
            <a:r>
              <a:rPr lang="en-US" dirty="0" err="1">
                <a:solidFill>
                  <a:srgbClr val="FFFFFF"/>
                </a:solidFill>
              </a:rPr>
              <a:t>como</a:t>
            </a:r>
            <a:r>
              <a:rPr lang="en-US" dirty="0">
                <a:solidFill>
                  <a:srgbClr val="FFFFFF"/>
                </a:solidFill>
              </a:rPr>
              <a:t>  "The Color Problem" (al no </a:t>
            </a:r>
            <a:r>
              <a:rPr lang="en-US" dirty="0" err="1">
                <a:solidFill>
                  <a:srgbClr val="FFFFFF"/>
                </a:solidFill>
              </a:rPr>
              <a:t>tener</a:t>
            </a:r>
            <a:r>
              <a:rPr lang="en-US" dirty="0">
                <a:solidFill>
                  <a:srgbClr val="FFFFFF"/>
                </a:solidFill>
              </a:rPr>
              <a:t> variables, hay que </a:t>
            </a:r>
            <a:r>
              <a:rPr lang="en-US" dirty="0" err="1">
                <a:solidFill>
                  <a:srgbClr val="FFFFFF"/>
                </a:solidFill>
              </a:rPr>
              <a:t>estar</a:t>
            </a:r>
            <a:r>
              <a:rPr lang="en-US" dirty="0">
                <a:solidFill>
                  <a:srgbClr val="FFFFFF"/>
                </a:solidFill>
              </a:rPr>
              <a:t> </a:t>
            </a:r>
            <a:r>
              <a:rPr lang="en-US" dirty="0" err="1">
                <a:solidFill>
                  <a:srgbClr val="FFFFFF"/>
                </a:solidFill>
              </a:rPr>
              <a:t>haciendo</a:t>
            </a:r>
            <a:r>
              <a:rPr lang="en-US" dirty="0">
                <a:solidFill>
                  <a:srgbClr val="FFFFFF"/>
                </a:solidFill>
              </a:rPr>
              <a:t> copy paste de los </a:t>
            </a:r>
            <a:r>
              <a:rPr lang="en-US" dirty="0" err="1">
                <a:solidFill>
                  <a:srgbClr val="FFFFFF"/>
                </a:solidFill>
              </a:rPr>
              <a:t>colores</a:t>
            </a:r>
            <a:r>
              <a:rPr lang="en-US" dirty="0">
                <a:solidFill>
                  <a:srgbClr val="FFFFFF"/>
                </a:solidFill>
              </a:rPr>
              <a:t> de un sitio a </a:t>
            </a:r>
            <a:r>
              <a:rPr lang="en-US" dirty="0" err="1">
                <a:solidFill>
                  <a:srgbClr val="FFFFFF"/>
                </a:solidFill>
              </a:rPr>
              <a:t>otro</a:t>
            </a:r>
            <a:r>
              <a:rPr lang="en-US" dirty="0">
                <a:solidFill>
                  <a:srgbClr val="FFFFFF"/>
                </a:solidFill>
              </a:rPr>
              <a:t>)</a:t>
            </a:r>
          </a:p>
          <a:p>
            <a:r>
              <a:rPr lang="en-US" dirty="0">
                <a:solidFill>
                  <a:srgbClr val="FFFFFF"/>
                </a:solidFill>
              </a:rPr>
              <a:t>- </a:t>
            </a:r>
            <a:r>
              <a:rPr lang="en-US" dirty="0" err="1">
                <a:solidFill>
                  <a:srgbClr val="FFFFFF"/>
                </a:solidFill>
              </a:rPr>
              <a:t>Entonces</a:t>
            </a:r>
            <a:r>
              <a:rPr lang="en-US" dirty="0">
                <a:solidFill>
                  <a:srgbClr val="FFFFFF"/>
                </a:solidFill>
              </a:rPr>
              <a:t> </a:t>
            </a:r>
            <a:r>
              <a:rPr lang="en-US" dirty="0" err="1">
                <a:solidFill>
                  <a:srgbClr val="FFFFFF"/>
                </a:solidFill>
              </a:rPr>
              <a:t>en</a:t>
            </a:r>
            <a:r>
              <a:rPr lang="en-US" dirty="0">
                <a:solidFill>
                  <a:srgbClr val="FFFFFF"/>
                </a:solidFill>
              </a:rPr>
              <a:t> un </a:t>
            </a:r>
            <a:r>
              <a:rPr lang="en-US" dirty="0" err="1">
                <a:solidFill>
                  <a:srgbClr val="FFFFFF"/>
                </a:solidFill>
              </a:rPr>
              <a:t>proyecto</a:t>
            </a:r>
            <a:r>
              <a:rPr lang="en-US" dirty="0">
                <a:solidFill>
                  <a:srgbClr val="FFFFFF"/>
                </a:solidFill>
              </a:rPr>
              <a:t> </a:t>
            </a:r>
            <a:r>
              <a:rPr lang="en-US" dirty="0" err="1">
                <a:solidFill>
                  <a:srgbClr val="FFFFFF"/>
                </a:solidFill>
              </a:rPr>
              <a:t>grande</a:t>
            </a:r>
            <a:r>
              <a:rPr lang="en-US" dirty="0">
                <a:solidFill>
                  <a:srgbClr val="FFFFFF"/>
                </a:solidFill>
              </a:rPr>
              <a:t> lo que </a:t>
            </a:r>
            <a:r>
              <a:rPr lang="en-US" dirty="0" err="1">
                <a:solidFill>
                  <a:srgbClr val="FFFFFF"/>
                </a:solidFill>
              </a:rPr>
              <a:t>realmente</a:t>
            </a:r>
            <a:r>
              <a:rPr lang="en-US" dirty="0">
                <a:solidFill>
                  <a:srgbClr val="FFFFFF"/>
                </a:solidFill>
              </a:rPr>
              <a:t> </a:t>
            </a:r>
            <a:r>
              <a:rPr lang="en-US" dirty="0" err="1">
                <a:solidFill>
                  <a:srgbClr val="FFFFFF"/>
                </a:solidFill>
              </a:rPr>
              <a:t>tenemos</a:t>
            </a:r>
            <a:r>
              <a:rPr lang="en-US" dirty="0">
                <a:solidFill>
                  <a:srgbClr val="FFFFFF"/>
                </a:solidFill>
              </a:rPr>
              <a:t> es </a:t>
            </a:r>
            <a:r>
              <a:rPr lang="en-US" dirty="0" err="1">
                <a:solidFill>
                  <a:srgbClr val="FFFFFF"/>
                </a:solidFill>
              </a:rPr>
              <a:t>muchos</a:t>
            </a:r>
            <a:r>
              <a:rPr lang="en-US" dirty="0">
                <a:solidFill>
                  <a:srgbClr val="FFFFFF"/>
                </a:solidFill>
              </a:rPr>
              <a:t> </a:t>
            </a:r>
            <a:r>
              <a:rPr lang="en-US" dirty="0" err="1">
                <a:solidFill>
                  <a:srgbClr val="FFFFFF"/>
                </a:solidFill>
              </a:rPr>
              <a:t>módulos</a:t>
            </a:r>
            <a:r>
              <a:rPr lang="en-US" dirty="0">
                <a:solidFill>
                  <a:srgbClr val="FFFFFF"/>
                </a:solidFill>
              </a:rPr>
              <a:t> </a:t>
            </a:r>
            <a:r>
              <a:rPr lang="en-US" dirty="0" err="1">
                <a:solidFill>
                  <a:srgbClr val="FFFFFF"/>
                </a:solidFill>
              </a:rPr>
              <a:t>parciales</a:t>
            </a:r>
            <a:r>
              <a:rPr lang="en-US" dirty="0">
                <a:solidFill>
                  <a:srgbClr val="FFFFFF"/>
                </a:solidFill>
              </a:rPr>
              <a:t> </a:t>
            </a:r>
            <a:r>
              <a:rPr lang="en-US" dirty="0" err="1">
                <a:solidFill>
                  <a:srgbClr val="FFFFFF"/>
                </a:solidFill>
              </a:rPr>
              <a:t>formados</a:t>
            </a:r>
            <a:r>
              <a:rPr lang="en-US" dirty="0">
                <a:solidFill>
                  <a:srgbClr val="FFFFFF"/>
                </a:solidFill>
              </a:rPr>
              <a:t> por </a:t>
            </a:r>
            <a:r>
              <a:rPr lang="en-US" dirty="0" err="1">
                <a:solidFill>
                  <a:srgbClr val="FFFFFF"/>
                </a:solidFill>
              </a:rPr>
              <a:t>pequeños</a:t>
            </a:r>
            <a:r>
              <a:rPr lang="en-US" dirty="0">
                <a:solidFill>
                  <a:srgbClr val="FFFFFF"/>
                </a:solidFill>
              </a:rPr>
              <a:t> </a:t>
            </a:r>
            <a:r>
              <a:rPr lang="en-US" dirty="0" err="1">
                <a:solidFill>
                  <a:srgbClr val="FFFFFF"/>
                </a:solidFill>
              </a:rPr>
              <a:t>ficheros</a:t>
            </a:r>
            <a:r>
              <a:rPr lang="en-US" dirty="0">
                <a:solidFill>
                  <a:srgbClr val="FFFFFF"/>
                </a:solidFill>
              </a:rPr>
              <a:t> que </a:t>
            </a:r>
            <a:r>
              <a:rPr lang="en-US" dirty="0" err="1">
                <a:solidFill>
                  <a:srgbClr val="FFFFFF"/>
                </a:solidFill>
              </a:rPr>
              <a:t>vamos</a:t>
            </a:r>
            <a:r>
              <a:rPr lang="en-US" dirty="0">
                <a:solidFill>
                  <a:srgbClr val="FFFFFF"/>
                </a:solidFill>
              </a:rPr>
              <a:t> a </a:t>
            </a:r>
            <a:r>
              <a:rPr lang="en-US" dirty="0" err="1">
                <a:solidFill>
                  <a:srgbClr val="FFFFFF"/>
                </a:solidFill>
              </a:rPr>
              <a:t>ir</a:t>
            </a:r>
            <a:r>
              <a:rPr lang="en-US" dirty="0">
                <a:solidFill>
                  <a:srgbClr val="FFFFFF"/>
                </a:solidFill>
              </a:rPr>
              <a:t> </a:t>
            </a:r>
            <a:r>
              <a:rPr lang="en-US" dirty="0" err="1">
                <a:solidFill>
                  <a:srgbClr val="FFFFFF"/>
                </a:solidFill>
              </a:rPr>
              <a:t>importando</a:t>
            </a:r>
            <a:r>
              <a:rPr lang="en-US" dirty="0">
                <a:solidFill>
                  <a:srgbClr val="FFFFFF"/>
                </a:solidFill>
              </a:rPr>
              <a:t> </a:t>
            </a:r>
            <a:r>
              <a:rPr lang="en-US" dirty="0" err="1">
                <a:solidFill>
                  <a:srgbClr val="FFFFFF"/>
                </a:solidFill>
              </a:rPr>
              <a:t>en</a:t>
            </a:r>
            <a:r>
              <a:rPr lang="en-US" dirty="0">
                <a:solidFill>
                  <a:srgbClr val="FFFFFF"/>
                </a:solidFill>
              </a:rPr>
              <a:t> </a:t>
            </a:r>
            <a:r>
              <a:rPr lang="en-US" dirty="0" err="1">
                <a:solidFill>
                  <a:srgbClr val="FFFFFF"/>
                </a:solidFill>
              </a:rPr>
              <a:t>nuestro</a:t>
            </a:r>
            <a:r>
              <a:rPr lang="en-US" dirty="0">
                <a:solidFill>
                  <a:srgbClr val="FFFFFF"/>
                </a:solidFill>
              </a:rPr>
              <a:t> </a:t>
            </a:r>
            <a:r>
              <a:rPr lang="en-US" dirty="0" err="1">
                <a:solidFill>
                  <a:srgbClr val="FFFFFF"/>
                </a:solidFill>
              </a:rPr>
              <a:t>módulo</a:t>
            </a:r>
            <a:r>
              <a:rPr lang="en-US" dirty="0">
                <a:solidFill>
                  <a:srgbClr val="FFFFFF"/>
                </a:solidFill>
              </a:rPr>
              <a:t> principal.</a:t>
            </a:r>
          </a:p>
        </p:txBody>
      </p:sp>
      <p:sp>
        <p:nvSpPr>
          <p:cNvPr id="4" name="Slide Number Placeholder 3"/>
          <p:cNvSpPr>
            <a:spLocks noGrp="1"/>
          </p:cNvSpPr>
          <p:nvPr>
            <p:ph type="sldNum" sz="quarter" idx="5"/>
          </p:nvPr>
        </p:nvSpPr>
        <p:spPr/>
        <p:txBody>
          <a:bodyPr/>
          <a:lstStyle/>
          <a:p>
            <a:fld id="{D7B2E3C7-4DED-451B-AD6F-BFB932FF2CAD}" type="slidenum">
              <a:rPr lang="es-ES" smtClean="0"/>
              <a:t>13</a:t>
            </a:fld>
            <a:endParaRPr lang="es-ES" dirty="0"/>
          </a:p>
        </p:txBody>
      </p:sp>
    </p:spTree>
    <p:extLst>
      <p:ext uri="{BB962C8B-B14F-4D97-AF65-F5344CB8AC3E}">
        <p14:creationId xmlns:p14="http://schemas.microsoft.com/office/powerpoint/2010/main" val="377238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Si quieres importar un archivo SCSS o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pero no quieres que se compile como archivo CSS, utiliza un </a:t>
            </a:r>
            <a:r>
              <a:rPr lang="es-ES" sz="1200" b="0" i="0" kern="1200" dirty="0" err="1">
                <a:solidFill>
                  <a:schemeClr val="tx1"/>
                </a:solidFill>
                <a:effectLst/>
                <a:latin typeface="+mn-lt"/>
                <a:ea typeface="+mn-ea"/>
                <a:cs typeface="+mn-cs"/>
              </a:rPr>
              <a:t>guión</a:t>
            </a:r>
            <a:r>
              <a:rPr lang="es-ES" sz="1200" b="0" i="0" kern="1200" dirty="0">
                <a:solidFill>
                  <a:schemeClr val="tx1"/>
                </a:solidFill>
                <a:effectLst/>
                <a:latin typeface="+mn-lt"/>
                <a:ea typeface="+mn-ea"/>
                <a:cs typeface="+mn-cs"/>
              </a:rPr>
              <a:t> bajo como primer carácter del nombre del archivo. De esta manera,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no generará un archivo CSS para esa hoja de estilos, pero podrás utilizarla importándola dentro de otra hoja de estilos. Este tipo de archivos que no se compilan se denominan </a:t>
            </a:r>
            <a:r>
              <a:rPr lang="es-ES" sz="1200" b="0" i="1" kern="1200" dirty="0">
                <a:solidFill>
                  <a:schemeClr val="tx1"/>
                </a:solidFill>
                <a:effectLst/>
                <a:latin typeface="+mn-lt"/>
                <a:ea typeface="+mn-ea"/>
                <a:cs typeface="+mn-cs"/>
              </a:rPr>
              <a:t>"hojas de estilos parciales"</a:t>
            </a:r>
            <a:r>
              <a:rPr lang="es-ES" sz="1200" b="0" i="0" kern="1200" dirty="0">
                <a:solidFill>
                  <a:schemeClr val="tx1"/>
                </a:solidFill>
                <a:effectLst/>
                <a:latin typeface="+mn-lt"/>
                <a:ea typeface="+mn-ea"/>
                <a:cs typeface="+mn-cs"/>
              </a:rPr>
              <a:t> o simplemente </a:t>
            </a:r>
            <a:r>
              <a:rPr lang="es-ES" sz="1200" b="0" i="1" kern="1200" dirty="0">
                <a:solidFill>
                  <a:schemeClr val="tx1"/>
                </a:solidFill>
                <a:effectLst/>
                <a:latin typeface="+mn-lt"/>
                <a:ea typeface="+mn-ea"/>
                <a:cs typeface="+mn-cs"/>
              </a:rPr>
              <a:t>"parciales"</a:t>
            </a:r>
            <a:r>
              <a:rPr lang="es-ES" sz="1200" b="0" i="0" kern="1200" dirty="0">
                <a:solidFill>
                  <a:schemeClr val="tx1"/>
                </a:solidFill>
                <a:effectLst/>
                <a:latin typeface="+mn-lt"/>
                <a:ea typeface="+mn-ea"/>
                <a:cs typeface="+mn-cs"/>
              </a:rPr>
              <a:t> (en inglés, </a:t>
            </a:r>
            <a:r>
              <a:rPr lang="es-ES" sz="1200" b="0" i="1" kern="1200" dirty="0">
                <a:solidFill>
                  <a:schemeClr val="tx1"/>
                </a:solidFill>
                <a:effectLst/>
                <a:latin typeface="+mn-lt"/>
                <a:ea typeface="+mn-ea"/>
                <a:cs typeface="+mn-cs"/>
              </a:rPr>
              <a:t>"</a:t>
            </a:r>
            <a:r>
              <a:rPr lang="es-ES" sz="1200" b="0" i="1" kern="1200" dirty="0" err="1">
                <a:solidFill>
                  <a:schemeClr val="tx1"/>
                </a:solidFill>
                <a:effectLst/>
                <a:latin typeface="+mn-lt"/>
                <a:ea typeface="+mn-ea"/>
                <a:cs typeface="+mn-cs"/>
              </a:rPr>
              <a:t>partials</a:t>
            </a:r>
            <a:r>
              <a:rPr lang="es-ES" sz="1200" b="0" i="1"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Aunque el nombre del archivo tenga un </a:t>
            </a:r>
            <a:r>
              <a:rPr lang="es-ES" sz="1200" b="0" i="0" kern="1200" dirty="0" err="1">
                <a:solidFill>
                  <a:schemeClr val="tx1"/>
                </a:solidFill>
                <a:effectLst/>
                <a:latin typeface="+mn-lt"/>
                <a:ea typeface="+mn-ea"/>
                <a:cs typeface="+mn-cs"/>
              </a:rPr>
              <a:t>guión</a:t>
            </a:r>
            <a:r>
              <a:rPr lang="es-ES" sz="1200" b="0" i="0" kern="1200" dirty="0">
                <a:solidFill>
                  <a:schemeClr val="tx1"/>
                </a:solidFill>
                <a:effectLst/>
                <a:latin typeface="+mn-lt"/>
                <a:ea typeface="+mn-ea"/>
                <a:cs typeface="+mn-cs"/>
              </a:rPr>
              <a:t> bajo, no es necesario indicarlo en la regla @</a:t>
            </a:r>
            <a:r>
              <a:rPr lang="es-ES" sz="1200" b="0" i="0" kern="1200" dirty="0" err="1">
                <a:solidFill>
                  <a:schemeClr val="tx1"/>
                </a:solidFill>
                <a:effectLst/>
                <a:latin typeface="+mn-lt"/>
                <a:ea typeface="+mn-ea"/>
                <a:cs typeface="+mn-cs"/>
              </a:rPr>
              <a:t>import</a:t>
            </a:r>
            <a:r>
              <a:rPr lang="es-ES" sz="1200" b="0" i="0" kern="1200" dirty="0">
                <a:solidFill>
                  <a:schemeClr val="tx1"/>
                </a:solidFill>
                <a:effectLst/>
                <a:latin typeface="+mn-lt"/>
                <a:ea typeface="+mn-ea"/>
                <a:cs typeface="+mn-cs"/>
              </a:rPr>
              <a:t>. Así por ejemplo, si creas un archivo llamado _</a:t>
            </a:r>
            <a:r>
              <a:rPr lang="es-ES" sz="1200" b="0" i="0" kern="1200" dirty="0" err="1">
                <a:solidFill>
                  <a:schemeClr val="tx1"/>
                </a:solidFill>
                <a:effectLst/>
                <a:latin typeface="+mn-lt"/>
                <a:ea typeface="+mn-ea"/>
                <a:cs typeface="+mn-cs"/>
              </a:rPr>
              <a:t>colors.scss</a:t>
            </a:r>
            <a:r>
              <a:rPr lang="es-ES" sz="1200" b="0" i="0" kern="1200" dirty="0">
                <a:solidFill>
                  <a:schemeClr val="tx1"/>
                </a:solidFill>
                <a:effectLst/>
                <a:latin typeface="+mn-lt"/>
                <a:ea typeface="+mn-ea"/>
                <a:cs typeface="+mn-cs"/>
              </a:rPr>
              <a:t>, entonces no se generará un archivo _colors.css. Sin embargo, podrás utilizarlo en tus hojas de estilos con la regla @</a:t>
            </a:r>
            <a:r>
              <a:rPr lang="es-ES" sz="1200" b="0" i="0" kern="1200" dirty="0" err="1">
                <a:solidFill>
                  <a:schemeClr val="tx1"/>
                </a:solidFill>
                <a:effectLst/>
                <a:latin typeface="+mn-lt"/>
                <a:ea typeface="+mn-ea"/>
                <a:cs typeface="+mn-cs"/>
              </a:rPr>
              <a:t>import</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colors</a:t>
            </a:r>
            <a:r>
              <a:rPr lang="es-ES" sz="1200" b="0" i="0" kern="1200" dirty="0">
                <a:solidFill>
                  <a:schemeClr val="tx1"/>
                </a:solidFill>
                <a:effectLst/>
                <a:latin typeface="+mn-lt"/>
                <a:ea typeface="+mn-ea"/>
                <a:cs typeface="+mn-cs"/>
              </a:rPr>
              <a:t>";, que importará el archivo _</a:t>
            </a:r>
            <a:r>
              <a:rPr lang="es-ES" sz="1200" b="0" i="0" kern="1200" dirty="0" err="1">
                <a:solidFill>
                  <a:schemeClr val="tx1"/>
                </a:solidFill>
                <a:effectLst/>
                <a:latin typeface="+mn-lt"/>
                <a:ea typeface="+mn-ea"/>
                <a:cs typeface="+mn-cs"/>
              </a:rPr>
              <a:t>colors.scss</a:t>
            </a:r>
            <a:r>
              <a:rPr lang="es-ES" sz="1200" b="0" i="0" kern="1200" dirty="0">
                <a:solidFill>
                  <a:schemeClr val="tx1"/>
                </a:solidFill>
                <a:effectLst/>
                <a:latin typeface="+mn-lt"/>
                <a:ea typeface="+mn-ea"/>
                <a:cs typeface="+mn-cs"/>
              </a:rPr>
              <a:t>.</a:t>
            </a:r>
          </a:p>
          <a:p>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14</a:t>
            </a:fld>
            <a:endParaRPr lang="es-ES" dirty="0"/>
          </a:p>
        </p:txBody>
      </p:sp>
    </p:spTree>
    <p:extLst>
      <p:ext uri="{BB962C8B-B14F-4D97-AF65-F5344CB8AC3E}">
        <p14:creationId xmlns:p14="http://schemas.microsoft.com/office/powerpoint/2010/main" val="2744310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Las reglas </a:t>
            </a:r>
            <a:r>
              <a:rPr lang="es-ES" dirty="0"/>
              <a:t>@media</a:t>
            </a:r>
            <a:r>
              <a:rPr lang="es-ES" sz="1200" b="0" i="0" kern="1200" dirty="0">
                <a:solidFill>
                  <a:schemeClr val="tx1"/>
                </a:solidFill>
                <a:effectLst/>
                <a:latin typeface="+mn-lt"/>
                <a:ea typeface="+mn-ea"/>
                <a:cs typeface="+mn-cs"/>
              </a:rPr>
              <a:t> en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funcionan prácticamente igual que en CSS, con una salvedad: se pueden anidar dentro de las reglas CSS.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Si incluyes una regla </a:t>
            </a:r>
            <a:r>
              <a:rPr lang="es-ES" dirty="0"/>
              <a:t>@media</a:t>
            </a:r>
            <a:r>
              <a:rPr lang="es-ES" sz="1200" b="0" i="0" kern="1200" dirty="0">
                <a:solidFill>
                  <a:schemeClr val="tx1"/>
                </a:solidFill>
                <a:effectLst/>
                <a:latin typeface="+mn-lt"/>
                <a:ea typeface="+mn-ea"/>
                <a:cs typeface="+mn-cs"/>
              </a:rPr>
              <a:t> dentro de una regla CSS, se aplicará a todos los selectores que se encuentren desde esa regla hasta el primer nivel de la hoja de estilos. Esto hace que sea muy fácil definir estilos dependientes de los dispositivos sin tener que repetir los selectores y sin tener que romper el flujo normal de la hoja de estilos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a:t>
            </a: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15</a:t>
            </a:fld>
            <a:endParaRPr lang="es-ES" dirty="0"/>
          </a:p>
        </p:txBody>
      </p:sp>
    </p:spTree>
    <p:extLst>
      <p:ext uri="{BB962C8B-B14F-4D97-AF65-F5344CB8AC3E}">
        <p14:creationId xmlns:p14="http://schemas.microsoft.com/office/powerpoint/2010/main" val="3865189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regla</a:t>
            </a:r>
            <a:r>
              <a:rPr lang="en-US" dirty="0"/>
              <a:t> </a:t>
            </a:r>
            <a:r>
              <a:rPr lang="en-US" b="1" dirty="0"/>
              <a:t>extend </a:t>
            </a:r>
            <a:r>
              <a:rPr lang="en-US" b="0" dirty="0" err="1"/>
              <a:t>como</a:t>
            </a:r>
            <a:r>
              <a:rPr lang="en-US" b="0" dirty="0"/>
              <a:t> </a:t>
            </a:r>
            <a:r>
              <a:rPr lang="en-US" b="0" dirty="0" err="1"/>
              <a:t>su</a:t>
            </a:r>
            <a:r>
              <a:rPr lang="en-US" b="0" dirty="0"/>
              <a:t> </a:t>
            </a:r>
            <a:r>
              <a:rPr lang="en-US" b="0" dirty="0" err="1"/>
              <a:t>nombre</a:t>
            </a:r>
            <a:r>
              <a:rPr lang="en-US" b="0" dirty="0"/>
              <a:t> </a:t>
            </a:r>
            <a:r>
              <a:rPr lang="en-US" b="0" dirty="0" err="1"/>
              <a:t>indica</a:t>
            </a:r>
            <a:r>
              <a:rPr lang="en-US" b="0" dirty="0"/>
              <a:t>, </a:t>
            </a:r>
            <a:r>
              <a:rPr lang="en-US" b="0" dirty="0" err="1"/>
              <a:t>nos</a:t>
            </a:r>
            <a:r>
              <a:rPr lang="en-US" b="0" dirty="0"/>
              <a:t> </a:t>
            </a:r>
            <a:r>
              <a:rPr lang="en-US" b="0" dirty="0" err="1"/>
              <a:t>permite</a:t>
            </a:r>
            <a:r>
              <a:rPr lang="en-US" b="0" dirty="0"/>
              <a:t> extender </a:t>
            </a:r>
            <a:r>
              <a:rPr lang="en-US" b="0" dirty="0" err="1"/>
              <a:t>estilos</a:t>
            </a:r>
            <a:r>
              <a:rPr lang="en-US" b="0" dirty="0"/>
              <a:t>. Es </a:t>
            </a:r>
            <a:r>
              <a:rPr lang="en-US" b="0" dirty="0" err="1"/>
              <a:t>decir</a:t>
            </a:r>
            <a:r>
              <a:rPr lang="en-US" b="0" dirty="0"/>
              <a:t>, </a:t>
            </a:r>
            <a:r>
              <a:rPr lang="en-US" b="0" dirty="0" err="1"/>
              <a:t>heredar</a:t>
            </a:r>
            <a:r>
              <a:rPr lang="en-US" b="0" dirty="0"/>
              <a:t> </a:t>
            </a:r>
            <a:r>
              <a:rPr lang="en-US" b="0" dirty="0" err="1"/>
              <a:t>estilos</a:t>
            </a:r>
            <a:r>
              <a:rPr lang="en-US" b="0" dirty="0"/>
              <a:t> de </a:t>
            </a:r>
            <a:r>
              <a:rPr lang="en-US" b="0" dirty="0" err="1"/>
              <a:t>otro</a:t>
            </a:r>
            <a:r>
              <a:rPr lang="en-US" b="0" dirty="0"/>
              <a:t>. </a:t>
            </a:r>
          </a:p>
          <a:p>
            <a:endParaRPr lang="en-US" b="0" dirty="0"/>
          </a:p>
          <a:p>
            <a:r>
              <a:rPr lang="en-US" dirty="0" err="1"/>
              <a:t>Esto</a:t>
            </a:r>
            <a:r>
              <a:rPr lang="en-US" dirty="0"/>
              <a:t> </a:t>
            </a:r>
            <a:r>
              <a:rPr lang="en-US" dirty="0" err="1"/>
              <a:t>te</a:t>
            </a:r>
            <a:r>
              <a:rPr lang="en-US" dirty="0"/>
              <a:t> </a:t>
            </a:r>
            <a:r>
              <a:rPr lang="en-US" dirty="0" err="1"/>
              <a:t>permite</a:t>
            </a:r>
            <a:r>
              <a:rPr lang="en-US" dirty="0"/>
              <a:t> </a:t>
            </a:r>
            <a:r>
              <a:rPr lang="en-US" dirty="0" err="1"/>
              <a:t>utilizar</a:t>
            </a:r>
            <a:r>
              <a:rPr lang="en-US" dirty="0"/>
              <a:t> </a:t>
            </a:r>
            <a:r>
              <a:rPr lang="en-US" dirty="0" err="1"/>
              <a:t>cualquier</a:t>
            </a:r>
            <a:r>
              <a:rPr lang="en-US" dirty="0"/>
              <a:t> </a:t>
            </a:r>
            <a:r>
              <a:rPr lang="en-US" dirty="0" err="1"/>
              <a:t>estilo</a:t>
            </a:r>
            <a:r>
              <a:rPr lang="en-US" dirty="0"/>
              <a:t> que se </a:t>
            </a:r>
            <a:r>
              <a:rPr lang="en-US" dirty="0" err="1"/>
              <a:t>encuentre</a:t>
            </a:r>
            <a:r>
              <a:rPr lang="en-US" dirty="0"/>
              <a:t> </a:t>
            </a:r>
            <a:r>
              <a:rPr lang="en-US" dirty="0" err="1"/>
              <a:t>en</a:t>
            </a:r>
            <a:r>
              <a:rPr lang="en-US" dirty="0"/>
              <a:t> </a:t>
            </a:r>
            <a:r>
              <a:rPr lang="en-US" dirty="0" err="1"/>
              <a:t>cualquier</a:t>
            </a:r>
            <a:r>
              <a:rPr lang="en-US" dirty="0"/>
              <a:t> punto de la </a:t>
            </a:r>
            <a:r>
              <a:rPr lang="en-US" dirty="0" err="1"/>
              <a:t>página</a:t>
            </a:r>
            <a:r>
              <a:rPr lang="en-US" dirty="0"/>
              <a:t>.</a:t>
            </a:r>
          </a:p>
          <a:p>
            <a:endParaRPr lang="en-US" dirty="0"/>
          </a:p>
          <a:p>
            <a:r>
              <a:rPr lang="en-US" dirty="0"/>
              <a:t>- </a:t>
            </a:r>
            <a:r>
              <a:rPr lang="en-US" dirty="0" err="1"/>
              <a:t>En</a:t>
            </a:r>
            <a:r>
              <a:rPr lang="en-US" dirty="0"/>
              <a:t> el </a:t>
            </a:r>
            <a:r>
              <a:rPr lang="en-US" dirty="0" err="1"/>
              <a:t>ejemplo</a:t>
            </a:r>
            <a:r>
              <a:rPr lang="en-US" dirty="0"/>
              <a:t> del submit-button </a:t>
            </a:r>
            <a:r>
              <a:rPr lang="en-US" dirty="0" err="1"/>
              <a:t>quiero</a:t>
            </a:r>
            <a:r>
              <a:rPr lang="en-US" dirty="0"/>
              <a:t> que </a:t>
            </a:r>
            <a:r>
              <a:rPr lang="en-US" dirty="0" err="1"/>
              <a:t>tenga</a:t>
            </a:r>
            <a:r>
              <a:rPr lang="en-US" dirty="0"/>
              <a:t> los </a:t>
            </a:r>
            <a:r>
              <a:rPr lang="en-US" dirty="0" err="1"/>
              <a:t>mismos</a:t>
            </a:r>
            <a:r>
              <a:rPr lang="en-US" dirty="0"/>
              <a:t> </a:t>
            </a:r>
            <a:r>
              <a:rPr lang="en-US" dirty="0" err="1"/>
              <a:t>estilos</a:t>
            </a:r>
            <a:r>
              <a:rPr lang="en-US" dirty="0"/>
              <a:t> que button </a:t>
            </a:r>
            <a:r>
              <a:rPr lang="en-US" dirty="0" err="1"/>
              <a:t>pero</a:t>
            </a:r>
            <a:r>
              <a:rPr lang="en-US" dirty="0"/>
              <a:t> no </a:t>
            </a:r>
            <a:r>
              <a:rPr lang="en-US" dirty="0" err="1"/>
              <a:t>quiero</a:t>
            </a:r>
            <a:r>
              <a:rPr lang="en-US" dirty="0"/>
              <a:t> </a:t>
            </a:r>
            <a:r>
              <a:rPr lang="en-US" dirty="0" err="1"/>
              <a:t>tener</a:t>
            </a:r>
            <a:r>
              <a:rPr lang="en-US" dirty="0"/>
              <a:t> que </a:t>
            </a:r>
            <a:r>
              <a:rPr lang="en-US" dirty="0" err="1"/>
              <a:t>picar</a:t>
            </a:r>
            <a:r>
              <a:rPr lang="en-US" dirty="0"/>
              <a:t> de nuevo </a:t>
            </a:r>
            <a:r>
              <a:rPr lang="en-US" dirty="0" err="1"/>
              <a:t>todo</a:t>
            </a:r>
            <a:r>
              <a:rPr lang="en-US" dirty="0"/>
              <a:t>. </a:t>
            </a:r>
            <a:r>
              <a:rPr lang="en-US" dirty="0" err="1"/>
              <a:t>Utilizando</a:t>
            </a:r>
            <a:r>
              <a:rPr lang="en-US" dirty="0"/>
              <a:t> extend, el CSS </a:t>
            </a:r>
            <a:r>
              <a:rPr lang="en-US" dirty="0" err="1"/>
              <a:t>generado</a:t>
            </a:r>
            <a:r>
              <a:rPr lang="en-US" dirty="0"/>
              <a:t> se traduce a </a:t>
            </a:r>
            <a:r>
              <a:rPr lang="en-US" dirty="0" err="1"/>
              <a:t>esa</a:t>
            </a:r>
            <a:r>
              <a:rPr lang="en-US" dirty="0"/>
              <a:t> </a:t>
            </a:r>
            <a:r>
              <a:rPr lang="en-US" dirty="0" err="1"/>
              <a:t>combinación</a:t>
            </a:r>
            <a:r>
              <a:rPr lang="en-US" dirty="0"/>
              <a:t> de </a:t>
            </a:r>
            <a:r>
              <a:rPr lang="en-US" dirty="0" err="1"/>
              <a:t>selectores</a:t>
            </a:r>
            <a:endParaRPr lang="en-US" dirty="0"/>
          </a:p>
        </p:txBody>
      </p:sp>
      <p:sp>
        <p:nvSpPr>
          <p:cNvPr id="4" name="Slide Number Placeholder 3"/>
          <p:cNvSpPr>
            <a:spLocks noGrp="1"/>
          </p:cNvSpPr>
          <p:nvPr>
            <p:ph type="sldNum" sz="quarter" idx="5"/>
          </p:nvPr>
        </p:nvSpPr>
        <p:spPr/>
        <p:txBody>
          <a:bodyPr/>
          <a:lstStyle/>
          <a:p>
            <a:fld id="{D7B2E3C7-4DED-451B-AD6F-BFB932FF2CAD}" type="slidenum">
              <a:rPr lang="es-ES" smtClean="0"/>
              <a:t>16</a:t>
            </a:fld>
            <a:endParaRPr lang="es-ES" dirty="0"/>
          </a:p>
        </p:txBody>
      </p:sp>
    </p:spTree>
    <p:extLst>
      <p:ext uri="{BB962C8B-B14F-4D97-AF65-F5344CB8AC3E}">
        <p14:creationId xmlns:p14="http://schemas.microsoft.com/office/powerpoint/2010/main" val="189211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También</a:t>
            </a:r>
            <a:r>
              <a:rPr lang="en-US" dirty="0"/>
              <a:t> </a:t>
            </a:r>
            <a:r>
              <a:rPr lang="en-US" dirty="0" err="1"/>
              <a:t>podemos</a:t>
            </a:r>
            <a:r>
              <a:rPr lang="en-US" dirty="0"/>
              <a:t> </a:t>
            </a:r>
            <a:r>
              <a:rPr lang="en-US" dirty="0" err="1"/>
              <a:t>utilizar</a:t>
            </a:r>
            <a:r>
              <a:rPr lang="en-US" dirty="0"/>
              <a:t> </a:t>
            </a:r>
            <a:r>
              <a:rPr lang="en-US" dirty="0" err="1"/>
              <a:t>herencia</a:t>
            </a:r>
            <a:r>
              <a:rPr lang="en-US" dirty="0"/>
              <a:t> </a:t>
            </a:r>
            <a:r>
              <a:rPr lang="en-US" dirty="0" err="1"/>
              <a:t>múltiple</a:t>
            </a:r>
            <a:r>
              <a:rPr lang="en-US" dirty="0"/>
              <a:t>. </a:t>
            </a:r>
            <a:r>
              <a:rPr lang="en-US" dirty="0" err="1"/>
              <a:t>En</a:t>
            </a:r>
            <a:r>
              <a:rPr lang="en-US" dirty="0"/>
              <a:t> el </a:t>
            </a:r>
            <a:r>
              <a:rPr lang="en-US" dirty="0" err="1"/>
              <a:t>ejemplo</a:t>
            </a:r>
            <a:r>
              <a:rPr lang="en-US" dirty="0"/>
              <a:t> </a:t>
            </a:r>
            <a:r>
              <a:rPr lang="en-US" dirty="0" err="1"/>
              <a:t>vemos</a:t>
            </a:r>
            <a:r>
              <a:rPr lang="en-US" dirty="0"/>
              <a:t> que </a:t>
            </a:r>
            <a:r>
              <a:rPr lang="en-US" dirty="0" err="1"/>
              <a:t>utiliza</a:t>
            </a:r>
            <a:r>
              <a:rPr lang="en-US" dirty="0"/>
              <a:t> los </a:t>
            </a:r>
            <a:r>
              <a:rPr lang="en-US" dirty="0" err="1"/>
              <a:t>mismos</a:t>
            </a:r>
            <a:r>
              <a:rPr lang="en-US" dirty="0"/>
              <a:t> </a:t>
            </a:r>
            <a:r>
              <a:rPr lang="en-US" dirty="0" err="1"/>
              <a:t>estilos</a:t>
            </a:r>
            <a:r>
              <a:rPr lang="en-US" dirty="0"/>
              <a:t> que los del hover del element A y que </a:t>
            </a:r>
            <a:r>
              <a:rPr lang="en-US" dirty="0" err="1"/>
              <a:t>extienda</a:t>
            </a:r>
            <a:r>
              <a:rPr lang="en-US" dirty="0"/>
              <a:t> de button.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También</a:t>
            </a:r>
            <a:r>
              <a:rPr lang="en-US" dirty="0"/>
              <a:t> es </a:t>
            </a:r>
            <a:r>
              <a:rPr lang="en-US" dirty="0" err="1"/>
              <a:t>posible</a:t>
            </a:r>
            <a:r>
              <a:rPr lang="en-US" dirty="0"/>
              <a:t> </a:t>
            </a:r>
            <a:r>
              <a:rPr lang="en-US" dirty="0" err="1"/>
              <a:t>utilizarlo</a:t>
            </a:r>
            <a:r>
              <a:rPr lang="en-US" dirty="0"/>
              <a:t> no solo con </a:t>
            </a:r>
            <a:r>
              <a:rPr lang="en-US" dirty="0" err="1"/>
              <a:t>clases</a:t>
            </a:r>
            <a:r>
              <a:rPr lang="en-US" dirty="0"/>
              <a:t> </a:t>
            </a:r>
            <a:r>
              <a:rPr lang="en-US" dirty="0" err="1"/>
              <a:t>sino</a:t>
            </a:r>
            <a:r>
              <a:rPr lang="en-US" dirty="0"/>
              <a:t> con </a:t>
            </a:r>
            <a:r>
              <a:rPr lang="en-US" dirty="0" err="1"/>
              <a:t>selectores</a:t>
            </a:r>
            <a:r>
              <a:rPr lang="en-US" dirty="0"/>
              <a:t> HTML (div, input, </a:t>
            </a:r>
            <a:r>
              <a:rPr lang="en-US" dirty="0" err="1"/>
              <a:t>etc</a:t>
            </a:r>
            <a:r>
              <a:rPr lang="en-US" dirty="0"/>
              <a:t>).</a:t>
            </a:r>
          </a:p>
        </p:txBody>
      </p:sp>
      <p:sp>
        <p:nvSpPr>
          <p:cNvPr id="4" name="Slide Number Placeholder 3"/>
          <p:cNvSpPr>
            <a:spLocks noGrp="1"/>
          </p:cNvSpPr>
          <p:nvPr>
            <p:ph type="sldNum" sz="quarter" idx="5"/>
          </p:nvPr>
        </p:nvSpPr>
        <p:spPr/>
        <p:txBody>
          <a:bodyPr/>
          <a:lstStyle/>
          <a:p>
            <a:fld id="{D7B2E3C7-4DED-451B-AD6F-BFB932FF2CAD}" type="slidenum">
              <a:rPr lang="es-ES" smtClean="0"/>
              <a:t>17</a:t>
            </a:fld>
            <a:endParaRPr lang="es-ES" dirty="0"/>
          </a:p>
        </p:txBody>
      </p:sp>
    </p:spTree>
    <p:extLst>
      <p:ext uri="{BB962C8B-B14F-4D97-AF65-F5344CB8AC3E}">
        <p14:creationId xmlns:p14="http://schemas.microsoft.com/office/powerpoint/2010/main" val="3500563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La directiva </a:t>
            </a:r>
            <a:r>
              <a:rPr lang="es-ES" sz="1200" b="1" i="0" kern="1200" dirty="0" err="1">
                <a:solidFill>
                  <a:schemeClr val="tx1"/>
                </a:solidFill>
                <a:effectLst/>
                <a:latin typeface="+mn-lt"/>
                <a:ea typeface="+mn-ea"/>
                <a:cs typeface="+mn-cs"/>
              </a:rPr>
              <a:t>mixin</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permite definir estilos reutilizables en toda la hoja de estilos sin tener que recurrir a clases CSS no semánticas del tipo </a:t>
            </a:r>
            <a:r>
              <a:rPr lang="es-ES" dirty="0"/>
              <a:t>.</a:t>
            </a:r>
            <a:r>
              <a:rPr lang="es-ES" dirty="0" err="1"/>
              <a:t>float-left</a:t>
            </a:r>
            <a:r>
              <a:rPr lang="es-ES" sz="1200" b="0" i="0" kern="1200" dirty="0">
                <a:solidFill>
                  <a:schemeClr val="tx1"/>
                </a:solidFill>
                <a:effectLst/>
                <a:latin typeface="+mn-lt"/>
                <a:ea typeface="+mn-ea"/>
                <a:cs typeface="+mn-cs"/>
              </a:rPr>
              <a:t>. Los </a:t>
            </a:r>
            <a:r>
              <a:rPr lang="es-ES" sz="1200" b="0" i="1" kern="1200" dirty="0" err="1">
                <a:solidFill>
                  <a:schemeClr val="tx1"/>
                </a:solidFill>
                <a:effectLst/>
                <a:latin typeface="+mn-lt"/>
                <a:ea typeface="+mn-ea"/>
                <a:cs typeface="+mn-cs"/>
              </a:rPr>
              <a:t>mixins</a:t>
            </a:r>
            <a:r>
              <a:rPr lang="es-ES" sz="1200" b="0" i="0" kern="1200" dirty="0">
                <a:solidFill>
                  <a:schemeClr val="tx1"/>
                </a:solidFill>
                <a:effectLst/>
                <a:latin typeface="+mn-lt"/>
                <a:ea typeface="+mn-ea"/>
                <a:cs typeface="+mn-cs"/>
              </a:rPr>
              <a:t> también pueden contener reglas CSS y cualquier otro elemento definido por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Los </a:t>
            </a:r>
            <a:r>
              <a:rPr lang="es-ES" sz="1200" b="0" i="1" kern="1200" dirty="0" err="1">
                <a:solidFill>
                  <a:schemeClr val="tx1"/>
                </a:solidFill>
                <a:effectLst/>
                <a:latin typeface="+mn-lt"/>
                <a:ea typeface="+mn-ea"/>
                <a:cs typeface="+mn-cs"/>
              </a:rPr>
              <a:t>mixins</a:t>
            </a:r>
            <a:r>
              <a:rPr lang="es-ES" sz="1200" b="0" i="0" kern="1200" dirty="0">
                <a:solidFill>
                  <a:schemeClr val="tx1"/>
                </a:solidFill>
                <a:effectLst/>
                <a:latin typeface="+mn-lt"/>
                <a:ea typeface="+mn-ea"/>
                <a:cs typeface="+mn-cs"/>
              </a:rPr>
              <a:t> incluso admiten el uso de argumentos, como si fueran funciones, para poder modificar su comportamiento y ofrecer así una mayor flexibilidad.</a:t>
            </a:r>
            <a:endParaRPr lang="es-ES" dirty="0"/>
          </a:p>
          <a:p>
            <a:endParaRPr lang="en-US" dirty="0"/>
          </a:p>
          <a:p>
            <a:endParaRPr lang="en-US" dirty="0"/>
          </a:p>
          <a:p>
            <a:r>
              <a:rPr lang="en-US" b="1" dirty="0"/>
              <a:t>¿</a:t>
            </a:r>
            <a:r>
              <a:rPr lang="en-US" b="1" dirty="0" err="1"/>
              <a:t>Cuándo</a:t>
            </a:r>
            <a:r>
              <a:rPr lang="en-US" b="1" dirty="0"/>
              <a:t> </a:t>
            </a:r>
            <a:r>
              <a:rPr lang="en-US" b="1" dirty="0" err="1"/>
              <a:t>utilizar</a:t>
            </a:r>
            <a:r>
              <a:rPr lang="en-US" b="1" dirty="0"/>
              <a:t> @</a:t>
            </a:r>
            <a:r>
              <a:rPr lang="en-US" b="1" dirty="0" err="1"/>
              <a:t>mixin</a:t>
            </a:r>
            <a:r>
              <a:rPr lang="en-US" b="1" dirty="0"/>
              <a:t> y </a:t>
            </a:r>
            <a:r>
              <a:rPr lang="en-US" b="1" dirty="0" err="1"/>
              <a:t>cuando</a:t>
            </a:r>
            <a:r>
              <a:rPr lang="en-US" b="1" dirty="0"/>
              <a:t> </a:t>
            </a:r>
            <a:r>
              <a:rPr lang="en-US" b="1" dirty="0" err="1"/>
              <a:t>utilizar</a:t>
            </a:r>
            <a:r>
              <a:rPr lang="en-US" b="1" dirty="0"/>
              <a:t> @extend?</a:t>
            </a:r>
            <a:r>
              <a:rPr lang="en-US" dirty="0"/>
              <a:t> </a:t>
            </a:r>
            <a:r>
              <a:rPr lang="en-US" dirty="0" err="1"/>
              <a:t>Existe</a:t>
            </a:r>
            <a:r>
              <a:rPr lang="en-US" dirty="0"/>
              <a:t> una </a:t>
            </a:r>
            <a:r>
              <a:rPr lang="en-US" dirty="0" err="1"/>
              <a:t>regla</a:t>
            </a:r>
            <a:r>
              <a:rPr lang="en-US" dirty="0"/>
              <a:t> </a:t>
            </a:r>
            <a:r>
              <a:rPr lang="en-US" i="1" dirty="0"/>
              <a:t>no </a:t>
            </a:r>
            <a:r>
              <a:rPr lang="en-US" dirty="0" err="1"/>
              <a:t>escrita</a:t>
            </a:r>
            <a:r>
              <a:rPr lang="en-US" dirty="0"/>
              <a:t> de </a:t>
            </a:r>
            <a:r>
              <a:rPr lang="en-US" dirty="0" err="1"/>
              <a:t>cuándo</a:t>
            </a:r>
            <a:r>
              <a:rPr lang="en-US" dirty="0"/>
              <a:t> </a:t>
            </a:r>
            <a:r>
              <a:rPr lang="en-US" dirty="0" err="1"/>
              <a:t>usar</a:t>
            </a:r>
            <a:r>
              <a:rPr lang="en-US" dirty="0"/>
              <a:t> @</a:t>
            </a:r>
            <a:r>
              <a:rPr lang="en-US" dirty="0" err="1"/>
              <a:t>mixin</a:t>
            </a:r>
            <a:r>
              <a:rPr lang="en-US" dirty="0"/>
              <a:t> y </a:t>
            </a:r>
            <a:r>
              <a:rPr lang="en-US" dirty="0" err="1"/>
              <a:t>cuándo</a:t>
            </a:r>
            <a:r>
              <a:rPr lang="en-US" dirty="0"/>
              <a:t> @extend que </a:t>
            </a:r>
            <a:r>
              <a:rPr lang="en-US" dirty="0" err="1"/>
              <a:t>consiste</a:t>
            </a:r>
            <a:r>
              <a:rPr lang="en-US" dirty="0"/>
              <a:t> </a:t>
            </a:r>
            <a:r>
              <a:rPr lang="en-US" dirty="0" err="1"/>
              <a:t>en</a:t>
            </a:r>
            <a:r>
              <a:rPr lang="en-US" dirty="0"/>
              <a:t> que </a:t>
            </a:r>
            <a:r>
              <a:rPr lang="en-US" dirty="0" err="1"/>
              <a:t>si</a:t>
            </a:r>
            <a:r>
              <a:rPr lang="en-US" dirty="0"/>
              <a:t> no vas a </a:t>
            </a:r>
            <a:r>
              <a:rPr lang="en-US" dirty="0" err="1"/>
              <a:t>pasarle</a:t>
            </a:r>
            <a:r>
              <a:rPr lang="en-US" dirty="0"/>
              <a:t> variables por </a:t>
            </a:r>
            <a:r>
              <a:rPr lang="en-US" dirty="0" err="1"/>
              <a:t>parámetros</a:t>
            </a:r>
            <a:r>
              <a:rPr lang="en-US" dirty="0"/>
              <a:t> </a:t>
            </a:r>
            <a:r>
              <a:rPr lang="en-US" dirty="0" err="1"/>
              <a:t>puede</a:t>
            </a:r>
            <a:r>
              <a:rPr lang="en-US" dirty="0"/>
              <a:t> ser </a:t>
            </a:r>
            <a:r>
              <a:rPr lang="en-US" dirty="0" err="1"/>
              <a:t>candidato</a:t>
            </a:r>
            <a:r>
              <a:rPr lang="en-US" dirty="0"/>
              <a:t> a @extend, </a:t>
            </a:r>
            <a:r>
              <a:rPr lang="en-US" dirty="0" err="1"/>
              <a:t>pero</a:t>
            </a:r>
            <a:r>
              <a:rPr lang="en-US" dirty="0"/>
              <a:t> </a:t>
            </a:r>
            <a:r>
              <a:rPr lang="en-US" dirty="0" err="1"/>
              <a:t>si</a:t>
            </a:r>
            <a:r>
              <a:rPr lang="en-US" dirty="0"/>
              <a:t> hay </a:t>
            </a:r>
            <a:r>
              <a:rPr lang="en-US" dirty="0" err="1"/>
              <a:t>algunas</a:t>
            </a:r>
            <a:r>
              <a:rPr lang="en-US" dirty="0"/>
              <a:t> </a:t>
            </a:r>
            <a:r>
              <a:rPr lang="en-US" dirty="0" err="1"/>
              <a:t>reglas</a:t>
            </a:r>
            <a:r>
              <a:rPr lang="en-US" dirty="0"/>
              <a:t> </a:t>
            </a:r>
            <a:r>
              <a:rPr lang="en-US" dirty="0" err="1"/>
              <a:t>definidas</a:t>
            </a:r>
            <a:r>
              <a:rPr lang="en-US" dirty="0"/>
              <a:t> que </a:t>
            </a:r>
            <a:r>
              <a:rPr lang="en-US" dirty="0" err="1"/>
              <a:t>están</a:t>
            </a:r>
            <a:r>
              <a:rPr lang="en-US" dirty="0"/>
              <a:t> </a:t>
            </a:r>
            <a:r>
              <a:rPr lang="en-US" dirty="0" err="1"/>
              <a:t>sujeta</a:t>
            </a:r>
            <a:r>
              <a:rPr lang="en-US" dirty="0"/>
              <a:t> a </a:t>
            </a:r>
            <a:r>
              <a:rPr lang="en-US" dirty="0" err="1"/>
              <a:t>cambios</a:t>
            </a:r>
            <a:r>
              <a:rPr lang="en-US" dirty="0"/>
              <a:t> </a:t>
            </a:r>
            <a:r>
              <a:rPr lang="en-US" dirty="0" err="1"/>
              <a:t>en</a:t>
            </a:r>
            <a:r>
              <a:rPr lang="en-US" dirty="0"/>
              <a:t> </a:t>
            </a:r>
            <a:r>
              <a:rPr lang="en-US" dirty="0" err="1"/>
              <a:t>función</a:t>
            </a:r>
            <a:r>
              <a:rPr lang="en-US" dirty="0"/>
              <a:t> de sus </a:t>
            </a:r>
            <a:r>
              <a:rPr lang="en-US" dirty="0" err="1"/>
              <a:t>argumentos</a:t>
            </a:r>
            <a:r>
              <a:rPr lang="en-US" dirty="0"/>
              <a:t>, es </a:t>
            </a:r>
            <a:r>
              <a:rPr lang="en-US" dirty="0" err="1"/>
              <a:t>candidata</a:t>
            </a:r>
            <a:r>
              <a:rPr lang="en-US" dirty="0"/>
              <a:t> a @</a:t>
            </a:r>
            <a:r>
              <a:rPr lang="en-US" dirty="0" err="1"/>
              <a:t>mixin</a:t>
            </a:r>
            <a:r>
              <a:rPr lang="en-US" dirty="0"/>
              <a:t>. </a:t>
            </a:r>
          </a:p>
          <a:p>
            <a:endParaRPr lang="en-US" dirty="0"/>
          </a:p>
          <a:p>
            <a:r>
              <a:rPr lang="en-US" dirty="0"/>
              <a:t>Mi </a:t>
            </a:r>
            <a:r>
              <a:rPr lang="en-US" dirty="0" err="1"/>
              <a:t>consejo</a:t>
            </a:r>
            <a:r>
              <a:rPr lang="en-US" dirty="0"/>
              <a:t> es que </a:t>
            </a:r>
            <a:r>
              <a:rPr lang="en-US" dirty="0" err="1"/>
              <a:t>uséis</a:t>
            </a:r>
            <a:r>
              <a:rPr lang="en-US" dirty="0"/>
              <a:t> @extend </a:t>
            </a:r>
            <a:r>
              <a:rPr lang="en-US" dirty="0" err="1"/>
              <a:t>solamente</a:t>
            </a:r>
            <a:r>
              <a:rPr lang="en-US" dirty="0"/>
              <a:t> </a:t>
            </a:r>
            <a:r>
              <a:rPr lang="en-US" dirty="0" err="1"/>
              <a:t>cuando</a:t>
            </a:r>
            <a:r>
              <a:rPr lang="en-US" dirty="0"/>
              <a:t> </a:t>
            </a:r>
            <a:r>
              <a:rPr lang="en-US" dirty="0" err="1"/>
              <a:t>tengáis</a:t>
            </a:r>
            <a:r>
              <a:rPr lang="en-US" dirty="0"/>
              <a:t> </a:t>
            </a:r>
            <a:r>
              <a:rPr lang="en-US" dirty="0" err="1"/>
              <a:t>clases</a:t>
            </a:r>
            <a:r>
              <a:rPr lang="en-US" dirty="0"/>
              <a:t> que </a:t>
            </a:r>
            <a:r>
              <a:rPr lang="en-US" dirty="0" err="1"/>
              <a:t>estén</a:t>
            </a:r>
            <a:r>
              <a:rPr lang="en-US" dirty="0"/>
              <a:t> </a:t>
            </a:r>
            <a:r>
              <a:rPr lang="en-US" dirty="0" err="1"/>
              <a:t>relacionadas</a:t>
            </a:r>
            <a:r>
              <a:rPr lang="en-US" dirty="0"/>
              <a:t> entre </a:t>
            </a:r>
            <a:r>
              <a:rPr lang="en-US" dirty="0" err="1"/>
              <a:t>sí</a:t>
            </a:r>
            <a:r>
              <a:rPr lang="en-US" dirty="0"/>
              <a:t>. Es </a:t>
            </a:r>
            <a:r>
              <a:rPr lang="en-US" dirty="0" err="1"/>
              <a:t>decir</a:t>
            </a:r>
            <a:r>
              <a:rPr lang="en-US" dirty="0"/>
              <a:t>, </a:t>
            </a:r>
            <a:r>
              <a:rPr lang="en-US" dirty="0" err="1"/>
              <a:t>si</a:t>
            </a:r>
            <a:r>
              <a:rPr lang="en-US" dirty="0"/>
              <a:t> </a:t>
            </a:r>
            <a:r>
              <a:rPr lang="en-US" dirty="0" err="1"/>
              <a:t>tengo</a:t>
            </a:r>
            <a:r>
              <a:rPr lang="en-US" dirty="0"/>
              <a:t> una </a:t>
            </a:r>
            <a:r>
              <a:rPr lang="en-US" dirty="0" err="1"/>
              <a:t>clase</a:t>
            </a:r>
            <a:r>
              <a:rPr lang="en-US" dirty="0"/>
              <a:t> .button y </a:t>
            </a:r>
            <a:r>
              <a:rPr lang="en-US" dirty="0" err="1"/>
              <a:t>luego</a:t>
            </a:r>
            <a:r>
              <a:rPr lang="en-US" dirty="0"/>
              <a:t> </a:t>
            </a:r>
            <a:r>
              <a:rPr lang="en-US" dirty="0" err="1"/>
              <a:t>tengo</a:t>
            </a:r>
            <a:r>
              <a:rPr lang="en-US" dirty="0"/>
              <a:t> una </a:t>
            </a:r>
            <a:r>
              <a:rPr lang="en-US" dirty="0" err="1"/>
              <a:t>clase</a:t>
            </a:r>
            <a:r>
              <a:rPr lang="en-US" dirty="0"/>
              <a:t> para un </a:t>
            </a:r>
            <a:r>
              <a:rPr lang="en-US" dirty="0" err="1"/>
              <a:t>textarea</a:t>
            </a:r>
            <a:r>
              <a:rPr lang="en-US" dirty="0"/>
              <a:t> y los dos </a:t>
            </a:r>
            <a:r>
              <a:rPr lang="en-US" dirty="0" err="1"/>
              <a:t>casualmente</a:t>
            </a:r>
            <a:r>
              <a:rPr lang="en-US" dirty="0"/>
              <a:t> </a:t>
            </a:r>
            <a:r>
              <a:rPr lang="en-US" dirty="0" err="1"/>
              <a:t>tienen</a:t>
            </a:r>
            <a:r>
              <a:rPr lang="en-US" dirty="0"/>
              <a:t> el </a:t>
            </a:r>
            <a:r>
              <a:rPr lang="en-US" dirty="0" err="1"/>
              <a:t>mismo</a:t>
            </a:r>
            <a:r>
              <a:rPr lang="en-US" dirty="0"/>
              <a:t> padding, no </a:t>
            </a:r>
            <a:r>
              <a:rPr lang="en-US" dirty="0" err="1"/>
              <a:t>tiene</a:t>
            </a:r>
            <a:r>
              <a:rPr lang="en-US" dirty="0"/>
              <a:t> </a:t>
            </a:r>
            <a:r>
              <a:rPr lang="en-US" dirty="0" err="1"/>
              <a:t>mucho</a:t>
            </a:r>
            <a:r>
              <a:rPr lang="en-US" dirty="0"/>
              <a:t> </a:t>
            </a:r>
            <a:r>
              <a:rPr lang="en-US" dirty="0" err="1"/>
              <a:t>sentido</a:t>
            </a:r>
            <a:r>
              <a:rPr lang="en-US" dirty="0"/>
              <a:t> </a:t>
            </a:r>
            <a:r>
              <a:rPr lang="en-US" dirty="0" err="1"/>
              <a:t>semántico</a:t>
            </a:r>
            <a:r>
              <a:rPr lang="en-US" dirty="0"/>
              <a:t> que </a:t>
            </a:r>
            <a:r>
              <a:rPr lang="en-US" dirty="0" err="1"/>
              <a:t>hagas</a:t>
            </a:r>
            <a:r>
              <a:rPr lang="en-US" dirty="0"/>
              <a:t> que ese .button </a:t>
            </a:r>
            <a:r>
              <a:rPr lang="en-US" dirty="0" err="1"/>
              <a:t>extienda</a:t>
            </a:r>
            <a:r>
              <a:rPr lang="en-US" dirty="0"/>
              <a:t> de la </a:t>
            </a:r>
            <a:r>
              <a:rPr lang="en-US" dirty="0" err="1"/>
              <a:t>clase</a:t>
            </a:r>
            <a:r>
              <a:rPr lang="en-US" dirty="0"/>
              <a:t> del </a:t>
            </a:r>
            <a:r>
              <a:rPr lang="en-US" dirty="0" err="1"/>
              <a:t>textarea</a:t>
            </a:r>
            <a:r>
              <a:rPr lang="en-US" dirty="0"/>
              <a:t> </a:t>
            </a:r>
            <a:r>
              <a:rPr lang="en-US" dirty="0" err="1"/>
              <a:t>sólo</a:t>
            </a:r>
            <a:r>
              <a:rPr lang="en-US" dirty="0"/>
              <a:t> </a:t>
            </a:r>
            <a:r>
              <a:rPr lang="en-US" dirty="0" err="1"/>
              <a:t>porque</a:t>
            </a:r>
            <a:r>
              <a:rPr lang="en-US" dirty="0"/>
              <a:t> </a:t>
            </a:r>
            <a:r>
              <a:rPr lang="en-US" dirty="0" err="1"/>
              <a:t>tienen</a:t>
            </a:r>
            <a:r>
              <a:rPr lang="en-US" dirty="0"/>
              <a:t> el </a:t>
            </a:r>
            <a:r>
              <a:rPr lang="en-US" dirty="0" err="1"/>
              <a:t>mismo</a:t>
            </a:r>
            <a:r>
              <a:rPr lang="en-US" dirty="0"/>
              <a:t> padding. </a:t>
            </a:r>
          </a:p>
          <a:p>
            <a:endParaRPr lang="en-US" dirty="0"/>
          </a:p>
          <a:p>
            <a:r>
              <a:rPr lang="en-US" dirty="0"/>
              <a:t>Es </a:t>
            </a:r>
            <a:r>
              <a:rPr lang="en-US" dirty="0" err="1"/>
              <a:t>importante</a:t>
            </a:r>
            <a:r>
              <a:rPr lang="en-US" dirty="0"/>
              <a:t> que el </a:t>
            </a:r>
            <a:r>
              <a:rPr lang="en-US" dirty="0" err="1"/>
              <a:t>código</a:t>
            </a:r>
            <a:r>
              <a:rPr lang="en-US" dirty="0"/>
              <a:t> que </a:t>
            </a:r>
            <a:r>
              <a:rPr lang="en-US" dirty="0" err="1"/>
              <a:t>hagáis</a:t>
            </a:r>
            <a:r>
              <a:rPr lang="en-US" dirty="0"/>
              <a:t> </a:t>
            </a:r>
            <a:r>
              <a:rPr lang="en-US" dirty="0" err="1"/>
              <a:t>tenga</a:t>
            </a:r>
            <a:r>
              <a:rPr lang="en-US" dirty="0"/>
              <a:t> </a:t>
            </a:r>
            <a:r>
              <a:rPr lang="en-US" dirty="0" err="1"/>
              <a:t>sentido</a:t>
            </a:r>
            <a:r>
              <a:rPr lang="en-US" dirty="0"/>
              <a:t>, </a:t>
            </a:r>
            <a:r>
              <a:rPr lang="en-US" dirty="0" err="1"/>
              <a:t>logica</a:t>
            </a:r>
            <a:r>
              <a:rPr lang="en-US" dirty="0"/>
              <a:t>. </a:t>
            </a:r>
            <a:r>
              <a:rPr lang="en-US" dirty="0" err="1"/>
              <a:t>Ya</a:t>
            </a:r>
            <a:r>
              <a:rPr lang="en-US" dirty="0"/>
              <a:t> que al final lo que </a:t>
            </a:r>
            <a:r>
              <a:rPr lang="en-US" dirty="0" err="1"/>
              <a:t>estáis</a:t>
            </a:r>
            <a:r>
              <a:rPr lang="en-US" dirty="0"/>
              <a:t> </a:t>
            </a:r>
            <a:r>
              <a:rPr lang="en-US" dirty="0" err="1"/>
              <a:t>enfatizando</a:t>
            </a:r>
            <a:r>
              <a:rPr lang="en-US" dirty="0"/>
              <a:t> es </a:t>
            </a:r>
            <a:r>
              <a:rPr lang="en-US" dirty="0" err="1"/>
              <a:t>legibilidad</a:t>
            </a:r>
            <a:r>
              <a:rPr lang="en-US" dirty="0"/>
              <a:t>. Es </a:t>
            </a:r>
            <a:r>
              <a:rPr lang="en-US" dirty="0" err="1"/>
              <a:t>más</a:t>
            </a:r>
            <a:r>
              <a:rPr lang="en-US" dirty="0"/>
              <a:t> legible </a:t>
            </a:r>
            <a:r>
              <a:rPr lang="en-US" dirty="0" err="1"/>
              <a:t>ver</a:t>
            </a:r>
            <a:r>
              <a:rPr lang="en-US" dirty="0"/>
              <a:t> un .button que </a:t>
            </a:r>
            <a:r>
              <a:rPr lang="en-US" dirty="0" err="1"/>
              <a:t>tiene</a:t>
            </a:r>
            <a:r>
              <a:rPr lang="en-US" dirty="0"/>
              <a:t> un @</a:t>
            </a:r>
            <a:r>
              <a:rPr lang="en-US" dirty="0" err="1"/>
              <a:t>mixin</a:t>
            </a:r>
            <a:r>
              <a:rPr lang="en-US" dirty="0"/>
              <a:t> apply-default-padding() que un @extend de .</a:t>
            </a:r>
            <a:r>
              <a:rPr lang="en-US" dirty="0" err="1"/>
              <a:t>textarea</a:t>
            </a:r>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18</a:t>
            </a:fld>
            <a:endParaRPr lang="es-ES" dirty="0"/>
          </a:p>
        </p:txBody>
      </p:sp>
    </p:spTree>
    <p:extLst>
      <p:ext uri="{BB962C8B-B14F-4D97-AF65-F5344CB8AC3E}">
        <p14:creationId xmlns:p14="http://schemas.microsoft.com/office/powerpoint/2010/main" val="1810590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19</a:t>
            </a:fld>
            <a:endParaRPr lang="es-ES" dirty="0"/>
          </a:p>
        </p:txBody>
      </p:sp>
    </p:spTree>
    <p:extLst>
      <p:ext uri="{BB962C8B-B14F-4D97-AF65-F5344CB8AC3E}">
        <p14:creationId xmlns:p14="http://schemas.microsoft.com/office/powerpoint/2010/main" val="85834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directive </a:t>
            </a:r>
            <a:r>
              <a:rPr lang="en-US" b="1" dirty="0"/>
              <a:t>function </a:t>
            </a:r>
            <a:r>
              <a:rPr lang="en-US" b="0" dirty="0"/>
              <a:t>son </a:t>
            </a:r>
            <a:r>
              <a:rPr lang="en-US" b="0" dirty="0" err="1"/>
              <a:t>directivas</a:t>
            </a:r>
            <a:r>
              <a:rPr lang="en-US" b="0" dirty="0"/>
              <a:t> que </a:t>
            </a:r>
            <a:r>
              <a:rPr lang="en-US" b="0" dirty="0" err="1"/>
              <a:t>devuelven</a:t>
            </a:r>
            <a:r>
              <a:rPr lang="en-US" b="0" dirty="0"/>
              <a:t> un valor. </a:t>
            </a:r>
            <a:r>
              <a:rPr lang="en-US" b="0" dirty="0" err="1"/>
              <a:t>Esa</a:t>
            </a:r>
            <a:r>
              <a:rPr lang="en-US" b="0" dirty="0"/>
              <a:t> es la principal </a:t>
            </a:r>
            <a:r>
              <a:rPr lang="en-US" b="0" dirty="0" err="1"/>
              <a:t>diferencia</a:t>
            </a:r>
            <a:r>
              <a:rPr lang="en-US" b="0" dirty="0"/>
              <a:t> entre un </a:t>
            </a:r>
            <a:r>
              <a:rPr lang="en-US" b="1" dirty="0" err="1"/>
              <a:t>mixin</a:t>
            </a:r>
            <a:r>
              <a:rPr lang="en-US" b="1" dirty="0"/>
              <a:t> </a:t>
            </a:r>
            <a:r>
              <a:rPr lang="en-US" b="0" dirty="0"/>
              <a:t>y una </a:t>
            </a:r>
            <a:r>
              <a:rPr lang="en-US" b="1" dirty="0"/>
              <a:t>function.</a:t>
            </a:r>
            <a:endParaRPr lang="en-US" b="0" dirty="0"/>
          </a:p>
          <a:p>
            <a:endParaRPr lang="en-US" dirty="0"/>
          </a:p>
          <a:p>
            <a:r>
              <a:rPr lang="en-US" dirty="0"/>
              <a:t>Los </a:t>
            </a:r>
            <a:r>
              <a:rPr lang="en-US" dirty="0" err="1"/>
              <a:t>mixins</a:t>
            </a:r>
            <a:r>
              <a:rPr lang="en-US" dirty="0"/>
              <a:t> </a:t>
            </a:r>
            <a:r>
              <a:rPr lang="en-US" dirty="0" err="1"/>
              <a:t>devuelven</a:t>
            </a:r>
            <a:r>
              <a:rPr lang="en-US" dirty="0"/>
              <a:t> una </a:t>
            </a:r>
            <a:r>
              <a:rPr lang="en-US" dirty="0" err="1"/>
              <a:t>serie</a:t>
            </a:r>
            <a:r>
              <a:rPr lang="en-US" dirty="0"/>
              <a:t> de </a:t>
            </a:r>
            <a:r>
              <a:rPr lang="en-US" dirty="0" err="1"/>
              <a:t>reglas</a:t>
            </a:r>
            <a:r>
              <a:rPr lang="en-US" dirty="0"/>
              <a:t> </a:t>
            </a:r>
            <a:r>
              <a:rPr lang="en-US" dirty="0" err="1"/>
              <a:t>mientras</a:t>
            </a:r>
            <a:r>
              <a:rPr lang="en-US" dirty="0"/>
              <a:t> que las @function </a:t>
            </a:r>
            <a:r>
              <a:rPr lang="en-US" dirty="0" err="1"/>
              <a:t>devuelven</a:t>
            </a:r>
            <a:r>
              <a:rPr lang="en-US" dirty="0"/>
              <a:t> un valor </a:t>
            </a:r>
            <a:r>
              <a:rPr lang="en-US" dirty="0" err="1"/>
              <a:t>calculado</a:t>
            </a:r>
            <a:endParaRPr lang="en-US" dirty="0"/>
          </a:p>
          <a:p>
            <a:endParaRPr lang="en-US" dirty="0"/>
          </a:p>
          <a:p>
            <a:r>
              <a:rPr lang="en-US" dirty="0"/>
              <a:t>Las @function se </a:t>
            </a:r>
            <a:r>
              <a:rPr lang="en-US" dirty="0" err="1"/>
              <a:t>llaman</a:t>
            </a:r>
            <a:r>
              <a:rPr lang="en-US" dirty="0"/>
              <a:t> </a:t>
            </a:r>
            <a:r>
              <a:rPr lang="en-US" dirty="0" err="1"/>
              <a:t>directamente</a:t>
            </a:r>
            <a:r>
              <a:rPr lang="en-US" dirty="0"/>
              <a:t> </a:t>
            </a:r>
            <a:r>
              <a:rPr lang="en-US" dirty="0" err="1"/>
              <a:t>como</a:t>
            </a:r>
            <a:r>
              <a:rPr lang="en-US" dirty="0"/>
              <a:t> valor de una </a:t>
            </a:r>
            <a:r>
              <a:rPr lang="en-US" dirty="0" err="1"/>
              <a:t>regla</a:t>
            </a:r>
            <a:r>
              <a:rPr lang="en-US" dirty="0"/>
              <a:t> de </a:t>
            </a:r>
            <a:r>
              <a:rPr lang="en-US" dirty="0" err="1"/>
              <a:t>estilos</a:t>
            </a:r>
            <a:r>
              <a:rPr lang="en-US" dirty="0"/>
              <a:t>.</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El contenido de una función puede estar formado por varias líneas, pero siempre debe acabar con una directiva de tipo </a:t>
            </a:r>
            <a:r>
              <a:rPr lang="es-ES" dirty="0"/>
              <a:t>@</a:t>
            </a:r>
            <a:r>
              <a:rPr lang="es-ES" dirty="0" err="1"/>
              <a:t>return</a:t>
            </a:r>
            <a:r>
              <a:rPr lang="es-ES" sz="1200" b="0" i="0" kern="1200" dirty="0">
                <a:solidFill>
                  <a:schemeClr val="tx1"/>
                </a:solidFill>
                <a:effectLst/>
                <a:latin typeface="+mn-lt"/>
                <a:ea typeface="+mn-ea"/>
                <a:cs typeface="+mn-cs"/>
              </a:rPr>
              <a:t> para devolver el resultado de su ejecución.</a:t>
            </a:r>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20</a:t>
            </a:fld>
            <a:endParaRPr lang="es-ES" dirty="0"/>
          </a:p>
        </p:txBody>
      </p:sp>
    </p:spTree>
    <p:extLst>
      <p:ext uri="{BB962C8B-B14F-4D97-AF65-F5344CB8AC3E}">
        <p14:creationId xmlns:p14="http://schemas.microsoft.com/office/powerpoint/2010/main" val="172064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Sass </a:t>
            </a:r>
            <a:r>
              <a:rPr lang="en-US" dirty="0" err="1"/>
              <a:t>nos</a:t>
            </a:r>
            <a:r>
              <a:rPr lang="en-US" dirty="0"/>
              <a:t> </a:t>
            </a:r>
            <a:r>
              <a:rPr lang="en-US" dirty="0" err="1"/>
              <a:t>proporciona</a:t>
            </a:r>
            <a:r>
              <a:rPr lang="en-US" dirty="0"/>
              <a:t> dos </a:t>
            </a:r>
            <a:r>
              <a:rPr lang="en-US" dirty="0" err="1"/>
              <a:t>sabores</a:t>
            </a:r>
            <a:r>
              <a:rPr lang="en-US" dirty="0"/>
              <a:t> para ser </a:t>
            </a:r>
            <a:r>
              <a:rPr lang="en-US" dirty="0" err="1"/>
              <a:t>usado</a:t>
            </a:r>
            <a:r>
              <a:rPr lang="en-US" dirty="0"/>
              <a:t>:</a:t>
            </a:r>
          </a:p>
          <a:p>
            <a:pPr marL="0" indent="0">
              <a:buFontTx/>
              <a:buNone/>
            </a:pPr>
            <a:endParaRPr lang="en-US" dirty="0"/>
          </a:p>
          <a:p>
            <a:pPr marL="0" indent="0">
              <a:buFontTx/>
              <a:buNone/>
            </a:pPr>
            <a:r>
              <a:rPr lang="en-US" dirty="0"/>
              <a:t>El primero, </a:t>
            </a:r>
            <a:r>
              <a:rPr lang="en-US" dirty="0" err="1"/>
              <a:t>conocido</a:t>
            </a:r>
            <a:r>
              <a:rPr lang="en-US" dirty="0"/>
              <a:t> </a:t>
            </a:r>
            <a:r>
              <a:rPr lang="en-US" dirty="0" err="1"/>
              <a:t>como</a:t>
            </a:r>
            <a:r>
              <a:rPr lang="en-US" dirty="0"/>
              <a:t> Sass </a:t>
            </a:r>
            <a:r>
              <a:rPr lang="en-US" dirty="0" err="1"/>
              <a:t>simplemente</a:t>
            </a:r>
            <a:r>
              <a:rPr lang="en-US" dirty="0"/>
              <a:t>, es la </a:t>
            </a:r>
            <a:r>
              <a:rPr lang="en-US" dirty="0" err="1"/>
              <a:t>sintaxis</a:t>
            </a:r>
            <a:r>
              <a:rPr lang="en-US" dirty="0"/>
              <a:t> de </a:t>
            </a:r>
            <a:r>
              <a:rPr lang="en-US" dirty="0" err="1"/>
              <a:t>tipo</a:t>
            </a:r>
            <a:r>
              <a:rPr lang="en-US" dirty="0"/>
              <a:t> YAML, es </a:t>
            </a:r>
            <a:r>
              <a:rPr lang="en-US" dirty="0" err="1"/>
              <a:t>decir</a:t>
            </a:r>
            <a:r>
              <a:rPr lang="en-US" dirty="0"/>
              <a:t>, no </a:t>
            </a:r>
            <a:r>
              <a:rPr lang="en-US" dirty="0" err="1"/>
              <a:t>utiliza</a:t>
            </a:r>
            <a:r>
              <a:rPr lang="en-US" dirty="0"/>
              <a:t> </a:t>
            </a:r>
            <a:r>
              <a:rPr lang="en-US" dirty="0" err="1"/>
              <a:t>llaves</a:t>
            </a:r>
            <a:r>
              <a:rPr lang="en-US" dirty="0"/>
              <a:t> y es un </a:t>
            </a:r>
            <a:r>
              <a:rPr lang="en-US" dirty="0" err="1"/>
              <a:t>lenguaje</a:t>
            </a:r>
            <a:r>
              <a:rPr lang="en-US" dirty="0"/>
              <a:t> </a:t>
            </a:r>
            <a:r>
              <a:rPr lang="en-US" dirty="0" err="1"/>
              <a:t>indentado</a:t>
            </a:r>
            <a:r>
              <a:rPr lang="en-US" dirty="0"/>
              <a:t>. Si </a:t>
            </a:r>
            <a:r>
              <a:rPr lang="en-US" dirty="0" err="1"/>
              <a:t>tenemos</a:t>
            </a:r>
            <a:r>
              <a:rPr lang="en-US" dirty="0"/>
              <a:t> un </a:t>
            </a:r>
            <a:r>
              <a:rPr lang="en-US" dirty="0" err="1"/>
              <a:t>fichero</a:t>
            </a:r>
            <a:r>
              <a:rPr lang="en-US" dirty="0"/>
              <a:t> CSS y </a:t>
            </a:r>
            <a:r>
              <a:rPr lang="en-US" dirty="0" err="1"/>
              <a:t>queremos</a:t>
            </a:r>
            <a:r>
              <a:rPr lang="en-US" dirty="0"/>
              <a:t> </a:t>
            </a:r>
            <a:r>
              <a:rPr lang="en-US" dirty="0" err="1"/>
              <a:t>pasarlo</a:t>
            </a:r>
            <a:r>
              <a:rPr lang="en-US" dirty="0"/>
              <a:t> a SASS no es un </a:t>
            </a:r>
            <a:r>
              <a:rPr lang="en-US" dirty="0" err="1"/>
              <a:t>proceso</a:t>
            </a:r>
            <a:r>
              <a:rPr lang="en-US" dirty="0"/>
              <a:t> </a:t>
            </a:r>
            <a:r>
              <a:rPr lang="en-US" dirty="0" err="1"/>
              <a:t>instantáneo</a:t>
            </a:r>
            <a:r>
              <a:rPr lang="en-US" dirty="0"/>
              <a:t> </a:t>
            </a:r>
            <a:r>
              <a:rPr lang="en-US" dirty="0" err="1"/>
              <a:t>sino</a:t>
            </a:r>
            <a:r>
              <a:rPr lang="en-US" dirty="0"/>
              <a:t> que </a:t>
            </a:r>
            <a:r>
              <a:rPr lang="en-US" dirty="0" err="1"/>
              <a:t>tenemos</a:t>
            </a:r>
            <a:r>
              <a:rPr lang="en-US" dirty="0"/>
              <a:t> que </a:t>
            </a:r>
            <a:r>
              <a:rPr lang="en-US" dirty="0" err="1"/>
              <a:t>pasarlo</a:t>
            </a:r>
            <a:r>
              <a:rPr lang="en-US" dirty="0"/>
              <a:t> por un </a:t>
            </a:r>
            <a:r>
              <a:rPr lang="en-US" dirty="0" err="1"/>
              <a:t>parseador</a:t>
            </a:r>
            <a:r>
              <a:rPr lang="en-US" dirty="0"/>
              <a:t> o </a:t>
            </a:r>
            <a:r>
              <a:rPr lang="en-US" dirty="0" err="1"/>
              <a:t>escribirlo</a:t>
            </a:r>
            <a:r>
              <a:rPr lang="en-US" dirty="0"/>
              <a:t> </a:t>
            </a:r>
            <a:r>
              <a:rPr lang="en-US" dirty="0" err="1"/>
              <a:t>nosotros</a:t>
            </a:r>
            <a:r>
              <a:rPr lang="en-US" dirty="0"/>
              <a:t> a mano </a:t>
            </a:r>
            <a:r>
              <a:rPr lang="en-US" dirty="0" err="1"/>
              <a:t>porque</a:t>
            </a:r>
            <a:r>
              <a:rPr lang="en-US" dirty="0"/>
              <a:t> la </a:t>
            </a:r>
            <a:r>
              <a:rPr lang="en-US" dirty="0" err="1"/>
              <a:t>sintaxis</a:t>
            </a:r>
            <a:r>
              <a:rPr lang="en-US" dirty="0"/>
              <a:t> no es compatible.</a:t>
            </a:r>
          </a:p>
          <a:p>
            <a:pPr marL="171450" indent="-171450">
              <a:buFontTx/>
              <a:buChar char="-"/>
            </a:pPr>
            <a:endParaRPr lang="en-US" dirty="0">
              <a:cs typeface="Calibri"/>
            </a:endParaRPr>
          </a:p>
          <a:p>
            <a:r>
              <a:rPr lang="en-US" dirty="0"/>
              <a:t>YAML es un </a:t>
            </a:r>
            <a:r>
              <a:rPr lang="en-US" dirty="0" err="1"/>
              <a:t>lenguaje</a:t>
            </a:r>
            <a:r>
              <a:rPr lang="en-US" dirty="0"/>
              <a:t> de </a:t>
            </a:r>
            <a:r>
              <a:rPr lang="en-US" dirty="0" err="1"/>
              <a:t>serialización</a:t>
            </a:r>
            <a:r>
              <a:rPr lang="en-US" dirty="0"/>
              <a:t> de </a:t>
            </a:r>
            <a:r>
              <a:rPr lang="en-US" dirty="0" err="1"/>
              <a:t>datos</a:t>
            </a:r>
            <a:r>
              <a:rPr lang="en-US" dirty="0"/>
              <a:t> </a:t>
            </a:r>
            <a:r>
              <a:rPr lang="en-US" dirty="0" err="1"/>
              <a:t>como</a:t>
            </a:r>
            <a:r>
              <a:rPr lang="en-US" dirty="0"/>
              <a:t> JSON.</a:t>
            </a:r>
          </a:p>
          <a:p>
            <a:pPr marL="0" indent="0">
              <a:buFont typeface="Arial" panose="020B0604020202020204" pitchFamily="34" charset="0"/>
              <a:buNone/>
            </a:pPr>
            <a:endParaRPr lang="en-US" dirty="0">
              <a:cs typeface="Calibri"/>
            </a:endParaRPr>
          </a:p>
          <a:p>
            <a:pPr marL="0" indent="0">
              <a:buFontTx/>
              <a:buNone/>
            </a:pPr>
            <a:r>
              <a:rPr lang="en-US" dirty="0"/>
              <a:t>El </a:t>
            </a:r>
            <a:r>
              <a:rPr lang="en-US" dirty="0" err="1"/>
              <a:t>segunda</a:t>
            </a:r>
            <a:r>
              <a:rPr lang="en-US" dirty="0"/>
              <a:t> </a:t>
            </a:r>
            <a:r>
              <a:rPr lang="en-US" dirty="0" err="1"/>
              <a:t>sintaxis</a:t>
            </a:r>
            <a:r>
              <a:rPr lang="en-US" dirty="0"/>
              <a:t> es </a:t>
            </a:r>
            <a:r>
              <a:rPr lang="en-US" dirty="0" err="1"/>
              <a:t>llamada</a:t>
            </a:r>
            <a:r>
              <a:rPr lang="en-US" dirty="0"/>
              <a:t> SCSS y es compatible con CSS. </a:t>
            </a:r>
            <a:r>
              <a:rPr lang="en-US" dirty="0" err="1"/>
              <a:t>Qué</a:t>
            </a:r>
            <a:r>
              <a:rPr lang="en-US" dirty="0"/>
              <a:t> </a:t>
            </a:r>
            <a:r>
              <a:rPr lang="en-US" dirty="0" err="1"/>
              <a:t>significa</a:t>
            </a:r>
            <a:r>
              <a:rPr lang="en-US" dirty="0"/>
              <a:t>? </a:t>
            </a:r>
            <a:r>
              <a:rPr lang="en-US" dirty="0" err="1"/>
              <a:t>Pues</a:t>
            </a:r>
            <a:r>
              <a:rPr lang="en-US" dirty="0"/>
              <a:t> que </a:t>
            </a:r>
            <a:r>
              <a:rPr lang="en-US" dirty="0" err="1"/>
              <a:t>si</a:t>
            </a:r>
            <a:r>
              <a:rPr lang="en-US" dirty="0"/>
              <a:t> </a:t>
            </a:r>
            <a:r>
              <a:rPr lang="en-US" dirty="0" err="1"/>
              <a:t>yo</a:t>
            </a:r>
            <a:r>
              <a:rPr lang="en-US" dirty="0"/>
              <a:t> </a:t>
            </a:r>
            <a:r>
              <a:rPr lang="en-US" dirty="0" err="1"/>
              <a:t>cojo</a:t>
            </a:r>
            <a:r>
              <a:rPr lang="en-US" dirty="0"/>
              <a:t> un </a:t>
            </a:r>
            <a:r>
              <a:rPr lang="en-US" dirty="0" err="1"/>
              <a:t>fichero</a:t>
            </a:r>
            <a:r>
              <a:rPr lang="en-US" dirty="0"/>
              <a:t> CSS </a:t>
            </a:r>
            <a:r>
              <a:rPr lang="en-US" dirty="0" err="1"/>
              <a:t>plano</a:t>
            </a:r>
            <a:r>
              <a:rPr lang="en-US" dirty="0"/>
              <a:t> y le </a:t>
            </a:r>
            <a:r>
              <a:rPr lang="en-US" dirty="0" err="1"/>
              <a:t>cambio</a:t>
            </a:r>
            <a:r>
              <a:rPr lang="en-US" dirty="0"/>
              <a:t> la </a:t>
            </a:r>
            <a:r>
              <a:rPr lang="en-US" dirty="0" err="1"/>
              <a:t>extensión</a:t>
            </a:r>
            <a:r>
              <a:rPr lang="en-US" dirty="0"/>
              <a:t> a SCSS y lo </a:t>
            </a:r>
            <a:r>
              <a:rPr lang="en-US" dirty="0" err="1"/>
              <a:t>transpilo</a:t>
            </a:r>
            <a:r>
              <a:rPr lang="en-US" dirty="0"/>
              <a:t>, el </a:t>
            </a:r>
            <a:r>
              <a:rPr lang="en-US" dirty="0" err="1"/>
              <a:t>compilador</a:t>
            </a:r>
            <a:r>
              <a:rPr lang="en-US" dirty="0"/>
              <a:t> no </a:t>
            </a:r>
            <a:r>
              <a:rPr lang="en-US" dirty="0" err="1"/>
              <a:t>va</a:t>
            </a:r>
            <a:r>
              <a:rPr lang="en-US" dirty="0"/>
              <a:t> a </a:t>
            </a:r>
            <a:r>
              <a:rPr lang="en-US" dirty="0" err="1"/>
              <a:t>tener</a:t>
            </a:r>
            <a:r>
              <a:rPr lang="en-US" dirty="0"/>
              <a:t> </a:t>
            </a:r>
            <a:r>
              <a:rPr lang="en-US" dirty="0" err="1"/>
              <a:t>ningún</a:t>
            </a:r>
            <a:r>
              <a:rPr lang="en-US" dirty="0"/>
              <a:t> </a:t>
            </a:r>
            <a:r>
              <a:rPr lang="en-US" dirty="0" err="1"/>
              <a:t>problema</a:t>
            </a:r>
            <a:r>
              <a:rPr lang="en-US" dirty="0"/>
              <a:t> a la hora de </a:t>
            </a:r>
            <a:r>
              <a:rPr lang="en-US" dirty="0" err="1"/>
              <a:t>transpilar</a:t>
            </a:r>
            <a:r>
              <a:rPr lang="en-US" dirty="0"/>
              <a:t> el </a:t>
            </a:r>
            <a:r>
              <a:rPr lang="en-US" dirty="0" err="1"/>
              <a:t>código</a:t>
            </a:r>
            <a:r>
              <a:rPr lang="en-US" dirty="0"/>
              <a:t> y </a:t>
            </a:r>
            <a:r>
              <a:rPr lang="en-US" dirty="0" err="1"/>
              <a:t>prácticamente</a:t>
            </a:r>
            <a:r>
              <a:rPr lang="en-US" dirty="0"/>
              <a:t> </a:t>
            </a:r>
            <a:r>
              <a:rPr lang="en-US" dirty="0" err="1"/>
              <a:t>tendremos</a:t>
            </a:r>
            <a:r>
              <a:rPr lang="en-US" dirty="0"/>
              <a:t> el </a:t>
            </a:r>
            <a:r>
              <a:rPr lang="en-US" dirty="0" err="1"/>
              <a:t>mismo</a:t>
            </a:r>
            <a:r>
              <a:rPr lang="en-US" dirty="0"/>
              <a:t> </a:t>
            </a:r>
            <a:r>
              <a:rPr lang="en-US" dirty="0" err="1"/>
              <a:t>resultado</a:t>
            </a:r>
            <a:r>
              <a:rPr lang="en-US" dirty="0"/>
              <a:t> </a:t>
            </a:r>
            <a:r>
              <a:rPr lang="en-US" dirty="0" err="1"/>
              <a:t>como</a:t>
            </a:r>
            <a:r>
              <a:rPr lang="en-US" dirty="0"/>
              <a:t> </a:t>
            </a:r>
            <a:r>
              <a:rPr lang="en-US" dirty="0" err="1"/>
              <a:t>si</a:t>
            </a:r>
            <a:r>
              <a:rPr lang="en-US" dirty="0"/>
              <a:t> no lo </a:t>
            </a:r>
            <a:r>
              <a:rPr lang="en-US" dirty="0" err="1"/>
              <a:t>hubiésemos</a:t>
            </a:r>
            <a:r>
              <a:rPr lang="en-US" dirty="0"/>
              <a:t> </a:t>
            </a:r>
            <a:r>
              <a:rPr lang="en-US" dirty="0" err="1"/>
              <a:t>tocado</a:t>
            </a:r>
            <a:r>
              <a:rPr lang="en-US" dirty="0"/>
              <a:t>.</a:t>
            </a:r>
          </a:p>
          <a:p>
            <a:pPr marL="0" indent="0">
              <a:buFontTx/>
              <a:buNone/>
            </a:pPr>
            <a:endParaRPr lang="en-US" dirty="0">
              <a:cs typeface="Calibri"/>
            </a:endParaRPr>
          </a:p>
          <a:p>
            <a:pPr marL="0" indent="0">
              <a:buFont typeface="Arial" panose="020B0604020202020204" pitchFamily="34" charset="0"/>
              <a:buNone/>
            </a:pPr>
            <a:r>
              <a:rPr lang="en-US" dirty="0"/>
              <a:t>Entre la </a:t>
            </a:r>
            <a:r>
              <a:rPr lang="en-US" dirty="0" err="1"/>
              <a:t>sintaxis</a:t>
            </a:r>
            <a:r>
              <a:rPr lang="en-US" dirty="0"/>
              <a:t> de SASS y SCSS se </a:t>
            </a:r>
            <a:r>
              <a:rPr lang="en-US" dirty="0" err="1"/>
              <a:t>recomienda</a:t>
            </a:r>
            <a:r>
              <a:rPr lang="en-US" dirty="0"/>
              <a:t> </a:t>
            </a:r>
            <a:r>
              <a:rPr lang="en-US" dirty="0" err="1"/>
              <a:t>más</a:t>
            </a:r>
            <a:r>
              <a:rPr lang="en-US" dirty="0"/>
              <a:t> la de SCSS</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385512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 </a:t>
            </a:r>
            <a:r>
              <a:rPr lang="en-US" dirty="0" err="1"/>
              <a:t>directivas</a:t>
            </a:r>
            <a:r>
              <a:rPr lang="en-US" dirty="0"/>
              <a:t> de control </a:t>
            </a:r>
            <a:r>
              <a:rPr lang="en-US" dirty="0" err="1"/>
              <a:t>sirven</a:t>
            </a:r>
            <a:r>
              <a:rPr lang="en-US" dirty="0"/>
              <a:t> para </a:t>
            </a:r>
            <a:r>
              <a:rPr lang="en-US" dirty="0" err="1"/>
              <a:t>controlar</a:t>
            </a:r>
            <a:r>
              <a:rPr lang="en-US" dirty="0"/>
              <a:t> el </a:t>
            </a:r>
            <a:r>
              <a:rPr lang="en-US" dirty="0" err="1"/>
              <a:t>flujo</a:t>
            </a:r>
            <a:r>
              <a:rPr lang="en-US" dirty="0"/>
              <a:t> del Código y </a:t>
            </a:r>
            <a:r>
              <a:rPr lang="en-US" dirty="0" err="1"/>
              <a:t>aplicar</a:t>
            </a:r>
            <a:r>
              <a:rPr lang="en-US" dirty="0"/>
              <a:t> una </a:t>
            </a:r>
            <a:r>
              <a:rPr lang="en-US" dirty="0" err="1"/>
              <a:t>serie</a:t>
            </a:r>
            <a:r>
              <a:rPr lang="en-US" dirty="0"/>
              <a:t> de </a:t>
            </a:r>
            <a:r>
              <a:rPr lang="en-US" dirty="0" err="1"/>
              <a:t>reglas</a:t>
            </a:r>
            <a:r>
              <a:rPr lang="en-US" dirty="0"/>
              <a:t> </a:t>
            </a:r>
            <a:r>
              <a:rPr lang="en-US" dirty="0" err="1"/>
              <a:t>en</a:t>
            </a:r>
            <a:r>
              <a:rPr lang="en-US" dirty="0"/>
              <a:t> </a:t>
            </a:r>
            <a:r>
              <a:rPr lang="en-US" dirty="0" err="1"/>
              <a:t>función</a:t>
            </a:r>
            <a:r>
              <a:rPr lang="en-US" dirty="0"/>
              <a:t> de una </a:t>
            </a:r>
            <a:r>
              <a:rPr lang="en-US" dirty="0" err="1"/>
              <a:t>cierta</a:t>
            </a:r>
            <a:r>
              <a:rPr lang="en-US" dirty="0"/>
              <a:t> </a:t>
            </a:r>
            <a:r>
              <a:rPr lang="en-US" dirty="0" err="1"/>
              <a:t>condición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1) La directiva </a:t>
            </a:r>
            <a:r>
              <a:rPr lang="es-ES" b="1" dirty="0"/>
              <a:t>@</a:t>
            </a:r>
            <a:r>
              <a:rPr lang="es-ES" b="1" dirty="0" err="1"/>
              <a:t>if</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puede ir seguida de una o más directivas</a:t>
            </a:r>
            <a:r>
              <a:rPr lang="es-ES" sz="1200" b="1" i="0" kern="1200" dirty="0">
                <a:solidFill>
                  <a:schemeClr val="tx1"/>
                </a:solidFill>
                <a:effectLst/>
                <a:latin typeface="+mn-lt"/>
                <a:ea typeface="+mn-ea"/>
                <a:cs typeface="+mn-cs"/>
              </a:rPr>
              <a:t> </a:t>
            </a:r>
            <a:r>
              <a:rPr lang="es-ES" b="1" dirty="0"/>
              <a:t>@</a:t>
            </a:r>
            <a:r>
              <a:rPr lang="es-ES" b="1" dirty="0" err="1"/>
              <a:t>else</a:t>
            </a:r>
            <a:r>
              <a:rPr lang="es-ES" b="1" dirty="0"/>
              <a:t> </a:t>
            </a:r>
            <a:r>
              <a:rPr lang="es-ES" b="1" dirty="0" err="1"/>
              <a:t>if</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y una directiva</a:t>
            </a:r>
            <a:r>
              <a:rPr lang="es-ES" sz="1200" b="1" i="0" kern="1200" dirty="0">
                <a:solidFill>
                  <a:schemeClr val="tx1"/>
                </a:solidFill>
                <a:effectLst/>
                <a:latin typeface="+mn-lt"/>
                <a:ea typeface="+mn-ea"/>
                <a:cs typeface="+mn-cs"/>
              </a:rPr>
              <a:t> </a:t>
            </a:r>
            <a:r>
              <a:rPr lang="es-ES" b="1" dirty="0"/>
              <a:t>@</a:t>
            </a:r>
            <a:r>
              <a:rPr lang="es-ES" b="1" dirty="0" err="1"/>
              <a:t>else</a:t>
            </a:r>
            <a:r>
              <a:rPr lang="es-ES" sz="1200" b="0" i="0" kern="1200" dirty="0">
                <a:solidFill>
                  <a:schemeClr val="tx1"/>
                </a:solidFill>
                <a:effectLst/>
                <a:latin typeface="+mn-lt"/>
                <a:ea typeface="+mn-ea"/>
                <a:cs typeface="+mn-cs"/>
              </a:rPr>
              <a:t>. Si la expresión evaluada por </a:t>
            </a:r>
            <a:r>
              <a:rPr lang="es-ES" b="1" dirty="0"/>
              <a:t>@</a:t>
            </a:r>
            <a:r>
              <a:rPr lang="es-ES" b="1" dirty="0" err="1"/>
              <a:t>if</a:t>
            </a:r>
            <a:r>
              <a:rPr lang="es-ES" sz="1200" b="1"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rPr>
              <a:t>es </a:t>
            </a:r>
            <a:r>
              <a:rPr lang="es-ES" dirty="0"/>
              <a:t>false</a:t>
            </a:r>
            <a:r>
              <a:rPr lang="es-ES" sz="1200" b="0" i="0" kern="1200" dirty="0">
                <a:solidFill>
                  <a:schemeClr val="tx1"/>
                </a:solidFill>
                <a:effectLst/>
                <a:latin typeface="+mn-lt"/>
                <a:ea typeface="+mn-ea"/>
                <a:cs typeface="+mn-cs"/>
              </a:rPr>
              <a:t> o </a:t>
            </a:r>
            <a:r>
              <a:rPr lang="es-ES" dirty="0" err="1"/>
              <a:t>null</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evalúa por orden el resto de directivas</a:t>
            </a:r>
            <a:r>
              <a:rPr lang="es-ES" sz="1200" b="1" i="0" kern="1200" dirty="0">
                <a:solidFill>
                  <a:schemeClr val="tx1"/>
                </a:solidFill>
                <a:effectLst/>
                <a:latin typeface="+mn-lt"/>
                <a:ea typeface="+mn-ea"/>
                <a:cs typeface="+mn-cs"/>
              </a:rPr>
              <a:t> </a:t>
            </a:r>
            <a:r>
              <a:rPr lang="es-ES" b="1" dirty="0"/>
              <a:t>@</a:t>
            </a:r>
            <a:r>
              <a:rPr lang="es-ES" b="1" dirty="0" err="1"/>
              <a:t>else</a:t>
            </a:r>
            <a:r>
              <a:rPr lang="es-ES" b="1" dirty="0"/>
              <a:t> </a:t>
            </a:r>
            <a:r>
              <a:rPr lang="es-ES" b="1" dirty="0" err="1"/>
              <a:t>if</a:t>
            </a:r>
            <a:r>
              <a:rPr lang="es-ES" sz="1200" b="0" i="0" kern="1200" dirty="0">
                <a:solidFill>
                  <a:schemeClr val="tx1"/>
                </a:solidFill>
                <a:effectLst/>
                <a:latin typeface="+mn-lt"/>
                <a:ea typeface="+mn-ea"/>
                <a:cs typeface="+mn-cs"/>
              </a:rPr>
              <a:t> hasta que alguna no devuelva </a:t>
            </a:r>
            <a:r>
              <a:rPr lang="es-ES" dirty="0"/>
              <a:t>false</a:t>
            </a:r>
            <a:r>
              <a:rPr lang="es-ES" sz="1200" b="0" i="0" kern="1200" dirty="0">
                <a:solidFill>
                  <a:schemeClr val="tx1"/>
                </a:solidFill>
                <a:effectLst/>
                <a:latin typeface="+mn-lt"/>
                <a:ea typeface="+mn-ea"/>
                <a:cs typeface="+mn-cs"/>
              </a:rPr>
              <a:t> o </a:t>
            </a:r>
            <a:r>
              <a:rPr lang="es-ES" dirty="0" err="1"/>
              <a:t>null</a:t>
            </a:r>
            <a:r>
              <a:rPr lang="es-ES" sz="1200" b="0" i="0" kern="1200" dirty="0">
                <a:solidFill>
                  <a:schemeClr val="tx1"/>
                </a:solidFill>
                <a:effectLst/>
                <a:latin typeface="+mn-lt"/>
                <a:ea typeface="+mn-ea"/>
                <a:cs typeface="+mn-cs"/>
              </a:rPr>
              <a:t>. Si ninguna directiva </a:t>
            </a:r>
            <a:r>
              <a:rPr lang="es-ES" b="1" dirty="0"/>
              <a:t>@</a:t>
            </a:r>
            <a:r>
              <a:rPr lang="es-ES" b="1" dirty="0" err="1"/>
              <a:t>else</a:t>
            </a:r>
            <a:r>
              <a:rPr lang="es-ES" b="1" dirty="0"/>
              <a:t> </a:t>
            </a:r>
            <a:r>
              <a:rPr lang="es-ES" b="1" dirty="0" err="1"/>
              <a:t>if</a:t>
            </a:r>
            <a:r>
              <a:rPr lang="es-ES" sz="1200" b="0" i="0" kern="1200" dirty="0">
                <a:solidFill>
                  <a:schemeClr val="tx1"/>
                </a:solidFill>
                <a:effectLst/>
                <a:latin typeface="+mn-lt"/>
                <a:ea typeface="+mn-ea"/>
                <a:cs typeface="+mn-cs"/>
              </a:rPr>
              <a:t> no llega a ejecutarse, se ejecuta la directiva </a:t>
            </a:r>
            <a:r>
              <a:rPr lang="es-ES" b="1" dirty="0"/>
              <a:t>@</a:t>
            </a:r>
            <a:r>
              <a:rPr lang="es-ES" b="1" dirty="0" err="1"/>
              <a:t>else</a:t>
            </a:r>
            <a:r>
              <a:rPr lang="es-ES" sz="1200" b="0" i="0" kern="1200" dirty="0">
                <a:solidFill>
                  <a:schemeClr val="tx1"/>
                </a:solidFill>
                <a:effectLst/>
                <a:latin typeface="+mn-lt"/>
                <a:ea typeface="+mn-ea"/>
                <a:cs typeface="+mn-cs"/>
              </a:rPr>
              <a:t> si existe</a:t>
            </a: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21</a:t>
            </a:fld>
            <a:endParaRPr lang="es-ES" dirty="0"/>
          </a:p>
        </p:txBody>
      </p:sp>
    </p:spTree>
    <p:extLst>
      <p:ext uri="{BB962C8B-B14F-4D97-AF65-F5344CB8AC3E}">
        <p14:creationId xmlns:p14="http://schemas.microsoft.com/office/powerpoint/2010/main" val="696571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La directiva @</a:t>
            </a:r>
            <a:r>
              <a:rPr lang="es-ES" sz="1200" b="0" i="0" kern="1200" dirty="0" err="1">
                <a:solidFill>
                  <a:schemeClr val="tx1"/>
                </a:solidFill>
                <a:effectLst/>
                <a:latin typeface="+mn-lt"/>
                <a:ea typeface="+mn-ea"/>
                <a:cs typeface="+mn-cs"/>
              </a:rPr>
              <a:t>for</a:t>
            </a:r>
            <a:r>
              <a:rPr lang="es-ES" sz="1200" b="0" i="0" kern="1200" dirty="0">
                <a:solidFill>
                  <a:schemeClr val="tx1"/>
                </a:solidFill>
                <a:effectLst/>
                <a:latin typeface="+mn-lt"/>
                <a:ea typeface="+mn-ea"/>
                <a:cs typeface="+mn-cs"/>
              </a:rPr>
              <a:t> muestra repetidamente un conjunto de estilos.</a:t>
            </a:r>
          </a:p>
          <a:p>
            <a:r>
              <a:rPr lang="es-ES" sz="1200" b="0" i="0" kern="1200" dirty="0">
                <a:solidFill>
                  <a:schemeClr val="tx1"/>
                </a:solidFill>
                <a:effectLst/>
                <a:latin typeface="+mn-lt"/>
                <a:ea typeface="+mn-ea"/>
                <a:cs typeface="+mn-cs"/>
              </a:rPr>
              <a:t>En cada repetición se utiliza el valor de una variable de tipo contador para ajustar el resultado mostrado.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directiva puede utilizar dos sintaxis: @</a:t>
            </a:r>
            <a:r>
              <a:rPr lang="es-ES" sz="1200" b="0" i="0" kern="1200" dirty="0" err="1">
                <a:solidFill>
                  <a:schemeClr val="tx1"/>
                </a:solidFill>
                <a:effectLst/>
                <a:latin typeface="+mn-lt"/>
                <a:ea typeface="+mn-ea"/>
                <a:cs typeface="+mn-cs"/>
              </a:rPr>
              <a:t>for</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from</a:t>
            </a:r>
            <a:r>
              <a:rPr lang="es-ES" sz="1200" b="0" i="0" kern="1200" dirty="0">
                <a:solidFill>
                  <a:schemeClr val="tx1"/>
                </a:solidFill>
                <a:effectLst/>
                <a:latin typeface="+mn-lt"/>
                <a:ea typeface="+mn-ea"/>
                <a:cs typeface="+mn-cs"/>
              </a:rPr>
              <a:t> &lt;inicio&gt; </a:t>
            </a:r>
            <a:r>
              <a:rPr lang="es-ES" sz="1200" b="0" i="0" kern="1200" dirty="0" err="1">
                <a:solidFill>
                  <a:schemeClr val="tx1"/>
                </a:solidFill>
                <a:effectLst/>
                <a:latin typeface="+mn-lt"/>
                <a:ea typeface="+mn-ea"/>
                <a:cs typeface="+mn-cs"/>
              </a:rPr>
              <a:t>through</a:t>
            </a:r>
            <a:r>
              <a:rPr lang="es-ES" sz="1200" b="0" i="0" kern="1200" dirty="0">
                <a:solidFill>
                  <a:schemeClr val="tx1"/>
                </a:solidFill>
                <a:effectLst/>
                <a:latin typeface="+mn-lt"/>
                <a:ea typeface="+mn-ea"/>
                <a:cs typeface="+mn-cs"/>
              </a:rPr>
              <a:t> &lt;final&gt; and @</a:t>
            </a:r>
            <a:r>
              <a:rPr lang="es-ES" sz="1200" b="0" i="0" kern="1200" dirty="0" err="1">
                <a:solidFill>
                  <a:schemeClr val="tx1"/>
                </a:solidFill>
                <a:effectLst/>
                <a:latin typeface="+mn-lt"/>
                <a:ea typeface="+mn-ea"/>
                <a:cs typeface="+mn-cs"/>
              </a:rPr>
              <a:t>for</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from</a:t>
            </a:r>
            <a:r>
              <a:rPr lang="es-ES" sz="1200" b="0" i="0" kern="1200" dirty="0">
                <a:solidFill>
                  <a:schemeClr val="tx1"/>
                </a:solidFill>
                <a:effectLst/>
                <a:latin typeface="+mn-lt"/>
                <a:ea typeface="+mn-ea"/>
                <a:cs typeface="+mn-cs"/>
              </a:rPr>
              <a:t> &lt;inicio&gt; </a:t>
            </a:r>
            <a:r>
              <a:rPr lang="es-ES" sz="1200" b="0" i="0" kern="1200" dirty="0" err="1">
                <a:solidFill>
                  <a:schemeClr val="tx1"/>
                </a:solidFill>
                <a:effectLst/>
                <a:latin typeface="+mn-lt"/>
                <a:ea typeface="+mn-ea"/>
                <a:cs typeface="+mn-cs"/>
              </a:rPr>
              <a:t>to</a:t>
            </a:r>
            <a:r>
              <a:rPr lang="es-ES" sz="1200" b="0" i="0" kern="1200" dirty="0">
                <a:solidFill>
                  <a:schemeClr val="tx1"/>
                </a:solidFill>
                <a:effectLst/>
                <a:latin typeface="+mn-lt"/>
                <a:ea typeface="+mn-ea"/>
                <a:cs typeface="+mn-cs"/>
              </a:rPr>
              <a:t> &lt;final&gt;.</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diferencia entre las dos sintaxis es el uso de las palabras clave </a:t>
            </a:r>
            <a:r>
              <a:rPr lang="es-ES" sz="1200" b="0" i="0" kern="1200" dirty="0" err="1">
                <a:solidFill>
                  <a:schemeClr val="tx1"/>
                </a:solidFill>
                <a:effectLst/>
                <a:latin typeface="+mn-lt"/>
                <a:ea typeface="+mn-ea"/>
                <a:cs typeface="+mn-cs"/>
              </a:rPr>
              <a:t>through</a:t>
            </a:r>
            <a:r>
              <a:rPr lang="es-ES" sz="1200" b="0" i="0" kern="1200" dirty="0">
                <a:solidFill>
                  <a:schemeClr val="tx1"/>
                </a:solidFill>
                <a:effectLst/>
                <a:latin typeface="+mn-lt"/>
                <a:ea typeface="+mn-ea"/>
                <a:cs typeface="+mn-cs"/>
              </a:rPr>
              <a:t> o </a:t>
            </a:r>
            <a:r>
              <a:rPr lang="es-ES" sz="1200" b="0" i="0" kern="1200" dirty="0" err="1">
                <a:solidFill>
                  <a:schemeClr val="tx1"/>
                </a:solidFill>
                <a:effectLst/>
                <a:latin typeface="+mn-lt"/>
                <a:ea typeface="+mn-ea"/>
                <a:cs typeface="+mn-cs"/>
              </a:rPr>
              <a:t>to</a:t>
            </a:r>
            <a:r>
              <a:rPr lang="es-ES" sz="1200" b="0" i="0" kern="1200" dirty="0">
                <a:solidFill>
                  <a:schemeClr val="tx1"/>
                </a:solidFill>
                <a:effectLst/>
                <a:latin typeface="+mn-lt"/>
                <a:ea typeface="+mn-ea"/>
                <a:cs typeface="+mn-cs"/>
              </a:rPr>
              <a:t>. El valor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puede ser cualquier variable, mientras que &lt;inicio&gt; y &lt;final&gt; son expresiones </a:t>
            </a:r>
            <a:r>
              <a:rPr lang="es-ES" sz="1200" b="0" i="1" kern="1200" dirty="0" err="1">
                <a:solidFill>
                  <a:schemeClr val="tx1"/>
                </a:solidFill>
                <a:effectLst/>
                <a:latin typeface="+mn-lt"/>
                <a:ea typeface="+mn-ea"/>
                <a:cs typeface="+mn-cs"/>
              </a:rPr>
              <a:t>SassScript</a:t>
            </a:r>
            <a:r>
              <a:rPr lang="es-ES" sz="1200" b="0" i="0" kern="1200" dirty="0">
                <a:solidFill>
                  <a:schemeClr val="tx1"/>
                </a:solidFill>
                <a:effectLst/>
                <a:latin typeface="+mn-lt"/>
                <a:ea typeface="+mn-ea"/>
                <a:cs typeface="+mn-cs"/>
              </a:rPr>
              <a:t> que deben devolver números enteros. Cuando el valor de &lt;inicio&gt; es mayor que el de &lt;final&gt; el valor del contador se decrementa en vez de incrementarse</a:t>
            </a:r>
          </a:p>
        </p:txBody>
      </p:sp>
      <p:sp>
        <p:nvSpPr>
          <p:cNvPr id="4" name="Slide Number Placeholder 3"/>
          <p:cNvSpPr>
            <a:spLocks noGrp="1"/>
          </p:cNvSpPr>
          <p:nvPr>
            <p:ph type="sldNum" sz="quarter" idx="5"/>
          </p:nvPr>
        </p:nvSpPr>
        <p:spPr/>
        <p:txBody>
          <a:bodyPr/>
          <a:lstStyle/>
          <a:p>
            <a:fld id="{D7B2E3C7-4DED-451B-AD6F-BFB932FF2CAD}" type="slidenum">
              <a:rPr lang="es-ES" smtClean="0"/>
              <a:t>22</a:t>
            </a:fld>
            <a:endParaRPr lang="es-ES" dirty="0"/>
          </a:p>
        </p:txBody>
      </p:sp>
    </p:spTree>
    <p:extLst>
      <p:ext uri="{BB962C8B-B14F-4D97-AF65-F5344CB8AC3E}">
        <p14:creationId xmlns:p14="http://schemas.microsoft.com/office/powerpoint/2010/main" val="34198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La sintaxis habitual de la directiva @</a:t>
            </a:r>
            <a:r>
              <a:rPr lang="es-ES" sz="1200" b="0" i="0" kern="1200" dirty="0" err="1">
                <a:solidFill>
                  <a:schemeClr val="tx1"/>
                </a:solidFill>
                <a:effectLst/>
                <a:latin typeface="+mn-lt"/>
                <a:ea typeface="+mn-ea"/>
                <a:cs typeface="+mn-cs"/>
              </a:rPr>
              <a:t>each</a:t>
            </a:r>
            <a:r>
              <a:rPr lang="es-ES" sz="1200" b="0" i="0" kern="1200" dirty="0">
                <a:solidFill>
                  <a:schemeClr val="tx1"/>
                </a:solidFill>
                <a:effectLst/>
                <a:latin typeface="+mn-lt"/>
                <a:ea typeface="+mn-ea"/>
                <a:cs typeface="+mn-cs"/>
              </a:rPr>
              <a:t> es la siguiente @</a:t>
            </a:r>
            <a:r>
              <a:rPr lang="es-ES" sz="1200" b="0" i="0" kern="1200" dirty="0" err="1">
                <a:solidFill>
                  <a:schemeClr val="tx1"/>
                </a:solidFill>
                <a:effectLst/>
                <a:latin typeface="+mn-lt"/>
                <a:ea typeface="+mn-ea"/>
                <a:cs typeface="+mn-cs"/>
              </a:rPr>
              <a:t>each</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in &lt;lista o mapa&gt;. El valor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puede ser cualquier variable y &lt;lista o mapa&gt; es una expresión *</a:t>
            </a:r>
            <a:r>
              <a:rPr lang="es-ES" sz="1200" b="0" i="0" kern="1200" dirty="0" err="1">
                <a:solidFill>
                  <a:schemeClr val="tx1"/>
                </a:solidFill>
                <a:effectLst/>
                <a:latin typeface="+mn-lt"/>
                <a:ea typeface="+mn-ea"/>
                <a:cs typeface="+mn-cs"/>
              </a:rPr>
              <a:t>SassScript</a:t>
            </a:r>
            <a:r>
              <a:rPr lang="es-ES" sz="1200" b="0" i="0" kern="1200" dirty="0">
                <a:solidFill>
                  <a:schemeClr val="tx1"/>
                </a:solidFill>
                <a:effectLst/>
                <a:latin typeface="+mn-lt"/>
                <a:ea typeface="+mn-ea"/>
                <a:cs typeface="+mn-cs"/>
              </a:rPr>
              <a:t>** que devuelve una lista o un mapa.</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funcionamiento de @</a:t>
            </a:r>
            <a:r>
              <a:rPr lang="es-ES" sz="1200" b="0" i="0" kern="1200" dirty="0" err="1">
                <a:solidFill>
                  <a:schemeClr val="tx1"/>
                </a:solidFill>
                <a:effectLst/>
                <a:latin typeface="+mn-lt"/>
                <a:ea typeface="+mn-ea"/>
                <a:cs typeface="+mn-cs"/>
              </a:rPr>
              <a:t>each</a:t>
            </a:r>
            <a:r>
              <a:rPr lang="es-ES" sz="1200" b="0" i="0" kern="1200" dirty="0">
                <a:solidFill>
                  <a:schemeClr val="tx1"/>
                </a:solidFill>
                <a:effectLst/>
                <a:latin typeface="+mn-lt"/>
                <a:ea typeface="+mn-ea"/>
                <a:cs typeface="+mn-cs"/>
              </a:rPr>
              <a:t> es el siguiente: se recorre toda la lista o mapa y en cada iteración, se asigna un valor diferente a la variable $</a:t>
            </a:r>
            <a:r>
              <a:rPr lang="es-ES" sz="1200" b="0" i="0" kern="1200" dirty="0" err="1">
                <a:solidFill>
                  <a:schemeClr val="tx1"/>
                </a:solidFill>
                <a:effectLst/>
                <a:latin typeface="+mn-lt"/>
                <a:ea typeface="+mn-ea"/>
                <a:cs typeface="+mn-cs"/>
              </a:rPr>
              <a:t>var</a:t>
            </a:r>
            <a:r>
              <a:rPr lang="es-ES" sz="1200" b="0" i="0" kern="1200" dirty="0">
                <a:solidFill>
                  <a:schemeClr val="tx1"/>
                </a:solidFill>
                <a:effectLst/>
                <a:latin typeface="+mn-lt"/>
                <a:ea typeface="+mn-ea"/>
                <a:cs typeface="+mn-cs"/>
              </a:rPr>
              <a:t> antes de compilar los estilos.</a:t>
            </a:r>
          </a:p>
        </p:txBody>
      </p:sp>
      <p:sp>
        <p:nvSpPr>
          <p:cNvPr id="4" name="Slide Number Placeholder 3"/>
          <p:cNvSpPr>
            <a:spLocks noGrp="1"/>
          </p:cNvSpPr>
          <p:nvPr>
            <p:ph type="sldNum" sz="quarter" idx="5"/>
          </p:nvPr>
        </p:nvSpPr>
        <p:spPr/>
        <p:txBody>
          <a:bodyPr/>
          <a:lstStyle/>
          <a:p>
            <a:fld id="{D7B2E3C7-4DED-451B-AD6F-BFB932FF2CAD}" type="slidenum">
              <a:rPr lang="es-ES" smtClean="0"/>
              <a:t>23</a:t>
            </a:fld>
            <a:endParaRPr lang="es-ES" dirty="0"/>
          </a:p>
        </p:txBody>
      </p:sp>
    </p:spTree>
    <p:extLst>
      <p:ext uri="{BB962C8B-B14F-4D97-AF65-F5344CB8AC3E}">
        <p14:creationId xmlns:p14="http://schemas.microsoft.com/office/powerpoint/2010/main" val="2206998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La directiva </a:t>
            </a:r>
            <a:r>
              <a:rPr lang="es-ES" dirty="0"/>
              <a:t>@</a:t>
            </a:r>
            <a:r>
              <a:rPr lang="es-ES" dirty="0" err="1"/>
              <a:t>while</a:t>
            </a:r>
            <a:r>
              <a:rPr lang="es-ES" sz="1200" b="0" i="0" kern="1200" dirty="0">
                <a:solidFill>
                  <a:schemeClr val="tx1"/>
                </a:solidFill>
                <a:effectLst/>
                <a:latin typeface="+mn-lt"/>
                <a:ea typeface="+mn-ea"/>
                <a:cs typeface="+mn-cs"/>
              </a:rPr>
              <a:t> toma una expresión </a:t>
            </a:r>
            <a:r>
              <a:rPr lang="es-ES" sz="1200" b="0" i="1" kern="1200" dirty="0" err="1">
                <a:solidFill>
                  <a:schemeClr val="tx1"/>
                </a:solidFill>
                <a:effectLst/>
                <a:latin typeface="+mn-lt"/>
                <a:ea typeface="+mn-ea"/>
                <a:cs typeface="+mn-cs"/>
              </a:rPr>
              <a:t>SassScript</a:t>
            </a:r>
            <a:r>
              <a:rPr lang="es-ES" sz="1200" b="0" i="0" kern="1200" dirty="0">
                <a:solidFill>
                  <a:schemeClr val="tx1"/>
                </a:solidFill>
                <a:effectLst/>
                <a:latin typeface="+mn-lt"/>
                <a:ea typeface="+mn-ea"/>
                <a:cs typeface="+mn-cs"/>
              </a:rPr>
              <a:t> y repite indefinidamente los estilos hasta que la expresión da como resultado </a:t>
            </a:r>
            <a:r>
              <a:rPr lang="es-ES" dirty="0"/>
              <a:t>false</a:t>
            </a:r>
            <a:r>
              <a:rPr lang="es-ES" sz="1200" b="0" i="0" kern="1200" dirty="0">
                <a:solidFill>
                  <a:schemeClr val="tx1"/>
                </a:solidFill>
                <a:effectLst/>
                <a:latin typeface="+mn-lt"/>
                <a:ea typeface="+mn-ea"/>
                <a:cs typeface="+mn-cs"/>
              </a:rPr>
              <a:t>. Aunque esta directiva se usa muy poco, se puede utilizar para crear bucles más avanzados que los que se crean con la directiva </a:t>
            </a:r>
            <a:r>
              <a:rPr lang="es-ES" dirty="0"/>
              <a:t>@</a:t>
            </a:r>
            <a:r>
              <a:rPr lang="es-ES" dirty="0" err="1"/>
              <a:t>for</a:t>
            </a:r>
            <a:r>
              <a:rPr lang="es-ES" sz="1200" b="0" i="0" kern="1200" dirty="0">
                <a:solidFill>
                  <a:schemeClr val="tx1"/>
                </a:solidFill>
                <a:effectLst/>
                <a:latin typeface="+mn-lt"/>
                <a:ea typeface="+mn-ea"/>
                <a:cs typeface="+mn-cs"/>
              </a:rPr>
              <a:t>. </a:t>
            </a: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24</a:t>
            </a:fld>
            <a:endParaRPr lang="es-ES" dirty="0"/>
          </a:p>
        </p:txBody>
      </p:sp>
    </p:spTree>
    <p:extLst>
      <p:ext uri="{BB962C8B-B14F-4D97-AF65-F5344CB8AC3E}">
        <p14:creationId xmlns:p14="http://schemas.microsoft.com/office/powerpoint/2010/main" val="282812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Sass</a:t>
            </a:r>
            <a:r>
              <a:rPr lang="es-ES" dirty="0"/>
              <a:t> permite anidar las reglas CSS para que las hojas de estilos sean más concisas y fáciles de escribir. A los selectores anidados se les prefija automáticamente todos los selectores de los niveles superiores</a:t>
            </a:r>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dirty="0"/>
          </a:p>
        </p:txBody>
      </p:sp>
    </p:spTree>
    <p:extLst>
      <p:ext uri="{BB962C8B-B14F-4D97-AF65-F5344CB8AC3E}">
        <p14:creationId xmlns:p14="http://schemas.microsoft.com/office/powerpoint/2010/main" val="411657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5</a:t>
            </a:fld>
            <a:endParaRPr lang="es-ES" dirty="0"/>
          </a:p>
        </p:txBody>
      </p:sp>
    </p:spTree>
    <p:extLst>
      <p:ext uri="{BB962C8B-B14F-4D97-AF65-F5344CB8AC3E}">
        <p14:creationId xmlns:p14="http://schemas.microsoft.com/office/powerpoint/2010/main" val="120581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CSS define varias propiedades cuyos nombres </a:t>
            </a:r>
            <a:r>
              <a:rPr lang="es-ES" sz="1200" b="0" i="0" kern="1200" dirty="0" err="1">
                <a:solidFill>
                  <a:schemeClr val="tx1"/>
                </a:solidFill>
                <a:effectLst/>
                <a:latin typeface="+mn-lt"/>
                <a:ea typeface="+mn-ea"/>
                <a:cs typeface="+mn-cs"/>
              </a:rPr>
              <a:t>paracen</a:t>
            </a:r>
            <a:r>
              <a:rPr lang="es-ES" sz="1200" b="0" i="0" kern="1200" dirty="0">
                <a:solidFill>
                  <a:schemeClr val="tx1"/>
                </a:solidFill>
                <a:effectLst/>
                <a:latin typeface="+mn-lt"/>
                <a:ea typeface="+mn-ea"/>
                <a:cs typeface="+mn-cs"/>
              </a:rPr>
              <a:t> estar agrupados de forma lógica. Así por ejemplo, las propiedades </a:t>
            </a:r>
            <a:r>
              <a:rPr lang="es-ES" dirty="0" err="1"/>
              <a:t>font-family</a:t>
            </a:r>
            <a:r>
              <a:rPr lang="es-ES" sz="1200" b="0" i="0" kern="1200" dirty="0">
                <a:solidFill>
                  <a:schemeClr val="tx1"/>
                </a:solidFill>
                <a:effectLst/>
                <a:latin typeface="+mn-lt"/>
                <a:ea typeface="+mn-ea"/>
                <a:cs typeface="+mn-cs"/>
              </a:rPr>
              <a:t>, </a:t>
            </a:r>
            <a:r>
              <a:rPr lang="es-ES" dirty="0" err="1"/>
              <a:t>font-size</a:t>
            </a:r>
            <a:r>
              <a:rPr lang="es-ES" sz="1200" b="0" i="0" kern="1200" dirty="0">
                <a:solidFill>
                  <a:schemeClr val="tx1"/>
                </a:solidFill>
                <a:effectLst/>
                <a:latin typeface="+mn-lt"/>
                <a:ea typeface="+mn-ea"/>
                <a:cs typeface="+mn-cs"/>
              </a:rPr>
              <a:t> y </a:t>
            </a:r>
            <a:r>
              <a:rPr lang="es-ES" dirty="0" err="1"/>
              <a:t>font-weight</a:t>
            </a:r>
            <a:r>
              <a:rPr lang="es-ES" sz="1200" b="0" i="0" kern="1200" dirty="0">
                <a:solidFill>
                  <a:schemeClr val="tx1"/>
                </a:solidFill>
                <a:effectLst/>
                <a:latin typeface="+mn-lt"/>
                <a:ea typeface="+mn-ea"/>
                <a:cs typeface="+mn-cs"/>
              </a:rPr>
              <a:t> están todas relacionadas con el grupo </a:t>
            </a:r>
            <a:r>
              <a:rPr lang="es-ES" dirty="0" err="1"/>
              <a:t>font</a:t>
            </a:r>
            <a:r>
              <a:rPr lang="es-ES" sz="1200" b="0" i="0" kern="1200" dirty="0">
                <a:solidFill>
                  <a:schemeClr val="tx1"/>
                </a:solidFill>
                <a:effectLst/>
                <a:latin typeface="+mn-lt"/>
                <a:ea typeface="+mn-ea"/>
                <a:cs typeface="+mn-cs"/>
              </a:rPr>
              <a:t>. </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En CSS es obligatorio escribir el nombre completo de todas estas propiedades. </a:t>
            </a:r>
            <a:r>
              <a:rPr lang="es-ES" sz="1200" b="0" i="0" kern="1200" dirty="0" err="1">
                <a:solidFill>
                  <a:schemeClr val="tx1"/>
                </a:solidFill>
                <a:effectLst/>
                <a:latin typeface="+mn-lt"/>
                <a:ea typeface="+mn-ea"/>
                <a:cs typeface="+mn-cs"/>
              </a:rPr>
              <a:t>Sass</a:t>
            </a:r>
            <a:r>
              <a:rPr lang="es-ES" sz="1200" b="0" i="0" kern="1200" dirty="0">
                <a:solidFill>
                  <a:schemeClr val="tx1"/>
                </a:solidFill>
                <a:effectLst/>
                <a:latin typeface="+mn-lt"/>
                <a:ea typeface="+mn-ea"/>
                <a:cs typeface="+mn-cs"/>
              </a:rPr>
              <a:t> permite utilizar el siguiente atajo para definir las propiedades relacionadas:</a:t>
            </a:r>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6</a:t>
            </a:fld>
            <a:endParaRPr lang="es-ES" dirty="0"/>
          </a:p>
        </p:txBody>
      </p:sp>
    </p:spTree>
    <p:extLst>
      <p:ext uri="{BB962C8B-B14F-4D97-AF65-F5344CB8AC3E}">
        <p14:creationId xmlns:p14="http://schemas.microsoft.com/office/powerpoint/2010/main" val="26126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3) Una limitación importante de las variables es que sólo están disponibles dentro del contexto donde se han definido. Esto significa que si defines la variable dentro de una regla anidada, sólo estará disponible para esas reglas anidadas. Si quieres poder utilizar una variable como valor de cualquier propiedad de la hoja de estilos, defínela fuera de cualquier selector.</a:t>
            </a:r>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7</a:t>
            </a:fld>
            <a:endParaRPr lang="es-ES" dirty="0"/>
          </a:p>
        </p:txBody>
      </p:sp>
    </p:spTree>
    <p:extLst>
      <p:ext uri="{BB962C8B-B14F-4D97-AF65-F5344CB8AC3E}">
        <p14:creationId xmlns:p14="http://schemas.microsoft.com/office/powerpoint/2010/main" val="39516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600"/>
              </a:spcAft>
              <a:buFont typeface="Arial" panose="020B0604020202020204" pitchFamily="34" charset="0"/>
              <a:buNone/>
            </a:pPr>
            <a:r>
              <a:rPr lang="en-US" dirty="0"/>
              <a:t>Sass </a:t>
            </a:r>
            <a:r>
              <a:rPr lang="en-US" dirty="0" err="1"/>
              <a:t>soporta</a:t>
            </a:r>
            <a:r>
              <a:rPr lang="en-US" dirty="0"/>
              <a:t> </a:t>
            </a:r>
            <a:r>
              <a:rPr lang="en-US" dirty="0" err="1"/>
              <a:t>cualquier</a:t>
            </a:r>
            <a:r>
              <a:rPr lang="en-US" dirty="0"/>
              <a:t> </a:t>
            </a:r>
            <a:r>
              <a:rPr lang="en-US" dirty="0" err="1"/>
              <a:t>operación</a:t>
            </a:r>
            <a:r>
              <a:rPr lang="en-US" dirty="0"/>
              <a:t> </a:t>
            </a:r>
            <a:r>
              <a:rPr lang="en-US" dirty="0" err="1"/>
              <a:t>matemática</a:t>
            </a:r>
            <a:r>
              <a:rPr lang="en-US" dirty="0"/>
              <a:t> que </a:t>
            </a:r>
            <a:r>
              <a:rPr lang="en-US" dirty="0" err="1"/>
              <a:t>queramos</a:t>
            </a:r>
            <a:r>
              <a:rPr lang="en-US" dirty="0"/>
              <a:t> </a:t>
            </a:r>
            <a:r>
              <a:rPr lang="en-US" dirty="0" err="1"/>
              <a:t>hacer</a:t>
            </a:r>
            <a:r>
              <a:rPr lang="en-US" dirty="0"/>
              <a:t> </a:t>
            </a:r>
            <a:r>
              <a:rPr lang="en-US" dirty="0" err="1"/>
              <a:t>sobre</a:t>
            </a:r>
            <a:r>
              <a:rPr lang="en-US" dirty="0"/>
              <a:t> los </a:t>
            </a:r>
            <a:r>
              <a:rPr lang="en-US" dirty="0" err="1"/>
              <a:t>elementos</a:t>
            </a:r>
            <a:r>
              <a:rPr lang="en-US" dirty="0"/>
              <a:t>.</a:t>
            </a:r>
          </a:p>
          <a:p>
            <a:pPr marL="0" indent="0">
              <a:spcAft>
                <a:spcPts val="600"/>
              </a:spcAft>
              <a:buFont typeface="Arial" panose="020B0604020202020204" pitchFamily="34" charset="0"/>
              <a:buNone/>
            </a:pPr>
            <a:endParaRPr lang="en-US" dirty="0"/>
          </a:p>
          <a:p>
            <a:pPr marL="0" indent="0">
              <a:spcAft>
                <a:spcPts val="600"/>
              </a:spcAft>
              <a:buFont typeface="Arial" panose="020B0604020202020204" pitchFamily="34" charset="0"/>
              <a:buNone/>
            </a:pPr>
            <a:r>
              <a:rPr lang="en-US" dirty="0" err="1"/>
              <a:t>En</a:t>
            </a:r>
            <a:r>
              <a:rPr lang="en-US" dirty="0"/>
              <a:t> </a:t>
            </a:r>
            <a:r>
              <a:rPr lang="en-US" dirty="0" err="1"/>
              <a:t>relación</a:t>
            </a:r>
            <a:r>
              <a:rPr lang="en-US" dirty="0"/>
              <a:t> al </a:t>
            </a:r>
            <a:r>
              <a:rPr lang="en-US" dirty="0" err="1"/>
              <a:t>uso</a:t>
            </a:r>
            <a:r>
              <a:rPr lang="en-US" dirty="0"/>
              <a:t> de variables con </a:t>
            </a:r>
            <a:r>
              <a:rPr lang="en-US" dirty="0" err="1"/>
              <a:t>operaciones</a:t>
            </a:r>
            <a:r>
              <a:rPr lang="en-US" dirty="0"/>
              <a:t> es que las variables </a:t>
            </a:r>
            <a:r>
              <a:rPr lang="en-US" dirty="0" err="1"/>
              <a:t>pueden</a:t>
            </a:r>
            <a:r>
              <a:rPr lang="en-US" dirty="0"/>
              <a:t> </a:t>
            </a:r>
            <a:r>
              <a:rPr lang="en-US" dirty="0" err="1"/>
              <a:t>cambiar</a:t>
            </a:r>
            <a:r>
              <a:rPr lang="en-US" dirty="0"/>
              <a:t> </a:t>
            </a:r>
            <a:r>
              <a:rPr lang="en-US" dirty="0" err="1"/>
              <a:t>después</a:t>
            </a:r>
            <a:r>
              <a:rPr lang="en-US" dirty="0"/>
              <a:t> de ser </a:t>
            </a:r>
            <a:r>
              <a:rPr lang="en-US" dirty="0" err="1"/>
              <a:t>definidas</a:t>
            </a:r>
            <a:r>
              <a:rPr lang="en-US" dirty="0"/>
              <a:t>, por </a:t>
            </a:r>
            <a:r>
              <a:rPr lang="en-US" dirty="0" err="1"/>
              <a:t>ejemplo</a:t>
            </a:r>
            <a:r>
              <a:rPr lang="en-US" dirty="0"/>
              <a:t> de </a:t>
            </a:r>
            <a:r>
              <a:rPr lang="en-US" dirty="0" err="1"/>
              <a:t>de</a:t>
            </a:r>
            <a:r>
              <a:rPr lang="en-US" dirty="0"/>
              <a:t> una </a:t>
            </a:r>
            <a:r>
              <a:rPr lang="en-US" dirty="0" err="1"/>
              <a:t>función</a:t>
            </a:r>
            <a:r>
              <a:rPr lang="en-US" dirty="0"/>
              <a:t>, </a:t>
            </a:r>
            <a:r>
              <a:rPr lang="en-US" dirty="0" err="1"/>
              <a:t>pero</a:t>
            </a:r>
            <a:r>
              <a:rPr lang="en-US" dirty="0"/>
              <a:t> lo </a:t>
            </a:r>
            <a:r>
              <a:rPr lang="en-US" dirty="0" err="1"/>
              <a:t>importante</a:t>
            </a:r>
            <a:r>
              <a:rPr lang="en-US" dirty="0"/>
              <a:t> a </a:t>
            </a:r>
            <a:r>
              <a:rPr lang="en-US" dirty="0" err="1"/>
              <a:t>tener</a:t>
            </a:r>
            <a:r>
              <a:rPr lang="en-US" dirty="0"/>
              <a:t> </a:t>
            </a:r>
            <a:r>
              <a:rPr lang="en-US" dirty="0" err="1"/>
              <a:t>cuenta</a:t>
            </a:r>
            <a:r>
              <a:rPr lang="en-US" dirty="0"/>
              <a:t> es que al final solo son un medio para </a:t>
            </a:r>
            <a:r>
              <a:rPr lang="en-US" dirty="0" err="1"/>
              <a:t>inyectar</a:t>
            </a:r>
            <a:r>
              <a:rPr lang="en-US" dirty="0"/>
              <a:t> un valor a una </a:t>
            </a:r>
            <a:r>
              <a:rPr lang="en-US" dirty="0" err="1"/>
              <a:t>regla</a:t>
            </a:r>
            <a:r>
              <a:rPr lang="en-US" dirty="0"/>
              <a:t> de CSS, </a:t>
            </a:r>
            <a:r>
              <a:rPr lang="en-US" dirty="0" err="1"/>
              <a:t>ya</a:t>
            </a:r>
            <a:r>
              <a:rPr lang="en-US" dirty="0"/>
              <a:t> que </a:t>
            </a:r>
            <a:r>
              <a:rPr lang="en-US" dirty="0" err="1"/>
              <a:t>como</a:t>
            </a:r>
            <a:r>
              <a:rPr lang="en-US" dirty="0"/>
              <a:t> </a:t>
            </a:r>
            <a:r>
              <a:rPr lang="en-US" dirty="0" err="1"/>
              <a:t>ya</a:t>
            </a:r>
            <a:r>
              <a:rPr lang="en-US" dirty="0"/>
              <a:t> </a:t>
            </a:r>
            <a:r>
              <a:rPr lang="en-US" dirty="0" err="1"/>
              <a:t>os</a:t>
            </a:r>
            <a:r>
              <a:rPr lang="en-US" dirty="0"/>
              <a:t> he </a:t>
            </a:r>
            <a:r>
              <a:rPr lang="en-US" dirty="0" err="1"/>
              <a:t>comentado</a:t>
            </a:r>
            <a:r>
              <a:rPr lang="en-US" dirty="0"/>
              <a:t> antes, SASS </a:t>
            </a:r>
            <a:r>
              <a:rPr lang="en-US" dirty="0" err="1"/>
              <a:t>termina</a:t>
            </a:r>
            <a:r>
              <a:rPr lang="en-US" dirty="0"/>
              <a:t> </a:t>
            </a:r>
            <a:r>
              <a:rPr lang="en-US" dirty="0" err="1"/>
              <a:t>convirtiéndose</a:t>
            </a:r>
            <a:r>
              <a:rPr lang="en-US" dirty="0"/>
              <a:t> </a:t>
            </a:r>
            <a:r>
              <a:rPr lang="en-US" dirty="0" err="1"/>
              <a:t>en</a:t>
            </a:r>
            <a:r>
              <a:rPr lang="en-US" dirty="0"/>
              <a:t> CSS y </a:t>
            </a:r>
            <a:r>
              <a:rPr lang="en-US" dirty="0" err="1"/>
              <a:t>estas</a:t>
            </a:r>
            <a:r>
              <a:rPr lang="en-US" dirty="0"/>
              <a:t> variables y </a:t>
            </a:r>
            <a:r>
              <a:rPr lang="en-US" dirty="0" err="1"/>
              <a:t>operaciones</a:t>
            </a:r>
            <a:r>
              <a:rPr lang="en-US" dirty="0"/>
              <a:t> </a:t>
            </a:r>
            <a:r>
              <a:rPr lang="en-US" dirty="0" err="1"/>
              <a:t>terminan</a:t>
            </a:r>
            <a:r>
              <a:rPr lang="en-US" dirty="0"/>
              <a:t> </a:t>
            </a:r>
            <a:r>
              <a:rPr lang="en-US" dirty="0" err="1"/>
              <a:t>desapareciendo</a:t>
            </a:r>
            <a:r>
              <a:rPr lang="en-US" dirty="0"/>
              <a:t> y dan </a:t>
            </a:r>
            <a:r>
              <a:rPr lang="en-US" dirty="0" err="1"/>
              <a:t>como</a:t>
            </a:r>
            <a:r>
              <a:rPr lang="en-US" dirty="0"/>
              <a:t> </a:t>
            </a:r>
            <a:r>
              <a:rPr lang="en-US" dirty="0" err="1"/>
              <a:t>resultado</a:t>
            </a:r>
            <a:r>
              <a:rPr lang="en-US" dirty="0"/>
              <a:t> </a:t>
            </a:r>
            <a:r>
              <a:rPr lang="en-US" dirty="0" err="1"/>
              <a:t>su</a:t>
            </a:r>
            <a:r>
              <a:rPr lang="en-US" dirty="0"/>
              <a:t> valor final </a:t>
            </a:r>
            <a:r>
              <a:rPr lang="en-US" dirty="0" err="1"/>
              <a:t>en</a:t>
            </a:r>
            <a:r>
              <a:rPr lang="en-US" dirty="0"/>
              <a:t> </a:t>
            </a:r>
            <a:r>
              <a:rPr lang="en-US" dirty="0" err="1"/>
              <a:t>donde</a:t>
            </a:r>
            <a:r>
              <a:rPr lang="en-US" dirty="0"/>
              <a:t> la </a:t>
            </a:r>
            <a:r>
              <a:rPr lang="en-US" dirty="0" err="1"/>
              <a:t>usemos</a:t>
            </a:r>
            <a:r>
              <a:rPr lang="en-US" dirty="0"/>
              <a:t>.</a:t>
            </a:r>
            <a:endParaRPr lang="en-US" dirty="0">
              <a:cs typeface="Calibri"/>
            </a:endParaRPr>
          </a:p>
          <a:p>
            <a:pPr marL="0" indent="0">
              <a:spcAft>
                <a:spcPts val="600"/>
              </a:spcAft>
              <a:buFontTx/>
              <a:buNone/>
            </a:pPr>
            <a:endParaRPr lang="en-US" dirty="0"/>
          </a:p>
          <a:p>
            <a:pPr marL="0" indent="0">
              <a:spcAft>
                <a:spcPts val="600"/>
              </a:spcAft>
              <a:buFontTx/>
              <a:buNone/>
            </a:pPr>
            <a:r>
              <a:rPr lang="en-US" dirty="0" err="1"/>
              <a:t>Dónde</a:t>
            </a:r>
            <a:r>
              <a:rPr lang="en-US" dirty="0"/>
              <a:t> </a:t>
            </a:r>
            <a:r>
              <a:rPr lang="en-US" dirty="0" err="1"/>
              <a:t>podemos</a:t>
            </a:r>
            <a:r>
              <a:rPr lang="en-US" dirty="0"/>
              <a:t> </a:t>
            </a:r>
            <a:r>
              <a:rPr lang="en-US" dirty="0" err="1"/>
              <a:t>definir</a:t>
            </a:r>
            <a:r>
              <a:rPr lang="en-US" dirty="0"/>
              <a:t> variables? </a:t>
            </a:r>
            <a:r>
              <a:rPr lang="en-US" dirty="0" err="1"/>
              <a:t>En</a:t>
            </a:r>
            <a:r>
              <a:rPr lang="en-US" dirty="0"/>
              <a:t> </a:t>
            </a:r>
            <a:r>
              <a:rPr lang="en-US" dirty="0" err="1"/>
              <a:t>cualquier</a:t>
            </a:r>
            <a:r>
              <a:rPr lang="en-US" dirty="0"/>
              <a:t> </a:t>
            </a:r>
            <a:r>
              <a:rPr lang="en-US" dirty="0" err="1"/>
              <a:t>fichero</a:t>
            </a:r>
            <a:r>
              <a:rPr lang="en-US" dirty="0"/>
              <a:t> de SCSS, </a:t>
            </a:r>
            <a:r>
              <a:rPr lang="en-US" dirty="0" err="1"/>
              <a:t>aunque</a:t>
            </a:r>
            <a:r>
              <a:rPr lang="en-US" dirty="0"/>
              <a:t> </a:t>
            </a:r>
            <a:r>
              <a:rPr lang="en-US" dirty="0" err="1"/>
              <a:t>si</a:t>
            </a:r>
            <a:r>
              <a:rPr lang="en-US" dirty="0"/>
              <a:t> </a:t>
            </a:r>
            <a:r>
              <a:rPr lang="en-US" dirty="0" err="1"/>
              <a:t>queremos</a:t>
            </a:r>
            <a:r>
              <a:rPr lang="en-US" dirty="0"/>
              <a:t> </a:t>
            </a:r>
            <a:r>
              <a:rPr lang="en-US" dirty="0" err="1"/>
              <a:t>utilizarlas</a:t>
            </a:r>
            <a:r>
              <a:rPr lang="en-US" dirty="0"/>
              <a:t> </a:t>
            </a:r>
            <a:r>
              <a:rPr lang="en-US" dirty="0" err="1"/>
              <a:t>en</a:t>
            </a:r>
            <a:r>
              <a:rPr lang="en-US" dirty="0"/>
              <a:t> </a:t>
            </a:r>
            <a:r>
              <a:rPr lang="en-US" dirty="0" err="1"/>
              <a:t>varios</a:t>
            </a:r>
            <a:r>
              <a:rPr lang="en-US" dirty="0"/>
              <a:t> sitios es </a:t>
            </a:r>
            <a:r>
              <a:rPr lang="en-US" dirty="0" err="1"/>
              <a:t>conveniente</a:t>
            </a:r>
            <a:r>
              <a:rPr lang="en-US" dirty="0"/>
              <a:t> </a:t>
            </a:r>
            <a:r>
              <a:rPr lang="en-US" dirty="0" err="1"/>
              <a:t>quizás</a:t>
            </a:r>
            <a:r>
              <a:rPr lang="en-US" dirty="0"/>
              <a:t> </a:t>
            </a:r>
            <a:r>
              <a:rPr lang="en-US" dirty="0" err="1"/>
              <a:t>crear</a:t>
            </a:r>
            <a:r>
              <a:rPr lang="en-US" dirty="0"/>
              <a:t> un </a:t>
            </a:r>
            <a:r>
              <a:rPr lang="en-US" dirty="0" err="1"/>
              <a:t>fichero</a:t>
            </a:r>
            <a:r>
              <a:rPr lang="en-US" dirty="0"/>
              <a:t> </a:t>
            </a:r>
            <a:r>
              <a:rPr lang="en-US" dirty="0" err="1"/>
              <a:t>dedicado</a:t>
            </a:r>
            <a:r>
              <a:rPr lang="en-US" dirty="0"/>
              <a:t> para </a:t>
            </a:r>
            <a:r>
              <a:rPr lang="en-US" dirty="0" err="1"/>
              <a:t>ellas</a:t>
            </a:r>
            <a:r>
              <a:rPr lang="en-US" dirty="0"/>
              <a:t> (un main point).</a:t>
            </a:r>
          </a:p>
          <a:p>
            <a:pPr marL="171450" indent="-171450">
              <a:spcAft>
                <a:spcPts val="600"/>
              </a:spcAft>
              <a:buFontTx/>
              <a:buChar char="-"/>
            </a:pPr>
            <a:endParaRPr lang="en-US" dirty="0"/>
          </a:p>
          <a:p>
            <a:pPr marL="0" indent="0">
              <a:spcAft>
                <a:spcPts val="600"/>
              </a:spcAft>
              <a:buFontTx/>
              <a:buNone/>
            </a:pPr>
            <a:r>
              <a:rPr lang="en-US" dirty="0"/>
              <a:t>Como </a:t>
            </a:r>
            <a:r>
              <a:rPr lang="en-US" dirty="0" err="1"/>
              <a:t>veis</a:t>
            </a:r>
            <a:r>
              <a:rPr lang="en-US" dirty="0"/>
              <a:t> </a:t>
            </a:r>
            <a:r>
              <a:rPr lang="en-US" dirty="0" err="1"/>
              <a:t>sólo</a:t>
            </a:r>
            <a:r>
              <a:rPr lang="en-US" dirty="0"/>
              <a:t> con las </a:t>
            </a:r>
            <a:r>
              <a:rPr lang="en-US" dirty="0" err="1"/>
              <a:t>operaciones</a:t>
            </a:r>
            <a:r>
              <a:rPr lang="en-US" dirty="0"/>
              <a:t> y las variables </a:t>
            </a:r>
            <a:r>
              <a:rPr lang="en-US" dirty="0" err="1"/>
              <a:t>ya</a:t>
            </a:r>
            <a:r>
              <a:rPr lang="en-US" dirty="0"/>
              <a:t> </a:t>
            </a:r>
            <a:r>
              <a:rPr lang="en-US" dirty="0" err="1"/>
              <a:t>vamos</a:t>
            </a:r>
            <a:r>
              <a:rPr lang="en-US" dirty="0"/>
              <a:t> </a:t>
            </a:r>
            <a:r>
              <a:rPr lang="en-US" dirty="0" err="1"/>
              <a:t>ganando</a:t>
            </a:r>
            <a:r>
              <a:rPr lang="en-US" dirty="0"/>
              <a:t> una gran </a:t>
            </a:r>
            <a:r>
              <a:rPr lang="en-US" dirty="0" err="1"/>
              <a:t>cantidad</a:t>
            </a:r>
            <a:r>
              <a:rPr lang="en-US" dirty="0"/>
              <a:t> de </a:t>
            </a:r>
            <a:r>
              <a:rPr lang="en-US" dirty="0" err="1"/>
              <a:t>posibilidades</a:t>
            </a:r>
            <a:r>
              <a:rPr lang="en-US" dirty="0"/>
              <a:t> a la hora de </a:t>
            </a:r>
            <a:r>
              <a:rPr lang="en-US" dirty="0" err="1"/>
              <a:t>ir</a:t>
            </a:r>
            <a:r>
              <a:rPr lang="en-US" dirty="0"/>
              <a:t> </a:t>
            </a:r>
            <a:r>
              <a:rPr lang="en-US" dirty="0" err="1"/>
              <a:t>creando</a:t>
            </a:r>
            <a:r>
              <a:rPr lang="en-US" dirty="0"/>
              <a:t> </a:t>
            </a:r>
            <a:r>
              <a:rPr lang="en-US" dirty="0" err="1"/>
              <a:t>nuestros</a:t>
            </a:r>
            <a:r>
              <a:rPr lang="en-US" dirty="0"/>
              <a:t> </a:t>
            </a:r>
            <a:r>
              <a:rPr lang="en-US" dirty="0" err="1"/>
              <a:t>estilos</a:t>
            </a:r>
            <a:r>
              <a:rPr lang="en-US" dirty="0"/>
              <a:t>.</a:t>
            </a: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8</a:t>
            </a:fld>
            <a:endParaRPr lang="es-ES" dirty="0"/>
          </a:p>
        </p:txBody>
      </p:sp>
    </p:spTree>
    <p:extLst>
      <p:ext uri="{BB962C8B-B14F-4D97-AF65-F5344CB8AC3E}">
        <p14:creationId xmlns:p14="http://schemas.microsoft.com/office/powerpoint/2010/main" val="34134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Sass </a:t>
            </a:r>
            <a:r>
              <a:rPr lang="en-US" dirty="0" err="1"/>
              <a:t>nos</a:t>
            </a:r>
            <a:r>
              <a:rPr lang="en-US" dirty="0"/>
              <a:t> </a:t>
            </a:r>
            <a:r>
              <a:rPr lang="en-US" dirty="0" err="1"/>
              <a:t>provee</a:t>
            </a:r>
            <a:r>
              <a:rPr lang="en-US" dirty="0"/>
              <a:t> de una </a:t>
            </a:r>
            <a:r>
              <a:rPr lang="en-US" dirty="0" err="1"/>
              <a:t>serie</a:t>
            </a:r>
            <a:r>
              <a:rPr lang="en-US" dirty="0"/>
              <a:t> de </a:t>
            </a:r>
            <a:r>
              <a:rPr lang="en-US" dirty="0" err="1"/>
              <a:t>funciones</a:t>
            </a:r>
            <a:r>
              <a:rPr lang="en-US" dirty="0"/>
              <a:t> de color por </a:t>
            </a:r>
            <a:r>
              <a:rPr lang="en-US" dirty="0" err="1"/>
              <a:t>defecto</a:t>
            </a:r>
            <a:r>
              <a:rPr lang="en-US" dirty="0"/>
              <a:t>:</a:t>
            </a:r>
          </a:p>
          <a:p>
            <a:pPr marL="0" indent="0">
              <a:buFontTx/>
              <a:buNone/>
            </a:pPr>
            <a:endParaRPr lang="en-US" dirty="0"/>
          </a:p>
          <a:p>
            <a:pPr marL="0" indent="0">
              <a:buFontTx/>
              <a:buNone/>
            </a:pPr>
            <a:r>
              <a:rPr lang="en-US" dirty="0" err="1"/>
              <a:t>Muchas</a:t>
            </a:r>
            <a:r>
              <a:rPr lang="en-US" dirty="0"/>
              <a:t> de </a:t>
            </a:r>
            <a:r>
              <a:rPr lang="en-US" dirty="0" err="1"/>
              <a:t>ellas</a:t>
            </a:r>
            <a:r>
              <a:rPr lang="en-US" dirty="0"/>
              <a:t> </a:t>
            </a:r>
            <a:r>
              <a:rPr lang="en-US" dirty="0" err="1"/>
              <a:t>muy</a:t>
            </a:r>
            <a:r>
              <a:rPr lang="en-US" dirty="0"/>
              <a:t> </a:t>
            </a:r>
            <a:r>
              <a:rPr lang="en-US" dirty="0" err="1"/>
              <a:t>útiles</a:t>
            </a:r>
            <a:r>
              <a:rPr lang="en-US" dirty="0"/>
              <a:t> para, por </a:t>
            </a:r>
            <a:r>
              <a:rPr lang="en-US" dirty="0" err="1"/>
              <a:t>ejmplo</a:t>
            </a:r>
            <a:r>
              <a:rPr lang="en-US" dirty="0"/>
              <a:t>, </a:t>
            </a:r>
            <a:r>
              <a:rPr lang="en-US" dirty="0" err="1"/>
              <a:t>aclarar</a:t>
            </a:r>
            <a:r>
              <a:rPr lang="en-US" dirty="0"/>
              <a:t> u </a:t>
            </a:r>
            <a:r>
              <a:rPr lang="en-US" dirty="0" err="1"/>
              <a:t>oscurecer</a:t>
            </a:r>
            <a:r>
              <a:rPr lang="en-US" dirty="0"/>
              <a:t> </a:t>
            </a:r>
            <a:r>
              <a:rPr lang="en-US" dirty="0" err="1"/>
              <a:t>colores</a:t>
            </a:r>
            <a:r>
              <a:rPr lang="en-US" dirty="0"/>
              <a:t>, </a:t>
            </a:r>
            <a:r>
              <a:rPr lang="en-US" dirty="0" err="1"/>
              <a:t>cambiar</a:t>
            </a:r>
            <a:r>
              <a:rPr lang="en-US" dirty="0"/>
              <a:t> la </a:t>
            </a:r>
            <a:r>
              <a:rPr lang="en-US" dirty="0" err="1"/>
              <a:t>opacidad</a:t>
            </a:r>
            <a:r>
              <a:rPr lang="en-US" dirty="0"/>
              <a:t> o </a:t>
            </a:r>
            <a:r>
              <a:rPr lang="en-US" dirty="0" err="1"/>
              <a:t>transparencia</a:t>
            </a:r>
            <a:r>
              <a:rPr lang="en-US" dirty="0"/>
              <a:t> o </a:t>
            </a:r>
            <a:r>
              <a:rPr lang="en-US" dirty="0" err="1"/>
              <a:t>incluso</a:t>
            </a:r>
            <a:r>
              <a:rPr lang="en-US" dirty="0"/>
              <a:t> </a:t>
            </a:r>
            <a:r>
              <a:rPr lang="en-US" dirty="0" err="1"/>
              <a:t>obtener</a:t>
            </a:r>
            <a:r>
              <a:rPr lang="en-US" dirty="0"/>
              <a:t> </a:t>
            </a:r>
            <a:r>
              <a:rPr lang="en-US" dirty="0" err="1"/>
              <a:t>colores</a:t>
            </a:r>
            <a:r>
              <a:rPr lang="en-US" dirty="0"/>
              <a:t> </a:t>
            </a:r>
            <a:r>
              <a:rPr lang="en-US" dirty="0" err="1"/>
              <a:t>opuestos</a:t>
            </a:r>
            <a:r>
              <a:rPr lang="en-US" dirty="0"/>
              <a:t> o </a:t>
            </a:r>
            <a:r>
              <a:rPr lang="en-US" dirty="0" err="1"/>
              <a:t>complementarios</a:t>
            </a:r>
            <a:r>
              <a:rPr lang="en-US" dirty="0"/>
              <a:t>.</a:t>
            </a:r>
          </a:p>
          <a:p>
            <a:pPr marL="0" indent="0">
              <a:buFontTx/>
              <a:buNone/>
            </a:pPr>
            <a:endParaRPr lang="en-US" dirty="0"/>
          </a:p>
          <a:p>
            <a:pPr marL="171450" indent="-171450">
              <a:buFontTx/>
              <a:buChar char="-"/>
            </a:pPr>
            <a:r>
              <a:rPr lang="en-US" dirty="0"/>
              <a:t>lighten, darken: </a:t>
            </a:r>
            <a:r>
              <a:rPr lang="en-US" dirty="0" err="1"/>
              <a:t>va</a:t>
            </a:r>
            <a:r>
              <a:rPr lang="en-US" dirty="0"/>
              <a:t> a </a:t>
            </a:r>
            <a:r>
              <a:rPr lang="en-US" dirty="0" err="1"/>
              <a:t>aclarar</a:t>
            </a:r>
            <a:r>
              <a:rPr lang="en-US" dirty="0"/>
              <a:t> u </a:t>
            </a:r>
            <a:r>
              <a:rPr lang="en-US" dirty="0" err="1"/>
              <a:t>oscurecer</a:t>
            </a:r>
            <a:r>
              <a:rPr lang="en-US" dirty="0"/>
              <a:t> </a:t>
            </a:r>
            <a:r>
              <a:rPr lang="en-US" dirty="0" err="1"/>
              <a:t>añadiendo</a:t>
            </a:r>
            <a:r>
              <a:rPr lang="en-US" dirty="0"/>
              <a:t> la </a:t>
            </a:r>
            <a:r>
              <a:rPr lang="en-US" dirty="0" err="1"/>
              <a:t>tonalidad</a:t>
            </a:r>
            <a:r>
              <a:rPr lang="en-US" dirty="0"/>
              <a:t> de </a:t>
            </a:r>
            <a:r>
              <a:rPr lang="en-US" dirty="0" err="1"/>
              <a:t>blanco</a:t>
            </a:r>
            <a:r>
              <a:rPr lang="en-US" dirty="0"/>
              <a:t> el color que le </a:t>
            </a:r>
            <a:r>
              <a:rPr lang="en-US" dirty="0" err="1"/>
              <a:t>especifiquemos</a:t>
            </a:r>
            <a:r>
              <a:rPr lang="en-US" dirty="0"/>
              <a:t> </a:t>
            </a:r>
            <a:r>
              <a:rPr lang="en-US" dirty="0" err="1"/>
              <a:t>aplicando</a:t>
            </a:r>
            <a:r>
              <a:rPr lang="en-US" dirty="0"/>
              <a:t> un </a:t>
            </a:r>
            <a:r>
              <a:rPr lang="en-US" dirty="0" err="1"/>
              <a:t>porcentaje</a:t>
            </a:r>
            <a:r>
              <a:rPr lang="en-US" dirty="0"/>
              <a:t> de </a:t>
            </a:r>
            <a:r>
              <a:rPr lang="en-US" dirty="0" err="1"/>
              <a:t>luminosidad</a:t>
            </a:r>
            <a:r>
              <a:rPr lang="en-US" dirty="0"/>
              <a:t> u </a:t>
            </a:r>
            <a:r>
              <a:rPr lang="en-US" dirty="0" err="1"/>
              <a:t>oscuridad</a:t>
            </a:r>
            <a:r>
              <a:rPr lang="en-US" dirty="0"/>
              <a:t>.</a:t>
            </a:r>
          </a:p>
          <a:p>
            <a:pPr marL="171450" indent="-171450">
              <a:buFontTx/>
              <a:buChar char="-"/>
            </a:pPr>
            <a:endParaRPr lang="en-US" dirty="0">
              <a:cs typeface="Calibri"/>
            </a:endParaRPr>
          </a:p>
          <a:p>
            <a:pPr marL="171450" indent="-171450">
              <a:buFontTx/>
              <a:buChar char="-"/>
            </a:pPr>
            <a:r>
              <a:rPr lang="en-US" dirty="0"/>
              <a:t>saturate: </a:t>
            </a:r>
            <a:r>
              <a:rPr lang="en-US" dirty="0" err="1"/>
              <a:t>satura</a:t>
            </a:r>
            <a:r>
              <a:rPr lang="en-US" dirty="0"/>
              <a:t> el color, es </a:t>
            </a:r>
            <a:r>
              <a:rPr lang="en-US" dirty="0" err="1"/>
              <a:t>decir</a:t>
            </a:r>
            <a:r>
              <a:rPr lang="en-US" dirty="0"/>
              <a:t>, cambia la </a:t>
            </a:r>
            <a:r>
              <a:rPr lang="en-US" dirty="0" err="1"/>
              <a:t>pureza</a:t>
            </a:r>
            <a:r>
              <a:rPr lang="en-US" dirty="0"/>
              <a:t> o la </a:t>
            </a:r>
            <a:r>
              <a:rPr lang="en-US" dirty="0" err="1"/>
              <a:t>intensidad</a:t>
            </a:r>
            <a:r>
              <a:rPr lang="en-US" dirty="0"/>
              <a:t> de los </a:t>
            </a:r>
            <a:r>
              <a:rPr lang="en-US" dirty="0" err="1"/>
              <a:t>colores</a:t>
            </a:r>
            <a:r>
              <a:rPr lang="en-US" dirty="0"/>
              <a:t>. Por </a:t>
            </a:r>
            <a:r>
              <a:rPr lang="en-US" dirty="0" err="1"/>
              <a:t>ejemplo</a:t>
            </a:r>
            <a:r>
              <a:rPr lang="en-US" dirty="0"/>
              <a:t> </a:t>
            </a:r>
            <a:r>
              <a:rPr lang="en-US" dirty="0" err="1"/>
              <a:t>en</a:t>
            </a:r>
            <a:r>
              <a:rPr lang="en-US" dirty="0"/>
              <a:t> el </a:t>
            </a:r>
            <a:r>
              <a:rPr lang="en-US" dirty="0" err="1"/>
              <a:t>caso</a:t>
            </a:r>
            <a:r>
              <a:rPr lang="en-US" dirty="0"/>
              <a:t> de un </a:t>
            </a:r>
            <a:r>
              <a:rPr lang="en-US" dirty="0" err="1"/>
              <a:t>rojo</a:t>
            </a:r>
            <a:r>
              <a:rPr lang="en-US" dirty="0"/>
              <a:t>, dado un color </a:t>
            </a:r>
            <a:r>
              <a:rPr lang="en-US" dirty="0" err="1"/>
              <a:t>en</a:t>
            </a:r>
            <a:r>
              <a:rPr lang="en-US" dirty="0"/>
              <a:t> la </a:t>
            </a:r>
            <a:r>
              <a:rPr lang="en-US" dirty="0" err="1"/>
              <a:t>escala</a:t>
            </a:r>
            <a:r>
              <a:rPr lang="en-US" dirty="0"/>
              <a:t> RGB entre 0 y 255, </a:t>
            </a:r>
            <a:r>
              <a:rPr lang="en-US" dirty="0" err="1"/>
              <a:t>añadiendo</a:t>
            </a:r>
            <a:r>
              <a:rPr lang="en-US" dirty="0"/>
              <a:t> </a:t>
            </a:r>
            <a:r>
              <a:rPr lang="en-US" dirty="0" err="1"/>
              <a:t>más</a:t>
            </a:r>
            <a:r>
              <a:rPr lang="en-US" dirty="0"/>
              <a:t> </a:t>
            </a:r>
            <a:r>
              <a:rPr lang="en-US" dirty="0" err="1"/>
              <a:t>saturación</a:t>
            </a:r>
            <a:r>
              <a:rPr lang="en-US" dirty="0"/>
              <a:t> </a:t>
            </a:r>
            <a:r>
              <a:rPr lang="en-US" dirty="0" err="1"/>
              <a:t>hace</a:t>
            </a:r>
            <a:r>
              <a:rPr lang="en-US" dirty="0"/>
              <a:t> que </a:t>
            </a:r>
            <a:r>
              <a:rPr lang="en-US" dirty="0" err="1"/>
              <a:t>nos</a:t>
            </a:r>
            <a:r>
              <a:rPr lang="en-US" dirty="0"/>
              <a:t> </a:t>
            </a:r>
            <a:r>
              <a:rPr lang="en-US" dirty="0" err="1"/>
              <a:t>vayamos</a:t>
            </a:r>
            <a:r>
              <a:rPr lang="en-US" dirty="0"/>
              <a:t> </a:t>
            </a:r>
            <a:r>
              <a:rPr lang="en-US" dirty="0" err="1"/>
              <a:t>acercando</a:t>
            </a:r>
            <a:r>
              <a:rPr lang="en-US" dirty="0"/>
              <a:t> </a:t>
            </a:r>
            <a:r>
              <a:rPr lang="en-US" dirty="0" err="1"/>
              <a:t>más</a:t>
            </a:r>
            <a:r>
              <a:rPr lang="en-US" dirty="0"/>
              <a:t> al 255 y por el </a:t>
            </a:r>
            <a:r>
              <a:rPr lang="en-US" dirty="0" err="1"/>
              <a:t>contrario</a:t>
            </a:r>
            <a:r>
              <a:rPr lang="en-US" dirty="0"/>
              <a:t> al </a:t>
            </a:r>
            <a:r>
              <a:rPr lang="en-US" dirty="0" err="1"/>
              <a:t>desaturar</a:t>
            </a:r>
            <a:r>
              <a:rPr lang="en-US" dirty="0"/>
              <a:t> lo </a:t>
            </a:r>
            <a:r>
              <a:rPr lang="en-US" dirty="0" err="1"/>
              <a:t>vamos</a:t>
            </a:r>
            <a:r>
              <a:rPr lang="en-US" dirty="0"/>
              <a:t> </a:t>
            </a:r>
            <a:r>
              <a:rPr lang="en-US" dirty="0" err="1"/>
              <a:t>llevando</a:t>
            </a:r>
            <a:r>
              <a:rPr lang="en-US" dirty="0"/>
              <a:t> a la </a:t>
            </a:r>
            <a:r>
              <a:rPr lang="en-US" dirty="0" err="1"/>
              <a:t>escala</a:t>
            </a:r>
            <a:r>
              <a:rPr lang="en-US" dirty="0"/>
              <a:t> del cero y </a:t>
            </a:r>
            <a:r>
              <a:rPr lang="en-US" dirty="0" err="1"/>
              <a:t>tonalidades</a:t>
            </a:r>
            <a:r>
              <a:rPr lang="en-US" dirty="0"/>
              <a:t> </a:t>
            </a:r>
            <a:r>
              <a:rPr lang="en-US" dirty="0" err="1"/>
              <a:t>grises</a:t>
            </a:r>
            <a:r>
              <a:rPr lang="en-US" dirty="0"/>
              <a:t>.</a:t>
            </a:r>
          </a:p>
          <a:p>
            <a:pPr marL="171450" indent="-171450">
              <a:buFontTx/>
              <a:buChar char="-"/>
            </a:pPr>
            <a:endParaRPr lang="en-US" dirty="0">
              <a:cs typeface="Calibri"/>
            </a:endParaRPr>
          </a:p>
          <a:p>
            <a:pPr marL="171450" indent="-171450">
              <a:buFontTx/>
              <a:buChar char="-"/>
            </a:pPr>
            <a:r>
              <a:rPr lang="en-US" dirty="0"/>
              <a:t>fade-in, fade-out: </a:t>
            </a:r>
            <a:r>
              <a:rPr lang="en-US" dirty="0" err="1"/>
              <a:t>cambian</a:t>
            </a:r>
            <a:r>
              <a:rPr lang="en-US" dirty="0"/>
              <a:t> la </a:t>
            </a:r>
            <a:r>
              <a:rPr lang="en-US" dirty="0" err="1"/>
              <a:t>opacidad</a:t>
            </a:r>
            <a:r>
              <a:rPr lang="en-US" dirty="0"/>
              <a:t>, la </a:t>
            </a:r>
            <a:r>
              <a:rPr lang="en-US" dirty="0" err="1"/>
              <a:t>transparencia</a:t>
            </a:r>
            <a:r>
              <a:rPr lang="en-US" dirty="0"/>
              <a:t> de un color</a:t>
            </a:r>
          </a:p>
          <a:p>
            <a:pPr marL="171450" indent="-171450">
              <a:buFontTx/>
              <a:buChar char="-"/>
            </a:pPr>
            <a:endParaRPr lang="en-US" dirty="0">
              <a:cs typeface="Calibri"/>
            </a:endParaRPr>
          </a:p>
          <a:p>
            <a:pPr marL="171450" indent="-171450">
              <a:buFontTx/>
              <a:buChar char="-"/>
            </a:pPr>
            <a:r>
              <a:rPr lang="en-US" dirty="0"/>
              <a:t>invert: </a:t>
            </a:r>
            <a:r>
              <a:rPr lang="en-US" dirty="0" err="1"/>
              <a:t>devuelve</a:t>
            </a:r>
            <a:r>
              <a:rPr lang="en-US" dirty="0"/>
              <a:t> el valor </a:t>
            </a:r>
            <a:r>
              <a:rPr lang="en-US" dirty="0" err="1"/>
              <a:t>inverso</a:t>
            </a:r>
            <a:r>
              <a:rPr lang="en-US" dirty="0"/>
              <a:t> del color </a:t>
            </a:r>
            <a:r>
              <a:rPr lang="en-US" dirty="0" err="1"/>
              <a:t>en</a:t>
            </a:r>
            <a:r>
              <a:rPr lang="en-US" dirty="0"/>
              <a:t> el </a:t>
            </a:r>
            <a:r>
              <a:rPr lang="en-US" dirty="0" err="1"/>
              <a:t>circulo</a:t>
            </a:r>
            <a:r>
              <a:rPr lang="en-US" dirty="0"/>
              <a:t> </a:t>
            </a:r>
            <a:r>
              <a:rPr lang="en-US" dirty="0" err="1"/>
              <a:t>cromático</a:t>
            </a:r>
            <a:r>
              <a:rPr lang="en-US" dirty="0"/>
              <a:t>, es </a:t>
            </a:r>
            <a:r>
              <a:rPr lang="en-US" dirty="0" err="1"/>
              <a:t>decir</a:t>
            </a:r>
            <a:r>
              <a:rPr lang="en-US" dirty="0"/>
              <a:t>, </a:t>
            </a:r>
            <a:r>
              <a:rPr lang="en-US" dirty="0" err="1"/>
              <a:t>te</a:t>
            </a:r>
            <a:r>
              <a:rPr lang="en-US" dirty="0"/>
              <a:t> </a:t>
            </a:r>
            <a:r>
              <a:rPr lang="en-US" dirty="0" err="1"/>
              <a:t>devuelve</a:t>
            </a:r>
            <a:r>
              <a:rPr lang="en-US" dirty="0"/>
              <a:t> </a:t>
            </a:r>
            <a:r>
              <a:rPr lang="en-US" dirty="0" err="1"/>
              <a:t>su</a:t>
            </a:r>
            <a:r>
              <a:rPr lang="en-US" dirty="0"/>
              <a:t> color </a:t>
            </a:r>
            <a:r>
              <a:rPr lang="en-US" dirty="0" err="1"/>
              <a:t>opuesto</a:t>
            </a:r>
            <a:r>
              <a:rPr lang="en-US" dirty="0"/>
              <a:t>.</a:t>
            </a:r>
          </a:p>
          <a:p>
            <a:pPr marL="171450" indent="-171450">
              <a:buFontTx/>
              <a:buChar char="-"/>
            </a:pPr>
            <a:r>
              <a:rPr lang="en-US" dirty="0"/>
              <a:t>complement: </a:t>
            </a:r>
            <a:r>
              <a:rPr lang="en-US" dirty="0" err="1"/>
              <a:t>te</a:t>
            </a:r>
            <a:r>
              <a:rPr lang="en-US" dirty="0"/>
              <a:t> </a:t>
            </a:r>
            <a:r>
              <a:rPr lang="en-US" dirty="0" err="1"/>
              <a:t>devuelve</a:t>
            </a:r>
            <a:r>
              <a:rPr lang="en-US" dirty="0"/>
              <a:t> el color </a:t>
            </a:r>
            <a:r>
              <a:rPr lang="en-US" dirty="0" err="1"/>
              <a:t>complementario</a:t>
            </a:r>
            <a:r>
              <a:rPr lang="en-US" dirty="0"/>
              <a:t>, es </a:t>
            </a:r>
            <a:r>
              <a:rPr lang="en-US" dirty="0" err="1"/>
              <a:t>decir</a:t>
            </a:r>
            <a:r>
              <a:rPr lang="en-US" dirty="0"/>
              <a:t>, el color del </a:t>
            </a:r>
            <a:r>
              <a:rPr lang="en-US" dirty="0" err="1"/>
              <a:t>circulo</a:t>
            </a:r>
            <a:r>
              <a:rPr lang="en-US" dirty="0"/>
              <a:t> </a:t>
            </a:r>
            <a:r>
              <a:rPr lang="en-US" dirty="0" err="1"/>
              <a:t>cromático</a:t>
            </a:r>
            <a:r>
              <a:rPr lang="en-US" dirty="0"/>
              <a:t> que produce el mayor </a:t>
            </a:r>
            <a:r>
              <a:rPr lang="en-US" dirty="0" err="1"/>
              <a:t>contraste</a:t>
            </a:r>
            <a:r>
              <a:rPr lang="en-US" dirty="0"/>
              <a:t> de </a:t>
            </a:r>
            <a:r>
              <a:rPr lang="en-US" dirty="0" err="1"/>
              <a:t>tono</a:t>
            </a:r>
            <a:r>
              <a:rPr lang="en-US" dirty="0"/>
              <a:t> </a:t>
            </a:r>
            <a:r>
              <a:rPr lang="en-US" dirty="0" err="1"/>
              <a:t>respecto</a:t>
            </a:r>
            <a:r>
              <a:rPr lang="en-US" dirty="0"/>
              <a:t> a </a:t>
            </a:r>
            <a:r>
              <a:rPr lang="en-US" dirty="0" err="1"/>
              <a:t>otro</a:t>
            </a:r>
            <a:r>
              <a:rPr lang="en-US" dirty="0"/>
              <a:t> color.</a:t>
            </a:r>
            <a:endParaRPr lang="en-US" dirty="0">
              <a:cs typeface="Calibri"/>
            </a:endParaRPr>
          </a:p>
          <a:p>
            <a:pPr marL="0" indent="0">
              <a:spcAft>
                <a:spcPts val="600"/>
              </a:spcAft>
              <a:buFont typeface="Arial" panose="020B0604020202020204" pitchFamily="34" charset="0"/>
              <a:buNone/>
            </a:pP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9</a:t>
            </a:fld>
            <a:endParaRPr lang="es-ES" dirty="0"/>
          </a:p>
        </p:txBody>
      </p:sp>
    </p:spTree>
    <p:extLst>
      <p:ext uri="{BB962C8B-B14F-4D97-AF65-F5344CB8AC3E}">
        <p14:creationId xmlns:p14="http://schemas.microsoft.com/office/powerpoint/2010/main" val="356731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quote: </a:t>
            </a:r>
            <a:r>
              <a:rPr lang="en-US" dirty="0" err="1"/>
              <a:t>Añade</a:t>
            </a:r>
            <a:r>
              <a:rPr lang="en-US" dirty="0"/>
              <a:t> </a:t>
            </a:r>
            <a:r>
              <a:rPr lang="en-US" dirty="0" err="1"/>
              <a:t>comillas</a:t>
            </a:r>
            <a:r>
              <a:rPr lang="en-US" dirty="0"/>
              <a:t> a una variable. Si </a:t>
            </a:r>
            <a:r>
              <a:rPr lang="en-US" dirty="0" err="1"/>
              <a:t>ya</a:t>
            </a:r>
            <a:r>
              <a:rPr lang="en-US" dirty="0"/>
              <a:t> </a:t>
            </a:r>
            <a:r>
              <a:rPr lang="en-US" dirty="0" err="1"/>
              <a:t>tenía</a:t>
            </a:r>
            <a:r>
              <a:rPr lang="en-US" dirty="0"/>
              <a:t> </a:t>
            </a:r>
            <a:r>
              <a:rPr lang="en-US" dirty="0" err="1"/>
              <a:t>comillas</a:t>
            </a:r>
            <a:r>
              <a:rPr lang="en-US" dirty="0"/>
              <a:t> no </a:t>
            </a:r>
            <a:r>
              <a:rPr lang="en-US" dirty="0" err="1"/>
              <a:t>añade</a:t>
            </a:r>
            <a:r>
              <a:rPr lang="en-US" dirty="0"/>
              <a:t> </a:t>
            </a:r>
            <a:r>
              <a:rPr lang="en-US" dirty="0" err="1"/>
              <a:t>comillas</a:t>
            </a:r>
            <a:r>
              <a:rPr lang="en-US" dirty="0"/>
              <a:t> extra.</a:t>
            </a:r>
          </a:p>
          <a:p>
            <a:pPr marL="171450" indent="-171450">
              <a:buFontTx/>
              <a:buChar char="-"/>
            </a:pPr>
            <a:r>
              <a:rPr lang="en-US" dirty="0"/>
              <a:t>unquote: </a:t>
            </a:r>
            <a:r>
              <a:rPr lang="en-US" dirty="0" err="1"/>
              <a:t>Elimina</a:t>
            </a:r>
            <a:r>
              <a:rPr lang="en-US" dirty="0"/>
              <a:t> las </a:t>
            </a:r>
            <a:r>
              <a:rPr lang="en-US" dirty="0" err="1"/>
              <a:t>comillas</a:t>
            </a:r>
            <a:r>
              <a:rPr lang="en-US" dirty="0"/>
              <a:t>.</a:t>
            </a:r>
          </a:p>
          <a:p>
            <a:pPr marL="171450" indent="-171450">
              <a:buFontTx/>
              <a:buChar char="-"/>
            </a:pPr>
            <a:endParaRPr lang="en-US" dirty="0">
              <a:cs typeface="Calibri"/>
            </a:endParaRPr>
          </a:p>
          <a:p>
            <a:r>
              <a:rPr lang="en-US" dirty="0"/>
              <a:t>-if: es un </a:t>
            </a:r>
            <a:r>
              <a:rPr lang="en-US" dirty="0" err="1"/>
              <a:t>operador</a:t>
            </a:r>
            <a:r>
              <a:rPr lang="en-US" dirty="0"/>
              <a:t> </a:t>
            </a:r>
            <a:r>
              <a:rPr lang="en-US" dirty="0" err="1"/>
              <a:t>ternario</a:t>
            </a:r>
            <a:r>
              <a:rPr lang="en-US" dirty="0"/>
              <a:t>, </a:t>
            </a:r>
            <a:r>
              <a:rPr lang="en-US" dirty="0" err="1"/>
              <a:t>si</a:t>
            </a:r>
            <a:r>
              <a:rPr lang="en-US" dirty="0"/>
              <a:t> el primer </a:t>
            </a:r>
            <a:r>
              <a:rPr lang="en-US" dirty="0" err="1"/>
              <a:t>argumento</a:t>
            </a:r>
            <a:r>
              <a:rPr lang="en-US" dirty="0"/>
              <a:t> es </a:t>
            </a:r>
            <a:r>
              <a:rPr lang="en-US" dirty="0" err="1"/>
              <a:t>verdadero</a:t>
            </a:r>
            <a:r>
              <a:rPr lang="en-US" dirty="0"/>
              <a:t> </a:t>
            </a:r>
            <a:r>
              <a:rPr lang="en-US" dirty="0" err="1"/>
              <a:t>devuelve</a:t>
            </a:r>
            <a:r>
              <a:rPr lang="en-US" dirty="0"/>
              <a:t> el </a:t>
            </a:r>
            <a:r>
              <a:rPr lang="en-US" dirty="0" err="1"/>
              <a:t>segundo</a:t>
            </a:r>
            <a:r>
              <a:rPr lang="en-US" dirty="0"/>
              <a:t> </a:t>
            </a:r>
            <a:r>
              <a:rPr lang="en-US" dirty="0" err="1"/>
              <a:t>argumento</a:t>
            </a:r>
            <a:r>
              <a:rPr lang="en-US" dirty="0"/>
              <a:t>, de lo </a:t>
            </a:r>
            <a:r>
              <a:rPr lang="en-US" dirty="0" err="1"/>
              <a:t>contrario</a:t>
            </a:r>
            <a:r>
              <a:rPr lang="en-US" dirty="0"/>
              <a:t> </a:t>
            </a:r>
            <a:r>
              <a:rPr lang="en-US" dirty="0" err="1"/>
              <a:t>devuelve</a:t>
            </a:r>
            <a:r>
              <a:rPr lang="en-US" dirty="0"/>
              <a:t> el </a:t>
            </a:r>
            <a:r>
              <a:rPr lang="en-US" dirty="0" err="1"/>
              <a:t>tercer</a:t>
            </a:r>
            <a:r>
              <a:rPr lang="en-US" dirty="0"/>
              <a:t> </a:t>
            </a:r>
            <a:r>
              <a:rPr lang="en-US" dirty="0" err="1"/>
              <a:t>argumento</a:t>
            </a:r>
            <a:r>
              <a:rPr lang="en-US" dirty="0"/>
              <a:t>.</a:t>
            </a:r>
          </a:p>
          <a:p>
            <a:endParaRPr lang="en-US" dirty="0">
              <a:cs typeface="Calibri"/>
            </a:endParaRPr>
          </a:p>
          <a:p>
            <a:pPr marL="171450" indent="-171450">
              <a:buFontTx/>
              <a:buChar char="-"/>
            </a:pPr>
            <a:r>
              <a:rPr lang="en-US" dirty="0"/>
              <a:t>Tambien </a:t>
            </a:r>
            <a:r>
              <a:rPr lang="en-US" dirty="0" err="1"/>
              <a:t>tenemos</a:t>
            </a:r>
            <a:r>
              <a:rPr lang="en-US" dirty="0"/>
              <a:t> </a:t>
            </a:r>
            <a:r>
              <a:rPr lang="en-US" dirty="0" err="1"/>
              <a:t>operaciones</a:t>
            </a:r>
            <a:r>
              <a:rPr lang="en-US" dirty="0"/>
              <a:t> </a:t>
            </a:r>
            <a:r>
              <a:rPr lang="en-US" dirty="0" err="1"/>
              <a:t>matemáticas</a:t>
            </a:r>
            <a:r>
              <a:rPr lang="en-US" dirty="0"/>
              <a:t> </a:t>
            </a:r>
            <a:r>
              <a:rPr lang="en-US" dirty="0" err="1"/>
              <a:t>como</a:t>
            </a:r>
            <a:r>
              <a:rPr lang="en-US" dirty="0"/>
              <a:t> </a:t>
            </a:r>
            <a:r>
              <a:rPr lang="en-US" dirty="0" err="1"/>
              <a:t>redondeos</a:t>
            </a:r>
            <a:r>
              <a:rPr lang="en-US" dirty="0"/>
              <a:t> para </a:t>
            </a:r>
            <a:r>
              <a:rPr lang="en-US" dirty="0" err="1"/>
              <a:t>arriba</a:t>
            </a:r>
            <a:r>
              <a:rPr lang="en-US" dirty="0"/>
              <a:t>, para </a:t>
            </a:r>
            <a:r>
              <a:rPr lang="en-US" dirty="0" err="1"/>
              <a:t>abajo</a:t>
            </a:r>
            <a:r>
              <a:rPr lang="en-US" dirty="0"/>
              <a:t> (floor </a:t>
            </a:r>
            <a:r>
              <a:rPr lang="en-US" dirty="0" err="1"/>
              <a:t>quita</a:t>
            </a:r>
            <a:r>
              <a:rPr lang="en-US" dirty="0"/>
              <a:t> </a:t>
            </a:r>
            <a:r>
              <a:rPr lang="en-US" dirty="0" err="1"/>
              <a:t>decimales</a:t>
            </a:r>
            <a:r>
              <a:rPr lang="en-US" dirty="0"/>
              <a:t>) y percentage </a:t>
            </a:r>
            <a:r>
              <a:rPr lang="en-US" dirty="0" err="1"/>
              <a:t>convierte</a:t>
            </a:r>
            <a:r>
              <a:rPr lang="en-US" dirty="0"/>
              <a:t> un </a:t>
            </a:r>
            <a:r>
              <a:rPr lang="en-US" dirty="0" err="1"/>
              <a:t>número</a:t>
            </a:r>
            <a:r>
              <a:rPr lang="en-US" dirty="0"/>
              <a:t> entre 0 y 1 decimal </a:t>
            </a:r>
            <a:r>
              <a:rPr lang="en-US" dirty="0" err="1"/>
              <a:t>en</a:t>
            </a:r>
            <a:r>
              <a:rPr lang="en-US" dirty="0"/>
              <a:t> </a:t>
            </a:r>
            <a:r>
              <a:rPr lang="en-US" dirty="0" err="1"/>
              <a:t>porcentaje</a:t>
            </a:r>
            <a:r>
              <a:rPr lang="en-US" dirty="0"/>
              <a:t>. Si </a:t>
            </a:r>
            <a:r>
              <a:rPr lang="en-US" dirty="0" err="1"/>
              <a:t>ponemos</a:t>
            </a:r>
            <a:r>
              <a:rPr lang="en-US" dirty="0"/>
              <a:t> un valor mayor, por </a:t>
            </a:r>
            <a:r>
              <a:rPr lang="en-US" dirty="0" err="1"/>
              <a:t>ejemplo</a:t>
            </a:r>
            <a:r>
              <a:rPr lang="en-US" dirty="0"/>
              <a:t> 3.14 lo </a:t>
            </a:r>
            <a:r>
              <a:rPr lang="en-US" dirty="0" err="1"/>
              <a:t>convierte</a:t>
            </a:r>
            <a:r>
              <a:rPr lang="en-US" dirty="0"/>
              <a:t> </a:t>
            </a:r>
            <a:r>
              <a:rPr lang="en-US" dirty="0" err="1"/>
              <a:t>en</a:t>
            </a:r>
            <a:r>
              <a:rPr lang="en-US" dirty="0"/>
              <a:t> 314%, es </a:t>
            </a:r>
            <a:r>
              <a:rPr lang="en-US" dirty="0" err="1"/>
              <a:t>decir</a:t>
            </a:r>
            <a:r>
              <a:rPr lang="en-US" dirty="0"/>
              <a:t>, que lo </a:t>
            </a:r>
            <a:r>
              <a:rPr lang="en-US" dirty="0" err="1"/>
              <a:t>multiplica</a:t>
            </a:r>
            <a:r>
              <a:rPr lang="en-US" dirty="0"/>
              <a:t> por 100.</a:t>
            </a:r>
          </a:p>
          <a:p>
            <a:pPr marL="171450" indent="-171450">
              <a:buFontTx/>
              <a:buChar char="-"/>
            </a:pPr>
            <a:endParaRPr lang="en-US" dirty="0">
              <a:cs typeface="Calibri"/>
            </a:endParaRPr>
          </a:p>
          <a:p>
            <a:pPr marL="171450" indent="-171450">
              <a:buFontTx/>
              <a:buChar char="-"/>
            </a:pPr>
            <a:r>
              <a:rPr lang="en-US" dirty="0">
                <a:cs typeface="Calibri"/>
              </a:rPr>
              <a:t>join </a:t>
            </a:r>
            <a:r>
              <a:rPr lang="en-US" dirty="0" err="1">
                <a:cs typeface="Calibri"/>
              </a:rPr>
              <a:t>une</a:t>
            </a:r>
            <a:r>
              <a:rPr lang="en-US" dirty="0">
                <a:cs typeface="Calibri"/>
              </a:rPr>
              <a:t> dos </a:t>
            </a:r>
            <a:r>
              <a:rPr lang="en-US" dirty="0" err="1">
                <a:cs typeface="Calibri"/>
              </a:rPr>
              <a:t>listas</a:t>
            </a:r>
            <a:r>
              <a:rPr lang="en-US" dirty="0">
                <a:cs typeface="Calibri"/>
              </a:rPr>
              <a:t> </a:t>
            </a:r>
            <a:r>
              <a:rPr lang="en-US" dirty="0" err="1">
                <a:cs typeface="Calibri"/>
              </a:rPr>
              <a:t>en</a:t>
            </a:r>
            <a:r>
              <a:rPr lang="en-US" dirty="0">
                <a:cs typeface="Calibri"/>
              </a:rPr>
              <a:t> una sola</a:t>
            </a:r>
          </a:p>
          <a:p>
            <a:pPr marL="171450" indent="-171450">
              <a:buFontTx/>
              <a:buChar char="-"/>
            </a:pPr>
            <a:endParaRPr lang="en-US" dirty="0">
              <a:cs typeface="Calibri"/>
            </a:endParaRPr>
          </a:p>
          <a:p>
            <a:r>
              <a:rPr lang="en-US" dirty="0"/>
              <a:t>- Hay </a:t>
            </a:r>
            <a:r>
              <a:rPr lang="en-US" dirty="0" err="1"/>
              <a:t>muchas</a:t>
            </a:r>
            <a:r>
              <a:rPr lang="en-US" dirty="0"/>
              <a:t> </a:t>
            </a:r>
            <a:r>
              <a:rPr lang="en-US" dirty="0" err="1"/>
              <a:t>otras</a:t>
            </a:r>
            <a:r>
              <a:rPr lang="en-US" dirty="0"/>
              <a:t> </a:t>
            </a:r>
            <a:r>
              <a:rPr lang="en-US" dirty="0" err="1"/>
              <a:t>operaciones</a:t>
            </a:r>
            <a:r>
              <a:rPr lang="en-US" dirty="0"/>
              <a:t> </a:t>
            </a:r>
            <a:r>
              <a:rPr lang="en-US" dirty="0" err="1"/>
              <a:t>como</a:t>
            </a:r>
            <a:r>
              <a:rPr lang="en-US" dirty="0"/>
              <a:t> abs, random, min, max, str-length, to-lower-case, to-upper-case, </a:t>
            </a:r>
            <a:r>
              <a:rPr lang="en-US" dirty="0" err="1"/>
              <a:t>funciones</a:t>
            </a:r>
            <a:r>
              <a:rPr lang="en-US" dirty="0"/>
              <a:t> para </a:t>
            </a:r>
            <a:r>
              <a:rPr lang="en-US" dirty="0" err="1"/>
              <a:t>manipular</a:t>
            </a:r>
            <a:r>
              <a:rPr lang="en-US" dirty="0"/>
              <a:t> </a:t>
            </a:r>
            <a:r>
              <a:rPr lang="en-US" dirty="0" err="1"/>
              <a:t>listas</a:t>
            </a:r>
            <a:r>
              <a:rPr lang="en-US" dirty="0"/>
              <a:t>, </a:t>
            </a:r>
            <a:r>
              <a:rPr lang="en-US" dirty="0" err="1"/>
              <a:t>mapas</a:t>
            </a:r>
            <a:r>
              <a:rPr lang="en-US" dirty="0"/>
              <a:t>, </a:t>
            </a:r>
            <a:r>
              <a:rPr lang="en-US" dirty="0" err="1"/>
              <a:t>selectores</a:t>
            </a:r>
            <a:r>
              <a:rPr lang="en-US" dirty="0"/>
              <a:t>, </a:t>
            </a:r>
            <a:r>
              <a:rPr lang="en-US" dirty="0" err="1"/>
              <a:t>etc</a:t>
            </a:r>
            <a:endParaRPr lang="en-US" dirty="0">
              <a:cs typeface="Calibri"/>
            </a:endParaRPr>
          </a:p>
          <a:p>
            <a:pPr marL="0" indent="0">
              <a:spcAft>
                <a:spcPts val="600"/>
              </a:spcAft>
              <a:buFont typeface="Arial" panose="020B0604020202020204" pitchFamily="34" charset="0"/>
              <a:buNone/>
            </a:pPr>
            <a:endParaRPr lang="en-US" dirty="0">
              <a:cs typeface="Calibri"/>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10</a:t>
            </a:fld>
            <a:endParaRPr lang="es-ES" dirty="0"/>
          </a:p>
        </p:txBody>
      </p:sp>
    </p:spTree>
    <p:extLst>
      <p:ext uri="{BB962C8B-B14F-4D97-AF65-F5344CB8AC3E}">
        <p14:creationId xmlns:p14="http://schemas.microsoft.com/office/powerpoint/2010/main" val="313036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95300" y="2847976"/>
            <a:ext cx="7772400" cy="933449"/>
          </a:xfrm>
        </p:spPr>
        <p:txBody>
          <a:bodyPr>
            <a:normAutofit/>
          </a:bodyPr>
          <a:lstStyle/>
          <a:p>
            <a:pPr algn="l"/>
            <a:r>
              <a:rPr lang="en-US" sz="7200" spc="-300" dirty="0" err="1">
                <a:latin typeface="Neo Sans Std Medium"/>
                <a:cs typeface="Neo Sans Std Medium"/>
              </a:rPr>
              <a:t>Título</a:t>
            </a:r>
            <a:endParaRPr lang="en-US" sz="7200" spc="-300" dirty="0">
              <a:latin typeface="Neo Sans Std Medium"/>
              <a:cs typeface="Neo Sans Std Medium"/>
            </a:endParaRPr>
          </a:p>
        </p:txBody>
      </p:sp>
      <p:sp>
        <p:nvSpPr>
          <p:cNvPr id="8" name="Subtitle 2"/>
          <p:cNvSpPr>
            <a:spLocks noGrp="1"/>
          </p:cNvSpPr>
          <p:nvPr>
            <p:ph type="subTitle" idx="1" hasCustomPrompt="1"/>
          </p:nvPr>
        </p:nvSpPr>
        <p:spPr>
          <a:xfrm>
            <a:off x="533400" y="3657600"/>
            <a:ext cx="8013700" cy="495300"/>
          </a:xfrm>
        </p:spPr>
        <p:txBody>
          <a:bodyPr>
            <a:normAutofit/>
          </a:bodyPr>
          <a:lstStyle>
            <a:lvl1pPr marL="0" indent="0">
              <a:buNone/>
              <a:defRPr>
                <a:solidFill>
                  <a:schemeClr val="bg1">
                    <a:lumMod val="50000"/>
                  </a:schemeClr>
                </a:solidFill>
              </a:defRPr>
            </a:lvl1pPr>
          </a:lstStyle>
          <a:p>
            <a:pPr algn="l"/>
            <a:r>
              <a:rPr lang="en-US" sz="2800" dirty="0" err="1">
                <a:latin typeface="Neo Sans Std Light"/>
                <a:cs typeface="Neo Sans Std Light"/>
              </a:rPr>
              <a:t>Subtítulo</a:t>
            </a:r>
            <a:endParaRPr lang="en-US" sz="2800" dirty="0">
              <a:latin typeface="Neo Sans Std Light"/>
              <a:cs typeface="Neo Sans Std Light"/>
            </a:endParaRPr>
          </a:p>
        </p:txBody>
      </p:sp>
    </p:spTree>
    <p:extLst>
      <p:ext uri="{BB962C8B-B14F-4D97-AF65-F5344CB8AC3E}">
        <p14:creationId xmlns:p14="http://schemas.microsoft.com/office/powerpoint/2010/main" val="216049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60646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60300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79685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8388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1555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58762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5767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4158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06814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4/16/2021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20687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3229"/>
            <a:ext cx="8229600" cy="857250"/>
          </a:xfrm>
          <a:prstGeom prst="rect">
            <a:avLst/>
          </a:prstGeom>
        </p:spPr>
        <p:txBody>
          <a:bodyPr vert="horz" lIns="91440" tIns="45720" rIns="91440" bIns="45720" rtlCol="0" anchor="ctr">
            <a:no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457200" y="2175803"/>
            <a:ext cx="8229600" cy="2156675"/>
          </a:xfrm>
          <a:prstGeom prst="rect">
            <a:avLst/>
          </a:prstGeom>
        </p:spPr>
        <p:txBody>
          <a:bodyPr vert="horz" lIns="91440" tIns="45720" rIns="91440" bIns="45720" rtlCol="0">
            <a:normAutofit/>
          </a:body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Tree>
    <p:extLst>
      <p:ext uri="{BB962C8B-B14F-4D97-AF65-F5344CB8AC3E}">
        <p14:creationId xmlns:p14="http://schemas.microsoft.com/office/powerpoint/2010/main" val="402049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p:titleStyle>
    <p:bodyStyle>
      <a:lvl1pPr marL="0" indent="0" algn="l" defTabSz="457200" rtl="0" eaLnBrk="1" latinLnBrk="0" hangingPunct="1">
        <a:spcBef>
          <a:spcPct val="20000"/>
        </a:spcBef>
        <a:buFont typeface="Arial"/>
        <a:buNone/>
        <a:defRPr sz="3200" b="0" i="0" kern="1200">
          <a:solidFill>
            <a:schemeClr val="tx1"/>
          </a:solidFill>
          <a:latin typeface="Neo Sans Std"/>
          <a:ea typeface="+mn-ea"/>
          <a:cs typeface="Neo Sans Std"/>
        </a:defRPr>
      </a:lvl1pPr>
      <a:lvl2pPr marL="457200" indent="0" algn="l" defTabSz="457200" rtl="0" eaLnBrk="1" latinLnBrk="0" hangingPunct="1">
        <a:spcBef>
          <a:spcPct val="20000"/>
        </a:spcBef>
        <a:buFont typeface="Arial"/>
        <a:buNone/>
        <a:defRPr sz="2800" b="0" i="0" kern="1200">
          <a:solidFill>
            <a:schemeClr val="tx1"/>
          </a:solidFill>
          <a:latin typeface="Neo Sans Std"/>
          <a:ea typeface="+mn-ea"/>
          <a:cs typeface="Neo Sans Std"/>
        </a:defRPr>
      </a:lvl2pPr>
      <a:lvl3pPr marL="914400" indent="0" algn="l" defTabSz="457200" rtl="0" eaLnBrk="1" latinLnBrk="0" hangingPunct="1">
        <a:spcBef>
          <a:spcPct val="20000"/>
        </a:spcBef>
        <a:buFont typeface="Arial"/>
        <a:buNone/>
        <a:defRPr sz="2400" b="0" i="0" kern="1200">
          <a:solidFill>
            <a:schemeClr val="tx1"/>
          </a:solidFill>
          <a:latin typeface="Neo Sans Std"/>
          <a:ea typeface="+mn-ea"/>
          <a:cs typeface="Neo Sans Std"/>
        </a:defRPr>
      </a:lvl3pPr>
      <a:lvl4pPr marL="13716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4pPr>
      <a:lvl5pPr marL="18288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78557BC-75CE-4181-9589-2628A4A7F07D}"/>
              </a:ext>
            </a:extLst>
          </p:cNvPr>
          <p:cNvSpPr/>
          <p:nvPr/>
        </p:nvSpPr>
        <p:spPr>
          <a:xfrm>
            <a:off x="0" y="3443908"/>
            <a:ext cx="9144000" cy="1699591"/>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572755" y="2270925"/>
            <a:ext cx="8320419" cy="1170605"/>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7200" spc="-300" dirty="0">
                <a:solidFill>
                  <a:srgbClr val="242415"/>
                </a:solidFill>
                <a:latin typeface="Montserrat SemiBold" panose="00000700000000000000" pitchFamily="2" charset="0"/>
              </a:rPr>
              <a:t>Layout</a:t>
            </a:r>
            <a:endParaRPr lang="en-US" sz="7200" spc="-300" dirty="0">
              <a:solidFill>
                <a:srgbClr val="242415"/>
              </a:solidFill>
              <a:effectLst/>
              <a:latin typeface="Montserrat SemiBold" panose="00000700000000000000" pitchFamily="2" charset="0"/>
            </a:endParaRPr>
          </a:p>
        </p:txBody>
      </p:sp>
      <p:sp>
        <p:nvSpPr>
          <p:cNvPr id="17" name="Title 1">
            <a:extLst>
              <a:ext uri="{FF2B5EF4-FFF2-40B4-BE49-F238E27FC236}">
                <a16:creationId xmlns:a16="http://schemas.microsoft.com/office/drawing/2014/main" id="{1E846C75-EA81-4B08-9B7A-76A26EDBBCE3}"/>
              </a:ext>
            </a:extLst>
          </p:cNvPr>
          <p:cNvSpPr txBox="1">
            <a:spLocks/>
          </p:cNvSpPr>
          <p:nvPr/>
        </p:nvSpPr>
        <p:spPr>
          <a:xfrm>
            <a:off x="607926" y="3442251"/>
            <a:ext cx="8285248" cy="756000"/>
          </a:xfrm>
          <a:prstGeom prst="rect">
            <a:avLst/>
          </a:prstGeom>
        </p:spPr>
        <p:txBody>
          <a:bodyPr vert="horz" lIns="0" tIns="45720" rIns="91440" bIns="45720" rtlCol="0" anchor="b">
            <a:normAutofit fontScale="97500"/>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r>
              <a:rPr lang="en-US" sz="4000" spc="-200" dirty="0">
                <a:solidFill>
                  <a:schemeClr val="bg1"/>
                </a:solidFill>
                <a:latin typeface="Open Sans" panose="020B0606030504020204" pitchFamily="34" charset="0"/>
                <a:ea typeface="Open Sans" panose="020B0606030504020204" pitchFamily="34" charset="0"/>
                <a:cs typeface="Open Sans" panose="020B0606030504020204" pitchFamily="34" charset="0"/>
              </a:rPr>
              <a:t>Sass</a:t>
            </a:r>
          </a:p>
        </p:txBody>
      </p:sp>
      <p:pic>
        <p:nvPicPr>
          <p:cNvPr id="10" name="Gráfico 9">
            <a:extLst>
              <a:ext uri="{FF2B5EF4-FFF2-40B4-BE49-F238E27FC236}">
                <a16:creationId xmlns:a16="http://schemas.microsoft.com/office/drawing/2014/main" id="{E94D9FF3-C3BC-45FD-BE97-970A880FF2F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0688" t="-754" r="13873" b="52337"/>
          <a:stretch/>
        </p:blipFill>
        <p:spPr>
          <a:xfrm rot="16200000">
            <a:off x="7481612" y="3481111"/>
            <a:ext cx="1701968" cy="1622809"/>
          </a:xfrm>
          <a:prstGeom prst="rect">
            <a:avLst/>
          </a:prstGeom>
        </p:spPr>
      </p:pic>
    </p:spTree>
    <p:extLst>
      <p:ext uri="{BB962C8B-B14F-4D97-AF65-F5344CB8AC3E}">
        <p14:creationId xmlns:p14="http://schemas.microsoft.com/office/powerpoint/2010/main" val="346701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Otras funciones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Rectángulo 1">
            <a:extLst>
              <a:ext uri="{FF2B5EF4-FFF2-40B4-BE49-F238E27FC236}">
                <a16:creationId xmlns:a16="http://schemas.microsoft.com/office/drawing/2014/main" id="{53B198EA-F638-4D99-BA71-FA40391111B8}"/>
              </a:ext>
            </a:extLst>
          </p:cNvPr>
          <p:cNvSpPr/>
          <p:nvPr/>
        </p:nvSpPr>
        <p:spPr>
          <a:xfrm>
            <a:off x="1481866" y="1283138"/>
            <a:ext cx="6180268" cy="3139321"/>
          </a:xfrm>
          <a:prstGeom prst="rect">
            <a:avLst/>
          </a:prstGeom>
          <a:solidFill>
            <a:schemeClr val="tx1"/>
          </a:solidFill>
        </p:spPr>
        <p:txBody>
          <a:bodyPr wrap="square">
            <a:spAutoFit/>
          </a:bodyPr>
          <a:lstStyle/>
          <a:p>
            <a:r>
              <a:rPr lang="en-US" dirty="0">
                <a:solidFill>
                  <a:srgbClr val="D7BA7D"/>
                </a:solidFill>
                <a:latin typeface=" Dank Mono"/>
              </a:rPr>
              <a:t>.</a:t>
            </a:r>
            <a:r>
              <a:rPr lang="en-US" dirty="0" err="1">
                <a:solidFill>
                  <a:srgbClr val="D7BA7D"/>
                </a:solidFill>
                <a:latin typeface=" Dank Mono"/>
              </a:rPr>
              <a:t>baz</a:t>
            </a:r>
            <a:r>
              <a:rPr lang="en-US" dirty="0">
                <a:solidFill>
                  <a:srgbClr val="D4D4D4"/>
                </a:solidFill>
                <a:latin typeface=" Dank Mono"/>
              </a:rPr>
              <a:t> {</a:t>
            </a:r>
          </a:p>
          <a:p>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quote</a:t>
            </a:r>
            <a:r>
              <a:rPr lang="en-US" dirty="0">
                <a:solidFill>
                  <a:srgbClr val="D4D4D4"/>
                </a:solidFill>
                <a:latin typeface=" Dank Mono"/>
              </a:rPr>
              <a:t>(</a:t>
            </a:r>
            <a:r>
              <a:rPr lang="en-US" dirty="0">
                <a:solidFill>
                  <a:srgbClr val="9CDCFE"/>
                </a:solidFill>
                <a:latin typeface=" Dank Mono"/>
              </a:rPr>
              <a:t>$string</a:t>
            </a:r>
            <a:r>
              <a:rPr lang="en-US" dirty="0">
                <a:solidFill>
                  <a:srgbClr val="D4D4D4"/>
                </a:solidFill>
                <a:latin typeface=" Dank Mono"/>
              </a:rPr>
              <a:t>);</a:t>
            </a:r>
          </a:p>
          <a:p>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unquote</a:t>
            </a:r>
            <a:r>
              <a:rPr lang="en-US" dirty="0">
                <a:solidFill>
                  <a:srgbClr val="D4D4D4"/>
                </a:solidFill>
                <a:latin typeface=" Dank Mono"/>
              </a:rPr>
              <a:t>(</a:t>
            </a:r>
            <a:r>
              <a:rPr lang="en-US" dirty="0">
                <a:solidFill>
                  <a:srgbClr val="9CDCFE"/>
                </a:solidFill>
                <a:latin typeface=" Dank Mono"/>
              </a:rPr>
              <a:t>$string</a:t>
            </a:r>
            <a:r>
              <a:rPr lang="en-US" dirty="0">
                <a:solidFill>
                  <a:srgbClr val="D4D4D4"/>
                </a:solidFill>
                <a:latin typeface=" Dank Mono"/>
              </a:rPr>
              <a:t>);</a:t>
            </a:r>
          </a:p>
          <a:p>
            <a:br>
              <a:rPr lang="en-US" dirty="0">
                <a:solidFill>
                  <a:srgbClr val="D4D4D4"/>
                </a:solidFill>
                <a:latin typeface=" Dank Mono"/>
              </a:rPr>
            </a:br>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if</a:t>
            </a:r>
            <a:r>
              <a:rPr lang="en-US" dirty="0">
                <a:solidFill>
                  <a:srgbClr val="D4D4D4"/>
                </a:solidFill>
                <a:latin typeface=" Dank Mono"/>
              </a:rPr>
              <a:t>(</a:t>
            </a:r>
            <a:r>
              <a:rPr lang="en-US" dirty="0">
                <a:solidFill>
                  <a:srgbClr val="9CDCFE"/>
                </a:solidFill>
                <a:latin typeface=" Dank Mono"/>
              </a:rPr>
              <a:t>$condition</a:t>
            </a:r>
            <a:r>
              <a:rPr lang="en-US" dirty="0">
                <a:solidFill>
                  <a:srgbClr val="D4D4D4"/>
                </a:solidFill>
                <a:latin typeface=" Dank Mono"/>
              </a:rPr>
              <a:t>, </a:t>
            </a:r>
            <a:r>
              <a:rPr lang="en-US" dirty="0">
                <a:solidFill>
                  <a:srgbClr val="9CDCFE"/>
                </a:solidFill>
                <a:latin typeface=" Dank Mono"/>
              </a:rPr>
              <a:t>$if-true</a:t>
            </a:r>
            <a:r>
              <a:rPr lang="en-US" dirty="0">
                <a:solidFill>
                  <a:srgbClr val="D4D4D4"/>
                </a:solidFill>
                <a:latin typeface=" Dank Mono"/>
              </a:rPr>
              <a:t>, </a:t>
            </a:r>
            <a:r>
              <a:rPr lang="en-US" dirty="0">
                <a:solidFill>
                  <a:srgbClr val="9CDCFE"/>
                </a:solidFill>
                <a:latin typeface=" Dank Mono"/>
              </a:rPr>
              <a:t>$if-false</a:t>
            </a:r>
            <a:r>
              <a:rPr lang="en-US" dirty="0">
                <a:solidFill>
                  <a:srgbClr val="D4D4D4"/>
                </a:solidFill>
                <a:latin typeface=" Dank Mono"/>
              </a:rPr>
              <a:t>);</a:t>
            </a:r>
          </a:p>
          <a:p>
            <a:br>
              <a:rPr lang="en-US" dirty="0">
                <a:solidFill>
                  <a:srgbClr val="D4D4D4"/>
                </a:solidFill>
                <a:latin typeface=" Dank Mono"/>
              </a:rPr>
            </a:br>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floor</a:t>
            </a:r>
            <a:r>
              <a:rPr lang="en-US" dirty="0">
                <a:solidFill>
                  <a:srgbClr val="D4D4D4"/>
                </a:solidFill>
                <a:latin typeface=" Dank Mono"/>
              </a:rPr>
              <a:t>(</a:t>
            </a:r>
            <a:r>
              <a:rPr lang="en-US" dirty="0">
                <a:solidFill>
                  <a:srgbClr val="9CDCFE"/>
                </a:solidFill>
                <a:latin typeface=" Dank Mono"/>
              </a:rPr>
              <a:t>$number</a:t>
            </a:r>
            <a:r>
              <a:rPr lang="en-US" dirty="0">
                <a:solidFill>
                  <a:srgbClr val="D4D4D4"/>
                </a:solidFill>
                <a:latin typeface=" Dank Mono"/>
              </a:rPr>
              <a:t>);</a:t>
            </a:r>
          </a:p>
          <a:p>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percentage</a:t>
            </a:r>
            <a:r>
              <a:rPr lang="en-US" dirty="0">
                <a:solidFill>
                  <a:srgbClr val="D4D4D4"/>
                </a:solidFill>
                <a:latin typeface=" Dank Mono"/>
              </a:rPr>
              <a:t>(</a:t>
            </a:r>
            <a:r>
              <a:rPr lang="en-US" dirty="0">
                <a:solidFill>
                  <a:srgbClr val="9CDCFE"/>
                </a:solidFill>
                <a:latin typeface=" Dank Mono"/>
              </a:rPr>
              <a:t>$number</a:t>
            </a:r>
            <a:r>
              <a:rPr lang="en-US" dirty="0">
                <a:solidFill>
                  <a:srgbClr val="D4D4D4"/>
                </a:solidFill>
                <a:latin typeface=" Dank Mono"/>
              </a:rPr>
              <a:t>);</a:t>
            </a:r>
          </a:p>
          <a:p>
            <a:r>
              <a:rPr lang="en-US" dirty="0">
                <a:solidFill>
                  <a:srgbClr val="D4D4D4"/>
                </a:solidFill>
                <a:latin typeface=" Dank Mono"/>
              </a:rPr>
              <a:t>  </a:t>
            </a:r>
          </a:p>
          <a:p>
            <a:r>
              <a:rPr lang="en-US" dirty="0">
                <a:solidFill>
                  <a:srgbClr val="D4D4D4"/>
                </a:solidFill>
                <a:latin typeface=" Dank Mono"/>
              </a:rPr>
              <a:t>   </a:t>
            </a:r>
            <a:r>
              <a:rPr lang="en-US" dirty="0">
                <a:solidFill>
                  <a:srgbClr val="D7BA7D"/>
                </a:solidFill>
                <a:latin typeface=" Dank Mono"/>
              </a:rPr>
              <a:t>content</a:t>
            </a:r>
            <a:r>
              <a:rPr lang="en-US" dirty="0">
                <a:solidFill>
                  <a:srgbClr val="D4D4D4"/>
                </a:solidFill>
                <a:latin typeface=" Dank Mono"/>
              </a:rPr>
              <a:t>: </a:t>
            </a:r>
            <a:r>
              <a:rPr lang="en-US" dirty="0">
                <a:solidFill>
                  <a:srgbClr val="DCDCAA"/>
                </a:solidFill>
                <a:latin typeface=" Dank Mono"/>
              </a:rPr>
              <a:t>join</a:t>
            </a:r>
            <a:r>
              <a:rPr lang="en-US" dirty="0">
                <a:solidFill>
                  <a:srgbClr val="D4D4D4"/>
                </a:solidFill>
                <a:latin typeface=" Dank Mono"/>
              </a:rPr>
              <a:t>(</a:t>
            </a:r>
            <a:r>
              <a:rPr lang="en-US" dirty="0">
                <a:solidFill>
                  <a:srgbClr val="9CDCFE"/>
                </a:solidFill>
                <a:latin typeface=" Dank Mono"/>
              </a:rPr>
              <a:t>$list1</a:t>
            </a:r>
            <a:r>
              <a:rPr lang="en-US" dirty="0">
                <a:solidFill>
                  <a:srgbClr val="D4D4D4"/>
                </a:solidFill>
                <a:latin typeface=" Dank Mono"/>
              </a:rPr>
              <a:t>, </a:t>
            </a:r>
            <a:r>
              <a:rPr lang="en-US" dirty="0">
                <a:solidFill>
                  <a:srgbClr val="9CDCFE"/>
                </a:solidFill>
                <a:latin typeface=" Dank Mono"/>
              </a:rPr>
              <a:t>$list2</a:t>
            </a:r>
            <a:r>
              <a:rPr lang="en-US" dirty="0">
                <a:solidFill>
                  <a:srgbClr val="D4D4D4"/>
                </a:solidFill>
                <a:latin typeface=" Dank Mono"/>
              </a:rPr>
              <a:t>);</a:t>
            </a:r>
          </a:p>
          <a:p>
            <a:r>
              <a:rPr lang="en-US" dirty="0">
                <a:solidFill>
                  <a:srgbClr val="D4D4D4"/>
                </a:solidFill>
                <a:latin typeface=" Dank Mono"/>
              </a:rPr>
              <a:t>}</a:t>
            </a:r>
            <a:endParaRPr lang="en-US" b="0" dirty="0">
              <a:solidFill>
                <a:srgbClr val="D4D4D4"/>
              </a:solidFill>
              <a:effectLst/>
              <a:latin typeface=" Dank Mono"/>
            </a:endParaRPr>
          </a:p>
        </p:txBody>
      </p:sp>
    </p:spTree>
    <p:extLst>
      <p:ext uri="{BB962C8B-B14F-4D97-AF65-F5344CB8AC3E}">
        <p14:creationId xmlns:p14="http://schemas.microsoft.com/office/powerpoint/2010/main" val="191768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Interpolación de </a:t>
            </a:r>
            <a:r>
              <a:rPr lang="es-ES_tradnl" sz="4000" spc="-300" dirty="0" err="1">
                <a:solidFill>
                  <a:srgbClr val="242415"/>
                </a:solidFill>
                <a:latin typeface="Montserrat SemiBold" panose="00000700000000000000" pitchFamily="2" charset="0"/>
              </a:rPr>
              <a:t>strings</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4" name="Rectángulo 3">
            <a:extLst>
              <a:ext uri="{FF2B5EF4-FFF2-40B4-BE49-F238E27FC236}">
                <a16:creationId xmlns:a16="http://schemas.microsoft.com/office/drawing/2014/main" id="{4B1F0E0C-9DB7-40DB-B856-A691323B56AC}"/>
              </a:ext>
            </a:extLst>
          </p:cNvPr>
          <p:cNvSpPr/>
          <p:nvPr/>
        </p:nvSpPr>
        <p:spPr>
          <a:xfrm>
            <a:off x="647698" y="1920148"/>
            <a:ext cx="3275715" cy="1754326"/>
          </a:xfrm>
          <a:prstGeom prst="rect">
            <a:avLst/>
          </a:prstGeom>
          <a:solidFill>
            <a:schemeClr val="tx1"/>
          </a:solidFill>
        </p:spPr>
        <p:txBody>
          <a:bodyPr wrap="square">
            <a:spAutoFit/>
          </a:bodyPr>
          <a:lstStyle/>
          <a:p>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name</a:t>
            </a:r>
            <a:r>
              <a:rPr lang="es-ES" dirty="0">
                <a:solidFill>
                  <a:srgbClr val="D4D4D4"/>
                </a:solidFill>
                <a:latin typeface=" Dank Mono"/>
              </a:rPr>
              <a:t>: </a:t>
            </a:r>
            <a:r>
              <a:rPr lang="es-ES" dirty="0" err="1">
                <a:solidFill>
                  <a:srgbClr val="D4D4D4"/>
                </a:solidFill>
                <a:latin typeface=" Dank Mono"/>
              </a:rPr>
              <a:t>foo</a:t>
            </a:r>
            <a:r>
              <a:rPr lang="es-ES" dirty="0">
                <a:solidFill>
                  <a:srgbClr val="D4D4D4"/>
                </a:solidFill>
                <a:latin typeface=" Dank Mono"/>
              </a:rPr>
              <a:t>;</a:t>
            </a:r>
          </a:p>
          <a:p>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attr</a:t>
            </a:r>
            <a:r>
              <a:rPr lang="es-ES" dirty="0">
                <a:solidFill>
                  <a:srgbClr val="D4D4D4"/>
                </a:solidFill>
                <a:latin typeface=" Dank Mono"/>
              </a:rPr>
              <a:t>: </a:t>
            </a:r>
            <a:r>
              <a:rPr lang="es-ES" dirty="0" err="1">
                <a:solidFill>
                  <a:srgbClr val="CE9178"/>
                </a:solidFill>
                <a:latin typeface=" Dank Mono"/>
              </a:rPr>
              <a:t>border</a:t>
            </a:r>
            <a:r>
              <a:rPr lang="es-ES" dirty="0">
                <a:solidFill>
                  <a:srgbClr val="D4D4D4"/>
                </a:solidFill>
                <a:latin typeface=" Dank Mono"/>
              </a:rPr>
              <a:t>;</a:t>
            </a:r>
          </a:p>
          <a:p>
            <a:br>
              <a:rPr lang="es-ES" dirty="0">
                <a:solidFill>
                  <a:srgbClr val="D4D4D4"/>
                </a:solidFill>
                <a:latin typeface=" Dank Mono"/>
              </a:rPr>
            </a:br>
            <a:r>
              <a:rPr lang="es-ES" dirty="0">
                <a:solidFill>
                  <a:srgbClr val="D4D4D4"/>
                </a:solidFill>
                <a:latin typeface=" Dank Mono"/>
              </a:rPr>
              <a:t>  </a:t>
            </a:r>
            <a:r>
              <a:rPr lang="es-ES" dirty="0">
                <a:solidFill>
                  <a:srgbClr val="D7BA7D"/>
                </a:solidFill>
                <a:latin typeface=" Dank Mono"/>
              </a:rPr>
              <a:t>p.</a:t>
            </a:r>
            <a:r>
              <a:rPr lang="es-ES" dirty="0">
                <a:solidFill>
                  <a:srgbClr val="9CDCFE"/>
                </a:solidFill>
                <a:latin typeface=" Dank Mono"/>
              </a:rPr>
              <a:t>#{$</a:t>
            </a:r>
            <a:r>
              <a:rPr lang="es-ES" dirty="0" err="1">
                <a:solidFill>
                  <a:srgbClr val="9CDCFE"/>
                </a:solidFill>
                <a:latin typeface=" Dank Mono"/>
              </a:rPr>
              <a:t>name</a:t>
            </a:r>
            <a:r>
              <a:rPr lang="es-ES" dirty="0">
                <a:solidFill>
                  <a:srgbClr val="9CDCFE"/>
                </a:solidFill>
                <a:latin typeface=" Dank Mono"/>
              </a:rPr>
              <a:t>}</a:t>
            </a:r>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attr</a:t>
            </a:r>
            <a:r>
              <a:rPr lang="es-ES" dirty="0">
                <a:solidFill>
                  <a:srgbClr val="9CDCFE"/>
                </a:solidFill>
                <a:latin typeface=" Dank Mono"/>
              </a:rPr>
              <a:t>}</a:t>
            </a:r>
            <a:r>
              <a:rPr lang="es-ES" dirty="0">
                <a:solidFill>
                  <a:srgbClr val="D4D4D4"/>
                </a:solidFill>
                <a:latin typeface=" Dank Mono"/>
              </a:rPr>
              <a:t>-color: </a:t>
            </a:r>
            <a:r>
              <a:rPr lang="es-ES" dirty="0">
                <a:solidFill>
                  <a:srgbClr val="CE9178"/>
                </a:solidFill>
                <a:latin typeface=" Dank Mono"/>
              </a:rPr>
              <a:t>blue</a:t>
            </a:r>
            <a:r>
              <a:rPr lang="es-ES" dirty="0">
                <a:solidFill>
                  <a:srgbClr val="D4D4D4"/>
                </a:solidFill>
                <a:latin typeface=" Dank Mono"/>
              </a:rPr>
              <a:t>;</a:t>
            </a:r>
          </a:p>
          <a:p>
            <a:r>
              <a:rPr lang="es-ES" dirty="0">
                <a:solidFill>
                  <a:srgbClr val="D4D4D4"/>
                </a:solidFill>
                <a:latin typeface=" Dank Mono"/>
              </a:rPr>
              <a:t>  }</a:t>
            </a:r>
          </a:p>
        </p:txBody>
      </p:sp>
      <p:sp>
        <p:nvSpPr>
          <p:cNvPr id="7" name="Rectángulo 6">
            <a:extLst>
              <a:ext uri="{FF2B5EF4-FFF2-40B4-BE49-F238E27FC236}">
                <a16:creationId xmlns:a16="http://schemas.microsoft.com/office/drawing/2014/main" id="{B55331F4-71FD-4942-8000-38F10F3BD5C4}"/>
              </a:ext>
            </a:extLst>
          </p:cNvPr>
          <p:cNvSpPr/>
          <p:nvPr/>
        </p:nvSpPr>
        <p:spPr>
          <a:xfrm>
            <a:off x="5626250" y="2335646"/>
            <a:ext cx="3042174" cy="923330"/>
          </a:xfrm>
          <a:prstGeom prst="rect">
            <a:avLst/>
          </a:prstGeom>
          <a:solidFill>
            <a:schemeClr val="tx1"/>
          </a:solidFill>
        </p:spPr>
        <p:txBody>
          <a:bodyPr wrap="square">
            <a:spAutoFit/>
          </a:bodyPr>
          <a:lstStyle/>
          <a:p>
            <a:r>
              <a:rPr lang="en-US" dirty="0">
                <a:solidFill>
                  <a:srgbClr val="D4D4D4"/>
                </a:solidFill>
                <a:latin typeface=" Dank Mono"/>
              </a:rPr>
              <a:t>  </a:t>
            </a:r>
            <a:r>
              <a:rPr lang="en-US" dirty="0" err="1">
                <a:solidFill>
                  <a:srgbClr val="D7BA7D"/>
                </a:solidFill>
                <a:latin typeface=" Dank Mono"/>
              </a:rPr>
              <a:t>p.foo</a:t>
            </a:r>
            <a:r>
              <a:rPr lang="en-US" dirty="0">
                <a:solidFill>
                  <a:srgbClr val="D4D4D4"/>
                </a:solidFill>
                <a:latin typeface=" Dank Mono"/>
              </a:rPr>
              <a:t> {</a:t>
            </a:r>
          </a:p>
          <a:p>
            <a:r>
              <a:rPr lang="en-US" dirty="0">
                <a:solidFill>
                  <a:srgbClr val="D4D4D4"/>
                </a:solidFill>
                <a:latin typeface=" Dank Mono"/>
              </a:rPr>
              <a:t>     </a:t>
            </a:r>
            <a:r>
              <a:rPr lang="en-US" dirty="0">
                <a:solidFill>
                  <a:srgbClr val="9CDCFE"/>
                </a:solidFill>
                <a:latin typeface=" Dank Mono"/>
              </a:rPr>
              <a:t>border-color</a:t>
            </a:r>
            <a:r>
              <a:rPr lang="en-US" dirty="0">
                <a:solidFill>
                  <a:srgbClr val="D4D4D4"/>
                </a:solidFill>
                <a:latin typeface=" Dank Mono"/>
              </a:rPr>
              <a:t>: </a:t>
            </a:r>
            <a:r>
              <a:rPr lang="en-US" dirty="0">
                <a:solidFill>
                  <a:srgbClr val="CE9178"/>
                </a:solidFill>
                <a:latin typeface=" Dank Mono"/>
              </a:rPr>
              <a:t>blue</a:t>
            </a:r>
            <a:r>
              <a:rPr lang="en-US" dirty="0">
                <a:solidFill>
                  <a:srgbClr val="D4D4D4"/>
                </a:solidFill>
                <a:latin typeface=" Dank Mono"/>
              </a:rPr>
              <a:t>;</a:t>
            </a:r>
          </a:p>
          <a:p>
            <a:r>
              <a:rPr lang="en-US" dirty="0">
                <a:solidFill>
                  <a:srgbClr val="D4D4D4"/>
                </a:solidFill>
                <a:latin typeface=" Dank Mono"/>
              </a:rPr>
              <a:t>  }</a:t>
            </a:r>
          </a:p>
        </p:txBody>
      </p:sp>
      <p:sp>
        <p:nvSpPr>
          <p:cNvPr id="9" name="Flecha: cheurón 8">
            <a:extLst>
              <a:ext uri="{FF2B5EF4-FFF2-40B4-BE49-F238E27FC236}">
                <a16:creationId xmlns:a16="http://schemas.microsoft.com/office/drawing/2014/main" id="{8627AECA-807D-4593-81EB-31E5F3903F8D}"/>
              </a:ext>
            </a:extLst>
          </p:cNvPr>
          <p:cNvSpPr/>
          <p:nvPr/>
        </p:nvSpPr>
        <p:spPr>
          <a:xfrm>
            <a:off x="4465032" y="2575937"/>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84195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regla @</a:t>
            </a:r>
            <a:r>
              <a:rPr lang="es-ES_tradnl" sz="4000" spc="-300" dirty="0" err="1">
                <a:solidFill>
                  <a:srgbClr val="242415"/>
                </a:solidFill>
                <a:latin typeface="Montserrat SemiBold" panose="00000700000000000000" pitchFamily="2" charset="0"/>
              </a:rPr>
              <a:t>import</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862852" y="1209291"/>
            <a:ext cx="7678720" cy="810657"/>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Permite importar también archivos SCSS y </a:t>
            </a:r>
            <a:r>
              <a:rPr lang="es-ES" dirty="0" err="1"/>
              <a:t>Sass</a:t>
            </a:r>
            <a:endParaRPr lang="es-ES" dirty="0"/>
          </a:p>
        </p:txBody>
      </p:sp>
      <p:sp>
        <p:nvSpPr>
          <p:cNvPr id="10" name="Rounded Rectangle 5">
            <a:extLst>
              <a:ext uri="{FF2B5EF4-FFF2-40B4-BE49-F238E27FC236}">
                <a16:creationId xmlns:a16="http://schemas.microsoft.com/office/drawing/2014/main" id="{C0ED3CEA-8294-4755-ABCC-6836A7007026}"/>
              </a:ext>
            </a:extLst>
          </p:cNvPr>
          <p:cNvSpPr/>
          <p:nvPr/>
        </p:nvSpPr>
        <p:spPr>
          <a:xfrm>
            <a:off x="862852" y="2448218"/>
            <a:ext cx="7678720" cy="810657"/>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Cualquier variable o </a:t>
            </a:r>
            <a:r>
              <a:rPr lang="es-ES" dirty="0" err="1"/>
              <a:t>mixin</a:t>
            </a:r>
            <a:r>
              <a:rPr lang="es-ES" dirty="0"/>
              <a:t> definido se mezcla en la hoja</a:t>
            </a:r>
          </a:p>
        </p:txBody>
      </p:sp>
      <p:sp>
        <p:nvSpPr>
          <p:cNvPr id="11" name="Rounded Rectangle 5">
            <a:extLst>
              <a:ext uri="{FF2B5EF4-FFF2-40B4-BE49-F238E27FC236}">
                <a16:creationId xmlns:a16="http://schemas.microsoft.com/office/drawing/2014/main" id="{8C49A878-C685-40F6-96C2-84C20F362BB2}"/>
              </a:ext>
            </a:extLst>
          </p:cNvPr>
          <p:cNvSpPr/>
          <p:nvPr/>
        </p:nvSpPr>
        <p:spPr>
          <a:xfrm>
            <a:off x="862852" y="3687145"/>
            <a:ext cx="7678720" cy="810657"/>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Permite importar en reglas anidadas</a:t>
            </a:r>
          </a:p>
        </p:txBody>
      </p:sp>
    </p:spTree>
    <p:extLst>
      <p:ext uri="{BB962C8B-B14F-4D97-AF65-F5344CB8AC3E}">
        <p14:creationId xmlns:p14="http://schemas.microsoft.com/office/powerpoint/2010/main" val="156010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regla @</a:t>
            </a:r>
            <a:r>
              <a:rPr lang="es-ES_tradnl" sz="4000" spc="-300" dirty="0" err="1">
                <a:solidFill>
                  <a:srgbClr val="242415"/>
                </a:solidFill>
                <a:latin typeface="Montserrat SemiBold" panose="00000700000000000000" pitchFamily="2" charset="0"/>
              </a:rPr>
              <a:t>import</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Rectángulo 1">
            <a:extLst>
              <a:ext uri="{FF2B5EF4-FFF2-40B4-BE49-F238E27FC236}">
                <a16:creationId xmlns:a16="http://schemas.microsoft.com/office/drawing/2014/main" id="{D69AF53C-3CB6-42B2-9B40-B7710076C1F8}"/>
              </a:ext>
            </a:extLst>
          </p:cNvPr>
          <p:cNvSpPr/>
          <p:nvPr/>
        </p:nvSpPr>
        <p:spPr>
          <a:xfrm>
            <a:off x="2948715" y="1417588"/>
            <a:ext cx="3246569" cy="2585323"/>
          </a:xfrm>
          <a:prstGeom prst="rect">
            <a:avLst/>
          </a:prstGeom>
          <a:solidFill>
            <a:schemeClr val="tx1"/>
          </a:solidFill>
        </p:spPr>
        <p:txBody>
          <a:bodyPr wrap="square">
            <a:spAutoFit/>
          </a:bodyPr>
          <a:lstStyle/>
          <a:p>
            <a:r>
              <a:rPr lang="es-ES" i="1" dirty="0">
                <a:solidFill>
                  <a:srgbClr val="C586C0"/>
                </a:solidFill>
                <a:latin typeface=" Dank Mono"/>
              </a:rPr>
              <a:t>@</a:t>
            </a:r>
            <a:r>
              <a:rPr lang="es-ES" i="1" dirty="0" err="1">
                <a:solidFill>
                  <a:srgbClr val="C586C0"/>
                </a:solidFill>
                <a:latin typeface=" Dank Mono"/>
              </a:rPr>
              <a:t>import</a:t>
            </a:r>
            <a:r>
              <a:rPr lang="es-ES" dirty="0">
                <a:solidFill>
                  <a:srgbClr val="D4D4D4"/>
                </a:solidFill>
                <a:latin typeface=" Dank Mono"/>
              </a:rPr>
              <a:t> </a:t>
            </a:r>
            <a:r>
              <a:rPr lang="es-ES" dirty="0">
                <a:solidFill>
                  <a:srgbClr val="CE9178"/>
                </a:solidFill>
                <a:latin typeface=" Dank Mono"/>
              </a:rPr>
              <a:t>"foo.css"</a:t>
            </a:r>
            <a:r>
              <a:rPr lang="es-ES" dirty="0">
                <a:solidFill>
                  <a:srgbClr val="D4D4D4"/>
                </a:solidFill>
                <a:latin typeface=" Dank Mono"/>
              </a:rPr>
              <a:t>;</a:t>
            </a:r>
          </a:p>
          <a:p>
            <a:r>
              <a:rPr lang="es-ES" i="1" dirty="0">
                <a:solidFill>
                  <a:srgbClr val="608B4E"/>
                </a:solidFill>
                <a:latin typeface=" Dank Mono"/>
              </a:rPr>
              <a:t>// @</a:t>
            </a:r>
            <a:r>
              <a:rPr lang="es-ES" i="1" dirty="0" err="1">
                <a:solidFill>
                  <a:srgbClr val="608B4E"/>
                </a:solidFill>
                <a:latin typeface=" Dank Mono"/>
              </a:rPr>
              <a:t>import</a:t>
            </a:r>
            <a:r>
              <a:rPr lang="es-ES" i="1" dirty="0">
                <a:solidFill>
                  <a:srgbClr val="608B4E"/>
                </a:solidFill>
                <a:latin typeface=" Dank Mono"/>
              </a:rPr>
              <a:t> </a:t>
            </a:r>
            <a:r>
              <a:rPr lang="es-ES" i="1" dirty="0" err="1">
                <a:solidFill>
                  <a:srgbClr val="608B4E"/>
                </a:solidFill>
                <a:latin typeface=" Dank Mono"/>
              </a:rPr>
              <a:t>url</a:t>
            </a:r>
            <a:r>
              <a:rPr lang="es-ES" i="1" dirty="0">
                <a:solidFill>
                  <a:srgbClr val="608B4E"/>
                </a:solidFill>
                <a:latin typeface=" Dank Mono"/>
              </a:rPr>
              <a:t>(foo.css)</a:t>
            </a:r>
            <a:endParaRPr lang="es-ES" dirty="0">
              <a:solidFill>
                <a:srgbClr val="D4D4D4"/>
              </a:solidFill>
              <a:latin typeface=" Dank Mono"/>
            </a:endParaRPr>
          </a:p>
          <a:p>
            <a:br>
              <a:rPr lang="es-ES" dirty="0">
                <a:solidFill>
                  <a:srgbClr val="D4D4D4"/>
                </a:solidFill>
                <a:latin typeface=" Dank Mono"/>
              </a:rPr>
            </a:br>
            <a:r>
              <a:rPr lang="es-ES" i="1" dirty="0">
                <a:solidFill>
                  <a:srgbClr val="C586C0"/>
                </a:solidFill>
                <a:latin typeface=" Dank Mono"/>
              </a:rPr>
              <a:t>@</a:t>
            </a:r>
            <a:r>
              <a:rPr lang="es-ES" i="1" dirty="0" err="1">
                <a:solidFill>
                  <a:srgbClr val="C586C0"/>
                </a:solidFill>
                <a:latin typeface=" Dank Mono"/>
              </a:rPr>
              <a:t>import</a:t>
            </a:r>
            <a:r>
              <a:rPr lang="es-ES" dirty="0">
                <a:solidFill>
                  <a:srgbClr val="D4D4D4"/>
                </a:solidFill>
                <a:latin typeface=" Dank Mono"/>
              </a:rPr>
              <a:t> </a:t>
            </a:r>
            <a:r>
              <a:rPr lang="es-ES" dirty="0">
                <a:solidFill>
                  <a:srgbClr val="CE9178"/>
                </a:solidFill>
                <a:latin typeface=" Dank Mono"/>
              </a:rPr>
              <a:t>"</a:t>
            </a:r>
            <a:r>
              <a:rPr lang="es-ES" dirty="0" err="1">
                <a:solidFill>
                  <a:srgbClr val="CE9178"/>
                </a:solidFill>
                <a:latin typeface=" Dank Mono"/>
              </a:rPr>
              <a:t>foo.scss</a:t>
            </a:r>
            <a:r>
              <a:rPr lang="es-ES" dirty="0">
                <a:solidFill>
                  <a:srgbClr val="CE9178"/>
                </a:solidFill>
                <a:latin typeface=" Dank Mono"/>
              </a:rPr>
              <a:t>"</a:t>
            </a:r>
            <a:r>
              <a:rPr lang="es-ES" dirty="0">
                <a:solidFill>
                  <a:srgbClr val="D4D4D4"/>
                </a:solidFill>
                <a:latin typeface=" Dank Mono"/>
              </a:rPr>
              <a:t>;</a:t>
            </a:r>
          </a:p>
          <a:p>
            <a:r>
              <a:rPr lang="es-ES" i="1" dirty="0">
                <a:solidFill>
                  <a:srgbClr val="C586C0"/>
                </a:solidFill>
                <a:latin typeface=" Dank Mono"/>
              </a:rPr>
              <a:t>@</a:t>
            </a:r>
            <a:r>
              <a:rPr lang="es-ES" i="1" dirty="0" err="1">
                <a:solidFill>
                  <a:srgbClr val="C586C0"/>
                </a:solidFill>
                <a:latin typeface=" Dank Mono"/>
              </a:rPr>
              <a:t>import</a:t>
            </a:r>
            <a:r>
              <a:rPr lang="es-ES" dirty="0">
                <a:solidFill>
                  <a:srgbClr val="D4D4D4"/>
                </a:solidFill>
                <a:latin typeface=" Dank Mono"/>
              </a:rPr>
              <a:t> </a:t>
            </a:r>
            <a:r>
              <a:rPr lang="es-ES" dirty="0">
                <a:solidFill>
                  <a:srgbClr val="CE9178"/>
                </a:solidFill>
                <a:latin typeface=" Dank Mono"/>
              </a:rPr>
              <a:t>"</a:t>
            </a:r>
            <a:r>
              <a:rPr lang="es-ES" dirty="0" err="1">
                <a:solidFill>
                  <a:srgbClr val="CE9178"/>
                </a:solidFill>
                <a:latin typeface=" Dank Mono"/>
              </a:rPr>
              <a:t>foo</a:t>
            </a:r>
            <a:r>
              <a:rPr lang="es-ES" dirty="0">
                <a:solidFill>
                  <a:srgbClr val="CE9178"/>
                </a:solidFill>
                <a:latin typeface=" Dank Mono"/>
              </a:rPr>
              <a:t>"</a:t>
            </a:r>
            <a:r>
              <a:rPr lang="es-ES" dirty="0">
                <a:solidFill>
                  <a:srgbClr val="D4D4D4"/>
                </a:solidFill>
                <a:latin typeface=" Dank Mono"/>
              </a:rPr>
              <a:t>;</a:t>
            </a:r>
          </a:p>
          <a:p>
            <a:endParaRPr lang="es-ES" dirty="0">
              <a:solidFill>
                <a:srgbClr val="D4D4D4"/>
              </a:solidFill>
              <a:latin typeface=" Dank Mono"/>
            </a:endParaRPr>
          </a:p>
          <a:p>
            <a:r>
              <a:rPr lang="es-ES" dirty="0">
                <a:solidFill>
                  <a:srgbClr val="D7BA7D"/>
                </a:solidFill>
                <a:latin typeface=" Dank Mono"/>
              </a:rPr>
              <a:t>#</a:t>
            </a:r>
            <a:r>
              <a:rPr lang="es-ES" dirty="0" err="1">
                <a:solidFill>
                  <a:srgbClr val="D7BA7D"/>
                </a:solidFill>
                <a:latin typeface=" Dank Mono"/>
              </a:rPr>
              <a:t>main</a:t>
            </a:r>
            <a:r>
              <a:rPr lang="es-ES" dirty="0">
                <a:solidFill>
                  <a:srgbClr val="D4D4D4"/>
                </a:solidFill>
                <a:latin typeface=" Dank Mono"/>
              </a:rPr>
              <a:t> {</a:t>
            </a:r>
          </a:p>
          <a:p>
            <a:r>
              <a:rPr lang="es-ES" dirty="0">
                <a:solidFill>
                  <a:srgbClr val="D4D4D4"/>
                </a:solidFill>
                <a:latin typeface=" Dank Mono"/>
              </a:rPr>
              <a:t>  </a:t>
            </a:r>
            <a:r>
              <a:rPr lang="es-ES" i="1" dirty="0">
                <a:solidFill>
                  <a:srgbClr val="C586C0"/>
                </a:solidFill>
                <a:latin typeface=" Dank Mono"/>
              </a:rPr>
              <a:t>@</a:t>
            </a:r>
            <a:r>
              <a:rPr lang="es-ES" i="1" dirty="0" err="1">
                <a:solidFill>
                  <a:srgbClr val="C586C0"/>
                </a:solidFill>
                <a:latin typeface=" Dank Mono"/>
              </a:rPr>
              <a:t>import</a:t>
            </a:r>
            <a:r>
              <a:rPr lang="es-ES" dirty="0">
                <a:solidFill>
                  <a:srgbClr val="D4D4D4"/>
                </a:solidFill>
                <a:latin typeface=" Dank Mono"/>
              </a:rPr>
              <a:t> </a:t>
            </a:r>
            <a:r>
              <a:rPr lang="es-ES" dirty="0">
                <a:solidFill>
                  <a:srgbClr val="CE9178"/>
                </a:solidFill>
                <a:latin typeface=" Dank Mono"/>
              </a:rPr>
              <a:t>"</a:t>
            </a:r>
            <a:r>
              <a:rPr lang="es-ES" dirty="0" err="1">
                <a:solidFill>
                  <a:srgbClr val="CE9178"/>
                </a:solidFill>
                <a:latin typeface=" Dank Mono"/>
              </a:rPr>
              <a:t>colors</a:t>
            </a:r>
            <a:r>
              <a:rPr lang="es-ES" dirty="0">
                <a:solidFill>
                  <a:srgbClr val="CE9178"/>
                </a:solidFill>
                <a:latin typeface=" Dank Mono"/>
              </a:rPr>
              <a:t>"</a:t>
            </a:r>
            <a:r>
              <a:rPr lang="es-ES" dirty="0">
                <a:solidFill>
                  <a:srgbClr val="D4D4D4"/>
                </a:solidFill>
                <a:latin typeface=" Dank Mono"/>
              </a:rPr>
              <a:t>;</a:t>
            </a:r>
          </a:p>
          <a:p>
            <a:r>
              <a:rPr lang="es-ES" dirty="0">
                <a:solidFill>
                  <a:srgbClr val="D4D4D4"/>
                </a:solidFill>
                <a:latin typeface=" Dank Mono"/>
              </a:rPr>
              <a:t>}</a:t>
            </a:r>
            <a:endParaRPr lang="es-ES" b="0" dirty="0">
              <a:solidFill>
                <a:srgbClr val="D4D4D4"/>
              </a:solidFill>
              <a:effectLst/>
              <a:latin typeface=" Dank Mono"/>
            </a:endParaRPr>
          </a:p>
        </p:txBody>
      </p:sp>
    </p:spTree>
    <p:extLst>
      <p:ext uri="{BB962C8B-B14F-4D97-AF65-F5344CB8AC3E}">
        <p14:creationId xmlns:p14="http://schemas.microsoft.com/office/powerpoint/2010/main" val="267541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Hojas de estilo parciales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862852" y="1725658"/>
            <a:ext cx="7678720" cy="810657"/>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Se definen con el nombre del fichero comenzando con _</a:t>
            </a:r>
          </a:p>
        </p:txBody>
      </p:sp>
      <p:sp>
        <p:nvSpPr>
          <p:cNvPr id="10" name="Rounded Rectangle 5">
            <a:extLst>
              <a:ext uri="{FF2B5EF4-FFF2-40B4-BE49-F238E27FC236}">
                <a16:creationId xmlns:a16="http://schemas.microsoft.com/office/drawing/2014/main" id="{C0ED3CEA-8294-4755-ABCC-6836A7007026}"/>
              </a:ext>
            </a:extLst>
          </p:cNvPr>
          <p:cNvSpPr/>
          <p:nvPr/>
        </p:nvSpPr>
        <p:spPr>
          <a:xfrm>
            <a:off x="862852" y="2964585"/>
            <a:ext cx="7678720" cy="810657"/>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Su contenido no se compilará como archivo CSS</a:t>
            </a:r>
          </a:p>
        </p:txBody>
      </p:sp>
    </p:spTree>
    <p:extLst>
      <p:ext uri="{BB962C8B-B14F-4D97-AF65-F5344CB8AC3E}">
        <p14:creationId xmlns:p14="http://schemas.microsoft.com/office/powerpoint/2010/main" val="322288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regla @media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862852" y="1180919"/>
            <a:ext cx="7678720" cy="436629"/>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Permite aplicar reglas a todos los selectores anidados</a:t>
            </a:r>
          </a:p>
        </p:txBody>
      </p:sp>
      <p:sp>
        <p:nvSpPr>
          <p:cNvPr id="2" name="Rectángulo 1">
            <a:extLst>
              <a:ext uri="{FF2B5EF4-FFF2-40B4-BE49-F238E27FC236}">
                <a16:creationId xmlns:a16="http://schemas.microsoft.com/office/drawing/2014/main" id="{E29DEC3C-91A0-4BB0-9541-60331B0AD9F7}"/>
              </a:ext>
            </a:extLst>
          </p:cNvPr>
          <p:cNvSpPr/>
          <p:nvPr/>
        </p:nvSpPr>
        <p:spPr>
          <a:xfrm>
            <a:off x="5901070" y="2093971"/>
            <a:ext cx="2595231" cy="2585323"/>
          </a:xfrm>
          <a:prstGeom prst="rect">
            <a:avLst/>
          </a:prstGeom>
          <a:solidFill>
            <a:schemeClr val="tx1"/>
          </a:solidFill>
        </p:spPr>
        <p:txBody>
          <a:bodyPr wrap="square">
            <a:spAutoFit/>
          </a:bodyPr>
          <a:lstStyle/>
          <a:p>
            <a:r>
              <a:rPr lang="es-ES" dirty="0">
                <a:solidFill>
                  <a:srgbClr val="D7BA7D"/>
                </a:solidFill>
                <a:latin typeface=" Dank Mono"/>
              </a:rPr>
              <a:t>.</a:t>
            </a:r>
            <a:r>
              <a:rPr lang="es-ES" dirty="0" err="1">
                <a:solidFill>
                  <a:srgbClr val="D7BA7D"/>
                </a:solidFill>
                <a:latin typeface=" Dank Mono"/>
              </a:rPr>
              <a:t>sidebar</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300px</a:t>
            </a:r>
            <a:r>
              <a:rPr lang="es-ES" dirty="0">
                <a:solidFill>
                  <a:srgbClr val="D4D4D4"/>
                </a:solidFill>
                <a:latin typeface=" Dank Mono"/>
              </a:rPr>
              <a:t>;</a:t>
            </a:r>
          </a:p>
          <a:p>
            <a:r>
              <a:rPr lang="es-ES" dirty="0">
                <a:solidFill>
                  <a:srgbClr val="D4D4D4"/>
                </a:solidFill>
                <a:latin typeface=" Dank Mono"/>
              </a:rPr>
              <a:t>}</a:t>
            </a:r>
          </a:p>
          <a:p>
            <a:br>
              <a:rPr lang="es-ES" dirty="0">
                <a:solidFill>
                  <a:srgbClr val="D4D4D4"/>
                </a:solidFill>
                <a:latin typeface=" Dank Mono"/>
              </a:rPr>
            </a:br>
            <a:r>
              <a:rPr lang="es-ES" i="1" dirty="0">
                <a:solidFill>
                  <a:srgbClr val="C586C0"/>
                </a:solidFill>
                <a:latin typeface=" Dank Mono"/>
              </a:rPr>
              <a:t>@media</a:t>
            </a:r>
            <a:r>
              <a:rPr lang="es-ES" dirty="0">
                <a:solidFill>
                  <a:srgbClr val="D4D4D4"/>
                </a:solidFill>
                <a:latin typeface=" Dank Mono"/>
              </a:rPr>
              <a:t> </a:t>
            </a:r>
            <a:r>
              <a:rPr lang="es-ES" dirty="0" err="1">
                <a:solidFill>
                  <a:srgbClr val="CE9178"/>
                </a:solidFill>
                <a:latin typeface=" Dank Mono"/>
              </a:rPr>
              <a:t>screen</a:t>
            </a:r>
            <a:r>
              <a:rPr lang="es-ES" dirty="0">
                <a:solidFill>
                  <a:srgbClr val="D4D4D4"/>
                </a:solidFill>
                <a:latin typeface=" Dank Mono"/>
              </a:rPr>
              <a:t> {</a:t>
            </a:r>
          </a:p>
          <a:p>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sidebar</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500px</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a:t>
            </a:r>
            <a:endParaRPr lang="es-ES" b="0" dirty="0">
              <a:solidFill>
                <a:srgbClr val="D4D4D4"/>
              </a:solidFill>
              <a:effectLst/>
              <a:latin typeface=" Dank Mono"/>
            </a:endParaRPr>
          </a:p>
        </p:txBody>
      </p:sp>
      <p:sp>
        <p:nvSpPr>
          <p:cNvPr id="3" name="Rectángulo 2">
            <a:extLst>
              <a:ext uri="{FF2B5EF4-FFF2-40B4-BE49-F238E27FC236}">
                <a16:creationId xmlns:a16="http://schemas.microsoft.com/office/drawing/2014/main" id="{4F26594C-9E66-486F-AABE-01616905DBB6}"/>
              </a:ext>
            </a:extLst>
          </p:cNvPr>
          <p:cNvSpPr/>
          <p:nvPr/>
        </p:nvSpPr>
        <p:spPr>
          <a:xfrm>
            <a:off x="862852" y="2509469"/>
            <a:ext cx="2677790" cy="1754326"/>
          </a:xfrm>
          <a:prstGeom prst="rect">
            <a:avLst/>
          </a:prstGeom>
          <a:solidFill>
            <a:schemeClr val="tx1"/>
          </a:solidFill>
        </p:spPr>
        <p:txBody>
          <a:bodyPr wrap="square">
            <a:spAutoFit/>
          </a:bodyPr>
          <a:lstStyle/>
          <a:p>
            <a:r>
              <a:rPr lang="es-ES" dirty="0">
                <a:solidFill>
                  <a:srgbClr val="D7BA7D"/>
                </a:solidFill>
                <a:latin typeface=" Dank Mono"/>
              </a:rPr>
              <a:t>.</a:t>
            </a:r>
            <a:r>
              <a:rPr lang="es-ES" dirty="0" err="1">
                <a:solidFill>
                  <a:srgbClr val="D7BA7D"/>
                </a:solidFill>
                <a:latin typeface=" Dank Mono"/>
              </a:rPr>
              <a:t>sidebar</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300px</a:t>
            </a:r>
            <a:r>
              <a:rPr lang="es-ES" dirty="0">
                <a:solidFill>
                  <a:srgbClr val="D4D4D4"/>
                </a:solidFill>
                <a:latin typeface=" Dank Mono"/>
              </a:rPr>
              <a:t>;</a:t>
            </a:r>
          </a:p>
          <a:p>
            <a:r>
              <a:rPr lang="es-ES" dirty="0">
                <a:solidFill>
                  <a:srgbClr val="D4D4D4"/>
                </a:solidFill>
                <a:latin typeface=" Dank Mono"/>
              </a:rPr>
              <a:t>    </a:t>
            </a:r>
            <a:r>
              <a:rPr lang="es-ES" i="1" dirty="0">
                <a:solidFill>
                  <a:srgbClr val="C586C0"/>
                </a:solidFill>
                <a:latin typeface=" Dank Mono"/>
              </a:rPr>
              <a:t>@media</a:t>
            </a:r>
            <a:r>
              <a:rPr lang="es-ES" dirty="0">
                <a:solidFill>
                  <a:srgbClr val="D4D4D4"/>
                </a:solidFill>
                <a:latin typeface=" Dank Mono"/>
              </a:rPr>
              <a:t> </a:t>
            </a:r>
            <a:r>
              <a:rPr lang="es-ES" dirty="0" err="1">
                <a:solidFill>
                  <a:srgbClr val="CE9178"/>
                </a:solidFill>
                <a:latin typeface=" Dank Mono"/>
              </a:rPr>
              <a:t>screen</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500px</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a:t>
            </a:r>
            <a:endParaRPr lang="es-ES" b="0" dirty="0">
              <a:solidFill>
                <a:srgbClr val="D4D4D4"/>
              </a:solidFill>
              <a:effectLst/>
              <a:latin typeface=" Dank Mono"/>
            </a:endParaRPr>
          </a:p>
        </p:txBody>
      </p:sp>
      <p:sp>
        <p:nvSpPr>
          <p:cNvPr id="9" name="Flecha: cheurón 8">
            <a:extLst>
              <a:ext uri="{FF2B5EF4-FFF2-40B4-BE49-F238E27FC236}">
                <a16:creationId xmlns:a16="http://schemas.microsoft.com/office/drawing/2014/main" id="{6E3DE4A0-D407-4F94-B01D-39D3166FE29D}"/>
              </a:ext>
            </a:extLst>
          </p:cNvPr>
          <p:cNvSpPr/>
          <p:nvPr/>
        </p:nvSpPr>
        <p:spPr>
          <a:xfrm>
            <a:off x="4577408" y="3165257"/>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76736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regla @</a:t>
            </a:r>
            <a:r>
              <a:rPr lang="es-ES_tradnl" sz="4000" spc="-300" dirty="0" err="1">
                <a:solidFill>
                  <a:srgbClr val="242415"/>
                </a:solidFill>
                <a:latin typeface="Montserrat SemiBold" panose="00000700000000000000" pitchFamily="2" charset="0"/>
              </a:rPr>
              <a:t>extend</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32117" y="1180919"/>
            <a:ext cx="7864183" cy="436629"/>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Permite aplicar reglas a todos los selectores anidados</a:t>
            </a:r>
          </a:p>
        </p:txBody>
      </p:sp>
      <p:sp>
        <p:nvSpPr>
          <p:cNvPr id="2" name="Rectángulo 1">
            <a:extLst>
              <a:ext uri="{FF2B5EF4-FFF2-40B4-BE49-F238E27FC236}">
                <a16:creationId xmlns:a16="http://schemas.microsoft.com/office/drawing/2014/main" id="{E29DEC3C-91A0-4BB0-9541-60331B0AD9F7}"/>
              </a:ext>
            </a:extLst>
          </p:cNvPr>
          <p:cNvSpPr/>
          <p:nvPr/>
        </p:nvSpPr>
        <p:spPr>
          <a:xfrm>
            <a:off x="5286830" y="2301720"/>
            <a:ext cx="3421235" cy="2308324"/>
          </a:xfrm>
          <a:prstGeom prst="rect">
            <a:avLst/>
          </a:prstGeom>
          <a:solidFill>
            <a:schemeClr val="tx1"/>
          </a:solidFill>
        </p:spPr>
        <p:txBody>
          <a:bodyPr wrap="square">
            <a:spAutoFit/>
          </a:bodyPr>
          <a:lstStyle/>
          <a:p>
            <a:r>
              <a:rPr lang="es-ES" dirty="0">
                <a:solidFill>
                  <a:srgbClr val="D7BA7D"/>
                </a:solidFill>
                <a:latin typeface=" Dank Mono"/>
              </a:rPr>
              <a:t>.</a:t>
            </a:r>
            <a:r>
              <a:rPr lang="es-ES" dirty="0" err="1">
                <a:solidFill>
                  <a:srgbClr val="D7BA7D"/>
                </a:solidFill>
                <a:latin typeface=" Dank Mono"/>
              </a:rPr>
              <a:t>submit-button</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border</a:t>
            </a:r>
            <a:r>
              <a:rPr lang="es-ES" dirty="0">
                <a:solidFill>
                  <a:srgbClr val="D4D4D4"/>
                </a:solidFill>
                <a:latin typeface=" Dank Mono"/>
              </a:rPr>
              <a:t>: </a:t>
            </a:r>
            <a:r>
              <a:rPr lang="es-ES" dirty="0">
                <a:solidFill>
                  <a:srgbClr val="B5CEA8"/>
                </a:solidFill>
                <a:latin typeface=" Dank Mono"/>
              </a:rPr>
              <a:t>1px</a:t>
            </a:r>
            <a:r>
              <a:rPr lang="es-ES" dirty="0">
                <a:solidFill>
                  <a:srgbClr val="D4D4D4"/>
                </a:solidFill>
                <a:latin typeface=" Dank Mono"/>
              </a:rPr>
              <a:t> </a:t>
            </a:r>
            <a:r>
              <a:rPr lang="es-ES" dirty="0" err="1">
                <a:solidFill>
                  <a:srgbClr val="CE9178"/>
                </a:solidFill>
                <a:latin typeface=" Dank Mono"/>
              </a:rPr>
              <a:t>solid</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a:t>
            </a:r>
          </a:p>
          <a:p>
            <a:r>
              <a:rPr lang="es-ES" dirty="0">
                <a:solidFill>
                  <a:srgbClr val="D4D4D4"/>
                </a:solidFill>
                <a:latin typeface=" Dank Mono"/>
              </a:rPr>
              <a:t>}</a:t>
            </a:r>
          </a:p>
          <a:p>
            <a:endParaRPr lang="es-ES" dirty="0">
              <a:solidFill>
                <a:srgbClr val="D4D4D4"/>
              </a:solidFill>
              <a:latin typeface=" Dank Mono"/>
            </a:endParaRPr>
          </a:p>
          <a:p>
            <a:r>
              <a:rPr lang="es-ES" dirty="0">
                <a:solidFill>
                  <a:srgbClr val="D7BA7D"/>
                </a:solidFill>
                <a:latin typeface=" Dank Mono"/>
              </a:rPr>
              <a:t>.</a:t>
            </a:r>
            <a:r>
              <a:rPr lang="es-ES" dirty="0" err="1">
                <a:solidFill>
                  <a:srgbClr val="D7BA7D"/>
                </a:solidFill>
                <a:latin typeface=" Dank Mono"/>
              </a:rPr>
              <a:t>button</a:t>
            </a:r>
            <a:r>
              <a:rPr lang="es-ES" dirty="0">
                <a:solidFill>
                  <a:srgbClr val="D4D4D4"/>
                </a:solidFill>
                <a:latin typeface=" Dank Mono"/>
              </a:rPr>
              <a:t>,</a:t>
            </a:r>
          </a:p>
          <a:p>
            <a:r>
              <a:rPr lang="es-ES" dirty="0">
                <a:solidFill>
                  <a:srgbClr val="D7BA7D"/>
                </a:solidFill>
                <a:latin typeface=" Dank Mono"/>
              </a:rPr>
              <a:t>.</a:t>
            </a:r>
            <a:r>
              <a:rPr lang="es-ES" dirty="0" err="1">
                <a:solidFill>
                  <a:srgbClr val="D7BA7D"/>
                </a:solidFill>
                <a:latin typeface=" Dank Mono"/>
              </a:rPr>
              <a:t>submit-button</a:t>
            </a:r>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a:t>
            </a:r>
          </a:p>
          <a:p>
            <a:r>
              <a:rPr lang="es-ES" dirty="0">
                <a:solidFill>
                  <a:srgbClr val="D4D4D4"/>
                </a:solidFill>
                <a:latin typeface=" Dank Mono"/>
              </a:rPr>
              <a:t>}</a:t>
            </a:r>
          </a:p>
        </p:txBody>
      </p:sp>
      <p:sp>
        <p:nvSpPr>
          <p:cNvPr id="3" name="Rectángulo 2">
            <a:extLst>
              <a:ext uri="{FF2B5EF4-FFF2-40B4-BE49-F238E27FC236}">
                <a16:creationId xmlns:a16="http://schemas.microsoft.com/office/drawing/2014/main" id="{4F26594C-9E66-486F-AABE-01616905DBB6}"/>
              </a:ext>
            </a:extLst>
          </p:cNvPr>
          <p:cNvSpPr/>
          <p:nvPr/>
        </p:nvSpPr>
        <p:spPr>
          <a:xfrm>
            <a:off x="632118" y="2301720"/>
            <a:ext cx="3421234" cy="2308324"/>
          </a:xfrm>
          <a:prstGeom prst="rect">
            <a:avLst/>
          </a:prstGeom>
          <a:solidFill>
            <a:schemeClr val="tx1"/>
          </a:solidFill>
        </p:spPr>
        <p:txBody>
          <a:bodyPr wrap="square">
            <a:spAutoFit/>
          </a:bodyPr>
          <a:lstStyle/>
          <a:p>
            <a:r>
              <a:rPr lang="es-ES" dirty="0">
                <a:solidFill>
                  <a:srgbClr val="D7BA7D"/>
                </a:solidFill>
                <a:latin typeface=" Dank Mono"/>
              </a:rPr>
              <a:t>.</a:t>
            </a:r>
            <a:r>
              <a:rPr lang="es-ES" dirty="0" err="1">
                <a:solidFill>
                  <a:srgbClr val="D7BA7D"/>
                </a:solidFill>
                <a:latin typeface=" Dank Mono"/>
              </a:rPr>
              <a:t>button</a:t>
            </a:r>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a:t>
            </a:r>
          </a:p>
          <a:p>
            <a:r>
              <a:rPr lang="es-ES" dirty="0">
                <a:solidFill>
                  <a:srgbClr val="D4D4D4"/>
                </a:solidFill>
                <a:latin typeface=" Dank Mono"/>
              </a:rPr>
              <a:t>}</a:t>
            </a:r>
          </a:p>
          <a:p>
            <a:endParaRPr lang="es-ES" dirty="0">
              <a:solidFill>
                <a:srgbClr val="D4D4D4"/>
              </a:solidFill>
              <a:latin typeface=" Dank Mono"/>
            </a:endParaRPr>
          </a:p>
          <a:p>
            <a:r>
              <a:rPr lang="es-ES" dirty="0">
                <a:solidFill>
                  <a:srgbClr val="D7BA7D"/>
                </a:solidFill>
                <a:latin typeface=" Dank Mono"/>
              </a:rPr>
              <a:t>.</a:t>
            </a:r>
            <a:r>
              <a:rPr lang="es-ES" dirty="0" err="1">
                <a:solidFill>
                  <a:srgbClr val="D7BA7D"/>
                </a:solidFill>
                <a:latin typeface=" Dank Mono"/>
              </a:rPr>
              <a:t>submit-button</a:t>
            </a:r>
            <a:r>
              <a:rPr lang="es-ES" dirty="0">
                <a:solidFill>
                  <a:srgbClr val="D4D4D4"/>
                </a:solidFill>
                <a:latin typeface=" Dank Mono"/>
              </a:rPr>
              <a:t> {</a:t>
            </a:r>
          </a:p>
          <a:p>
            <a:r>
              <a:rPr lang="es-ES" dirty="0">
                <a:solidFill>
                  <a:srgbClr val="D4D4D4"/>
                </a:solidFill>
                <a:latin typeface=" Dank Mono"/>
              </a:rPr>
              <a:t>    </a:t>
            </a:r>
            <a:r>
              <a:rPr lang="es-ES" i="1" dirty="0">
                <a:solidFill>
                  <a:srgbClr val="C586C0"/>
                </a:solidFill>
                <a:latin typeface=" Dank Mono"/>
              </a:rPr>
              <a:t>@</a:t>
            </a:r>
            <a:r>
              <a:rPr lang="es-ES" i="1" dirty="0" err="1">
                <a:solidFill>
                  <a:srgbClr val="C586C0"/>
                </a:solidFill>
                <a:latin typeface=" Dank Mono"/>
              </a:rPr>
              <a:t>extend</a:t>
            </a:r>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button</a:t>
            </a:r>
            <a:r>
              <a:rPr lang="es-ES" dirty="0">
                <a:solidFill>
                  <a:srgbClr val="D4D4D4"/>
                </a:solidFill>
                <a:latin typeface=" Dank Mono"/>
              </a:rPr>
              <a:t>;</a:t>
            </a:r>
          </a:p>
          <a:p>
            <a:r>
              <a:rPr lang="es-ES" dirty="0">
                <a:solidFill>
                  <a:srgbClr val="D4D4D4"/>
                </a:solidFill>
                <a:latin typeface=" Dank Mono"/>
              </a:rPr>
              <a:t>    </a:t>
            </a:r>
            <a:r>
              <a:rPr lang="es-ES" dirty="0" err="1">
                <a:solidFill>
                  <a:srgbClr val="9CDCFE"/>
                </a:solidFill>
                <a:latin typeface=" Dank Mono"/>
              </a:rPr>
              <a:t>border</a:t>
            </a:r>
            <a:r>
              <a:rPr lang="es-ES" dirty="0">
                <a:solidFill>
                  <a:srgbClr val="D4D4D4"/>
                </a:solidFill>
                <a:latin typeface=" Dank Mono"/>
              </a:rPr>
              <a:t>: </a:t>
            </a:r>
            <a:r>
              <a:rPr lang="es-ES" dirty="0">
                <a:solidFill>
                  <a:srgbClr val="B5CEA8"/>
                </a:solidFill>
                <a:latin typeface=" Dank Mono"/>
              </a:rPr>
              <a:t>1px</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 </a:t>
            </a:r>
            <a:r>
              <a:rPr lang="es-ES" dirty="0" err="1">
                <a:solidFill>
                  <a:srgbClr val="CE9178"/>
                </a:solidFill>
                <a:latin typeface=" Dank Mono"/>
              </a:rPr>
              <a:t>solid</a:t>
            </a:r>
            <a:r>
              <a:rPr lang="es-ES" dirty="0">
                <a:solidFill>
                  <a:srgbClr val="D4D4D4"/>
                </a:solidFill>
                <a:latin typeface=" Dank Mono"/>
              </a:rPr>
              <a:t>;</a:t>
            </a:r>
          </a:p>
          <a:p>
            <a:r>
              <a:rPr lang="es-ES" dirty="0">
                <a:solidFill>
                  <a:srgbClr val="D4D4D4"/>
                </a:solidFill>
                <a:latin typeface=" Dank Mono"/>
              </a:rPr>
              <a:t>}</a:t>
            </a:r>
          </a:p>
        </p:txBody>
      </p:sp>
      <p:sp>
        <p:nvSpPr>
          <p:cNvPr id="9" name="Flecha: cheurón 8">
            <a:extLst>
              <a:ext uri="{FF2B5EF4-FFF2-40B4-BE49-F238E27FC236}">
                <a16:creationId xmlns:a16="http://schemas.microsoft.com/office/drawing/2014/main" id="{6E3DE4A0-D407-4F94-B01D-39D3166FE29D}"/>
              </a:ext>
            </a:extLst>
          </p:cNvPr>
          <p:cNvSpPr/>
          <p:nvPr/>
        </p:nvSpPr>
        <p:spPr>
          <a:xfrm>
            <a:off x="4477062" y="3234507"/>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187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regla @</a:t>
            </a:r>
            <a:r>
              <a:rPr lang="es-ES_tradnl" sz="4000" spc="-300" dirty="0" err="1">
                <a:solidFill>
                  <a:srgbClr val="242415"/>
                </a:solidFill>
                <a:latin typeface="Montserrat SemiBold" panose="00000700000000000000" pitchFamily="2" charset="0"/>
              </a:rPr>
              <a:t>extend</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32117" y="1180919"/>
            <a:ext cx="7864183" cy="436629"/>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Permite extender selectores complejos</a:t>
            </a:r>
          </a:p>
        </p:txBody>
      </p:sp>
      <p:sp>
        <p:nvSpPr>
          <p:cNvPr id="3" name="Rectángulo 2">
            <a:extLst>
              <a:ext uri="{FF2B5EF4-FFF2-40B4-BE49-F238E27FC236}">
                <a16:creationId xmlns:a16="http://schemas.microsoft.com/office/drawing/2014/main" id="{4F26594C-9E66-486F-AABE-01616905DBB6}"/>
              </a:ext>
            </a:extLst>
          </p:cNvPr>
          <p:cNvSpPr/>
          <p:nvPr/>
        </p:nvSpPr>
        <p:spPr>
          <a:xfrm>
            <a:off x="2074934" y="2915319"/>
            <a:ext cx="5389122" cy="1754326"/>
          </a:xfrm>
          <a:prstGeom prst="rect">
            <a:avLst/>
          </a:prstGeom>
          <a:solidFill>
            <a:schemeClr val="tx1"/>
          </a:solidFill>
        </p:spPr>
        <p:txBody>
          <a:bodyPr wrap="square">
            <a:spAutoFit/>
          </a:bodyPr>
          <a:lstStyle/>
          <a:p>
            <a:r>
              <a:rPr lang="es-ES" i="1" dirty="0">
                <a:solidFill>
                  <a:srgbClr val="608B4E"/>
                </a:solidFill>
                <a:latin typeface=" Dank Mono"/>
              </a:rPr>
              <a:t>// </a:t>
            </a:r>
            <a:r>
              <a:rPr lang="es-ES" i="1" dirty="0" err="1">
                <a:solidFill>
                  <a:srgbClr val="608B4E"/>
                </a:solidFill>
                <a:latin typeface=" Dank Mono"/>
              </a:rPr>
              <a:t>multiple</a:t>
            </a:r>
            <a:r>
              <a:rPr lang="es-ES" i="1" dirty="0">
                <a:solidFill>
                  <a:srgbClr val="608B4E"/>
                </a:solidFill>
                <a:latin typeface=" Dank Mono"/>
              </a:rPr>
              <a:t> </a:t>
            </a:r>
            <a:r>
              <a:rPr lang="es-ES" i="1" dirty="0" err="1">
                <a:solidFill>
                  <a:srgbClr val="608B4E"/>
                </a:solidFill>
                <a:latin typeface=" Dank Mono"/>
              </a:rPr>
              <a:t>inheritance</a:t>
            </a:r>
            <a:r>
              <a:rPr lang="es-ES" i="1" dirty="0">
                <a:solidFill>
                  <a:srgbClr val="608B4E"/>
                </a:solidFill>
                <a:latin typeface=" Dank Mono"/>
              </a:rPr>
              <a:t> </a:t>
            </a:r>
            <a:r>
              <a:rPr lang="es-ES" i="1" dirty="0" err="1">
                <a:solidFill>
                  <a:srgbClr val="608B4E"/>
                </a:solidFill>
                <a:latin typeface=" Dank Mono"/>
              </a:rPr>
              <a:t>too</a:t>
            </a:r>
            <a:endParaRPr lang="es-ES" dirty="0">
              <a:solidFill>
                <a:srgbClr val="D4D4D4"/>
              </a:solidFill>
              <a:latin typeface=" Dank Mono"/>
            </a:endParaRPr>
          </a:p>
          <a:p>
            <a:r>
              <a:rPr lang="es-ES" dirty="0">
                <a:solidFill>
                  <a:srgbClr val="D7BA7D"/>
                </a:solidFill>
                <a:latin typeface=" Dank Mono"/>
              </a:rPr>
              <a:t>.</a:t>
            </a:r>
            <a:r>
              <a:rPr lang="es-ES" dirty="0" err="1">
                <a:solidFill>
                  <a:srgbClr val="D7BA7D"/>
                </a:solidFill>
                <a:latin typeface=" Dank Mono"/>
              </a:rPr>
              <a:t>submit-button</a:t>
            </a:r>
            <a:r>
              <a:rPr lang="es-ES" dirty="0">
                <a:solidFill>
                  <a:srgbClr val="D4D4D4"/>
                </a:solidFill>
                <a:latin typeface=" Dank Mono"/>
              </a:rPr>
              <a:t> {</a:t>
            </a:r>
          </a:p>
          <a:p>
            <a:r>
              <a:rPr lang="es-ES" dirty="0">
                <a:solidFill>
                  <a:srgbClr val="D4D4D4"/>
                </a:solidFill>
                <a:latin typeface=" Dank Mono"/>
              </a:rPr>
              <a:t>   </a:t>
            </a:r>
            <a:r>
              <a:rPr lang="es-ES" i="1" dirty="0">
                <a:solidFill>
                  <a:srgbClr val="C586C0"/>
                </a:solidFill>
                <a:latin typeface=" Dank Mono"/>
              </a:rPr>
              <a:t>@</a:t>
            </a:r>
            <a:r>
              <a:rPr lang="es-ES" i="1" dirty="0" err="1">
                <a:solidFill>
                  <a:srgbClr val="C586C0"/>
                </a:solidFill>
                <a:latin typeface=" Dank Mono"/>
              </a:rPr>
              <a:t>extend</a:t>
            </a:r>
            <a:r>
              <a:rPr lang="es-ES" dirty="0">
                <a:solidFill>
                  <a:srgbClr val="D4D4D4"/>
                </a:solidFill>
                <a:latin typeface=" Dank Mono"/>
              </a:rPr>
              <a:t> </a:t>
            </a:r>
            <a:r>
              <a:rPr lang="es-ES" dirty="0">
                <a:solidFill>
                  <a:srgbClr val="D7BA7D"/>
                </a:solidFill>
                <a:latin typeface=" Dank Mono"/>
              </a:rPr>
              <a:t>a</a:t>
            </a:r>
            <a:r>
              <a:rPr lang="es-ES" dirty="0">
                <a:solidFill>
                  <a:srgbClr val="D4D4D4"/>
                </a:solidFill>
                <a:latin typeface=" Dank Mono"/>
              </a:rPr>
              <a:t>:hover; </a:t>
            </a:r>
            <a:r>
              <a:rPr lang="es-ES" i="1" dirty="0">
                <a:solidFill>
                  <a:srgbClr val="608B4E"/>
                </a:solidFill>
                <a:latin typeface=" Dank Mono"/>
              </a:rPr>
              <a:t>// </a:t>
            </a:r>
            <a:r>
              <a:rPr lang="es-ES" i="1" dirty="0" err="1">
                <a:solidFill>
                  <a:srgbClr val="608B4E"/>
                </a:solidFill>
                <a:latin typeface=" Dank Mono"/>
              </a:rPr>
              <a:t>inherit</a:t>
            </a:r>
            <a:r>
              <a:rPr lang="es-ES" i="1" dirty="0">
                <a:solidFill>
                  <a:srgbClr val="608B4E"/>
                </a:solidFill>
                <a:latin typeface=" Dank Mono"/>
              </a:rPr>
              <a:t> </a:t>
            </a:r>
            <a:r>
              <a:rPr lang="es-ES" i="1" dirty="0" err="1">
                <a:solidFill>
                  <a:srgbClr val="608B4E"/>
                </a:solidFill>
                <a:latin typeface=" Dank Mono"/>
              </a:rPr>
              <a:t>from</a:t>
            </a:r>
            <a:r>
              <a:rPr lang="es-ES" i="1" dirty="0">
                <a:solidFill>
                  <a:srgbClr val="608B4E"/>
                </a:solidFill>
                <a:latin typeface=" Dank Mono"/>
              </a:rPr>
              <a:t> </a:t>
            </a:r>
            <a:r>
              <a:rPr lang="es-ES" i="1" dirty="0" err="1">
                <a:solidFill>
                  <a:srgbClr val="608B4E"/>
                </a:solidFill>
                <a:latin typeface=" Dank Mono"/>
              </a:rPr>
              <a:t>any</a:t>
            </a:r>
            <a:r>
              <a:rPr lang="es-ES" i="1" dirty="0">
                <a:solidFill>
                  <a:srgbClr val="608B4E"/>
                </a:solidFill>
                <a:latin typeface=" Dank Mono"/>
              </a:rPr>
              <a:t> rule</a:t>
            </a:r>
            <a:endParaRPr lang="es-ES" dirty="0">
              <a:solidFill>
                <a:srgbClr val="D4D4D4"/>
              </a:solidFill>
              <a:latin typeface=" Dank Mono"/>
            </a:endParaRPr>
          </a:p>
          <a:p>
            <a:r>
              <a:rPr lang="es-ES" dirty="0">
                <a:solidFill>
                  <a:srgbClr val="D4D4D4"/>
                </a:solidFill>
                <a:latin typeface=" Dank Mono"/>
              </a:rPr>
              <a:t>   </a:t>
            </a:r>
            <a:r>
              <a:rPr lang="es-ES" i="1" dirty="0">
                <a:solidFill>
                  <a:srgbClr val="C586C0"/>
                </a:solidFill>
                <a:latin typeface=" Dank Mono"/>
              </a:rPr>
              <a:t>@</a:t>
            </a:r>
            <a:r>
              <a:rPr lang="es-ES" i="1" dirty="0" err="1">
                <a:solidFill>
                  <a:srgbClr val="C586C0"/>
                </a:solidFill>
                <a:latin typeface=" Dank Mono"/>
              </a:rPr>
              <a:t>extend</a:t>
            </a:r>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button</a:t>
            </a:r>
            <a:r>
              <a:rPr lang="es-ES" dirty="0">
                <a:solidFill>
                  <a:srgbClr val="D4D4D4"/>
                </a:solidFill>
                <a:latin typeface=" Dank Mono"/>
              </a:rPr>
              <a:t>; </a:t>
            </a:r>
            <a:r>
              <a:rPr lang="es-ES" i="1" dirty="0">
                <a:solidFill>
                  <a:srgbClr val="608B4E"/>
                </a:solidFill>
                <a:latin typeface=" Dank Mono"/>
              </a:rPr>
              <a:t>// </a:t>
            </a:r>
            <a:r>
              <a:rPr lang="es-ES" i="1" dirty="0" err="1">
                <a:solidFill>
                  <a:srgbClr val="608B4E"/>
                </a:solidFill>
                <a:latin typeface=" Dank Mono"/>
              </a:rPr>
              <a:t>multiple</a:t>
            </a:r>
            <a:r>
              <a:rPr lang="es-ES" i="1" dirty="0">
                <a:solidFill>
                  <a:srgbClr val="608B4E"/>
                </a:solidFill>
                <a:latin typeface=" Dank Mono"/>
              </a:rPr>
              <a:t> rules</a:t>
            </a:r>
            <a:endParaRPr lang="es-ES" dirty="0">
              <a:solidFill>
                <a:srgbClr val="D4D4D4"/>
              </a:solidFill>
              <a:latin typeface=" Dank Mono"/>
            </a:endParaRPr>
          </a:p>
          <a:p>
            <a:r>
              <a:rPr lang="es-ES" dirty="0">
                <a:solidFill>
                  <a:srgbClr val="D4D4D4"/>
                </a:solidFill>
                <a:latin typeface=" Dank Mono"/>
              </a:rPr>
              <a:t>   </a:t>
            </a:r>
            <a:r>
              <a:rPr lang="es-ES" dirty="0" err="1">
                <a:solidFill>
                  <a:srgbClr val="9CDCFE"/>
                </a:solidFill>
                <a:latin typeface=" Dank Mono"/>
              </a:rPr>
              <a:t>border</a:t>
            </a:r>
            <a:r>
              <a:rPr lang="es-ES" dirty="0">
                <a:solidFill>
                  <a:srgbClr val="D4D4D4"/>
                </a:solidFill>
                <a:latin typeface=" Dank Mono"/>
              </a:rPr>
              <a:t>: </a:t>
            </a:r>
            <a:r>
              <a:rPr lang="es-ES" dirty="0">
                <a:solidFill>
                  <a:srgbClr val="B5CEA8"/>
                </a:solidFill>
                <a:latin typeface=" Dank Mono"/>
              </a:rPr>
              <a:t>1px</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 </a:t>
            </a:r>
            <a:r>
              <a:rPr lang="es-ES" dirty="0" err="1">
                <a:solidFill>
                  <a:srgbClr val="CE9178"/>
                </a:solidFill>
                <a:latin typeface=" Dank Mono"/>
              </a:rPr>
              <a:t>solid</a:t>
            </a:r>
            <a:r>
              <a:rPr lang="es-ES" dirty="0">
                <a:solidFill>
                  <a:srgbClr val="D4D4D4"/>
                </a:solidFill>
                <a:latin typeface=" Dank Mono"/>
              </a:rPr>
              <a:t>;</a:t>
            </a:r>
          </a:p>
          <a:p>
            <a:r>
              <a:rPr lang="es-ES" dirty="0">
                <a:solidFill>
                  <a:srgbClr val="D4D4D4"/>
                </a:solidFill>
                <a:latin typeface=" Dank Mono"/>
              </a:rPr>
              <a:t>}</a:t>
            </a:r>
          </a:p>
        </p:txBody>
      </p:sp>
      <p:sp>
        <p:nvSpPr>
          <p:cNvPr id="10" name="Rounded Rectangle 5">
            <a:extLst>
              <a:ext uri="{FF2B5EF4-FFF2-40B4-BE49-F238E27FC236}">
                <a16:creationId xmlns:a16="http://schemas.microsoft.com/office/drawing/2014/main" id="{5572E8C5-DF95-49F4-BE5C-AF1746ABDAAE}"/>
              </a:ext>
            </a:extLst>
          </p:cNvPr>
          <p:cNvSpPr/>
          <p:nvPr/>
        </p:nvSpPr>
        <p:spPr>
          <a:xfrm>
            <a:off x="632115" y="1989437"/>
            <a:ext cx="7864183" cy="436629"/>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También de múltiples selectores</a:t>
            </a:r>
          </a:p>
        </p:txBody>
      </p:sp>
    </p:spTree>
    <p:extLst>
      <p:ext uri="{BB962C8B-B14F-4D97-AF65-F5344CB8AC3E}">
        <p14:creationId xmlns:p14="http://schemas.microsoft.com/office/powerpoint/2010/main" val="5998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directiva @</a:t>
            </a:r>
            <a:r>
              <a:rPr lang="es-ES_tradnl" sz="4000" spc="-300" dirty="0" err="1">
                <a:solidFill>
                  <a:srgbClr val="242415"/>
                </a:solidFill>
                <a:latin typeface="Montserrat SemiBold" panose="00000700000000000000" pitchFamily="2" charset="0"/>
              </a:rPr>
              <a:t>mixin</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32117" y="1180919"/>
            <a:ext cx="4327158" cy="729795"/>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Se define como @</a:t>
            </a:r>
            <a:r>
              <a:rPr lang="es-ES" dirty="0" err="1"/>
              <a:t>mixin</a:t>
            </a:r>
            <a:r>
              <a:rPr lang="es-ES" dirty="0"/>
              <a:t> nombre-regla y argumentos opcionales</a:t>
            </a:r>
          </a:p>
        </p:txBody>
      </p:sp>
      <p:sp>
        <p:nvSpPr>
          <p:cNvPr id="2" name="Rectángulo 1">
            <a:extLst>
              <a:ext uri="{FF2B5EF4-FFF2-40B4-BE49-F238E27FC236}">
                <a16:creationId xmlns:a16="http://schemas.microsoft.com/office/drawing/2014/main" id="{EE5B3D90-C41D-4374-8712-E06D88468866}"/>
              </a:ext>
            </a:extLst>
          </p:cNvPr>
          <p:cNvSpPr/>
          <p:nvPr/>
        </p:nvSpPr>
        <p:spPr>
          <a:xfrm>
            <a:off x="5432612" y="1180919"/>
            <a:ext cx="3460563" cy="3293209"/>
          </a:xfrm>
          <a:prstGeom prst="rect">
            <a:avLst/>
          </a:prstGeom>
          <a:solidFill>
            <a:schemeClr val="tx1"/>
          </a:solidFill>
        </p:spPr>
        <p:txBody>
          <a:bodyPr wrap="square">
            <a:spAutoFit/>
          </a:bodyPr>
          <a:lstStyle/>
          <a:p>
            <a:r>
              <a:rPr lang="es-ES" sz="1600" i="1" dirty="0">
                <a:solidFill>
                  <a:srgbClr val="C586C0"/>
                </a:solidFill>
                <a:latin typeface=" Dank Mono"/>
              </a:rPr>
              <a:t>@</a:t>
            </a:r>
            <a:r>
              <a:rPr lang="es-ES" sz="1600" i="1" dirty="0" err="1">
                <a:solidFill>
                  <a:srgbClr val="C586C0"/>
                </a:solidFill>
                <a:latin typeface=" Dank Mono"/>
              </a:rPr>
              <a:t>mixin</a:t>
            </a:r>
            <a:r>
              <a:rPr lang="es-ES" sz="1600" dirty="0">
                <a:solidFill>
                  <a:srgbClr val="D4D4D4"/>
                </a:solidFill>
                <a:latin typeface=" Dank Mono"/>
              </a:rPr>
              <a:t> </a:t>
            </a:r>
            <a:r>
              <a:rPr lang="es-ES" sz="1600" dirty="0" err="1">
                <a:solidFill>
                  <a:srgbClr val="DCDCAA"/>
                </a:solidFill>
                <a:latin typeface=" Dank Mono"/>
              </a:rPr>
              <a:t>clearfix</a:t>
            </a:r>
            <a:r>
              <a:rPr lang="es-ES" sz="1600" dirty="0">
                <a:solidFill>
                  <a:srgbClr val="D4D4D4"/>
                </a:solidFill>
                <a:latin typeface=" Dank Mono"/>
              </a:rPr>
              <a:t> {</a:t>
            </a:r>
          </a:p>
          <a:p>
            <a:r>
              <a:rPr lang="es-ES" sz="1600" dirty="0">
                <a:solidFill>
                  <a:srgbClr val="D4D4D4"/>
                </a:solidFill>
                <a:latin typeface=" Dank Mono"/>
              </a:rPr>
              <a:t>   </a:t>
            </a:r>
            <a:r>
              <a:rPr lang="es-ES" sz="1600" dirty="0">
                <a:solidFill>
                  <a:srgbClr val="9CDCFE"/>
                </a:solidFill>
                <a:latin typeface=" Dank Mono"/>
              </a:rPr>
              <a:t>display</a:t>
            </a:r>
            <a:r>
              <a:rPr lang="es-ES" sz="1600" dirty="0">
                <a:solidFill>
                  <a:srgbClr val="D4D4D4"/>
                </a:solidFill>
                <a:latin typeface=" Dank Mono"/>
              </a:rPr>
              <a:t>: </a:t>
            </a:r>
            <a:r>
              <a:rPr lang="es-ES" sz="1600" dirty="0" err="1">
                <a:solidFill>
                  <a:srgbClr val="CE9178"/>
                </a:solidFill>
                <a:latin typeface=" Dank Mono"/>
              </a:rPr>
              <a:t>inline</a:t>
            </a:r>
            <a:r>
              <a:rPr lang="es-ES" sz="1600" dirty="0">
                <a:solidFill>
                  <a:srgbClr val="CE9178"/>
                </a:solidFill>
                <a:latin typeface=" Dank Mono"/>
              </a:rPr>
              <a:t>-block</a:t>
            </a:r>
            <a:r>
              <a:rPr lang="es-ES" sz="1600" dirty="0">
                <a:solidFill>
                  <a:srgbClr val="D4D4D4"/>
                </a:solidFill>
                <a:latin typeface=" Dank Mono"/>
              </a:rPr>
              <a:t>;</a:t>
            </a:r>
          </a:p>
          <a:p>
            <a:r>
              <a:rPr lang="es-ES" sz="1600" dirty="0">
                <a:solidFill>
                  <a:srgbClr val="D4D4D4"/>
                </a:solidFill>
                <a:latin typeface=" Dank Mono"/>
              </a:rPr>
              <a:t>   </a:t>
            </a:r>
            <a:r>
              <a:rPr lang="es-ES" sz="1600" dirty="0">
                <a:solidFill>
                  <a:srgbClr val="569CD6"/>
                </a:solidFill>
                <a:latin typeface=" Dank Mono"/>
              </a:rPr>
              <a:t>&amp;</a:t>
            </a:r>
            <a:r>
              <a:rPr lang="es-ES" sz="1600" dirty="0">
                <a:solidFill>
                  <a:srgbClr val="D7BA7D"/>
                </a:solidFill>
                <a:latin typeface=" Dank Mono"/>
              </a:rPr>
              <a:t>:after</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D7BA7D"/>
                </a:solidFill>
                <a:latin typeface=" Dank Mono"/>
              </a:rPr>
              <a:t>content</a:t>
            </a:r>
            <a:r>
              <a:rPr lang="es-ES" sz="1600" dirty="0">
                <a:solidFill>
                  <a:srgbClr val="D4D4D4"/>
                </a:solidFill>
                <a:latin typeface=" Dank Mono"/>
              </a:rPr>
              <a:t>: </a:t>
            </a:r>
            <a:r>
              <a:rPr lang="es-ES" sz="1600" dirty="0">
                <a:solidFill>
                  <a:srgbClr val="CE9178"/>
                </a:solidFill>
                <a:latin typeface=" Dank Mono"/>
              </a:rPr>
              <a:t>"."</a:t>
            </a:r>
            <a:r>
              <a:rPr lang="es-ES" sz="1600" dirty="0">
                <a:solidFill>
                  <a:srgbClr val="D4D4D4"/>
                </a:solidFill>
                <a:latin typeface=" Dank Mono"/>
              </a:rPr>
              <a:t>;</a:t>
            </a:r>
          </a:p>
          <a:p>
            <a:r>
              <a:rPr lang="es-ES" sz="1600" dirty="0">
                <a:solidFill>
                  <a:srgbClr val="D4D4D4"/>
                </a:solidFill>
                <a:latin typeface=" Dank Mono"/>
              </a:rPr>
              <a:t>      </a:t>
            </a:r>
            <a:r>
              <a:rPr lang="es-ES" sz="1600" dirty="0">
                <a:solidFill>
                  <a:srgbClr val="9CDCFE"/>
                </a:solidFill>
                <a:latin typeface=" Dank Mono"/>
              </a:rPr>
              <a:t>display</a:t>
            </a:r>
            <a:r>
              <a:rPr lang="es-ES" sz="1600" dirty="0">
                <a:solidFill>
                  <a:srgbClr val="D4D4D4"/>
                </a:solidFill>
                <a:latin typeface=" Dank Mono"/>
              </a:rPr>
              <a:t>: </a:t>
            </a:r>
            <a:r>
              <a:rPr lang="es-ES" sz="1600" dirty="0">
                <a:solidFill>
                  <a:srgbClr val="CE9178"/>
                </a:solidFill>
                <a:latin typeface=" Dank Mono"/>
              </a:rPr>
              <a:t>block</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height</a:t>
            </a:r>
            <a:r>
              <a:rPr lang="es-ES" sz="1600" dirty="0">
                <a:solidFill>
                  <a:srgbClr val="D4D4D4"/>
                </a:solidFill>
                <a:latin typeface=" Dank Mono"/>
              </a:rPr>
              <a:t>: </a:t>
            </a:r>
            <a:r>
              <a:rPr lang="es-ES" sz="1600" dirty="0">
                <a:solidFill>
                  <a:srgbClr val="B5CEA8"/>
                </a:solidFill>
                <a:latin typeface=" Dank Mono"/>
              </a:rPr>
              <a:t>0</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clear</a:t>
            </a:r>
            <a:r>
              <a:rPr lang="es-ES" sz="1600" dirty="0">
                <a:solidFill>
                  <a:srgbClr val="D4D4D4"/>
                </a:solidFill>
                <a:latin typeface=" Dank Mono"/>
              </a:rPr>
              <a:t>: </a:t>
            </a:r>
            <a:r>
              <a:rPr lang="es-ES" sz="1600" dirty="0" err="1">
                <a:solidFill>
                  <a:srgbClr val="CE9178"/>
                </a:solidFill>
                <a:latin typeface=" Dank Mono"/>
              </a:rPr>
              <a:t>both</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visibility</a:t>
            </a:r>
            <a:r>
              <a:rPr lang="es-ES" sz="1600" dirty="0">
                <a:solidFill>
                  <a:srgbClr val="D4D4D4"/>
                </a:solidFill>
                <a:latin typeface=" Dank Mono"/>
              </a:rPr>
              <a:t>: </a:t>
            </a:r>
            <a:r>
              <a:rPr lang="es-ES" sz="1600" dirty="0" err="1">
                <a:solidFill>
                  <a:srgbClr val="CE9178"/>
                </a:solidFill>
                <a:latin typeface=" Dank Mono"/>
              </a:rPr>
              <a:t>hidden</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   </a:t>
            </a:r>
            <a:r>
              <a:rPr lang="es-ES" sz="1600" dirty="0">
                <a:solidFill>
                  <a:srgbClr val="569CD6"/>
                </a:solidFill>
                <a:latin typeface=" Dank Mono"/>
              </a:rPr>
              <a:t>*</a:t>
            </a:r>
            <a:r>
              <a:rPr lang="es-ES" sz="1600" dirty="0">
                <a:solidFill>
                  <a:srgbClr val="D4D4D4"/>
                </a:solidFill>
                <a:latin typeface=" Dank Mono"/>
              </a:rPr>
              <a:t> </a:t>
            </a:r>
            <a:r>
              <a:rPr lang="es-ES" sz="1600" dirty="0" err="1">
                <a:solidFill>
                  <a:srgbClr val="D7BA7D"/>
                </a:solidFill>
                <a:latin typeface=" Dank Mono"/>
              </a:rPr>
              <a:t>html</a:t>
            </a:r>
            <a:r>
              <a:rPr lang="es-ES" sz="1600" dirty="0">
                <a:solidFill>
                  <a:srgbClr val="D4D4D4"/>
                </a:solidFill>
                <a:latin typeface=" Dank Mono"/>
              </a:rPr>
              <a:t> </a:t>
            </a:r>
            <a:r>
              <a:rPr lang="es-ES" sz="1600" dirty="0">
                <a:solidFill>
                  <a:srgbClr val="569CD6"/>
                </a:solidFill>
                <a:latin typeface=" Dank Mono"/>
              </a:rPr>
              <a:t>&amp;</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height</a:t>
            </a:r>
            <a:r>
              <a:rPr lang="es-ES" sz="1600" dirty="0">
                <a:solidFill>
                  <a:srgbClr val="D4D4D4"/>
                </a:solidFill>
                <a:latin typeface=" Dank Mono"/>
              </a:rPr>
              <a:t>: </a:t>
            </a:r>
            <a:r>
              <a:rPr lang="es-ES" sz="1600" dirty="0">
                <a:solidFill>
                  <a:srgbClr val="B5CEA8"/>
                </a:solidFill>
                <a:latin typeface=" Dank Mono"/>
              </a:rPr>
              <a:t>1px</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a:t>
            </a:r>
            <a:endParaRPr lang="es-ES" sz="1600" b="0" dirty="0">
              <a:solidFill>
                <a:srgbClr val="D4D4D4"/>
              </a:solidFill>
              <a:effectLst/>
              <a:latin typeface=" Dank Mono"/>
            </a:endParaRPr>
          </a:p>
        </p:txBody>
      </p:sp>
      <p:sp>
        <p:nvSpPr>
          <p:cNvPr id="9" name="Rounded Rectangle 5">
            <a:extLst>
              <a:ext uri="{FF2B5EF4-FFF2-40B4-BE49-F238E27FC236}">
                <a16:creationId xmlns:a16="http://schemas.microsoft.com/office/drawing/2014/main" id="{142F40D0-C445-42B8-9FC3-C307FD5F77D7}"/>
              </a:ext>
            </a:extLst>
          </p:cNvPr>
          <p:cNvSpPr/>
          <p:nvPr/>
        </p:nvSpPr>
        <p:spPr>
          <a:xfrm>
            <a:off x="632117" y="2179984"/>
            <a:ext cx="4327158" cy="729795"/>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Pueden contener selectores, incluso referencias al selector padre</a:t>
            </a:r>
          </a:p>
        </p:txBody>
      </p:sp>
      <p:sp>
        <p:nvSpPr>
          <p:cNvPr id="7" name="Rounded Rectangle 5">
            <a:extLst>
              <a:ext uri="{FF2B5EF4-FFF2-40B4-BE49-F238E27FC236}">
                <a16:creationId xmlns:a16="http://schemas.microsoft.com/office/drawing/2014/main" id="{337A04DF-A40A-4F10-B3F8-AE8C66288FE7}"/>
              </a:ext>
            </a:extLst>
          </p:cNvPr>
          <p:cNvSpPr/>
          <p:nvPr/>
        </p:nvSpPr>
        <p:spPr>
          <a:xfrm>
            <a:off x="632117" y="3179049"/>
            <a:ext cx="4327158" cy="51426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Nos aporta funciones</a:t>
            </a:r>
          </a:p>
        </p:txBody>
      </p:sp>
      <p:sp>
        <p:nvSpPr>
          <p:cNvPr id="10" name="Rounded Rectangle 5">
            <a:extLst>
              <a:ext uri="{FF2B5EF4-FFF2-40B4-BE49-F238E27FC236}">
                <a16:creationId xmlns:a16="http://schemas.microsoft.com/office/drawing/2014/main" id="{46EF3FF1-DA36-4FA3-9424-88F6D0E70D00}"/>
              </a:ext>
            </a:extLst>
          </p:cNvPr>
          <p:cNvSpPr/>
          <p:nvPr/>
        </p:nvSpPr>
        <p:spPr>
          <a:xfrm>
            <a:off x="632117" y="3962581"/>
            <a:ext cx="4327158" cy="51426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Se incluyen con la directiva @</a:t>
            </a:r>
            <a:r>
              <a:rPr lang="es-ES" dirty="0" err="1"/>
              <a:t>include</a:t>
            </a:r>
            <a:endParaRPr lang="es-ES" dirty="0"/>
          </a:p>
        </p:txBody>
      </p:sp>
    </p:spTree>
    <p:extLst>
      <p:ext uri="{BB962C8B-B14F-4D97-AF65-F5344CB8AC3E}">
        <p14:creationId xmlns:p14="http://schemas.microsoft.com/office/powerpoint/2010/main" val="143646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9" grpId="0" animBg="1"/>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directiva @</a:t>
            </a:r>
            <a:r>
              <a:rPr lang="es-ES_tradnl" sz="4000" spc="-300" dirty="0" err="1">
                <a:solidFill>
                  <a:srgbClr val="242415"/>
                </a:solidFill>
                <a:latin typeface="Montserrat SemiBold" panose="00000700000000000000" pitchFamily="2" charset="0"/>
              </a:rPr>
              <a:t>mixin</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4" name="Rectángulo 3">
            <a:extLst>
              <a:ext uri="{FF2B5EF4-FFF2-40B4-BE49-F238E27FC236}">
                <a16:creationId xmlns:a16="http://schemas.microsoft.com/office/drawing/2014/main" id="{872D8B5B-A4D1-40CC-8C46-2FBEF59EBAE4}"/>
              </a:ext>
            </a:extLst>
          </p:cNvPr>
          <p:cNvSpPr/>
          <p:nvPr/>
        </p:nvSpPr>
        <p:spPr>
          <a:xfrm>
            <a:off x="1431152" y="1421638"/>
            <a:ext cx="6678569" cy="2585323"/>
          </a:xfrm>
          <a:prstGeom prst="rect">
            <a:avLst/>
          </a:prstGeom>
          <a:solidFill>
            <a:schemeClr val="tx1"/>
          </a:solidFill>
        </p:spPr>
        <p:txBody>
          <a:bodyPr wrap="square">
            <a:spAutoFit/>
          </a:bodyPr>
          <a:lstStyle/>
          <a:p>
            <a:r>
              <a:rPr lang="es-ES" i="1" dirty="0">
                <a:solidFill>
                  <a:srgbClr val="C586C0"/>
                </a:solidFill>
                <a:latin typeface=" Dank Mono"/>
              </a:rPr>
              <a:t>@</a:t>
            </a:r>
            <a:r>
              <a:rPr lang="es-ES" i="1" dirty="0" err="1">
                <a:solidFill>
                  <a:srgbClr val="C586C0"/>
                </a:solidFill>
                <a:latin typeface=" Dank Mono"/>
              </a:rPr>
              <a:t>mixin</a:t>
            </a:r>
            <a:r>
              <a:rPr lang="es-ES" dirty="0">
                <a:solidFill>
                  <a:srgbClr val="D4D4D4"/>
                </a:solidFill>
                <a:latin typeface=" Dank Mono"/>
              </a:rPr>
              <a:t> </a:t>
            </a:r>
            <a:r>
              <a:rPr lang="es-ES" dirty="0" err="1">
                <a:solidFill>
                  <a:srgbClr val="DCDCAA"/>
                </a:solidFill>
                <a:latin typeface=" Dank Mono"/>
              </a:rPr>
              <a:t>rounded-corners-all</a:t>
            </a:r>
            <a:r>
              <a:rPr lang="es-ES" dirty="0">
                <a:solidFill>
                  <a:srgbClr val="D4D4D4"/>
                </a:solidFill>
                <a:latin typeface=" Dank Mono"/>
              </a:rPr>
              <a:t>(</a:t>
            </a:r>
            <a:r>
              <a:rPr lang="es-ES" dirty="0">
                <a:solidFill>
                  <a:srgbClr val="9CDCFE"/>
                </a:solidFill>
                <a:latin typeface=" Dank Mono"/>
              </a:rPr>
              <a:t>$</a:t>
            </a:r>
            <a:r>
              <a:rPr lang="es-ES" dirty="0" err="1">
                <a:solidFill>
                  <a:srgbClr val="9CDCFE"/>
                </a:solidFill>
                <a:latin typeface=" Dank Mono"/>
              </a:rPr>
              <a:t>size</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border-radius</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size</a:t>
            </a:r>
            <a:r>
              <a:rPr lang="es-ES" dirty="0">
                <a:solidFill>
                  <a:srgbClr val="D4D4D4"/>
                </a:solidFill>
                <a:latin typeface=" Dank Mono"/>
              </a:rPr>
              <a:t>;</a:t>
            </a:r>
          </a:p>
          <a:p>
            <a:r>
              <a:rPr lang="es-ES" dirty="0">
                <a:solidFill>
                  <a:srgbClr val="D4D4D4"/>
                </a:solidFill>
                <a:latin typeface=" Dank Mono"/>
              </a:rPr>
              <a:t>   </a:t>
            </a:r>
            <a:r>
              <a:rPr lang="es-ES" dirty="0">
                <a:solidFill>
                  <a:srgbClr val="9CDCFE"/>
                </a:solidFill>
                <a:latin typeface=" Dank Mono"/>
              </a:rPr>
              <a:t>-webkit-</a:t>
            </a:r>
            <a:r>
              <a:rPr lang="es-ES" dirty="0" err="1">
                <a:solidFill>
                  <a:srgbClr val="9CDCFE"/>
                </a:solidFill>
                <a:latin typeface=" Dank Mono"/>
              </a:rPr>
              <a:t>border</a:t>
            </a:r>
            <a:r>
              <a:rPr lang="es-ES" dirty="0">
                <a:solidFill>
                  <a:srgbClr val="9CDCFE"/>
                </a:solidFill>
                <a:latin typeface=" Dank Mono"/>
              </a:rPr>
              <a:t>-</a:t>
            </a:r>
            <a:r>
              <a:rPr lang="es-ES" dirty="0" err="1">
                <a:solidFill>
                  <a:srgbClr val="9CDCFE"/>
                </a:solidFill>
                <a:latin typeface=" Dank Mono"/>
              </a:rPr>
              <a:t>radius</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size</a:t>
            </a:r>
            <a:r>
              <a:rPr lang="es-ES" dirty="0">
                <a:solidFill>
                  <a:srgbClr val="D4D4D4"/>
                </a:solidFill>
                <a:latin typeface=" Dank Mono"/>
              </a:rPr>
              <a:t>; </a:t>
            </a:r>
            <a:r>
              <a:rPr lang="es-ES" i="1" dirty="0">
                <a:solidFill>
                  <a:srgbClr val="608B4E"/>
                </a:solidFill>
                <a:latin typeface=" Dank Mono"/>
              </a:rPr>
              <a:t>// Safari, Chrome</a:t>
            </a:r>
            <a:endParaRPr lang="es-ES" dirty="0">
              <a:solidFill>
                <a:srgbClr val="D4D4D4"/>
              </a:solidFill>
              <a:latin typeface=" Dank Mono"/>
            </a:endParaRPr>
          </a:p>
          <a:p>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moz-border-radius</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size</a:t>
            </a:r>
            <a:r>
              <a:rPr lang="es-ES" dirty="0">
                <a:solidFill>
                  <a:srgbClr val="D4D4D4"/>
                </a:solidFill>
                <a:latin typeface=" Dank Mono"/>
              </a:rPr>
              <a:t>; </a:t>
            </a:r>
            <a:r>
              <a:rPr lang="es-ES" i="1" dirty="0">
                <a:solidFill>
                  <a:srgbClr val="608B4E"/>
                </a:solidFill>
                <a:latin typeface=" Dank Mono"/>
              </a:rPr>
              <a:t>// Firefox</a:t>
            </a:r>
            <a:endParaRPr lang="es-ES" dirty="0">
              <a:solidFill>
                <a:srgbClr val="D4D4D4"/>
              </a:solidFill>
              <a:latin typeface=" Dank Mono"/>
            </a:endParaRPr>
          </a:p>
          <a:p>
            <a:r>
              <a:rPr lang="es-ES" dirty="0">
                <a:solidFill>
                  <a:srgbClr val="D4D4D4"/>
                </a:solidFill>
                <a:latin typeface=" Dank Mono"/>
              </a:rPr>
              <a:t>}</a:t>
            </a:r>
          </a:p>
          <a:p>
            <a:br>
              <a:rPr lang="es-ES" dirty="0">
                <a:solidFill>
                  <a:srgbClr val="D4D4D4"/>
                </a:solidFill>
                <a:latin typeface=" Dank Mono"/>
              </a:rPr>
            </a:br>
            <a:r>
              <a:rPr lang="es-ES" dirty="0">
                <a:solidFill>
                  <a:srgbClr val="D7BA7D"/>
                </a:solidFill>
                <a:latin typeface=" Dank Mono"/>
              </a:rPr>
              <a:t>#</a:t>
            </a:r>
            <a:r>
              <a:rPr lang="es-ES" dirty="0" err="1">
                <a:solidFill>
                  <a:srgbClr val="D7BA7D"/>
                </a:solidFill>
                <a:latin typeface=" Dank Mono"/>
              </a:rPr>
              <a:t>form</a:t>
            </a:r>
            <a:r>
              <a:rPr lang="es-ES" dirty="0">
                <a:solidFill>
                  <a:srgbClr val="D4D4D4"/>
                </a:solidFill>
                <a:latin typeface=" Dank Mono"/>
              </a:rPr>
              <a:t> {</a:t>
            </a:r>
          </a:p>
          <a:p>
            <a:r>
              <a:rPr lang="es-ES" dirty="0">
                <a:solidFill>
                  <a:srgbClr val="D4D4D4"/>
                </a:solidFill>
                <a:latin typeface=" Dank Mono"/>
              </a:rPr>
              <a:t>    </a:t>
            </a:r>
            <a:r>
              <a:rPr lang="es-ES" i="1" dirty="0">
                <a:solidFill>
                  <a:srgbClr val="C586C0"/>
                </a:solidFill>
                <a:latin typeface=" Dank Mono"/>
              </a:rPr>
              <a:t>@</a:t>
            </a:r>
            <a:r>
              <a:rPr lang="es-ES" i="1" dirty="0" err="1">
                <a:solidFill>
                  <a:srgbClr val="C586C0"/>
                </a:solidFill>
                <a:latin typeface=" Dank Mono"/>
              </a:rPr>
              <a:t>include</a:t>
            </a:r>
            <a:r>
              <a:rPr lang="es-ES" dirty="0">
                <a:solidFill>
                  <a:srgbClr val="D4D4D4"/>
                </a:solidFill>
                <a:latin typeface=" Dank Mono"/>
              </a:rPr>
              <a:t> </a:t>
            </a:r>
            <a:r>
              <a:rPr lang="es-ES" dirty="0" err="1">
                <a:solidFill>
                  <a:srgbClr val="DCDCAA"/>
                </a:solidFill>
                <a:latin typeface=" Dank Mono"/>
              </a:rPr>
              <a:t>rounded-corners-all</a:t>
            </a:r>
            <a:r>
              <a:rPr lang="es-ES" dirty="0">
                <a:solidFill>
                  <a:srgbClr val="D4D4D4"/>
                </a:solidFill>
                <a:latin typeface=" Dank Mono"/>
              </a:rPr>
              <a:t>(</a:t>
            </a:r>
            <a:r>
              <a:rPr lang="es-ES" dirty="0">
                <a:solidFill>
                  <a:srgbClr val="B5CEA8"/>
                </a:solidFill>
                <a:latin typeface=" Dank Mono"/>
              </a:rPr>
              <a:t>5px</a:t>
            </a:r>
            <a:r>
              <a:rPr lang="es-ES" dirty="0">
                <a:solidFill>
                  <a:srgbClr val="D4D4D4"/>
                </a:solidFill>
                <a:latin typeface=" Dank Mono"/>
              </a:rPr>
              <a:t>);</a:t>
            </a:r>
          </a:p>
          <a:p>
            <a:r>
              <a:rPr lang="es-ES" dirty="0">
                <a:solidFill>
                  <a:srgbClr val="D4D4D4"/>
                </a:solidFill>
                <a:latin typeface=" Dank Mono"/>
              </a:rPr>
              <a:t>}</a:t>
            </a:r>
            <a:endParaRPr lang="es-ES" b="0" dirty="0">
              <a:solidFill>
                <a:srgbClr val="D4D4D4"/>
              </a:solidFill>
              <a:effectLst/>
              <a:latin typeface=" Dank Mono"/>
            </a:endParaRPr>
          </a:p>
        </p:txBody>
      </p:sp>
    </p:spTree>
    <p:extLst>
      <p:ext uri="{BB962C8B-B14F-4D97-AF65-F5344CB8AC3E}">
        <p14:creationId xmlns:p14="http://schemas.microsoft.com/office/powerpoint/2010/main" val="261434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5">
            <a:extLst>
              <a:ext uri="{FF2B5EF4-FFF2-40B4-BE49-F238E27FC236}">
                <a16:creationId xmlns:a16="http://schemas.microsoft.com/office/drawing/2014/main" id="{45436DE9-9C36-4A2A-AEE4-252460D276E9}"/>
              </a:ext>
            </a:extLst>
          </p:cNvPr>
          <p:cNvSpPr/>
          <p:nvPr/>
        </p:nvSpPr>
        <p:spPr>
          <a:xfrm>
            <a:off x="762000" y="2322355"/>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Se convierte el código de </a:t>
            </a:r>
            <a:r>
              <a:rPr lang="es-ES" dirty="0" err="1"/>
              <a:t>Sass</a:t>
            </a:r>
            <a:r>
              <a:rPr lang="es-ES" dirty="0"/>
              <a:t> a CSS </a:t>
            </a:r>
            <a:r>
              <a:rPr lang="es-ES" b="1" dirty="0"/>
              <a:t>en tiempo de compilación</a:t>
            </a:r>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Introducción a </a:t>
            </a:r>
            <a:r>
              <a:rPr lang="es-ES_tradnl" sz="4000" spc="-300" dirty="0" err="1">
                <a:solidFill>
                  <a:srgbClr val="242415"/>
                </a:solidFill>
                <a:latin typeface="Montserrat SemiBold" panose="00000700000000000000" pitchFamily="2" charset="0"/>
              </a:rPr>
              <a:t>Sass</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7" name="Rounded Rectangle 5">
            <a:extLst>
              <a:ext uri="{FF2B5EF4-FFF2-40B4-BE49-F238E27FC236}">
                <a16:creationId xmlns:a16="http://schemas.microsoft.com/office/drawing/2014/main" id="{E00CBC56-F4D7-4476-864E-215A4E876543}"/>
              </a:ext>
            </a:extLst>
          </p:cNvPr>
          <p:cNvSpPr/>
          <p:nvPr/>
        </p:nvSpPr>
        <p:spPr>
          <a:xfrm>
            <a:off x="762000" y="868419"/>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err="1"/>
              <a:t>Syntactically</a:t>
            </a:r>
            <a:r>
              <a:rPr lang="es-ES" dirty="0"/>
              <a:t> </a:t>
            </a:r>
            <a:r>
              <a:rPr lang="es-ES" dirty="0" err="1"/>
              <a:t>Awesome</a:t>
            </a:r>
            <a:r>
              <a:rPr lang="es-ES" dirty="0"/>
              <a:t> </a:t>
            </a:r>
            <a:r>
              <a:rPr lang="es-ES" dirty="0" err="1"/>
              <a:t>StyleSheets</a:t>
            </a:r>
            <a:endParaRPr lang="es-ES" dirty="0"/>
          </a:p>
        </p:txBody>
      </p:sp>
      <p:sp>
        <p:nvSpPr>
          <p:cNvPr id="8" name="Rounded Rectangle 5">
            <a:extLst>
              <a:ext uri="{FF2B5EF4-FFF2-40B4-BE49-F238E27FC236}">
                <a16:creationId xmlns:a16="http://schemas.microsoft.com/office/drawing/2014/main" id="{EE341EB0-CD7F-4ABD-89B6-F8D010E39774}"/>
              </a:ext>
            </a:extLst>
          </p:cNvPr>
          <p:cNvSpPr/>
          <p:nvPr/>
        </p:nvSpPr>
        <p:spPr>
          <a:xfrm>
            <a:off x="762000" y="1603598"/>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100% compatible con CSS</a:t>
            </a:r>
          </a:p>
        </p:txBody>
      </p:sp>
      <p:sp>
        <p:nvSpPr>
          <p:cNvPr id="9" name="Rounded Rectangle 5">
            <a:extLst>
              <a:ext uri="{FF2B5EF4-FFF2-40B4-BE49-F238E27FC236}">
                <a16:creationId xmlns:a16="http://schemas.microsoft.com/office/drawing/2014/main" id="{9561710D-AF95-464F-87C6-0967F225BDE3}"/>
              </a:ext>
            </a:extLst>
          </p:cNvPr>
          <p:cNvSpPr/>
          <p:nvPr/>
        </p:nvSpPr>
        <p:spPr>
          <a:xfrm>
            <a:off x="762000" y="3025713"/>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Permite el uso de variables, anidamiento de estilos y </a:t>
            </a:r>
            <a:r>
              <a:rPr lang="es-ES" dirty="0" err="1"/>
              <a:t>mixins</a:t>
            </a:r>
            <a:endParaRPr lang="es-ES" dirty="0"/>
          </a:p>
        </p:txBody>
      </p:sp>
      <p:sp>
        <p:nvSpPr>
          <p:cNvPr id="10" name="Rounded Rectangle 5">
            <a:extLst>
              <a:ext uri="{FF2B5EF4-FFF2-40B4-BE49-F238E27FC236}">
                <a16:creationId xmlns:a16="http://schemas.microsoft.com/office/drawing/2014/main" id="{DDF51CE4-34FF-4611-AD43-DFD2CC069504}"/>
              </a:ext>
            </a:extLst>
          </p:cNvPr>
          <p:cNvSpPr/>
          <p:nvPr/>
        </p:nvSpPr>
        <p:spPr>
          <a:xfrm>
            <a:off x="762000" y="3729072"/>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Incluye funciones para manipular con facilidad colores y otros valores</a:t>
            </a:r>
          </a:p>
        </p:txBody>
      </p:sp>
      <p:sp>
        <p:nvSpPr>
          <p:cNvPr id="11" name="Rounded Rectangle 5">
            <a:extLst>
              <a:ext uri="{FF2B5EF4-FFF2-40B4-BE49-F238E27FC236}">
                <a16:creationId xmlns:a16="http://schemas.microsoft.com/office/drawing/2014/main" id="{2769D554-B778-40E8-AEBE-9933F43F0E7F}"/>
              </a:ext>
            </a:extLst>
          </p:cNvPr>
          <p:cNvSpPr/>
          <p:nvPr/>
        </p:nvSpPr>
        <p:spPr>
          <a:xfrm>
            <a:off x="762000" y="4464251"/>
            <a:ext cx="7860456" cy="532302"/>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Introduce elementos básicos de la programación</a:t>
            </a:r>
          </a:p>
        </p:txBody>
      </p:sp>
      <p:pic>
        <p:nvPicPr>
          <p:cNvPr id="6" name="Picture 4" descr="Resultado de imagen de sass logo">
            <a:extLst>
              <a:ext uri="{FF2B5EF4-FFF2-40B4-BE49-F238E27FC236}">
                <a16:creationId xmlns:a16="http://schemas.microsoft.com/office/drawing/2014/main" id="{F160901A-2E8F-42AA-BCFF-15BA0A0D99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1832" y="2174283"/>
            <a:ext cx="2080335" cy="156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2.71605E-6 L 0.34705 -0.24413 " pathEditMode="relative" rAng="0" ptsTypes="AA">
                                      <p:cBhvr>
                                        <p:cTn id="16" dur="2000" fill="hold"/>
                                        <p:tgtEl>
                                          <p:spTgt spid="6"/>
                                        </p:tgtEl>
                                        <p:attrNameLst>
                                          <p:attrName>ppt_x</p:attrName>
                                          <p:attrName>ppt_y</p:attrName>
                                        </p:attrNameLst>
                                      </p:cBhvr>
                                      <p:rCtr x="17344" y="-12222"/>
                                    </p:animMotion>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La directiva @</a:t>
            </a:r>
            <a:r>
              <a:rPr lang="es-ES_tradnl" sz="4000" spc="-300" dirty="0" err="1">
                <a:solidFill>
                  <a:srgbClr val="242415"/>
                </a:solidFill>
                <a:latin typeface="Montserrat SemiBold" panose="00000700000000000000" pitchFamily="2" charset="0"/>
              </a:rPr>
              <a:t>function</a:t>
            </a:r>
            <a:endParaRPr lang="es-ES_tradnl" sz="4000" spc="-300" dirty="0">
              <a:solidFill>
                <a:srgbClr val="242415"/>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Rectángulo 1">
            <a:extLst>
              <a:ext uri="{FF2B5EF4-FFF2-40B4-BE49-F238E27FC236}">
                <a16:creationId xmlns:a16="http://schemas.microsoft.com/office/drawing/2014/main" id="{EE5B3D90-C41D-4374-8712-E06D88468866}"/>
              </a:ext>
            </a:extLst>
          </p:cNvPr>
          <p:cNvSpPr/>
          <p:nvPr/>
        </p:nvSpPr>
        <p:spPr>
          <a:xfrm>
            <a:off x="2263905" y="1105615"/>
            <a:ext cx="5497862" cy="3539430"/>
          </a:xfrm>
          <a:prstGeom prst="rect">
            <a:avLst/>
          </a:prstGeom>
          <a:solidFill>
            <a:schemeClr val="tx1"/>
          </a:solidFill>
        </p:spPr>
        <p:txBody>
          <a:bodyPr wrap="square">
            <a:spAutoFit/>
          </a:bodyPr>
          <a:lstStyle/>
          <a:p>
            <a:r>
              <a:rPr lang="es-ES" sz="1600" i="1" dirty="0">
                <a:solidFill>
                  <a:srgbClr val="608B4E"/>
                </a:solidFill>
                <a:latin typeface=" Dank Mono"/>
              </a:rPr>
              <a:t>// </a:t>
            </a:r>
            <a:r>
              <a:rPr lang="es-ES" sz="1600" i="1" dirty="0" err="1">
                <a:solidFill>
                  <a:srgbClr val="608B4E"/>
                </a:solidFill>
                <a:latin typeface=" Dank Mono"/>
              </a:rPr>
              <a:t>Value</a:t>
            </a:r>
            <a:r>
              <a:rPr lang="es-ES" sz="1600" i="1" dirty="0">
                <a:solidFill>
                  <a:srgbClr val="608B4E"/>
                </a:solidFill>
                <a:latin typeface=" Dank Mono"/>
              </a:rPr>
              <a:t> </a:t>
            </a:r>
            <a:r>
              <a:rPr lang="es-ES" sz="1600" i="1" dirty="0" err="1">
                <a:solidFill>
                  <a:srgbClr val="608B4E"/>
                </a:solidFill>
                <a:latin typeface=" Dank Mono"/>
              </a:rPr>
              <a:t>calculations</a:t>
            </a:r>
            <a:endParaRPr lang="es-ES" sz="1600" dirty="0">
              <a:solidFill>
                <a:srgbClr val="D4D4D4"/>
              </a:solidFill>
              <a:latin typeface=" Dank Mono"/>
            </a:endParaRPr>
          </a:p>
          <a:p>
            <a:r>
              <a:rPr lang="es-ES" sz="1600" dirty="0">
                <a:solidFill>
                  <a:srgbClr val="9CDCFE"/>
                </a:solidFill>
                <a:latin typeface=" Dank Mono"/>
              </a:rPr>
              <a:t>$app-</a:t>
            </a:r>
            <a:r>
              <a:rPr lang="es-ES" sz="1600" dirty="0" err="1">
                <a:solidFill>
                  <a:srgbClr val="9CDCFE"/>
                </a:solidFill>
                <a:latin typeface=" Dank Mono"/>
              </a:rPr>
              <a:t>width</a:t>
            </a:r>
            <a:r>
              <a:rPr lang="es-ES" sz="1600" dirty="0">
                <a:solidFill>
                  <a:srgbClr val="D4D4D4"/>
                </a:solidFill>
                <a:latin typeface=" Dank Mono"/>
              </a:rPr>
              <a:t>: </a:t>
            </a:r>
            <a:r>
              <a:rPr lang="es-ES" sz="1600" dirty="0">
                <a:solidFill>
                  <a:srgbClr val="B5CEA8"/>
                </a:solidFill>
                <a:latin typeface=" Dank Mono"/>
              </a:rPr>
              <a:t>900px</a:t>
            </a:r>
            <a:r>
              <a:rPr lang="es-ES" sz="1600" dirty="0">
                <a:solidFill>
                  <a:srgbClr val="D4D4D4"/>
                </a:solidFill>
                <a:latin typeface=" Dank Mono"/>
              </a:rPr>
              <a:t>;</a:t>
            </a:r>
          </a:p>
          <a:p>
            <a:endParaRPr lang="es-ES" sz="1600" dirty="0">
              <a:solidFill>
                <a:srgbClr val="D4D4D4"/>
              </a:solidFill>
              <a:latin typeface=" Dank Mono"/>
            </a:endParaRPr>
          </a:p>
          <a:p>
            <a:r>
              <a:rPr lang="es-ES" sz="1600" i="1" dirty="0">
                <a:solidFill>
                  <a:srgbClr val="C586C0"/>
                </a:solidFill>
                <a:latin typeface=" Dank Mono"/>
              </a:rPr>
              <a:t>@</a:t>
            </a:r>
            <a:r>
              <a:rPr lang="es-ES" sz="1600" i="1" dirty="0" err="1">
                <a:solidFill>
                  <a:srgbClr val="C586C0"/>
                </a:solidFill>
                <a:latin typeface=" Dank Mono"/>
              </a:rPr>
              <a:t>function</a:t>
            </a:r>
            <a:r>
              <a:rPr lang="es-ES" sz="1600" dirty="0">
                <a:solidFill>
                  <a:srgbClr val="D4D4D4"/>
                </a:solidFill>
                <a:latin typeface=" Dank Mono"/>
              </a:rPr>
              <a:t> </a:t>
            </a:r>
            <a:r>
              <a:rPr lang="es-ES" sz="1600" dirty="0" err="1">
                <a:solidFill>
                  <a:srgbClr val="DCDCAA"/>
                </a:solidFill>
                <a:latin typeface=" Dank Mono"/>
              </a:rPr>
              <a:t>column-width</a:t>
            </a:r>
            <a:r>
              <a:rPr lang="es-ES" sz="1600" dirty="0">
                <a:solidFill>
                  <a:srgbClr val="D4D4D4"/>
                </a:solidFill>
                <a:latin typeface=" Dank Mono"/>
              </a:rPr>
              <a:t>(</a:t>
            </a:r>
            <a:r>
              <a:rPr lang="es-ES" sz="1600" dirty="0">
                <a:solidFill>
                  <a:srgbClr val="9CDCFE"/>
                </a:solidFill>
                <a:latin typeface=" Dank Mono"/>
              </a:rPr>
              <a:t>$</a:t>
            </a:r>
            <a:r>
              <a:rPr lang="es-ES" sz="1600" dirty="0" err="1">
                <a:solidFill>
                  <a:srgbClr val="9CDCFE"/>
                </a:solidFill>
                <a:latin typeface=" Dank Mono"/>
              </a:rPr>
              <a:t>cols</a:t>
            </a:r>
            <a:r>
              <a:rPr lang="es-ES" sz="1600" dirty="0">
                <a:solidFill>
                  <a:srgbClr val="D4D4D4"/>
                </a:solidFill>
                <a:latin typeface=" Dank Mono"/>
              </a:rPr>
              <a:t>) {</a:t>
            </a:r>
          </a:p>
          <a:p>
            <a:r>
              <a:rPr lang="es-ES" sz="1600" dirty="0">
                <a:solidFill>
                  <a:srgbClr val="D4D4D4"/>
                </a:solidFill>
                <a:latin typeface=" Dank Mono"/>
              </a:rPr>
              <a:t>   </a:t>
            </a:r>
            <a:r>
              <a:rPr lang="es-ES" sz="1600" i="1" dirty="0">
                <a:solidFill>
                  <a:srgbClr val="C586C0"/>
                </a:solidFill>
                <a:latin typeface=" Dank Mono"/>
              </a:rPr>
              <a:t>@</a:t>
            </a:r>
            <a:r>
              <a:rPr lang="es-ES" sz="1600" i="1" dirty="0" err="1">
                <a:solidFill>
                  <a:srgbClr val="C586C0"/>
                </a:solidFill>
                <a:latin typeface=" Dank Mono"/>
              </a:rPr>
              <a:t>return</a:t>
            </a:r>
            <a:r>
              <a:rPr lang="es-ES" sz="1600" dirty="0">
                <a:solidFill>
                  <a:srgbClr val="D4D4D4"/>
                </a:solidFill>
                <a:latin typeface=" Dank Mono"/>
              </a:rPr>
              <a:t> (</a:t>
            </a:r>
            <a:r>
              <a:rPr lang="es-ES" sz="1600" dirty="0">
                <a:solidFill>
                  <a:srgbClr val="9CDCFE"/>
                </a:solidFill>
                <a:latin typeface=" Dank Mono"/>
              </a:rPr>
              <a:t>$app-</a:t>
            </a:r>
            <a:r>
              <a:rPr lang="es-ES" sz="1600" dirty="0" err="1">
                <a:solidFill>
                  <a:srgbClr val="9CDCFE"/>
                </a:solidFill>
                <a:latin typeface=" Dank Mono"/>
              </a:rPr>
              <a:t>width</a:t>
            </a:r>
            <a:r>
              <a:rPr lang="es-ES" sz="1600" dirty="0">
                <a:solidFill>
                  <a:srgbClr val="D4D4D4"/>
                </a:solidFill>
                <a:latin typeface=" Dank Mono"/>
              </a:rPr>
              <a:t> / </a:t>
            </a:r>
            <a:r>
              <a:rPr lang="es-ES" sz="1600" dirty="0">
                <a:solidFill>
                  <a:srgbClr val="9CDCFE"/>
                </a:solidFill>
                <a:latin typeface=" Dank Mono"/>
              </a:rPr>
              <a:t>$</a:t>
            </a:r>
            <a:r>
              <a:rPr lang="es-ES" sz="1600" dirty="0" err="1">
                <a:solidFill>
                  <a:srgbClr val="9CDCFE"/>
                </a:solidFill>
                <a:latin typeface=" Dank Mono"/>
              </a:rPr>
              <a:t>cols</a:t>
            </a:r>
            <a:r>
              <a:rPr lang="es-ES" sz="1600" dirty="0">
                <a:solidFill>
                  <a:srgbClr val="D4D4D4"/>
                </a:solidFill>
                <a:latin typeface=" Dank Mono"/>
              </a:rPr>
              <a:t>) - (</a:t>
            </a:r>
            <a:r>
              <a:rPr lang="es-ES" sz="1600" dirty="0">
                <a:solidFill>
                  <a:srgbClr val="9CDCFE"/>
                </a:solidFill>
                <a:latin typeface=" Dank Mono"/>
              </a:rPr>
              <a:t>$</a:t>
            </a:r>
            <a:r>
              <a:rPr lang="es-ES" sz="1600" dirty="0" err="1">
                <a:solidFill>
                  <a:srgbClr val="9CDCFE"/>
                </a:solidFill>
                <a:latin typeface=" Dank Mono"/>
              </a:rPr>
              <a:t>cols</a:t>
            </a:r>
            <a:r>
              <a:rPr lang="es-ES" sz="1600" dirty="0">
                <a:solidFill>
                  <a:srgbClr val="D4D4D4"/>
                </a:solidFill>
                <a:latin typeface=" Dank Mono"/>
              </a:rPr>
              <a:t> * </a:t>
            </a:r>
            <a:r>
              <a:rPr lang="es-ES" sz="1600" dirty="0">
                <a:solidFill>
                  <a:srgbClr val="B5CEA8"/>
                </a:solidFill>
                <a:latin typeface=" Dank Mono"/>
              </a:rPr>
              <a:t>5px</a:t>
            </a:r>
            <a:r>
              <a:rPr lang="es-ES" sz="1600" dirty="0">
                <a:solidFill>
                  <a:srgbClr val="D4D4D4"/>
                </a:solidFill>
                <a:latin typeface=" Dank Mono"/>
              </a:rPr>
              <a:t>);</a:t>
            </a:r>
          </a:p>
          <a:p>
            <a:r>
              <a:rPr lang="es-ES" sz="1600" dirty="0">
                <a:solidFill>
                  <a:srgbClr val="D4D4D4"/>
                </a:solidFill>
                <a:latin typeface=" Dank Mono"/>
              </a:rPr>
              <a:t>}</a:t>
            </a:r>
          </a:p>
          <a:p>
            <a:br>
              <a:rPr lang="es-ES" sz="1600" dirty="0">
                <a:solidFill>
                  <a:srgbClr val="D4D4D4"/>
                </a:solidFill>
                <a:latin typeface=" Dank Mono"/>
              </a:rPr>
            </a:br>
            <a:r>
              <a:rPr lang="es-ES" sz="1600" dirty="0">
                <a:solidFill>
                  <a:srgbClr val="D7BA7D"/>
                </a:solidFill>
                <a:latin typeface=" Dank Mono"/>
              </a:rPr>
              <a:t>.col2</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width</a:t>
            </a:r>
            <a:r>
              <a:rPr lang="es-ES" sz="1600" dirty="0">
                <a:solidFill>
                  <a:srgbClr val="D4D4D4"/>
                </a:solidFill>
                <a:latin typeface=" Dank Mono"/>
              </a:rPr>
              <a:t>: </a:t>
            </a:r>
            <a:r>
              <a:rPr lang="es-ES" sz="1600" dirty="0" err="1">
                <a:solidFill>
                  <a:srgbClr val="DCDCAA"/>
                </a:solidFill>
                <a:latin typeface=" Dank Mono"/>
              </a:rPr>
              <a:t>column-width</a:t>
            </a:r>
            <a:r>
              <a:rPr lang="es-ES" sz="1600" dirty="0">
                <a:solidFill>
                  <a:srgbClr val="D4D4D4"/>
                </a:solidFill>
                <a:latin typeface=" Dank Mono"/>
              </a:rPr>
              <a:t>(</a:t>
            </a:r>
            <a:r>
              <a:rPr lang="es-ES" sz="1600" dirty="0">
                <a:solidFill>
                  <a:srgbClr val="B5CEA8"/>
                </a:solidFill>
                <a:latin typeface=" Dank Mono"/>
              </a:rPr>
              <a:t>2</a:t>
            </a:r>
            <a:r>
              <a:rPr lang="es-ES" sz="1600" dirty="0">
                <a:solidFill>
                  <a:srgbClr val="D4D4D4"/>
                </a:solidFill>
                <a:latin typeface=" Dank Mono"/>
              </a:rPr>
              <a:t>);</a:t>
            </a:r>
          </a:p>
          <a:p>
            <a:r>
              <a:rPr lang="es-ES" sz="1600" dirty="0">
                <a:solidFill>
                  <a:srgbClr val="D4D4D4"/>
                </a:solidFill>
                <a:latin typeface=" Dank Mono"/>
              </a:rPr>
              <a:t>}</a:t>
            </a:r>
          </a:p>
          <a:p>
            <a:br>
              <a:rPr lang="es-ES" sz="1600" dirty="0">
                <a:solidFill>
                  <a:srgbClr val="D4D4D4"/>
                </a:solidFill>
                <a:latin typeface=" Dank Mono"/>
              </a:rPr>
            </a:br>
            <a:r>
              <a:rPr lang="es-ES" sz="1600" dirty="0">
                <a:solidFill>
                  <a:srgbClr val="D7BA7D"/>
                </a:solidFill>
                <a:latin typeface=" Dank Mono"/>
              </a:rPr>
              <a:t>.col3</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width</a:t>
            </a:r>
            <a:r>
              <a:rPr lang="es-ES" sz="1600" dirty="0">
                <a:solidFill>
                  <a:srgbClr val="D4D4D4"/>
                </a:solidFill>
                <a:latin typeface=" Dank Mono"/>
              </a:rPr>
              <a:t>: </a:t>
            </a:r>
            <a:r>
              <a:rPr lang="es-ES" sz="1600" dirty="0" err="1">
                <a:solidFill>
                  <a:srgbClr val="DCDCAA"/>
                </a:solidFill>
                <a:latin typeface=" Dank Mono"/>
              </a:rPr>
              <a:t>column-width</a:t>
            </a:r>
            <a:r>
              <a:rPr lang="es-ES" sz="1600" dirty="0">
                <a:solidFill>
                  <a:srgbClr val="D4D4D4"/>
                </a:solidFill>
                <a:latin typeface=" Dank Mono"/>
              </a:rPr>
              <a:t>(</a:t>
            </a:r>
            <a:r>
              <a:rPr lang="es-ES" sz="1600" dirty="0">
                <a:solidFill>
                  <a:srgbClr val="B5CEA8"/>
                </a:solidFill>
                <a:latin typeface=" Dank Mono"/>
              </a:rPr>
              <a:t>3</a:t>
            </a:r>
            <a:r>
              <a:rPr lang="es-ES" sz="1600" dirty="0">
                <a:solidFill>
                  <a:srgbClr val="D4D4D4"/>
                </a:solidFill>
                <a:latin typeface=" Dank Mono"/>
              </a:rPr>
              <a:t>);</a:t>
            </a:r>
          </a:p>
          <a:p>
            <a:r>
              <a:rPr lang="es-ES" sz="1600" dirty="0">
                <a:solidFill>
                  <a:srgbClr val="D4D4D4"/>
                </a:solidFill>
                <a:latin typeface=" Dank Mono"/>
              </a:rPr>
              <a:t>}</a:t>
            </a:r>
          </a:p>
        </p:txBody>
      </p:sp>
    </p:spTree>
    <p:extLst>
      <p:ext uri="{BB962C8B-B14F-4D97-AF65-F5344CB8AC3E}">
        <p14:creationId xmlns:p14="http://schemas.microsoft.com/office/powerpoint/2010/main" val="2042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Directivas de control</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47699" y="1468356"/>
            <a:ext cx="2127774" cy="574681"/>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if</a:t>
            </a:r>
            <a:endParaRPr lang="es-ES" dirty="0"/>
          </a:p>
        </p:txBody>
      </p:sp>
      <p:sp>
        <p:nvSpPr>
          <p:cNvPr id="3" name="Rectángulo 2">
            <a:extLst>
              <a:ext uri="{FF2B5EF4-FFF2-40B4-BE49-F238E27FC236}">
                <a16:creationId xmlns:a16="http://schemas.microsoft.com/office/drawing/2014/main" id="{611F5A03-42BD-4484-AE26-0303C33174A4}"/>
              </a:ext>
            </a:extLst>
          </p:cNvPr>
          <p:cNvSpPr/>
          <p:nvPr/>
        </p:nvSpPr>
        <p:spPr>
          <a:xfrm>
            <a:off x="3614569" y="1026540"/>
            <a:ext cx="5039960" cy="3693319"/>
          </a:xfrm>
          <a:prstGeom prst="rect">
            <a:avLst/>
          </a:prstGeom>
          <a:solidFill>
            <a:schemeClr val="tx1"/>
          </a:solidFill>
        </p:spPr>
        <p:txBody>
          <a:bodyPr wrap="square">
            <a:spAutoFit/>
          </a:bodyPr>
          <a:lstStyle/>
          <a:p>
            <a:r>
              <a:rPr lang="es-ES" dirty="0">
                <a:solidFill>
                  <a:srgbClr val="9CDCFE"/>
                </a:solidFill>
                <a:latin typeface=" Dank Mono"/>
              </a:rPr>
              <a:t>$</a:t>
            </a:r>
            <a:r>
              <a:rPr lang="es-ES" dirty="0" err="1">
                <a:solidFill>
                  <a:srgbClr val="9CDCFE"/>
                </a:solidFill>
                <a:latin typeface=" Dank Mono"/>
              </a:rPr>
              <a:t>type</a:t>
            </a:r>
            <a:r>
              <a:rPr lang="es-ES" dirty="0">
                <a:solidFill>
                  <a:srgbClr val="D4D4D4"/>
                </a:solidFill>
                <a:latin typeface=" Dank Mono"/>
              </a:rPr>
              <a:t>: </a:t>
            </a:r>
            <a:r>
              <a:rPr lang="es-ES" dirty="0" err="1">
                <a:solidFill>
                  <a:srgbClr val="D4D4D4"/>
                </a:solidFill>
                <a:latin typeface=" Dank Mono"/>
              </a:rPr>
              <a:t>monster</a:t>
            </a:r>
            <a:r>
              <a:rPr lang="es-ES" dirty="0">
                <a:solidFill>
                  <a:srgbClr val="D4D4D4"/>
                </a:solidFill>
                <a:latin typeface=" Dank Mono"/>
              </a:rPr>
              <a:t>;</a:t>
            </a:r>
          </a:p>
          <a:p>
            <a:endParaRPr lang="es-ES" dirty="0">
              <a:solidFill>
                <a:srgbClr val="D4D4D4"/>
              </a:solidFill>
              <a:latin typeface=" Dank Mono"/>
            </a:endParaRPr>
          </a:p>
          <a:p>
            <a:r>
              <a:rPr lang="es-ES" dirty="0">
                <a:solidFill>
                  <a:srgbClr val="D7BA7D"/>
                </a:solidFill>
                <a:latin typeface=" Dank Mono"/>
              </a:rPr>
              <a:t>p</a:t>
            </a:r>
            <a:r>
              <a:rPr lang="es-ES" dirty="0">
                <a:solidFill>
                  <a:srgbClr val="D4D4D4"/>
                </a:solidFill>
                <a:latin typeface=" Dank Mono"/>
              </a:rPr>
              <a:t> {</a:t>
            </a:r>
          </a:p>
          <a:p>
            <a:r>
              <a:rPr lang="es-ES" i="1" dirty="0">
                <a:solidFill>
                  <a:srgbClr val="C586C0"/>
                </a:solidFill>
                <a:latin typeface=" Dank Mono"/>
              </a:rPr>
              <a:t>  @</a:t>
            </a:r>
            <a:r>
              <a:rPr lang="es-ES" i="1" dirty="0" err="1">
                <a:solidFill>
                  <a:srgbClr val="C586C0"/>
                </a:solidFill>
                <a:latin typeface=" Dank Mono"/>
              </a:rPr>
              <a:t>if</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type</a:t>
            </a:r>
            <a:r>
              <a:rPr lang="es-ES" dirty="0">
                <a:solidFill>
                  <a:srgbClr val="D4D4D4"/>
                </a:solidFill>
                <a:latin typeface=" Dank Mono"/>
              </a:rPr>
              <a:t> == </a:t>
            </a:r>
            <a:r>
              <a:rPr lang="es-ES" dirty="0" err="1">
                <a:solidFill>
                  <a:srgbClr val="D4D4D4"/>
                </a:solidFill>
                <a:latin typeface=" Dank Mono"/>
              </a:rPr>
              <a:t>ocean</a:t>
            </a:r>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a:solidFill>
                  <a:srgbClr val="CE9178"/>
                </a:solidFill>
                <a:latin typeface=" Dank Mono"/>
              </a:rPr>
              <a:t>blue</a:t>
            </a:r>
            <a:r>
              <a:rPr lang="es-ES" dirty="0">
                <a:solidFill>
                  <a:srgbClr val="D4D4D4"/>
                </a:solidFill>
                <a:latin typeface=" Dank Mono"/>
              </a:rPr>
              <a:t>;</a:t>
            </a:r>
          </a:p>
          <a:p>
            <a:r>
              <a:rPr lang="es-ES" dirty="0">
                <a:solidFill>
                  <a:srgbClr val="D4D4D4"/>
                </a:solidFill>
                <a:latin typeface=" Dank Mono"/>
              </a:rPr>
              <a:t>  } </a:t>
            </a:r>
            <a:r>
              <a:rPr lang="es-ES" i="1" dirty="0">
                <a:solidFill>
                  <a:srgbClr val="C586C0"/>
                </a:solidFill>
                <a:latin typeface=" Dank Mono"/>
              </a:rPr>
              <a:t>@</a:t>
            </a:r>
            <a:r>
              <a:rPr lang="es-ES" i="1" dirty="0" err="1">
                <a:solidFill>
                  <a:srgbClr val="C586C0"/>
                </a:solidFill>
                <a:latin typeface=" Dank Mono"/>
              </a:rPr>
              <a:t>else</a:t>
            </a:r>
            <a:r>
              <a:rPr lang="es-ES" i="1" dirty="0">
                <a:solidFill>
                  <a:srgbClr val="C586C0"/>
                </a:solidFill>
                <a:latin typeface=" Dank Mono"/>
              </a:rPr>
              <a:t> </a:t>
            </a:r>
            <a:r>
              <a:rPr lang="es-ES" i="1" dirty="0" err="1">
                <a:solidFill>
                  <a:srgbClr val="C586C0"/>
                </a:solidFill>
                <a:latin typeface=" Dank Mono"/>
              </a:rPr>
              <a:t>if</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type</a:t>
            </a:r>
            <a:r>
              <a:rPr lang="es-ES" dirty="0">
                <a:solidFill>
                  <a:srgbClr val="D4D4D4"/>
                </a:solidFill>
                <a:latin typeface=" Dank Mono"/>
              </a:rPr>
              <a:t> == matador {</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a:solidFill>
                  <a:srgbClr val="CE9178"/>
                </a:solidFill>
                <a:latin typeface=" Dank Mono"/>
              </a:rPr>
              <a:t>red</a:t>
            </a:r>
            <a:r>
              <a:rPr lang="es-ES" dirty="0">
                <a:solidFill>
                  <a:srgbClr val="D4D4D4"/>
                </a:solidFill>
                <a:latin typeface=" Dank Mono"/>
              </a:rPr>
              <a:t>;</a:t>
            </a:r>
          </a:p>
          <a:p>
            <a:r>
              <a:rPr lang="es-ES" dirty="0">
                <a:solidFill>
                  <a:srgbClr val="D4D4D4"/>
                </a:solidFill>
                <a:latin typeface=" Dank Mono"/>
              </a:rPr>
              <a:t>  } </a:t>
            </a:r>
            <a:r>
              <a:rPr lang="es-ES" i="1" dirty="0">
                <a:solidFill>
                  <a:srgbClr val="C586C0"/>
                </a:solidFill>
                <a:latin typeface=" Dank Mono"/>
              </a:rPr>
              <a:t>@</a:t>
            </a:r>
            <a:r>
              <a:rPr lang="es-ES" i="1" dirty="0" err="1">
                <a:solidFill>
                  <a:srgbClr val="C586C0"/>
                </a:solidFill>
                <a:latin typeface=" Dank Mono"/>
              </a:rPr>
              <a:t>else</a:t>
            </a:r>
            <a:r>
              <a:rPr lang="es-ES" i="1" dirty="0">
                <a:solidFill>
                  <a:srgbClr val="C586C0"/>
                </a:solidFill>
                <a:latin typeface=" Dank Mono"/>
              </a:rPr>
              <a:t> </a:t>
            </a:r>
            <a:r>
              <a:rPr lang="es-ES" i="1" dirty="0" err="1">
                <a:solidFill>
                  <a:srgbClr val="C586C0"/>
                </a:solidFill>
                <a:latin typeface=" Dank Mono"/>
              </a:rPr>
              <a:t>if</a:t>
            </a:r>
            <a:r>
              <a:rPr lang="es-ES" dirty="0">
                <a:solidFill>
                  <a:srgbClr val="D4D4D4"/>
                </a:solidFill>
                <a:latin typeface=" Dank Mono"/>
              </a:rPr>
              <a:t> </a:t>
            </a:r>
            <a:r>
              <a:rPr lang="es-ES" dirty="0">
                <a:solidFill>
                  <a:srgbClr val="9CDCFE"/>
                </a:solidFill>
                <a:latin typeface=" Dank Mono"/>
              </a:rPr>
              <a:t>$</a:t>
            </a:r>
            <a:r>
              <a:rPr lang="es-ES" dirty="0" err="1">
                <a:solidFill>
                  <a:srgbClr val="9CDCFE"/>
                </a:solidFill>
                <a:latin typeface=" Dank Mono"/>
              </a:rPr>
              <a:t>type</a:t>
            </a:r>
            <a:r>
              <a:rPr lang="es-ES" dirty="0">
                <a:solidFill>
                  <a:srgbClr val="D4D4D4"/>
                </a:solidFill>
                <a:latin typeface=" Dank Mono"/>
              </a:rPr>
              <a:t> == </a:t>
            </a:r>
            <a:r>
              <a:rPr lang="es-ES" dirty="0" err="1">
                <a:solidFill>
                  <a:srgbClr val="D4D4D4"/>
                </a:solidFill>
                <a:latin typeface=" Dank Mono"/>
              </a:rPr>
              <a:t>monster</a:t>
            </a:r>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err="1">
                <a:solidFill>
                  <a:srgbClr val="CE9178"/>
                </a:solidFill>
                <a:latin typeface=" Dank Mono"/>
              </a:rPr>
              <a:t>green</a:t>
            </a:r>
            <a:r>
              <a:rPr lang="es-ES" dirty="0">
                <a:solidFill>
                  <a:srgbClr val="D4D4D4"/>
                </a:solidFill>
                <a:latin typeface=" Dank Mono"/>
              </a:rPr>
              <a:t>;</a:t>
            </a:r>
          </a:p>
          <a:p>
            <a:r>
              <a:rPr lang="es-ES" dirty="0">
                <a:solidFill>
                  <a:srgbClr val="D4D4D4"/>
                </a:solidFill>
                <a:latin typeface=" Dank Mono"/>
              </a:rPr>
              <a:t>  } </a:t>
            </a:r>
            <a:r>
              <a:rPr lang="es-ES" i="1" dirty="0">
                <a:solidFill>
                  <a:srgbClr val="C586C0"/>
                </a:solidFill>
                <a:latin typeface=" Dank Mono"/>
              </a:rPr>
              <a:t>@</a:t>
            </a:r>
            <a:r>
              <a:rPr lang="es-ES" i="1" dirty="0" err="1">
                <a:solidFill>
                  <a:srgbClr val="C586C0"/>
                </a:solidFill>
                <a:latin typeface=" Dank Mono"/>
              </a:rPr>
              <a:t>else</a:t>
            </a:r>
            <a:r>
              <a:rPr lang="es-ES" i="1" dirty="0">
                <a:solidFill>
                  <a:srgbClr val="C586C0"/>
                </a:solidFill>
                <a:latin typeface=" Dank Mono"/>
              </a:rPr>
              <a:t> </a:t>
            </a:r>
            <a:r>
              <a:rPr lang="es-ES" dirty="0">
                <a:solidFill>
                  <a:srgbClr val="D4D4D4"/>
                </a:solidFill>
                <a:latin typeface=" Dank Mono"/>
              </a:rPr>
              <a:t>{</a:t>
            </a:r>
          </a:p>
          <a:p>
            <a:r>
              <a:rPr lang="es-ES" dirty="0">
                <a:solidFill>
                  <a:srgbClr val="D4D4D4"/>
                </a:solidFill>
                <a:latin typeface=" Dank Mono"/>
              </a:rPr>
              <a:t>	</a:t>
            </a:r>
            <a:r>
              <a:rPr lang="es-ES" dirty="0">
                <a:solidFill>
                  <a:srgbClr val="9CDCFE"/>
                </a:solidFill>
                <a:latin typeface=" Dank Mono"/>
              </a:rPr>
              <a:t>color</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a:t>
            </a:r>
            <a:endParaRPr lang="es-ES" b="0" dirty="0">
              <a:solidFill>
                <a:srgbClr val="D4D4D4"/>
              </a:solidFill>
              <a:effectLst/>
              <a:latin typeface=" Dank Mono"/>
            </a:endParaRPr>
          </a:p>
        </p:txBody>
      </p:sp>
    </p:spTree>
    <p:extLst>
      <p:ext uri="{BB962C8B-B14F-4D97-AF65-F5344CB8AC3E}">
        <p14:creationId xmlns:p14="http://schemas.microsoft.com/office/powerpoint/2010/main" val="265132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Directivas de control</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47699" y="1468356"/>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if</a:t>
            </a:r>
            <a:endParaRPr lang="es-ES" dirty="0"/>
          </a:p>
        </p:txBody>
      </p:sp>
      <p:sp>
        <p:nvSpPr>
          <p:cNvPr id="10" name="Rounded Rectangle 5">
            <a:extLst>
              <a:ext uri="{FF2B5EF4-FFF2-40B4-BE49-F238E27FC236}">
                <a16:creationId xmlns:a16="http://schemas.microsoft.com/office/drawing/2014/main" id="{C0ED3CEA-8294-4755-ABCC-6836A7007026}"/>
              </a:ext>
            </a:extLst>
          </p:cNvPr>
          <p:cNvSpPr/>
          <p:nvPr/>
        </p:nvSpPr>
        <p:spPr>
          <a:xfrm>
            <a:off x="647699" y="2298519"/>
            <a:ext cx="2127774" cy="574681"/>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for</a:t>
            </a:r>
            <a:endParaRPr lang="es-ES" dirty="0"/>
          </a:p>
        </p:txBody>
      </p:sp>
      <p:sp>
        <p:nvSpPr>
          <p:cNvPr id="3" name="Rectángulo 2">
            <a:extLst>
              <a:ext uri="{FF2B5EF4-FFF2-40B4-BE49-F238E27FC236}">
                <a16:creationId xmlns:a16="http://schemas.microsoft.com/office/drawing/2014/main" id="{611F5A03-42BD-4484-AE26-0303C33174A4}"/>
              </a:ext>
            </a:extLst>
          </p:cNvPr>
          <p:cNvSpPr/>
          <p:nvPr/>
        </p:nvSpPr>
        <p:spPr>
          <a:xfrm>
            <a:off x="3614569" y="1303539"/>
            <a:ext cx="5039960" cy="3139321"/>
          </a:xfrm>
          <a:prstGeom prst="rect">
            <a:avLst/>
          </a:prstGeom>
          <a:solidFill>
            <a:schemeClr val="tx1"/>
          </a:solidFill>
        </p:spPr>
        <p:txBody>
          <a:bodyPr wrap="square">
            <a:spAutoFit/>
          </a:bodyPr>
          <a:lstStyle/>
          <a:p>
            <a:r>
              <a:rPr lang="es-ES" i="1" dirty="0">
                <a:solidFill>
                  <a:srgbClr val="C586C0"/>
                </a:solidFill>
                <a:latin typeface=" Dank Mono"/>
              </a:rPr>
              <a:t>@</a:t>
            </a:r>
            <a:r>
              <a:rPr lang="es-ES" i="1" dirty="0" err="1">
                <a:solidFill>
                  <a:srgbClr val="C586C0"/>
                </a:solidFill>
                <a:latin typeface=" Dank Mono"/>
              </a:rPr>
              <a:t>for</a:t>
            </a:r>
            <a:r>
              <a:rPr lang="es-ES" dirty="0">
                <a:solidFill>
                  <a:srgbClr val="D4D4D4"/>
                </a:solidFill>
                <a:latin typeface=" Dank Mono"/>
              </a:rPr>
              <a:t> </a:t>
            </a:r>
            <a:r>
              <a:rPr lang="es-ES" dirty="0">
                <a:solidFill>
                  <a:srgbClr val="9CDCFE"/>
                </a:solidFill>
                <a:latin typeface=" Dank Mono"/>
              </a:rPr>
              <a:t>$i</a:t>
            </a:r>
            <a:r>
              <a:rPr lang="es-ES" dirty="0">
                <a:solidFill>
                  <a:srgbClr val="D4D4D4"/>
                </a:solidFill>
                <a:latin typeface=" Dank Mono"/>
              </a:rPr>
              <a:t> </a:t>
            </a:r>
            <a:r>
              <a:rPr lang="es-ES" i="1" dirty="0" err="1">
                <a:solidFill>
                  <a:srgbClr val="C586C0"/>
                </a:solidFill>
                <a:latin typeface=" Dank Mono"/>
              </a:rPr>
              <a:t>from</a:t>
            </a:r>
            <a:r>
              <a:rPr lang="es-ES" dirty="0">
                <a:solidFill>
                  <a:srgbClr val="D4D4D4"/>
                </a:solidFill>
                <a:latin typeface=" Dank Mono"/>
              </a:rPr>
              <a:t> </a:t>
            </a:r>
            <a:r>
              <a:rPr lang="es-ES" dirty="0">
                <a:solidFill>
                  <a:srgbClr val="B5CEA8"/>
                </a:solidFill>
                <a:latin typeface=" Dank Mono"/>
              </a:rPr>
              <a:t>1</a:t>
            </a:r>
            <a:r>
              <a:rPr lang="es-ES" dirty="0">
                <a:solidFill>
                  <a:srgbClr val="D4D4D4"/>
                </a:solidFill>
                <a:latin typeface=" Dank Mono"/>
              </a:rPr>
              <a:t> </a:t>
            </a:r>
            <a:r>
              <a:rPr lang="es-ES" i="1" dirty="0" err="1">
                <a:solidFill>
                  <a:srgbClr val="C586C0"/>
                </a:solidFill>
                <a:latin typeface=" Dank Mono"/>
              </a:rPr>
              <a:t>through</a:t>
            </a:r>
            <a:r>
              <a:rPr lang="es-ES" dirty="0">
                <a:solidFill>
                  <a:srgbClr val="D4D4D4"/>
                </a:solidFill>
                <a:latin typeface=" Dank Mono"/>
              </a:rPr>
              <a:t> </a:t>
            </a:r>
            <a:r>
              <a:rPr lang="es-ES" dirty="0">
                <a:solidFill>
                  <a:srgbClr val="B5CEA8"/>
                </a:solidFill>
                <a:latin typeface=" Dank Mono"/>
              </a:rPr>
              <a:t>3</a:t>
            </a:r>
            <a:r>
              <a:rPr lang="es-ES" dirty="0">
                <a:solidFill>
                  <a:srgbClr val="D4D4D4"/>
                </a:solidFill>
                <a:latin typeface=" Dank Mono"/>
              </a:rPr>
              <a:t> {</a:t>
            </a:r>
          </a:p>
          <a:p>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item</a:t>
            </a:r>
            <a:r>
              <a:rPr lang="es-ES" dirty="0">
                <a:solidFill>
                  <a:srgbClr val="D7BA7D"/>
                </a:solidFill>
                <a:latin typeface=" Dank Mono"/>
              </a:rPr>
              <a:t>-</a:t>
            </a:r>
            <a:r>
              <a:rPr lang="es-ES" dirty="0">
                <a:solidFill>
                  <a:srgbClr val="9CDCFE"/>
                </a:solidFill>
                <a:latin typeface=" Dank Mono"/>
              </a:rPr>
              <a:t>#{$i}</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2em</a:t>
            </a:r>
            <a:r>
              <a:rPr lang="es-ES" dirty="0">
                <a:solidFill>
                  <a:srgbClr val="D4D4D4"/>
                </a:solidFill>
                <a:latin typeface=" Dank Mono"/>
              </a:rPr>
              <a:t> * </a:t>
            </a:r>
            <a:r>
              <a:rPr lang="es-ES" dirty="0">
                <a:solidFill>
                  <a:srgbClr val="9CDCFE"/>
                </a:solidFill>
                <a:latin typeface=" Dank Mono"/>
              </a:rPr>
              <a:t>$i</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a:t>
            </a:r>
          </a:p>
          <a:p>
            <a:endParaRPr lang="es-ES" dirty="0">
              <a:solidFill>
                <a:srgbClr val="D4D4D4"/>
              </a:solidFill>
              <a:latin typeface=" Dank Mono"/>
            </a:endParaRPr>
          </a:p>
          <a:p>
            <a:r>
              <a:rPr lang="es-ES" i="1" dirty="0">
                <a:solidFill>
                  <a:srgbClr val="C586C0"/>
                </a:solidFill>
                <a:latin typeface=" Dank Mono"/>
              </a:rPr>
              <a:t>@</a:t>
            </a:r>
            <a:r>
              <a:rPr lang="es-ES" i="1" dirty="0" err="1">
                <a:solidFill>
                  <a:srgbClr val="C586C0"/>
                </a:solidFill>
                <a:latin typeface=" Dank Mono"/>
              </a:rPr>
              <a:t>for</a:t>
            </a:r>
            <a:r>
              <a:rPr lang="es-ES" dirty="0">
                <a:solidFill>
                  <a:srgbClr val="D4D4D4"/>
                </a:solidFill>
                <a:latin typeface=" Dank Mono"/>
              </a:rPr>
              <a:t> </a:t>
            </a:r>
            <a:r>
              <a:rPr lang="es-ES" dirty="0">
                <a:solidFill>
                  <a:srgbClr val="9CDCFE"/>
                </a:solidFill>
                <a:latin typeface=" Dank Mono"/>
              </a:rPr>
              <a:t>$i</a:t>
            </a:r>
            <a:r>
              <a:rPr lang="es-ES" dirty="0">
                <a:solidFill>
                  <a:srgbClr val="D4D4D4"/>
                </a:solidFill>
                <a:latin typeface=" Dank Mono"/>
              </a:rPr>
              <a:t> </a:t>
            </a:r>
            <a:r>
              <a:rPr lang="es-ES" i="1" dirty="0" err="1">
                <a:solidFill>
                  <a:srgbClr val="C586C0"/>
                </a:solidFill>
                <a:latin typeface=" Dank Mono"/>
              </a:rPr>
              <a:t>from</a:t>
            </a:r>
            <a:r>
              <a:rPr lang="es-ES" dirty="0">
                <a:solidFill>
                  <a:srgbClr val="D4D4D4"/>
                </a:solidFill>
                <a:latin typeface=" Dank Mono"/>
              </a:rPr>
              <a:t> </a:t>
            </a:r>
            <a:r>
              <a:rPr lang="es-ES" dirty="0">
                <a:solidFill>
                  <a:srgbClr val="B5CEA8"/>
                </a:solidFill>
                <a:latin typeface=" Dank Mono"/>
              </a:rPr>
              <a:t>1</a:t>
            </a:r>
            <a:r>
              <a:rPr lang="es-ES" dirty="0">
                <a:solidFill>
                  <a:srgbClr val="D4D4D4"/>
                </a:solidFill>
                <a:latin typeface=" Dank Mono"/>
              </a:rPr>
              <a:t> </a:t>
            </a:r>
            <a:r>
              <a:rPr lang="es-ES" i="1" dirty="0" err="1">
                <a:solidFill>
                  <a:srgbClr val="C586C0"/>
                </a:solidFill>
                <a:latin typeface=" Dank Mono"/>
              </a:rPr>
              <a:t>to</a:t>
            </a:r>
            <a:r>
              <a:rPr lang="es-ES" dirty="0">
                <a:solidFill>
                  <a:srgbClr val="D4D4D4"/>
                </a:solidFill>
                <a:latin typeface=" Dank Mono"/>
              </a:rPr>
              <a:t> </a:t>
            </a:r>
            <a:r>
              <a:rPr lang="es-ES" dirty="0">
                <a:solidFill>
                  <a:srgbClr val="B5CEA8"/>
                </a:solidFill>
                <a:latin typeface=" Dank Mono"/>
              </a:rPr>
              <a:t>3</a:t>
            </a:r>
            <a:r>
              <a:rPr lang="es-ES" dirty="0">
                <a:solidFill>
                  <a:srgbClr val="D4D4D4"/>
                </a:solidFill>
                <a:latin typeface=" Dank Mono"/>
              </a:rPr>
              <a:t> {</a:t>
            </a:r>
          </a:p>
          <a:p>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item</a:t>
            </a:r>
            <a:r>
              <a:rPr lang="es-ES" dirty="0">
                <a:solidFill>
                  <a:srgbClr val="D7BA7D"/>
                </a:solidFill>
                <a:latin typeface=" Dank Mono"/>
              </a:rPr>
              <a:t>-</a:t>
            </a:r>
            <a:r>
              <a:rPr lang="es-ES" dirty="0">
                <a:solidFill>
                  <a:srgbClr val="9CDCFE"/>
                </a:solidFill>
                <a:latin typeface=" Dank Mono"/>
              </a:rPr>
              <a:t>#{$i}</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2em</a:t>
            </a:r>
            <a:r>
              <a:rPr lang="es-ES" dirty="0">
                <a:solidFill>
                  <a:srgbClr val="D4D4D4"/>
                </a:solidFill>
                <a:latin typeface=" Dank Mono"/>
              </a:rPr>
              <a:t> * </a:t>
            </a:r>
            <a:r>
              <a:rPr lang="es-ES" dirty="0">
                <a:solidFill>
                  <a:srgbClr val="9CDCFE"/>
                </a:solidFill>
                <a:latin typeface=" Dank Mono"/>
              </a:rPr>
              <a:t>$i</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a:t>
            </a:r>
          </a:p>
        </p:txBody>
      </p:sp>
    </p:spTree>
    <p:extLst>
      <p:ext uri="{BB962C8B-B14F-4D97-AF65-F5344CB8AC3E}">
        <p14:creationId xmlns:p14="http://schemas.microsoft.com/office/powerpoint/2010/main" val="2938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Directivas de control</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47699" y="1468356"/>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if</a:t>
            </a:r>
            <a:endParaRPr lang="es-ES" dirty="0"/>
          </a:p>
        </p:txBody>
      </p:sp>
      <p:sp>
        <p:nvSpPr>
          <p:cNvPr id="10" name="Rounded Rectangle 5">
            <a:extLst>
              <a:ext uri="{FF2B5EF4-FFF2-40B4-BE49-F238E27FC236}">
                <a16:creationId xmlns:a16="http://schemas.microsoft.com/office/drawing/2014/main" id="{C0ED3CEA-8294-4755-ABCC-6836A7007026}"/>
              </a:ext>
            </a:extLst>
          </p:cNvPr>
          <p:cNvSpPr/>
          <p:nvPr/>
        </p:nvSpPr>
        <p:spPr>
          <a:xfrm>
            <a:off x="647699" y="2298519"/>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for</a:t>
            </a:r>
            <a:endParaRPr lang="es-ES" dirty="0"/>
          </a:p>
        </p:txBody>
      </p:sp>
      <p:sp>
        <p:nvSpPr>
          <p:cNvPr id="6" name="Rounded Rectangle 5">
            <a:extLst>
              <a:ext uri="{FF2B5EF4-FFF2-40B4-BE49-F238E27FC236}">
                <a16:creationId xmlns:a16="http://schemas.microsoft.com/office/drawing/2014/main" id="{755C6F7B-27A7-4132-9D1B-28EA0456E099}"/>
              </a:ext>
            </a:extLst>
          </p:cNvPr>
          <p:cNvSpPr/>
          <p:nvPr/>
        </p:nvSpPr>
        <p:spPr>
          <a:xfrm>
            <a:off x="647699" y="3130502"/>
            <a:ext cx="2127774" cy="574681"/>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each</a:t>
            </a:r>
            <a:endParaRPr lang="es-ES" dirty="0"/>
          </a:p>
        </p:txBody>
      </p:sp>
      <p:sp>
        <p:nvSpPr>
          <p:cNvPr id="3" name="Rectángulo 2">
            <a:extLst>
              <a:ext uri="{FF2B5EF4-FFF2-40B4-BE49-F238E27FC236}">
                <a16:creationId xmlns:a16="http://schemas.microsoft.com/office/drawing/2014/main" id="{611F5A03-42BD-4484-AE26-0303C33174A4}"/>
              </a:ext>
            </a:extLst>
          </p:cNvPr>
          <p:cNvSpPr/>
          <p:nvPr/>
        </p:nvSpPr>
        <p:spPr>
          <a:xfrm>
            <a:off x="3169172" y="1910030"/>
            <a:ext cx="5485357" cy="1323439"/>
          </a:xfrm>
          <a:prstGeom prst="rect">
            <a:avLst/>
          </a:prstGeom>
          <a:solidFill>
            <a:schemeClr val="tx1"/>
          </a:solidFill>
        </p:spPr>
        <p:txBody>
          <a:bodyPr wrap="square">
            <a:spAutoFit/>
          </a:bodyPr>
          <a:lstStyle/>
          <a:p>
            <a:r>
              <a:rPr lang="es-ES" sz="1600" i="1" dirty="0">
                <a:solidFill>
                  <a:srgbClr val="C586C0"/>
                </a:solidFill>
                <a:latin typeface=" Dank Mono"/>
              </a:rPr>
              <a:t>@</a:t>
            </a:r>
            <a:r>
              <a:rPr lang="es-ES" sz="1600" i="1" dirty="0" err="1">
                <a:solidFill>
                  <a:srgbClr val="C586C0"/>
                </a:solidFill>
                <a:latin typeface=" Dank Mono"/>
              </a:rPr>
              <a:t>each</a:t>
            </a:r>
            <a:r>
              <a:rPr lang="es-ES" sz="1600" dirty="0">
                <a:solidFill>
                  <a:srgbClr val="D4D4D4"/>
                </a:solidFill>
                <a:latin typeface=" Dank Mono"/>
              </a:rPr>
              <a:t> </a:t>
            </a:r>
            <a:r>
              <a:rPr lang="es-ES" sz="1600" dirty="0">
                <a:solidFill>
                  <a:srgbClr val="9CDCFE"/>
                </a:solidFill>
                <a:latin typeface=" Dank Mono"/>
              </a:rPr>
              <a:t>$</a:t>
            </a:r>
            <a:r>
              <a:rPr lang="es-ES" sz="1600" dirty="0" err="1">
                <a:solidFill>
                  <a:srgbClr val="9CDCFE"/>
                </a:solidFill>
                <a:latin typeface=" Dank Mono"/>
              </a:rPr>
              <a:t>item</a:t>
            </a:r>
            <a:r>
              <a:rPr lang="es-ES" sz="1600" dirty="0">
                <a:solidFill>
                  <a:srgbClr val="D4D4D4"/>
                </a:solidFill>
                <a:latin typeface=" Dank Mono"/>
              </a:rPr>
              <a:t> </a:t>
            </a:r>
            <a:r>
              <a:rPr lang="es-ES" sz="1600" i="1" dirty="0">
                <a:solidFill>
                  <a:srgbClr val="C586C0"/>
                </a:solidFill>
                <a:latin typeface=" Dank Mono"/>
              </a:rPr>
              <a:t>in</a:t>
            </a:r>
            <a:r>
              <a:rPr lang="es-ES" sz="1600" dirty="0">
                <a:solidFill>
                  <a:srgbClr val="D4D4D4"/>
                </a:solidFill>
                <a:latin typeface=" Dank Mono"/>
              </a:rPr>
              <a:t> </a:t>
            </a:r>
            <a:r>
              <a:rPr lang="es-ES" sz="1600" dirty="0" err="1">
                <a:solidFill>
                  <a:srgbClr val="D4D4D4"/>
                </a:solidFill>
                <a:latin typeface=" Dank Mono"/>
              </a:rPr>
              <a:t>first</a:t>
            </a:r>
            <a:r>
              <a:rPr lang="es-ES" sz="1600" dirty="0">
                <a:solidFill>
                  <a:srgbClr val="D4D4D4"/>
                </a:solidFill>
                <a:latin typeface=" Dank Mono"/>
              </a:rPr>
              <a:t>, </a:t>
            </a:r>
            <a:r>
              <a:rPr lang="es-ES" sz="1600" dirty="0" err="1">
                <a:solidFill>
                  <a:srgbClr val="D4D4D4"/>
                </a:solidFill>
                <a:latin typeface=" Dank Mono"/>
              </a:rPr>
              <a:t>second</a:t>
            </a:r>
            <a:r>
              <a:rPr lang="es-ES" sz="1600" dirty="0">
                <a:solidFill>
                  <a:srgbClr val="D4D4D4"/>
                </a:solidFill>
                <a:latin typeface=" Dank Mono"/>
              </a:rPr>
              <a:t>, </a:t>
            </a:r>
            <a:r>
              <a:rPr lang="es-ES" sz="1600" dirty="0" err="1">
                <a:solidFill>
                  <a:srgbClr val="D4D4D4"/>
                </a:solidFill>
                <a:latin typeface=" Dank Mono"/>
              </a:rPr>
              <a:t>third</a:t>
            </a:r>
            <a:r>
              <a:rPr lang="es-ES" sz="1600" dirty="0">
                <a:solidFill>
                  <a:srgbClr val="D4D4D4"/>
                </a:solidFill>
                <a:latin typeface=" Dank Mono"/>
              </a:rPr>
              <a:t>, </a:t>
            </a:r>
            <a:r>
              <a:rPr lang="es-ES" sz="1600" dirty="0" err="1">
                <a:solidFill>
                  <a:srgbClr val="D4D4D4"/>
                </a:solidFill>
                <a:latin typeface=" Dank Mono"/>
              </a:rPr>
              <a:t>fourth</a:t>
            </a:r>
            <a:r>
              <a:rPr lang="es-ES" sz="1600" dirty="0">
                <a:solidFill>
                  <a:srgbClr val="D4D4D4"/>
                </a:solidFill>
                <a:latin typeface=" Dank Mono"/>
              </a:rPr>
              <a:t> {</a:t>
            </a:r>
          </a:p>
          <a:p>
            <a:r>
              <a:rPr lang="es-ES" sz="1600" dirty="0">
                <a:solidFill>
                  <a:srgbClr val="D4D4D4"/>
                </a:solidFill>
                <a:latin typeface=" Dank Mono"/>
              </a:rPr>
              <a:t>  </a:t>
            </a:r>
            <a:r>
              <a:rPr lang="es-ES" sz="1600" dirty="0">
                <a:solidFill>
                  <a:srgbClr val="D7BA7D"/>
                </a:solidFill>
                <a:latin typeface=" Dank Mono"/>
              </a:rPr>
              <a:t>.</a:t>
            </a:r>
            <a:r>
              <a:rPr lang="es-ES" sz="1600" dirty="0">
                <a:solidFill>
                  <a:srgbClr val="9CDCFE"/>
                </a:solidFill>
                <a:latin typeface=" Dank Mono"/>
              </a:rPr>
              <a:t>#{$</a:t>
            </a:r>
            <a:r>
              <a:rPr lang="es-ES" sz="1600" dirty="0" err="1">
                <a:solidFill>
                  <a:srgbClr val="9CDCFE"/>
                </a:solidFill>
                <a:latin typeface=" Dank Mono"/>
              </a:rPr>
              <a:t>item</a:t>
            </a:r>
            <a:r>
              <a:rPr lang="es-ES" sz="1600" dirty="0">
                <a:solidFill>
                  <a:srgbClr val="9CDCFE"/>
                </a:solidFill>
                <a:latin typeface=" Dank Mono"/>
              </a:rPr>
              <a:t>}</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background-image</a:t>
            </a:r>
            <a:r>
              <a:rPr lang="es-ES" sz="1600" dirty="0">
                <a:solidFill>
                  <a:srgbClr val="D4D4D4"/>
                </a:solidFill>
                <a:latin typeface=" Dank Mono"/>
              </a:rPr>
              <a:t>: </a:t>
            </a:r>
            <a:r>
              <a:rPr lang="es-ES" sz="1600" dirty="0" err="1">
                <a:solidFill>
                  <a:srgbClr val="DCDCAA"/>
                </a:solidFill>
                <a:latin typeface=" Dank Mono"/>
              </a:rPr>
              <a:t>url</a:t>
            </a:r>
            <a:r>
              <a:rPr lang="es-ES" sz="1600" dirty="0">
                <a:solidFill>
                  <a:srgbClr val="D4D4D4"/>
                </a:solidFill>
                <a:latin typeface=" Dank Mono"/>
              </a:rPr>
              <a:t>(</a:t>
            </a:r>
            <a:r>
              <a:rPr lang="es-ES" sz="1600" dirty="0">
                <a:solidFill>
                  <a:srgbClr val="CE9178"/>
                </a:solidFill>
                <a:latin typeface=" Dank Mono"/>
              </a:rPr>
              <a:t>'/</a:t>
            </a:r>
            <a:r>
              <a:rPr lang="es-ES" sz="1600" dirty="0" err="1">
                <a:solidFill>
                  <a:srgbClr val="CE9178"/>
                </a:solidFill>
                <a:latin typeface=" Dank Mono"/>
              </a:rPr>
              <a:t>images</a:t>
            </a:r>
            <a:r>
              <a:rPr lang="es-ES" sz="1600" dirty="0">
                <a:solidFill>
                  <a:srgbClr val="CE9178"/>
                </a:solidFill>
                <a:latin typeface=" Dank Mono"/>
              </a:rPr>
              <a:t>/</a:t>
            </a:r>
            <a:r>
              <a:rPr lang="es-ES" sz="1600" dirty="0">
                <a:solidFill>
                  <a:srgbClr val="9CDCFE"/>
                </a:solidFill>
                <a:latin typeface=" Dank Mono"/>
              </a:rPr>
              <a:t>#{$</a:t>
            </a:r>
            <a:r>
              <a:rPr lang="es-ES" sz="1600" dirty="0" err="1">
                <a:solidFill>
                  <a:srgbClr val="9CDCFE"/>
                </a:solidFill>
                <a:latin typeface=" Dank Mono"/>
              </a:rPr>
              <a:t>item</a:t>
            </a:r>
            <a:r>
              <a:rPr lang="es-ES" sz="1600" dirty="0">
                <a:solidFill>
                  <a:srgbClr val="9CDCFE"/>
                </a:solidFill>
                <a:latin typeface=" Dank Mono"/>
              </a:rPr>
              <a:t>}</a:t>
            </a:r>
            <a:r>
              <a:rPr lang="es-ES" sz="1600" dirty="0">
                <a:solidFill>
                  <a:srgbClr val="CE9178"/>
                </a:solidFill>
                <a:latin typeface=" Dank Mono"/>
              </a:rPr>
              <a:t>.</a:t>
            </a:r>
            <a:r>
              <a:rPr lang="es-ES" sz="1600" dirty="0" err="1">
                <a:solidFill>
                  <a:srgbClr val="CE9178"/>
                </a:solidFill>
                <a:latin typeface=" Dank Mono"/>
              </a:rPr>
              <a:t>jpg</a:t>
            </a:r>
            <a:r>
              <a:rPr lang="es-ES" sz="1600" dirty="0">
                <a:solidFill>
                  <a:srgbClr val="CE9178"/>
                </a:solidFill>
                <a:latin typeface=" Dank Mono"/>
              </a:rPr>
              <a:t>'</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a:t>
            </a:r>
          </a:p>
        </p:txBody>
      </p:sp>
    </p:spTree>
    <p:extLst>
      <p:ext uri="{BB962C8B-B14F-4D97-AF65-F5344CB8AC3E}">
        <p14:creationId xmlns:p14="http://schemas.microsoft.com/office/powerpoint/2010/main" val="23130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Directivas de control</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00D8A3C7-A186-4A2D-9ECB-24F2C75C834B}"/>
              </a:ext>
            </a:extLst>
          </p:cNvPr>
          <p:cNvSpPr/>
          <p:nvPr/>
        </p:nvSpPr>
        <p:spPr>
          <a:xfrm>
            <a:off x="647699" y="1468356"/>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if</a:t>
            </a:r>
            <a:endParaRPr lang="es-ES" dirty="0"/>
          </a:p>
        </p:txBody>
      </p:sp>
      <p:sp>
        <p:nvSpPr>
          <p:cNvPr id="10" name="Rounded Rectangle 5">
            <a:extLst>
              <a:ext uri="{FF2B5EF4-FFF2-40B4-BE49-F238E27FC236}">
                <a16:creationId xmlns:a16="http://schemas.microsoft.com/office/drawing/2014/main" id="{C0ED3CEA-8294-4755-ABCC-6836A7007026}"/>
              </a:ext>
            </a:extLst>
          </p:cNvPr>
          <p:cNvSpPr/>
          <p:nvPr/>
        </p:nvSpPr>
        <p:spPr>
          <a:xfrm>
            <a:off x="647699" y="2298519"/>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for</a:t>
            </a:r>
            <a:endParaRPr lang="es-ES" dirty="0"/>
          </a:p>
        </p:txBody>
      </p:sp>
      <p:sp>
        <p:nvSpPr>
          <p:cNvPr id="6" name="Rounded Rectangle 5">
            <a:extLst>
              <a:ext uri="{FF2B5EF4-FFF2-40B4-BE49-F238E27FC236}">
                <a16:creationId xmlns:a16="http://schemas.microsoft.com/office/drawing/2014/main" id="{755C6F7B-27A7-4132-9D1B-28EA0456E099}"/>
              </a:ext>
            </a:extLst>
          </p:cNvPr>
          <p:cNvSpPr/>
          <p:nvPr/>
        </p:nvSpPr>
        <p:spPr>
          <a:xfrm>
            <a:off x="647699" y="3130502"/>
            <a:ext cx="2127774" cy="574681"/>
          </a:xfrm>
          <a:prstGeom prst="roundRect">
            <a:avLst>
              <a:gd name="adj" fmla="val 7131"/>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each</a:t>
            </a:r>
            <a:endParaRPr lang="es-ES" dirty="0"/>
          </a:p>
        </p:txBody>
      </p:sp>
      <p:sp>
        <p:nvSpPr>
          <p:cNvPr id="7" name="Rounded Rectangle 5">
            <a:extLst>
              <a:ext uri="{FF2B5EF4-FFF2-40B4-BE49-F238E27FC236}">
                <a16:creationId xmlns:a16="http://schemas.microsoft.com/office/drawing/2014/main" id="{54DB9313-1889-47A0-9EA7-0CA162559A17}"/>
              </a:ext>
            </a:extLst>
          </p:cNvPr>
          <p:cNvSpPr/>
          <p:nvPr/>
        </p:nvSpPr>
        <p:spPr>
          <a:xfrm>
            <a:off x="647699" y="3962485"/>
            <a:ext cx="2127774" cy="574681"/>
          </a:xfrm>
          <a:prstGeom prst="roundRect">
            <a:avLst>
              <a:gd name="adj" fmla="val 7131"/>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t>
            </a:r>
            <a:r>
              <a:rPr lang="es-ES" dirty="0" err="1"/>
              <a:t>while</a:t>
            </a:r>
            <a:endParaRPr lang="es-ES" dirty="0"/>
          </a:p>
        </p:txBody>
      </p:sp>
      <p:sp>
        <p:nvSpPr>
          <p:cNvPr id="3" name="Rectángulo 2">
            <a:extLst>
              <a:ext uri="{FF2B5EF4-FFF2-40B4-BE49-F238E27FC236}">
                <a16:creationId xmlns:a16="http://schemas.microsoft.com/office/drawing/2014/main" id="{611F5A03-42BD-4484-AE26-0303C33174A4}"/>
              </a:ext>
            </a:extLst>
          </p:cNvPr>
          <p:cNvSpPr/>
          <p:nvPr/>
        </p:nvSpPr>
        <p:spPr>
          <a:xfrm>
            <a:off x="3614569" y="1857537"/>
            <a:ext cx="5039960" cy="2031325"/>
          </a:xfrm>
          <a:prstGeom prst="rect">
            <a:avLst/>
          </a:prstGeom>
          <a:solidFill>
            <a:schemeClr val="tx1"/>
          </a:solidFill>
        </p:spPr>
        <p:txBody>
          <a:bodyPr wrap="square">
            <a:spAutoFit/>
          </a:bodyPr>
          <a:lstStyle/>
          <a:p>
            <a:r>
              <a:rPr lang="es-ES" dirty="0">
                <a:solidFill>
                  <a:srgbClr val="9CDCFE"/>
                </a:solidFill>
                <a:latin typeface=" Dank Mono"/>
              </a:rPr>
              <a:t>$i</a:t>
            </a:r>
            <a:r>
              <a:rPr lang="es-ES" dirty="0">
                <a:solidFill>
                  <a:srgbClr val="D4D4D4"/>
                </a:solidFill>
                <a:latin typeface=" Dank Mono"/>
              </a:rPr>
              <a:t>: </a:t>
            </a:r>
            <a:r>
              <a:rPr lang="es-ES" dirty="0">
                <a:solidFill>
                  <a:srgbClr val="B5CEA8"/>
                </a:solidFill>
                <a:latin typeface=" Dank Mono"/>
              </a:rPr>
              <a:t>6</a:t>
            </a:r>
            <a:r>
              <a:rPr lang="es-ES" dirty="0">
                <a:solidFill>
                  <a:srgbClr val="D4D4D4"/>
                </a:solidFill>
                <a:latin typeface=" Dank Mono"/>
              </a:rPr>
              <a:t>;</a:t>
            </a:r>
          </a:p>
          <a:p>
            <a:r>
              <a:rPr lang="es-ES" i="1" dirty="0">
                <a:solidFill>
                  <a:srgbClr val="C586C0"/>
                </a:solidFill>
                <a:latin typeface=" Dank Mono"/>
              </a:rPr>
              <a:t>@</a:t>
            </a:r>
            <a:r>
              <a:rPr lang="es-ES" i="1" dirty="0" err="1">
                <a:solidFill>
                  <a:srgbClr val="C586C0"/>
                </a:solidFill>
                <a:latin typeface=" Dank Mono"/>
              </a:rPr>
              <a:t>while</a:t>
            </a:r>
            <a:r>
              <a:rPr lang="es-ES" dirty="0">
                <a:solidFill>
                  <a:srgbClr val="D4D4D4"/>
                </a:solidFill>
                <a:latin typeface=" Dank Mono"/>
              </a:rPr>
              <a:t> </a:t>
            </a:r>
            <a:r>
              <a:rPr lang="es-ES" dirty="0">
                <a:solidFill>
                  <a:srgbClr val="9CDCFE"/>
                </a:solidFill>
                <a:latin typeface=" Dank Mono"/>
              </a:rPr>
              <a:t>$i</a:t>
            </a:r>
            <a:r>
              <a:rPr lang="es-ES" dirty="0">
                <a:solidFill>
                  <a:srgbClr val="D4D4D4"/>
                </a:solidFill>
                <a:latin typeface=" Dank Mono"/>
              </a:rPr>
              <a:t> &gt; </a:t>
            </a:r>
            <a:r>
              <a:rPr lang="es-ES" dirty="0">
                <a:solidFill>
                  <a:srgbClr val="B5CEA8"/>
                </a:solidFill>
                <a:latin typeface=" Dank Mono"/>
              </a:rPr>
              <a:t>0</a:t>
            </a:r>
            <a:r>
              <a:rPr lang="es-ES" dirty="0">
                <a:solidFill>
                  <a:srgbClr val="D4D4D4"/>
                </a:solidFill>
                <a:latin typeface=" Dank Mono"/>
              </a:rPr>
              <a:t> {</a:t>
            </a:r>
          </a:p>
          <a:p>
            <a:r>
              <a:rPr lang="es-ES" dirty="0">
                <a:solidFill>
                  <a:srgbClr val="D4D4D4"/>
                </a:solidFill>
                <a:latin typeface=" Dank Mono"/>
              </a:rPr>
              <a:t>  </a:t>
            </a:r>
            <a:r>
              <a:rPr lang="es-ES" dirty="0">
                <a:solidFill>
                  <a:srgbClr val="D7BA7D"/>
                </a:solidFill>
                <a:latin typeface=" Dank Mono"/>
              </a:rPr>
              <a:t>.</a:t>
            </a:r>
            <a:r>
              <a:rPr lang="es-ES" dirty="0" err="1">
                <a:solidFill>
                  <a:srgbClr val="D7BA7D"/>
                </a:solidFill>
                <a:latin typeface=" Dank Mono"/>
              </a:rPr>
              <a:t>item</a:t>
            </a:r>
            <a:r>
              <a:rPr lang="es-ES" dirty="0">
                <a:solidFill>
                  <a:srgbClr val="D7BA7D"/>
                </a:solidFill>
                <a:latin typeface=" Dank Mono"/>
              </a:rPr>
              <a:t>-</a:t>
            </a:r>
            <a:r>
              <a:rPr lang="es-ES" dirty="0">
                <a:solidFill>
                  <a:srgbClr val="9CDCFE"/>
                </a:solidFill>
                <a:latin typeface=" Dank Mono"/>
              </a:rPr>
              <a:t>#{$i}</a:t>
            </a:r>
            <a:r>
              <a:rPr lang="es-ES" dirty="0">
                <a:solidFill>
                  <a:srgbClr val="D4D4D4"/>
                </a:solidFill>
                <a:latin typeface=" Dank Mono"/>
              </a:rPr>
              <a:t> {</a:t>
            </a:r>
          </a:p>
          <a:p>
            <a:r>
              <a:rPr lang="es-ES" dirty="0">
                <a:solidFill>
                  <a:srgbClr val="D4D4D4"/>
                </a:solidFill>
                <a:latin typeface=" Dank Mono"/>
              </a:rPr>
              <a:t>    </a:t>
            </a:r>
            <a:r>
              <a:rPr lang="es-ES" dirty="0" err="1">
                <a:solidFill>
                  <a:srgbClr val="9CDCFE"/>
                </a:solidFill>
                <a:latin typeface=" Dank Mono"/>
              </a:rPr>
              <a:t>width</a:t>
            </a:r>
            <a:r>
              <a:rPr lang="es-ES" dirty="0">
                <a:solidFill>
                  <a:srgbClr val="D4D4D4"/>
                </a:solidFill>
                <a:latin typeface=" Dank Mono"/>
              </a:rPr>
              <a:t>: </a:t>
            </a:r>
            <a:r>
              <a:rPr lang="es-ES" dirty="0">
                <a:solidFill>
                  <a:srgbClr val="B5CEA8"/>
                </a:solidFill>
                <a:latin typeface=" Dank Mono"/>
              </a:rPr>
              <a:t>2em</a:t>
            </a:r>
            <a:r>
              <a:rPr lang="es-ES" dirty="0">
                <a:solidFill>
                  <a:srgbClr val="D4D4D4"/>
                </a:solidFill>
                <a:latin typeface=" Dank Mono"/>
              </a:rPr>
              <a:t> * </a:t>
            </a:r>
            <a:r>
              <a:rPr lang="es-ES" dirty="0">
                <a:solidFill>
                  <a:srgbClr val="9CDCFE"/>
                </a:solidFill>
                <a:latin typeface=" Dank Mono"/>
              </a:rPr>
              <a:t>$i</a:t>
            </a:r>
            <a:r>
              <a:rPr lang="es-ES" dirty="0">
                <a:solidFill>
                  <a:srgbClr val="D4D4D4"/>
                </a:solidFill>
                <a:latin typeface=" Dank Mono"/>
              </a:rPr>
              <a:t>;</a:t>
            </a:r>
          </a:p>
          <a:p>
            <a:r>
              <a:rPr lang="es-ES" dirty="0">
                <a:solidFill>
                  <a:srgbClr val="D4D4D4"/>
                </a:solidFill>
                <a:latin typeface=" Dank Mono"/>
              </a:rPr>
              <a:t>  }</a:t>
            </a:r>
          </a:p>
          <a:p>
            <a:r>
              <a:rPr lang="es-ES" dirty="0">
                <a:solidFill>
                  <a:srgbClr val="D4D4D4"/>
                </a:solidFill>
                <a:latin typeface=" Dank Mono"/>
              </a:rPr>
              <a:t>  </a:t>
            </a:r>
            <a:r>
              <a:rPr lang="es-ES" dirty="0">
                <a:solidFill>
                  <a:srgbClr val="9CDCFE"/>
                </a:solidFill>
                <a:latin typeface=" Dank Mono"/>
              </a:rPr>
              <a:t>$i</a:t>
            </a:r>
            <a:r>
              <a:rPr lang="es-ES" dirty="0">
                <a:solidFill>
                  <a:srgbClr val="D4D4D4"/>
                </a:solidFill>
                <a:latin typeface=" Dank Mono"/>
              </a:rPr>
              <a:t>: </a:t>
            </a:r>
            <a:r>
              <a:rPr lang="es-ES" dirty="0">
                <a:solidFill>
                  <a:srgbClr val="9CDCFE"/>
                </a:solidFill>
                <a:latin typeface=" Dank Mono"/>
              </a:rPr>
              <a:t>$i</a:t>
            </a:r>
            <a:r>
              <a:rPr lang="es-ES" dirty="0">
                <a:solidFill>
                  <a:srgbClr val="D4D4D4"/>
                </a:solidFill>
                <a:latin typeface=" Dank Mono"/>
              </a:rPr>
              <a:t> - </a:t>
            </a:r>
            <a:r>
              <a:rPr lang="es-ES" dirty="0">
                <a:solidFill>
                  <a:srgbClr val="B5CEA8"/>
                </a:solidFill>
                <a:latin typeface=" Dank Mono"/>
              </a:rPr>
              <a:t>2</a:t>
            </a:r>
            <a:r>
              <a:rPr lang="es-ES" dirty="0">
                <a:solidFill>
                  <a:srgbClr val="D4D4D4"/>
                </a:solidFill>
                <a:latin typeface=" Dank Mono"/>
              </a:rPr>
              <a:t>;</a:t>
            </a:r>
          </a:p>
          <a:p>
            <a:r>
              <a:rPr lang="es-ES" dirty="0">
                <a:solidFill>
                  <a:srgbClr val="D4D4D4"/>
                </a:solidFill>
                <a:latin typeface=" Dank Mono"/>
              </a:rPr>
              <a:t>}</a:t>
            </a:r>
          </a:p>
        </p:txBody>
      </p:sp>
    </p:spTree>
    <p:extLst>
      <p:ext uri="{BB962C8B-B14F-4D97-AF65-F5344CB8AC3E}">
        <p14:creationId xmlns:p14="http://schemas.microsoft.com/office/powerpoint/2010/main" val="318896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Sintaxis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0" name="Rounded Rectangle 5">
            <a:extLst>
              <a:ext uri="{FF2B5EF4-FFF2-40B4-BE49-F238E27FC236}">
                <a16:creationId xmlns:a16="http://schemas.microsoft.com/office/drawing/2014/main" id="{DDF51CE4-34FF-4611-AD43-DFD2CC069504}"/>
              </a:ext>
            </a:extLst>
          </p:cNvPr>
          <p:cNvSpPr/>
          <p:nvPr/>
        </p:nvSpPr>
        <p:spPr>
          <a:xfrm>
            <a:off x="762000" y="1887023"/>
            <a:ext cx="7860456" cy="619509"/>
          </a:xfrm>
          <a:prstGeom prst="roundRect">
            <a:avLst>
              <a:gd name="adj" fmla="val 7131"/>
            </a:avLst>
          </a:prstGeom>
          <a:solidFill>
            <a:srgbClr val="006A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b="1" dirty="0" err="1"/>
              <a:t>Sass</a:t>
            </a:r>
            <a:r>
              <a:rPr lang="es-ES" b="1" dirty="0"/>
              <a:t> </a:t>
            </a:r>
            <a:r>
              <a:rPr lang="es-ES" dirty="0"/>
              <a:t>es de estilo YAML (sintaxis </a:t>
            </a:r>
            <a:r>
              <a:rPr lang="es-ES" dirty="0" err="1"/>
              <a:t>indentada</a:t>
            </a:r>
            <a:r>
              <a:rPr lang="es-ES" dirty="0"/>
              <a:t>)</a:t>
            </a:r>
            <a:endParaRPr lang="es-ES" b="1" dirty="0"/>
          </a:p>
        </p:txBody>
      </p:sp>
      <p:sp>
        <p:nvSpPr>
          <p:cNvPr id="12" name="TextBox 12">
            <a:extLst>
              <a:ext uri="{FF2B5EF4-FFF2-40B4-BE49-F238E27FC236}">
                <a16:creationId xmlns:a16="http://schemas.microsoft.com/office/drawing/2014/main" id="{69DC9FBA-7339-4B82-AA51-A9AE2EDA9799}"/>
              </a:ext>
            </a:extLst>
          </p:cNvPr>
          <p:cNvSpPr txBox="1"/>
          <p:nvPr/>
        </p:nvSpPr>
        <p:spPr>
          <a:xfrm>
            <a:off x="647699" y="809030"/>
            <a:ext cx="8179813" cy="369332"/>
          </a:xfrm>
          <a:prstGeom prst="rect">
            <a:avLst/>
          </a:prstGeom>
          <a:noFill/>
        </p:spPr>
        <p:txBody>
          <a:bodyPr wrap="square" rtlCol="0">
            <a:spAutoFit/>
          </a:bodyPr>
          <a:lstStyle/>
          <a:p>
            <a:r>
              <a:rPr lang="es-ES" dirty="0"/>
              <a:t>Tiene dos sintaxis diferentes:</a:t>
            </a:r>
          </a:p>
        </p:txBody>
      </p:sp>
      <p:sp>
        <p:nvSpPr>
          <p:cNvPr id="13" name="Rounded Rectangle 5">
            <a:extLst>
              <a:ext uri="{FF2B5EF4-FFF2-40B4-BE49-F238E27FC236}">
                <a16:creationId xmlns:a16="http://schemas.microsoft.com/office/drawing/2014/main" id="{45362E92-2F10-4EA6-93AC-364442793560}"/>
              </a:ext>
            </a:extLst>
          </p:cNvPr>
          <p:cNvSpPr/>
          <p:nvPr/>
        </p:nvSpPr>
        <p:spPr>
          <a:xfrm>
            <a:off x="762000" y="2912138"/>
            <a:ext cx="7860456" cy="619509"/>
          </a:xfrm>
          <a:prstGeom prst="roundRect">
            <a:avLst>
              <a:gd name="adj" fmla="val 7131"/>
            </a:avLst>
          </a:prstGeom>
          <a:solidFill>
            <a:srgbClr val="006A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b="1" dirty="0"/>
              <a:t>SCSS </a:t>
            </a:r>
            <a:r>
              <a:rPr lang="es-ES" dirty="0"/>
              <a:t>es CSS</a:t>
            </a:r>
            <a:endParaRPr lang="es-ES" b="1" dirty="0"/>
          </a:p>
        </p:txBody>
      </p:sp>
    </p:spTree>
    <p:extLst>
      <p:ext uri="{BB962C8B-B14F-4D97-AF65-F5344CB8AC3E}">
        <p14:creationId xmlns:p14="http://schemas.microsoft.com/office/powerpoint/2010/main" val="5254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Reglas anidadas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3" name="TextBox 12">
            <a:extLst>
              <a:ext uri="{FF2B5EF4-FFF2-40B4-BE49-F238E27FC236}">
                <a16:creationId xmlns:a16="http://schemas.microsoft.com/office/drawing/2014/main" id="{0382FEF0-FA99-D845-AC51-BCEA92343B65}"/>
              </a:ext>
            </a:extLst>
          </p:cNvPr>
          <p:cNvSpPr txBox="1"/>
          <p:nvPr/>
        </p:nvSpPr>
        <p:spPr>
          <a:xfrm>
            <a:off x="647699" y="809030"/>
            <a:ext cx="8179813" cy="646331"/>
          </a:xfrm>
          <a:prstGeom prst="rect">
            <a:avLst/>
          </a:prstGeom>
          <a:noFill/>
        </p:spPr>
        <p:txBody>
          <a:bodyPr wrap="square" rtlCol="0">
            <a:spAutoFit/>
          </a:bodyPr>
          <a:lstStyle/>
          <a:p>
            <a:r>
              <a:rPr lang="es-ES" dirty="0"/>
              <a:t>A los selectores anidados se les prefija automáticamente todos los selectores de los niveles superiores</a:t>
            </a:r>
          </a:p>
        </p:txBody>
      </p:sp>
      <p:sp>
        <p:nvSpPr>
          <p:cNvPr id="2" name="Rectángulo 1">
            <a:extLst>
              <a:ext uri="{FF2B5EF4-FFF2-40B4-BE49-F238E27FC236}">
                <a16:creationId xmlns:a16="http://schemas.microsoft.com/office/drawing/2014/main" id="{0E17C5C5-FAAF-41DE-B6AF-EBE399EC0AE5}"/>
              </a:ext>
            </a:extLst>
          </p:cNvPr>
          <p:cNvSpPr/>
          <p:nvPr/>
        </p:nvSpPr>
        <p:spPr>
          <a:xfrm>
            <a:off x="647699" y="2034777"/>
            <a:ext cx="3364903" cy="2308324"/>
          </a:xfrm>
          <a:prstGeom prst="rect">
            <a:avLst/>
          </a:prstGeom>
          <a:solidFill>
            <a:schemeClr val="tx1"/>
          </a:solidFill>
        </p:spPr>
        <p:txBody>
          <a:bodyPr wrap="square">
            <a:spAutoFit/>
          </a:bodyPr>
          <a:lstStyle/>
          <a:p>
            <a:r>
              <a:rPr lang="en-US" sz="1600" dirty="0">
                <a:solidFill>
                  <a:srgbClr val="D7BA7D"/>
                </a:solidFill>
                <a:latin typeface=" Dank Mono"/>
              </a:rPr>
              <a:t>#main</a:t>
            </a:r>
            <a:r>
              <a:rPr lang="en-US" sz="1600" dirty="0">
                <a:solidFill>
                  <a:srgbClr val="D4D4D4"/>
                </a:solidFill>
                <a:latin typeface=" Dank Mono"/>
              </a:rPr>
              <a:t> </a:t>
            </a:r>
            <a:r>
              <a:rPr lang="en-US" sz="1600" dirty="0">
                <a:solidFill>
                  <a:srgbClr val="D7BA7D"/>
                </a:solidFill>
                <a:latin typeface=" Dank Mono"/>
              </a:rPr>
              <a:t>p</a:t>
            </a:r>
            <a:r>
              <a:rPr lang="en-US" sz="1600" dirty="0">
                <a:solidFill>
                  <a:srgbClr val="D4D4D4"/>
                </a:solidFill>
                <a:latin typeface=" Dank Mono"/>
              </a:rPr>
              <a:t> {</a:t>
            </a:r>
          </a:p>
          <a:p>
            <a:r>
              <a:rPr lang="en-US" sz="1600" dirty="0">
                <a:solidFill>
                  <a:srgbClr val="D4D4D4"/>
                </a:solidFill>
                <a:latin typeface=" Dank Mono"/>
              </a:rPr>
              <a:t>  </a:t>
            </a:r>
            <a:r>
              <a:rPr lang="en-US" sz="1600" dirty="0">
                <a:solidFill>
                  <a:srgbClr val="9CDCFE"/>
                </a:solidFill>
                <a:latin typeface=" Dank Mono"/>
              </a:rPr>
              <a:t>color</a:t>
            </a:r>
            <a:r>
              <a:rPr lang="en-US" sz="1600" dirty="0">
                <a:solidFill>
                  <a:srgbClr val="D4D4D4"/>
                </a:solidFill>
                <a:latin typeface=" Dank Mono"/>
              </a:rPr>
              <a:t>: </a:t>
            </a:r>
            <a:r>
              <a:rPr lang="en-US" sz="1600" dirty="0">
                <a:solidFill>
                  <a:srgbClr val="CE9178"/>
                </a:solidFill>
                <a:latin typeface=" Dank Mono"/>
              </a:rPr>
              <a:t>#00ff00</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width</a:t>
            </a:r>
            <a:r>
              <a:rPr lang="en-US" sz="1600" dirty="0">
                <a:solidFill>
                  <a:srgbClr val="D4D4D4"/>
                </a:solidFill>
                <a:latin typeface=" Dank Mono"/>
              </a:rPr>
              <a:t>: </a:t>
            </a:r>
            <a:r>
              <a:rPr lang="en-US" sz="1600" dirty="0">
                <a:solidFill>
                  <a:srgbClr val="B5CEA8"/>
                </a:solidFill>
                <a:latin typeface=" Dank Mono"/>
              </a:rPr>
              <a:t>97%</a:t>
            </a:r>
            <a:r>
              <a:rPr lang="en-US" sz="1600" dirty="0">
                <a:solidFill>
                  <a:srgbClr val="D4D4D4"/>
                </a:solidFill>
                <a:latin typeface=" Dank Mono"/>
              </a:rPr>
              <a:t>;</a:t>
            </a:r>
          </a:p>
          <a:p>
            <a:br>
              <a:rPr lang="en-US" sz="1600" dirty="0">
                <a:solidFill>
                  <a:srgbClr val="D4D4D4"/>
                </a:solidFill>
                <a:latin typeface=" Dank Mono"/>
              </a:rPr>
            </a:br>
            <a:r>
              <a:rPr lang="en-US" sz="1600" dirty="0">
                <a:solidFill>
                  <a:srgbClr val="D4D4D4"/>
                </a:solidFill>
                <a:latin typeface=" Dank Mono"/>
              </a:rPr>
              <a:t>  </a:t>
            </a:r>
            <a:r>
              <a:rPr lang="en-US" sz="1600" dirty="0">
                <a:solidFill>
                  <a:srgbClr val="D7BA7D"/>
                </a:solidFill>
                <a:latin typeface=" Dank Mono"/>
              </a:rPr>
              <a:t>.</a:t>
            </a:r>
            <a:r>
              <a:rPr lang="en-US" sz="1600" dirty="0" err="1">
                <a:solidFill>
                  <a:srgbClr val="D7BA7D"/>
                </a:solidFill>
                <a:latin typeface=" Dank Mono"/>
              </a:rPr>
              <a:t>redbox</a:t>
            </a:r>
            <a:r>
              <a:rPr lang="en-US" sz="1600" dirty="0">
                <a:solidFill>
                  <a:srgbClr val="D4D4D4"/>
                </a:solidFill>
                <a:latin typeface=" Dank Mono"/>
              </a:rPr>
              <a:t> {</a:t>
            </a:r>
          </a:p>
          <a:p>
            <a:r>
              <a:rPr lang="en-US" sz="1600" dirty="0">
                <a:solidFill>
                  <a:srgbClr val="D4D4D4"/>
                </a:solidFill>
                <a:latin typeface=" Dank Mono"/>
              </a:rPr>
              <a:t>    </a:t>
            </a:r>
            <a:r>
              <a:rPr lang="en-US" sz="1600" dirty="0">
                <a:solidFill>
                  <a:srgbClr val="9CDCFE"/>
                </a:solidFill>
                <a:latin typeface=" Dank Mono"/>
              </a:rPr>
              <a:t>background-color</a:t>
            </a:r>
            <a:r>
              <a:rPr lang="en-US" sz="1600" dirty="0">
                <a:solidFill>
                  <a:srgbClr val="D4D4D4"/>
                </a:solidFill>
                <a:latin typeface=" Dank Mono"/>
              </a:rPr>
              <a:t>: </a:t>
            </a:r>
            <a:r>
              <a:rPr lang="en-US" sz="1600" dirty="0">
                <a:solidFill>
                  <a:srgbClr val="CE9178"/>
                </a:solidFill>
                <a:latin typeface=" Dank Mono"/>
              </a:rPr>
              <a:t>#ff0000</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color</a:t>
            </a:r>
            <a:r>
              <a:rPr lang="en-US" sz="1600" dirty="0">
                <a:solidFill>
                  <a:srgbClr val="D4D4D4"/>
                </a:solidFill>
                <a:latin typeface=" Dank Mono"/>
              </a:rPr>
              <a:t>: </a:t>
            </a:r>
            <a:r>
              <a:rPr lang="en-US" sz="1600" dirty="0">
                <a:solidFill>
                  <a:srgbClr val="CE9178"/>
                </a:solidFill>
                <a:latin typeface=" Dank Mono"/>
              </a:rPr>
              <a:t>#000000</a:t>
            </a:r>
            <a:r>
              <a:rPr lang="en-US" sz="1600" dirty="0">
                <a:solidFill>
                  <a:srgbClr val="D4D4D4"/>
                </a:solidFill>
                <a:latin typeface=" Dank Mono"/>
              </a:rPr>
              <a:t>;</a:t>
            </a:r>
          </a:p>
          <a:p>
            <a:r>
              <a:rPr lang="en-US" sz="1600" dirty="0">
                <a:solidFill>
                  <a:srgbClr val="D4D4D4"/>
                </a:solidFill>
                <a:latin typeface=" Dank Mono"/>
              </a:rPr>
              <a:t>  }</a:t>
            </a:r>
          </a:p>
          <a:p>
            <a:r>
              <a:rPr lang="en-US" sz="1600" dirty="0">
                <a:solidFill>
                  <a:srgbClr val="D4D4D4"/>
                </a:solidFill>
                <a:latin typeface=" Dank Mono"/>
              </a:rPr>
              <a:t>}</a:t>
            </a:r>
            <a:endParaRPr lang="en-US" sz="1600" b="0" dirty="0">
              <a:solidFill>
                <a:srgbClr val="D4D4D4"/>
              </a:solidFill>
              <a:effectLst/>
              <a:latin typeface=" Dank Mono"/>
            </a:endParaRPr>
          </a:p>
        </p:txBody>
      </p:sp>
      <p:sp>
        <p:nvSpPr>
          <p:cNvPr id="3" name="Rectángulo 2">
            <a:extLst>
              <a:ext uri="{FF2B5EF4-FFF2-40B4-BE49-F238E27FC236}">
                <a16:creationId xmlns:a16="http://schemas.microsoft.com/office/drawing/2014/main" id="{035EB8CF-7AD6-4379-91E9-90374C4E623A}"/>
              </a:ext>
            </a:extLst>
          </p:cNvPr>
          <p:cNvSpPr/>
          <p:nvPr/>
        </p:nvSpPr>
        <p:spPr>
          <a:xfrm>
            <a:off x="5131400" y="2012400"/>
            <a:ext cx="3364902" cy="2308324"/>
          </a:xfrm>
          <a:prstGeom prst="rect">
            <a:avLst/>
          </a:prstGeom>
          <a:solidFill>
            <a:schemeClr val="tx1"/>
          </a:solidFill>
        </p:spPr>
        <p:txBody>
          <a:bodyPr wrap="square">
            <a:spAutoFit/>
          </a:bodyPr>
          <a:lstStyle/>
          <a:p>
            <a:r>
              <a:rPr lang="en-US" sz="1600" dirty="0">
                <a:solidFill>
                  <a:srgbClr val="D7BA7D"/>
                </a:solidFill>
                <a:latin typeface=" Dank Mono"/>
              </a:rPr>
              <a:t>#main</a:t>
            </a:r>
            <a:r>
              <a:rPr lang="en-US" sz="1600" dirty="0">
                <a:solidFill>
                  <a:srgbClr val="D4D4D4"/>
                </a:solidFill>
                <a:latin typeface=" Dank Mono"/>
              </a:rPr>
              <a:t> </a:t>
            </a:r>
            <a:r>
              <a:rPr lang="en-US" sz="1600" dirty="0">
                <a:solidFill>
                  <a:srgbClr val="D7BA7D"/>
                </a:solidFill>
                <a:latin typeface=" Dank Mono"/>
              </a:rPr>
              <a:t>p</a:t>
            </a:r>
            <a:r>
              <a:rPr lang="en-US" sz="1600" dirty="0">
                <a:solidFill>
                  <a:srgbClr val="D4D4D4"/>
                </a:solidFill>
                <a:latin typeface=" Dank Mono"/>
              </a:rPr>
              <a:t> {</a:t>
            </a:r>
          </a:p>
          <a:p>
            <a:r>
              <a:rPr lang="en-US" sz="1600" dirty="0">
                <a:solidFill>
                  <a:srgbClr val="D4D4D4"/>
                </a:solidFill>
                <a:latin typeface=" Dank Mono"/>
              </a:rPr>
              <a:t>  </a:t>
            </a:r>
            <a:r>
              <a:rPr lang="en-US" sz="1600" dirty="0">
                <a:solidFill>
                  <a:srgbClr val="9CDCFE"/>
                </a:solidFill>
                <a:latin typeface=" Dank Mono"/>
              </a:rPr>
              <a:t>color</a:t>
            </a:r>
            <a:r>
              <a:rPr lang="en-US" sz="1600" dirty="0">
                <a:solidFill>
                  <a:srgbClr val="D4D4D4"/>
                </a:solidFill>
                <a:latin typeface=" Dank Mono"/>
              </a:rPr>
              <a:t>: </a:t>
            </a:r>
            <a:r>
              <a:rPr lang="en-US" sz="1600" dirty="0">
                <a:solidFill>
                  <a:srgbClr val="CE9178"/>
                </a:solidFill>
                <a:latin typeface=" Dank Mono"/>
              </a:rPr>
              <a:t>#00ff00</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width</a:t>
            </a:r>
            <a:r>
              <a:rPr lang="en-US" sz="1600" dirty="0">
                <a:solidFill>
                  <a:srgbClr val="D4D4D4"/>
                </a:solidFill>
                <a:latin typeface=" Dank Mono"/>
              </a:rPr>
              <a:t>: </a:t>
            </a:r>
            <a:r>
              <a:rPr lang="en-US" sz="1600" dirty="0">
                <a:solidFill>
                  <a:srgbClr val="B5CEA8"/>
                </a:solidFill>
                <a:latin typeface=" Dank Mono"/>
              </a:rPr>
              <a:t>97%</a:t>
            </a:r>
            <a:r>
              <a:rPr lang="en-US" sz="1600" dirty="0">
                <a:solidFill>
                  <a:srgbClr val="D4D4D4"/>
                </a:solidFill>
                <a:latin typeface=" Dank Mono"/>
              </a:rPr>
              <a:t>;</a:t>
            </a:r>
          </a:p>
          <a:p>
            <a:r>
              <a:rPr lang="en-US" sz="1600" dirty="0">
                <a:solidFill>
                  <a:srgbClr val="D4D4D4"/>
                </a:solidFill>
                <a:latin typeface=" Dank Mono"/>
              </a:rPr>
              <a:t>}</a:t>
            </a:r>
          </a:p>
          <a:p>
            <a:endParaRPr lang="en-US" sz="1600" dirty="0">
              <a:solidFill>
                <a:srgbClr val="D4D4D4"/>
              </a:solidFill>
              <a:latin typeface=" Dank Mono"/>
            </a:endParaRPr>
          </a:p>
          <a:p>
            <a:r>
              <a:rPr lang="en-US" sz="1600" dirty="0">
                <a:solidFill>
                  <a:srgbClr val="D7BA7D"/>
                </a:solidFill>
                <a:latin typeface=" Dank Mono"/>
              </a:rPr>
              <a:t>#main</a:t>
            </a:r>
            <a:r>
              <a:rPr lang="en-US" sz="1600" dirty="0">
                <a:solidFill>
                  <a:srgbClr val="D4D4D4"/>
                </a:solidFill>
                <a:latin typeface=" Dank Mono"/>
              </a:rPr>
              <a:t> </a:t>
            </a:r>
            <a:r>
              <a:rPr lang="en-US" sz="1600" dirty="0">
                <a:solidFill>
                  <a:srgbClr val="D7BA7D"/>
                </a:solidFill>
                <a:latin typeface=" Dank Mono"/>
              </a:rPr>
              <a:t>p</a:t>
            </a:r>
            <a:r>
              <a:rPr lang="en-US" sz="1600" dirty="0">
                <a:solidFill>
                  <a:srgbClr val="D4D4D4"/>
                </a:solidFill>
                <a:latin typeface=" Dank Mono"/>
              </a:rPr>
              <a:t> </a:t>
            </a:r>
            <a:r>
              <a:rPr lang="en-US" sz="1600" dirty="0">
                <a:solidFill>
                  <a:srgbClr val="D7BA7D"/>
                </a:solidFill>
                <a:latin typeface=" Dank Mono"/>
              </a:rPr>
              <a:t>.</a:t>
            </a:r>
            <a:r>
              <a:rPr lang="en-US" sz="1600" dirty="0" err="1">
                <a:solidFill>
                  <a:srgbClr val="D7BA7D"/>
                </a:solidFill>
                <a:latin typeface=" Dank Mono"/>
              </a:rPr>
              <a:t>redbox</a:t>
            </a:r>
            <a:r>
              <a:rPr lang="en-US" sz="1600" dirty="0">
                <a:solidFill>
                  <a:srgbClr val="D4D4D4"/>
                </a:solidFill>
                <a:latin typeface=" Dank Mono"/>
              </a:rPr>
              <a:t> {</a:t>
            </a:r>
          </a:p>
          <a:p>
            <a:r>
              <a:rPr lang="en-US" sz="1600" dirty="0">
                <a:solidFill>
                  <a:srgbClr val="D4D4D4"/>
                </a:solidFill>
                <a:latin typeface=" Dank Mono"/>
              </a:rPr>
              <a:t>  </a:t>
            </a:r>
            <a:r>
              <a:rPr lang="en-US" sz="1600" dirty="0">
                <a:solidFill>
                  <a:srgbClr val="9CDCFE"/>
                </a:solidFill>
                <a:latin typeface=" Dank Mono"/>
              </a:rPr>
              <a:t>background-color</a:t>
            </a:r>
            <a:r>
              <a:rPr lang="en-US" sz="1600" dirty="0">
                <a:solidFill>
                  <a:srgbClr val="D4D4D4"/>
                </a:solidFill>
                <a:latin typeface=" Dank Mono"/>
              </a:rPr>
              <a:t>: </a:t>
            </a:r>
            <a:r>
              <a:rPr lang="en-US" sz="1600" dirty="0">
                <a:solidFill>
                  <a:srgbClr val="CE9178"/>
                </a:solidFill>
                <a:latin typeface=" Dank Mono"/>
              </a:rPr>
              <a:t>#ff0000</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color</a:t>
            </a:r>
            <a:r>
              <a:rPr lang="en-US" sz="1600" dirty="0">
                <a:solidFill>
                  <a:srgbClr val="D4D4D4"/>
                </a:solidFill>
                <a:latin typeface=" Dank Mono"/>
              </a:rPr>
              <a:t>: </a:t>
            </a:r>
            <a:r>
              <a:rPr lang="en-US" sz="1600" dirty="0">
                <a:solidFill>
                  <a:srgbClr val="CE9178"/>
                </a:solidFill>
                <a:latin typeface=" Dank Mono"/>
              </a:rPr>
              <a:t>#000000</a:t>
            </a:r>
            <a:r>
              <a:rPr lang="en-US" sz="1600" dirty="0">
                <a:solidFill>
                  <a:srgbClr val="D4D4D4"/>
                </a:solidFill>
                <a:latin typeface=" Dank Mono"/>
              </a:rPr>
              <a:t>;</a:t>
            </a:r>
          </a:p>
          <a:p>
            <a:r>
              <a:rPr lang="en-US" sz="1600" dirty="0">
                <a:solidFill>
                  <a:srgbClr val="D4D4D4"/>
                </a:solidFill>
                <a:latin typeface=" Dank Mono"/>
              </a:rPr>
              <a:t>}</a:t>
            </a:r>
            <a:endParaRPr lang="en-US" sz="1600" b="0" dirty="0">
              <a:solidFill>
                <a:srgbClr val="D4D4D4"/>
              </a:solidFill>
              <a:effectLst/>
              <a:latin typeface=" Dank Mono"/>
            </a:endParaRPr>
          </a:p>
        </p:txBody>
      </p:sp>
      <p:sp>
        <p:nvSpPr>
          <p:cNvPr id="7" name="Flecha: cheurón 6">
            <a:extLst>
              <a:ext uri="{FF2B5EF4-FFF2-40B4-BE49-F238E27FC236}">
                <a16:creationId xmlns:a16="http://schemas.microsoft.com/office/drawing/2014/main" id="{701C10BD-9733-40FC-942C-285CDD41396E}"/>
              </a:ext>
            </a:extLst>
          </p:cNvPr>
          <p:cNvSpPr/>
          <p:nvPr/>
        </p:nvSpPr>
        <p:spPr>
          <a:xfrm>
            <a:off x="4410541" y="2973395"/>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59595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Referenciando al selector padre</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3" name="TextBox 12">
            <a:extLst>
              <a:ext uri="{FF2B5EF4-FFF2-40B4-BE49-F238E27FC236}">
                <a16:creationId xmlns:a16="http://schemas.microsoft.com/office/drawing/2014/main" id="{0382FEF0-FA99-D845-AC51-BCEA92343B65}"/>
              </a:ext>
            </a:extLst>
          </p:cNvPr>
          <p:cNvSpPr txBox="1"/>
          <p:nvPr/>
        </p:nvSpPr>
        <p:spPr>
          <a:xfrm>
            <a:off x="647699" y="809030"/>
            <a:ext cx="8179813" cy="646331"/>
          </a:xfrm>
          <a:prstGeom prst="rect">
            <a:avLst/>
          </a:prstGeom>
          <a:noFill/>
        </p:spPr>
        <p:txBody>
          <a:bodyPr wrap="square" rtlCol="0">
            <a:spAutoFit/>
          </a:bodyPr>
          <a:lstStyle/>
          <a:p>
            <a:r>
              <a:rPr lang="es-ES" dirty="0"/>
              <a:t>Con el carácter </a:t>
            </a:r>
            <a:r>
              <a:rPr lang="es-ES" b="1" dirty="0"/>
              <a:t>&amp;</a:t>
            </a:r>
            <a:r>
              <a:rPr lang="es-ES" dirty="0"/>
              <a:t> podemos hacer referencia al selector padre dentro del cual se encuentra la regla anidada</a:t>
            </a:r>
          </a:p>
        </p:txBody>
      </p:sp>
      <p:sp>
        <p:nvSpPr>
          <p:cNvPr id="7" name="Flecha: cheurón 6">
            <a:extLst>
              <a:ext uri="{FF2B5EF4-FFF2-40B4-BE49-F238E27FC236}">
                <a16:creationId xmlns:a16="http://schemas.microsoft.com/office/drawing/2014/main" id="{701C10BD-9733-40FC-942C-285CDD41396E}"/>
              </a:ext>
            </a:extLst>
          </p:cNvPr>
          <p:cNvSpPr/>
          <p:nvPr/>
        </p:nvSpPr>
        <p:spPr>
          <a:xfrm>
            <a:off x="4469291" y="2907884"/>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4" name="Rectángulo 3">
            <a:extLst>
              <a:ext uri="{FF2B5EF4-FFF2-40B4-BE49-F238E27FC236}">
                <a16:creationId xmlns:a16="http://schemas.microsoft.com/office/drawing/2014/main" id="{41133363-E1B4-4909-80B5-376726EAD4FB}"/>
              </a:ext>
            </a:extLst>
          </p:cNvPr>
          <p:cNvSpPr/>
          <p:nvPr/>
        </p:nvSpPr>
        <p:spPr>
          <a:xfrm>
            <a:off x="646072" y="1790431"/>
            <a:ext cx="3472480" cy="2554545"/>
          </a:xfrm>
          <a:prstGeom prst="rect">
            <a:avLst/>
          </a:prstGeom>
          <a:solidFill>
            <a:schemeClr val="tx1"/>
          </a:solidFill>
        </p:spPr>
        <p:txBody>
          <a:bodyPr wrap="square">
            <a:spAutoFit/>
          </a:bodyPr>
          <a:lstStyle/>
          <a:p>
            <a:r>
              <a:rPr lang="es-ES" sz="1600" dirty="0">
                <a:solidFill>
                  <a:srgbClr val="D7BA7D"/>
                </a:solidFill>
                <a:latin typeface=" Dank Mono"/>
              </a:rPr>
              <a:t>a</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font-weight</a:t>
            </a:r>
            <a:r>
              <a:rPr lang="es-ES" sz="1600" dirty="0">
                <a:solidFill>
                  <a:srgbClr val="D4D4D4"/>
                </a:solidFill>
                <a:latin typeface=" Dank Mono"/>
              </a:rPr>
              <a:t>: </a:t>
            </a:r>
            <a:r>
              <a:rPr lang="es-ES" sz="1600" dirty="0" err="1">
                <a:solidFill>
                  <a:srgbClr val="CE9178"/>
                </a:solidFill>
                <a:latin typeface=" Dank Mono"/>
              </a:rPr>
              <a:t>bold</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text-decoration</a:t>
            </a:r>
            <a:r>
              <a:rPr lang="es-ES" sz="1600" dirty="0">
                <a:solidFill>
                  <a:srgbClr val="D4D4D4"/>
                </a:solidFill>
                <a:latin typeface=" Dank Mono"/>
              </a:rPr>
              <a:t>: </a:t>
            </a:r>
            <a:r>
              <a:rPr lang="es-ES" sz="1600" dirty="0" err="1">
                <a:solidFill>
                  <a:srgbClr val="CE9178"/>
                </a:solidFill>
                <a:latin typeface=" Dank Mono"/>
              </a:rPr>
              <a:t>none</a:t>
            </a:r>
            <a:r>
              <a:rPr lang="es-ES" sz="1600" dirty="0">
                <a:solidFill>
                  <a:srgbClr val="D4D4D4"/>
                </a:solidFill>
                <a:latin typeface=" Dank Mono"/>
              </a:rPr>
              <a:t>;</a:t>
            </a:r>
          </a:p>
          <a:p>
            <a:r>
              <a:rPr lang="es-ES" sz="1600" dirty="0">
                <a:solidFill>
                  <a:srgbClr val="D4D4D4"/>
                </a:solidFill>
                <a:latin typeface=" Dank Mono"/>
              </a:rPr>
              <a:t>  </a:t>
            </a:r>
            <a:r>
              <a:rPr lang="es-ES" sz="1600" dirty="0">
                <a:solidFill>
                  <a:srgbClr val="569CD6"/>
                </a:solidFill>
                <a:latin typeface=" Dank Mono"/>
              </a:rPr>
              <a:t>&amp;</a:t>
            </a:r>
            <a:r>
              <a:rPr lang="es-ES" sz="1600" dirty="0">
                <a:solidFill>
                  <a:srgbClr val="D7BA7D"/>
                </a:solidFill>
                <a:latin typeface=" Dank Mono"/>
              </a:rPr>
              <a:t>:</a:t>
            </a:r>
            <a:r>
              <a:rPr lang="es-ES" sz="1600" dirty="0" err="1">
                <a:solidFill>
                  <a:srgbClr val="D7BA7D"/>
                </a:solidFill>
                <a:latin typeface=" Dank Mono"/>
              </a:rPr>
              <a:t>hover</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text-decoration</a:t>
            </a:r>
            <a:r>
              <a:rPr lang="es-ES" sz="1600" dirty="0">
                <a:solidFill>
                  <a:srgbClr val="D4D4D4"/>
                </a:solidFill>
                <a:latin typeface=" Dank Mono"/>
              </a:rPr>
              <a:t>: </a:t>
            </a:r>
            <a:r>
              <a:rPr lang="es-ES" sz="1600" dirty="0" err="1">
                <a:solidFill>
                  <a:srgbClr val="CE9178"/>
                </a:solidFill>
                <a:latin typeface=" Dank Mono"/>
              </a:rPr>
              <a:t>underline</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D7BA7D"/>
                </a:solidFill>
                <a:latin typeface=" Dank Mono"/>
              </a:rPr>
              <a:t>body.firefox</a:t>
            </a:r>
            <a:r>
              <a:rPr lang="es-ES" sz="1600" dirty="0">
                <a:solidFill>
                  <a:srgbClr val="D4D4D4"/>
                </a:solidFill>
                <a:latin typeface=" Dank Mono"/>
              </a:rPr>
              <a:t> </a:t>
            </a:r>
            <a:r>
              <a:rPr lang="es-ES" sz="1600" dirty="0">
                <a:solidFill>
                  <a:srgbClr val="569CD6"/>
                </a:solidFill>
                <a:latin typeface=" Dank Mono"/>
              </a:rPr>
              <a:t>&amp;</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font-weight</a:t>
            </a:r>
            <a:r>
              <a:rPr lang="es-ES" sz="1600" dirty="0">
                <a:solidFill>
                  <a:srgbClr val="D4D4D4"/>
                </a:solidFill>
                <a:latin typeface=" Dank Mono"/>
              </a:rPr>
              <a:t>: </a:t>
            </a:r>
            <a:r>
              <a:rPr lang="es-ES" sz="1600" dirty="0">
                <a:solidFill>
                  <a:srgbClr val="CE9178"/>
                </a:solidFill>
                <a:latin typeface=" Dank Mono"/>
              </a:rPr>
              <a:t>normal</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a:t>
            </a:r>
          </a:p>
        </p:txBody>
      </p:sp>
      <p:sp>
        <p:nvSpPr>
          <p:cNvPr id="6" name="Rectángulo 5">
            <a:extLst>
              <a:ext uri="{FF2B5EF4-FFF2-40B4-BE49-F238E27FC236}">
                <a16:creationId xmlns:a16="http://schemas.microsoft.com/office/drawing/2014/main" id="{CD8E0CA1-209B-4CE0-AB41-A4F6DDAD2156}"/>
              </a:ext>
            </a:extLst>
          </p:cNvPr>
          <p:cNvSpPr/>
          <p:nvPr/>
        </p:nvSpPr>
        <p:spPr>
          <a:xfrm>
            <a:off x="5206088" y="1790431"/>
            <a:ext cx="3291840" cy="2616101"/>
          </a:xfrm>
          <a:prstGeom prst="rect">
            <a:avLst/>
          </a:prstGeom>
          <a:solidFill>
            <a:schemeClr val="tx1"/>
          </a:solidFill>
        </p:spPr>
        <p:txBody>
          <a:bodyPr wrap="square">
            <a:spAutoFit/>
          </a:bodyPr>
          <a:lstStyle/>
          <a:p>
            <a:r>
              <a:rPr lang="es-ES" sz="1600" dirty="0">
                <a:solidFill>
                  <a:srgbClr val="D7BA7D"/>
                </a:solidFill>
                <a:latin typeface=" Dank Mono"/>
              </a:rPr>
              <a:t>a</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font-weight</a:t>
            </a:r>
            <a:r>
              <a:rPr lang="es-ES" sz="1600" dirty="0">
                <a:solidFill>
                  <a:srgbClr val="D4D4D4"/>
                </a:solidFill>
                <a:latin typeface=" Dank Mono"/>
              </a:rPr>
              <a:t>: </a:t>
            </a:r>
            <a:r>
              <a:rPr lang="es-ES" sz="1600" dirty="0" err="1">
                <a:solidFill>
                  <a:srgbClr val="CE9178"/>
                </a:solidFill>
                <a:latin typeface=" Dank Mono"/>
              </a:rPr>
              <a:t>bold</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text-decoration</a:t>
            </a:r>
            <a:r>
              <a:rPr lang="es-ES" sz="1600" dirty="0">
                <a:solidFill>
                  <a:srgbClr val="D4D4D4"/>
                </a:solidFill>
                <a:latin typeface=" Dank Mono"/>
              </a:rPr>
              <a:t>: </a:t>
            </a:r>
            <a:r>
              <a:rPr lang="es-ES" sz="1600" dirty="0" err="1">
                <a:solidFill>
                  <a:srgbClr val="CE9178"/>
                </a:solidFill>
                <a:latin typeface=" Dank Mono"/>
              </a:rPr>
              <a:t>none</a:t>
            </a:r>
            <a:r>
              <a:rPr lang="es-ES" sz="1600" dirty="0">
                <a:solidFill>
                  <a:srgbClr val="D4D4D4"/>
                </a:solidFill>
                <a:latin typeface=" Dank Mono"/>
              </a:rPr>
              <a:t>;</a:t>
            </a:r>
          </a:p>
          <a:p>
            <a:r>
              <a:rPr lang="es-ES" sz="1600" dirty="0">
                <a:solidFill>
                  <a:srgbClr val="D4D4D4"/>
                </a:solidFill>
                <a:latin typeface=" Dank Mono"/>
              </a:rPr>
              <a:t>}</a:t>
            </a:r>
          </a:p>
          <a:p>
            <a:r>
              <a:rPr lang="es-ES" sz="1600" dirty="0">
                <a:solidFill>
                  <a:srgbClr val="D7BA7D"/>
                </a:solidFill>
                <a:latin typeface=" Dank Mono"/>
              </a:rPr>
              <a:t>a:hover</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text-decoration</a:t>
            </a:r>
            <a:r>
              <a:rPr lang="es-ES" sz="1600" dirty="0">
                <a:solidFill>
                  <a:srgbClr val="D4D4D4"/>
                </a:solidFill>
                <a:latin typeface=" Dank Mono"/>
              </a:rPr>
              <a:t>: </a:t>
            </a:r>
            <a:r>
              <a:rPr lang="es-ES" sz="1600" dirty="0" err="1">
                <a:solidFill>
                  <a:srgbClr val="CE9178"/>
                </a:solidFill>
                <a:latin typeface=" Dank Mono"/>
              </a:rPr>
              <a:t>underline</a:t>
            </a:r>
            <a:r>
              <a:rPr lang="es-ES" sz="1600" dirty="0">
                <a:solidFill>
                  <a:srgbClr val="D4D4D4"/>
                </a:solidFill>
                <a:latin typeface=" Dank Mono"/>
              </a:rPr>
              <a:t>;</a:t>
            </a:r>
          </a:p>
          <a:p>
            <a:r>
              <a:rPr lang="es-ES" sz="1600" dirty="0">
                <a:solidFill>
                  <a:srgbClr val="D4D4D4"/>
                </a:solidFill>
                <a:latin typeface=" Dank Mono"/>
              </a:rPr>
              <a:t>}</a:t>
            </a:r>
          </a:p>
          <a:p>
            <a:r>
              <a:rPr lang="es-ES" sz="1600" dirty="0" err="1">
                <a:solidFill>
                  <a:srgbClr val="D7BA7D"/>
                </a:solidFill>
                <a:latin typeface=" Dank Mono"/>
              </a:rPr>
              <a:t>body.firefox</a:t>
            </a:r>
            <a:r>
              <a:rPr lang="es-ES" sz="1600" dirty="0">
                <a:solidFill>
                  <a:srgbClr val="D4D4D4"/>
                </a:solidFill>
                <a:latin typeface=" Dank Mono"/>
              </a:rPr>
              <a:t> </a:t>
            </a:r>
            <a:r>
              <a:rPr lang="es-ES" sz="1600" dirty="0">
                <a:solidFill>
                  <a:srgbClr val="D7BA7D"/>
                </a:solidFill>
                <a:latin typeface=" Dank Mono"/>
              </a:rPr>
              <a:t>a</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font-weight</a:t>
            </a:r>
            <a:r>
              <a:rPr lang="es-ES" sz="1600" dirty="0">
                <a:solidFill>
                  <a:srgbClr val="D4D4D4"/>
                </a:solidFill>
                <a:latin typeface=" Dank Mono"/>
              </a:rPr>
              <a:t>: </a:t>
            </a:r>
            <a:r>
              <a:rPr lang="es-ES" sz="1600" dirty="0">
                <a:solidFill>
                  <a:srgbClr val="CE9178"/>
                </a:solidFill>
                <a:latin typeface=" Dank Mono"/>
              </a:rPr>
              <a:t>normal</a:t>
            </a:r>
            <a:r>
              <a:rPr lang="es-ES" sz="1600" dirty="0">
                <a:solidFill>
                  <a:srgbClr val="D4D4D4"/>
                </a:solidFill>
                <a:latin typeface=" Dank Mono"/>
              </a:rPr>
              <a:t>;</a:t>
            </a:r>
          </a:p>
          <a:p>
            <a:r>
              <a:rPr lang="es-ES" sz="1600" dirty="0">
                <a:solidFill>
                  <a:srgbClr val="D4D4D4"/>
                </a:solidFill>
                <a:latin typeface=" Dank Mono"/>
              </a:rPr>
              <a:t>}</a:t>
            </a:r>
            <a:endParaRPr lang="es-ES" sz="1600" b="0" dirty="0">
              <a:solidFill>
                <a:srgbClr val="D4D4D4"/>
              </a:solidFill>
              <a:effectLst/>
              <a:latin typeface=" Dank Mono"/>
            </a:endParaRPr>
          </a:p>
        </p:txBody>
      </p:sp>
    </p:spTree>
    <p:extLst>
      <p:ext uri="{BB962C8B-B14F-4D97-AF65-F5344CB8AC3E}">
        <p14:creationId xmlns:p14="http://schemas.microsoft.com/office/powerpoint/2010/main" val="36324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Propiedades anidadas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3" name="TextBox 12">
            <a:extLst>
              <a:ext uri="{FF2B5EF4-FFF2-40B4-BE49-F238E27FC236}">
                <a16:creationId xmlns:a16="http://schemas.microsoft.com/office/drawing/2014/main" id="{0382FEF0-FA99-D845-AC51-BCEA92343B65}"/>
              </a:ext>
            </a:extLst>
          </p:cNvPr>
          <p:cNvSpPr txBox="1"/>
          <p:nvPr/>
        </p:nvSpPr>
        <p:spPr>
          <a:xfrm>
            <a:off x="647699" y="809030"/>
            <a:ext cx="8179813" cy="369332"/>
          </a:xfrm>
          <a:prstGeom prst="rect">
            <a:avLst/>
          </a:prstGeom>
          <a:noFill/>
        </p:spPr>
        <p:txBody>
          <a:bodyPr wrap="square" rtlCol="0">
            <a:spAutoFit/>
          </a:bodyPr>
          <a:lstStyle/>
          <a:p>
            <a:r>
              <a:rPr lang="es-ES" dirty="0"/>
              <a:t>Permite definir propiedades relacionadas agrupándolas de forma lógica</a:t>
            </a:r>
          </a:p>
        </p:txBody>
      </p:sp>
      <p:sp>
        <p:nvSpPr>
          <p:cNvPr id="7" name="Flecha: cheurón 6">
            <a:extLst>
              <a:ext uri="{FF2B5EF4-FFF2-40B4-BE49-F238E27FC236}">
                <a16:creationId xmlns:a16="http://schemas.microsoft.com/office/drawing/2014/main" id="{701C10BD-9733-40FC-942C-285CDD41396E}"/>
              </a:ext>
            </a:extLst>
          </p:cNvPr>
          <p:cNvSpPr/>
          <p:nvPr/>
        </p:nvSpPr>
        <p:spPr>
          <a:xfrm>
            <a:off x="4544576" y="2907884"/>
            <a:ext cx="386058" cy="442749"/>
          </a:xfrm>
          <a:prstGeom prst="chevron">
            <a:avLst/>
          </a:prstGeom>
          <a:solidFill>
            <a:srgbClr val="659B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 name="Rectángulo 1">
            <a:extLst>
              <a:ext uri="{FF2B5EF4-FFF2-40B4-BE49-F238E27FC236}">
                <a16:creationId xmlns:a16="http://schemas.microsoft.com/office/drawing/2014/main" id="{372C20E2-7D20-408A-A6DE-E84EFFBC4FAA}"/>
              </a:ext>
            </a:extLst>
          </p:cNvPr>
          <p:cNvSpPr/>
          <p:nvPr/>
        </p:nvSpPr>
        <p:spPr>
          <a:xfrm>
            <a:off x="647699" y="2144371"/>
            <a:ext cx="2818504" cy="1846659"/>
          </a:xfrm>
          <a:prstGeom prst="rect">
            <a:avLst/>
          </a:prstGeom>
          <a:solidFill>
            <a:schemeClr val="tx1"/>
          </a:solidFill>
        </p:spPr>
        <p:txBody>
          <a:bodyPr wrap="square">
            <a:spAutoFit/>
          </a:bodyPr>
          <a:lstStyle/>
          <a:p>
            <a:r>
              <a:rPr lang="es-ES" sz="1600" dirty="0">
                <a:solidFill>
                  <a:srgbClr val="D7BA7D"/>
                </a:solidFill>
                <a:latin typeface=" Dank Mono"/>
              </a:rPr>
              <a:t>.</a:t>
            </a:r>
            <a:r>
              <a:rPr lang="es-ES" sz="1600" dirty="0" err="1">
                <a:solidFill>
                  <a:srgbClr val="D7BA7D"/>
                </a:solidFill>
                <a:latin typeface=" Dank Mono"/>
              </a:rPr>
              <a:t>funky</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D7BA7D"/>
                </a:solidFill>
                <a:latin typeface=" Dank Mono"/>
              </a:rPr>
              <a:t>font</a:t>
            </a:r>
            <a:r>
              <a:rPr lang="es-ES" sz="1600" dirty="0">
                <a:solidFill>
                  <a:srgbClr val="D4D4D4"/>
                </a:solidFill>
                <a:latin typeface=" Dank Mono"/>
              </a:rPr>
              <a:t>: {</a:t>
            </a:r>
          </a:p>
          <a:p>
            <a:r>
              <a:rPr lang="es-ES" sz="1600" dirty="0">
                <a:solidFill>
                  <a:srgbClr val="D4D4D4"/>
                </a:solidFill>
                <a:latin typeface=" Dank Mono"/>
              </a:rPr>
              <a:t>      </a:t>
            </a:r>
            <a:r>
              <a:rPr lang="es-ES" sz="1600" dirty="0" err="1">
                <a:solidFill>
                  <a:srgbClr val="9CDCFE"/>
                </a:solidFill>
                <a:latin typeface=" Dank Mono"/>
              </a:rPr>
              <a:t>family</a:t>
            </a:r>
            <a:r>
              <a:rPr lang="es-ES" sz="1600" dirty="0">
                <a:solidFill>
                  <a:srgbClr val="D4D4D4"/>
                </a:solidFill>
                <a:latin typeface=" Dank Mono"/>
              </a:rPr>
              <a:t>: </a:t>
            </a:r>
            <a:r>
              <a:rPr lang="es-ES" sz="1600" dirty="0" err="1">
                <a:solidFill>
                  <a:srgbClr val="CE9178"/>
                </a:solidFill>
                <a:latin typeface=" Dank Mono"/>
              </a:rPr>
              <a:t>fantasy</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size</a:t>
            </a:r>
            <a:r>
              <a:rPr lang="es-ES" sz="1600" dirty="0">
                <a:solidFill>
                  <a:srgbClr val="D4D4D4"/>
                </a:solidFill>
                <a:latin typeface=" Dank Mono"/>
              </a:rPr>
              <a:t>: </a:t>
            </a:r>
            <a:r>
              <a:rPr lang="es-ES" sz="1600" dirty="0">
                <a:solidFill>
                  <a:srgbClr val="B5CEA8"/>
                </a:solidFill>
                <a:latin typeface=" Dank Mono"/>
              </a:rPr>
              <a:t>30em</a:t>
            </a:r>
            <a:r>
              <a:rPr lang="es-ES" sz="1600" dirty="0">
                <a:solidFill>
                  <a:srgbClr val="D4D4D4"/>
                </a:solidFill>
                <a:latin typeface=" Dank Mono"/>
              </a:rPr>
              <a:t>;</a:t>
            </a:r>
          </a:p>
          <a:p>
            <a:r>
              <a:rPr lang="es-ES" sz="1600" dirty="0">
                <a:solidFill>
                  <a:srgbClr val="D4D4D4"/>
                </a:solidFill>
                <a:latin typeface=" Dank Mono"/>
              </a:rPr>
              <a:t>      </a:t>
            </a:r>
            <a:r>
              <a:rPr lang="es-ES" sz="1600" dirty="0" err="1">
                <a:solidFill>
                  <a:srgbClr val="9CDCFE"/>
                </a:solidFill>
                <a:latin typeface=" Dank Mono"/>
              </a:rPr>
              <a:t>weight</a:t>
            </a:r>
            <a:r>
              <a:rPr lang="es-ES" sz="1600" dirty="0">
                <a:solidFill>
                  <a:srgbClr val="D4D4D4"/>
                </a:solidFill>
                <a:latin typeface=" Dank Mono"/>
              </a:rPr>
              <a:t>: </a:t>
            </a:r>
            <a:r>
              <a:rPr lang="es-ES" sz="1600" dirty="0" err="1">
                <a:solidFill>
                  <a:srgbClr val="CE9178"/>
                </a:solidFill>
                <a:latin typeface=" Dank Mono"/>
              </a:rPr>
              <a:t>bold</a:t>
            </a:r>
            <a:r>
              <a:rPr lang="es-ES" sz="1600" dirty="0">
                <a:solidFill>
                  <a:srgbClr val="D4D4D4"/>
                </a:solidFill>
                <a:latin typeface=" Dank Mono"/>
              </a:rPr>
              <a:t>;</a:t>
            </a:r>
          </a:p>
          <a:p>
            <a:r>
              <a:rPr lang="es-ES" sz="1600" dirty="0">
                <a:solidFill>
                  <a:srgbClr val="D4D4D4"/>
                </a:solidFill>
                <a:latin typeface=" Dank Mono"/>
              </a:rPr>
              <a:t>   }</a:t>
            </a:r>
          </a:p>
          <a:p>
            <a:r>
              <a:rPr lang="es-ES" sz="1600" dirty="0">
                <a:solidFill>
                  <a:srgbClr val="D4D4D4"/>
                </a:solidFill>
                <a:latin typeface=" Dank Mono"/>
              </a:rPr>
              <a:t>}</a:t>
            </a:r>
            <a:endParaRPr lang="es-ES" sz="1600" b="0" dirty="0">
              <a:solidFill>
                <a:srgbClr val="D4D4D4"/>
              </a:solidFill>
              <a:effectLst/>
              <a:latin typeface=" Dank Mono"/>
            </a:endParaRPr>
          </a:p>
        </p:txBody>
      </p:sp>
      <p:sp>
        <p:nvSpPr>
          <p:cNvPr id="3" name="Rectángulo 2">
            <a:extLst>
              <a:ext uri="{FF2B5EF4-FFF2-40B4-BE49-F238E27FC236}">
                <a16:creationId xmlns:a16="http://schemas.microsoft.com/office/drawing/2014/main" id="{B6022821-0552-469F-9D74-F057CD2C2164}"/>
              </a:ext>
            </a:extLst>
          </p:cNvPr>
          <p:cNvSpPr/>
          <p:nvPr/>
        </p:nvSpPr>
        <p:spPr>
          <a:xfrm>
            <a:off x="5677799" y="2391742"/>
            <a:ext cx="2818504" cy="1354217"/>
          </a:xfrm>
          <a:prstGeom prst="rect">
            <a:avLst/>
          </a:prstGeom>
          <a:solidFill>
            <a:schemeClr val="tx1"/>
          </a:solidFill>
        </p:spPr>
        <p:txBody>
          <a:bodyPr wrap="square">
            <a:spAutoFit/>
          </a:bodyPr>
          <a:lstStyle/>
          <a:p>
            <a:r>
              <a:rPr lang="en-US" sz="1600" dirty="0">
                <a:solidFill>
                  <a:srgbClr val="D7BA7D"/>
                </a:solidFill>
                <a:latin typeface=" Dank Mono"/>
              </a:rPr>
              <a:t>.funky</a:t>
            </a:r>
            <a:r>
              <a:rPr lang="en-US" sz="1600" dirty="0">
                <a:solidFill>
                  <a:srgbClr val="D4D4D4"/>
                </a:solidFill>
                <a:latin typeface=" Dank Mono"/>
              </a:rPr>
              <a:t> {</a:t>
            </a:r>
          </a:p>
          <a:p>
            <a:r>
              <a:rPr lang="en-US" sz="1600" dirty="0">
                <a:solidFill>
                  <a:srgbClr val="D4D4D4"/>
                </a:solidFill>
                <a:latin typeface=" Dank Mono"/>
              </a:rPr>
              <a:t>  </a:t>
            </a:r>
            <a:r>
              <a:rPr lang="en-US" sz="1600" dirty="0">
                <a:solidFill>
                  <a:srgbClr val="9CDCFE"/>
                </a:solidFill>
                <a:latin typeface=" Dank Mono"/>
              </a:rPr>
              <a:t>font-family</a:t>
            </a:r>
            <a:r>
              <a:rPr lang="en-US" sz="1600" dirty="0">
                <a:solidFill>
                  <a:srgbClr val="D4D4D4"/>
                </a:solidFill>
                <a:latin typeface=" Dank Mono"/>
              </a:rPr>
              <a:t>: </a:t>
            </a:r>
            <a:r>
              <a:rPr lang="en-US" sz="1600" dirty="0">
                <a:solidFill>
                  <a:srgbClr val="CE9178"/>
                </a:solidFill>
                <a:latin typeface=" Dank Mono"/>
              </a:rPr>
              <a:t>fantasy</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font-size</a:t>
            </a:r>
            <a:r>
              <a:rPr lang="en-US" sz="1600" dirty="0">
                <a:solidFill>
                  <a:srgbClr val="D4D4D4"/>
                </a:solidFill>
                <a:latin typeface=" Dank Mono"/>
              </a:rPr>
              <a:t>: </a:t>
            </a:r>
            <a:r>
              <a:rPr lang="en-US" sz="1600" dirty="0">
                <a:solidFill>
                  <a:srgbClr val="B5CEA8"/>
                </a:solidFill>
                <a:latin typeface=" Dank Mono"/>
              </a:rPr>
              <a:t>30em</a:t>
            </a:r>
            <a:r>
              <a:rPr lang="en-US" sz="1600" dirty="0">
                <a:solidFill>
                  <a:srgbClr val="D4D4D4"/>
                </a:solidFill>
                <a:latin typeface=" Dank Mono"/>
              </a:rPr>
              <a:t>;</a:t>
            </a:r>
          </a:p>
          <a:p>
            <a:r>
              <a:rPr lang="en-US" sz="1600" dirty="0">
                <a:solidFill>
                  <a:srgbClr val="D4D4D4"/>
                </a:solidFill>
                <a:latin typeface=" Dank Mono"/>
              </a:rPr>
              <a:t>  </a:t>
            </a:r>
            <a:r>
              <a:rPr lang="en-US" sz="1600" dirty="0">
                <a:solidFill>
                  <a:srgbClr val="9CDCFE"/>
                </a:solidFill>
                <a:latin typeface=" Dank Mono"/>
              </a:rPr>
              <a:t>font-weight</a:t>
            </a:r>
            <a:r>
              <a:rPr lang="en-US" sz="1600" dirty="0">
                <a:solidFill>
                  <a:srgbClr val="D4D4D4"/>
                </a:solidFill>
                <a:latin typeface=" Dank Mono"/>
              </a:rPr>
              <a:t>: </a:t>
            </a:r>
            <a:r>
              <a:rPr lang="en-US" sz="1600" dirty="0">
                <a:solidFill>
                  <a:srgbClr val="CE9178"/>
                </a:solidFill>
                <a:latin typeface=" Dank Mono"/>
              </a:rPr>
              <a:t>bold</a:t>
            </a:r>
            <a:r>
              <a:rPr lang="en-US" sz="1600" dirty="0">
                <a:solidFill>
                  <a:srgbClr val="D4D4D4"/>
                </a:solidFill>
                <a:latin typeface=" Dank Mono"/>
              </a:rPr>
              <a:t>;</a:t>
            </a:r>
          </a:p>
          <a:p>
            <a:r>
              <a:rPr lang="en-US" sz="1600" dirty="0">
                <a:solidFill>
                  <a:srgbClr val="D4D4D4"/>
                </a:solidFill>
                <a:latin typeface=" Dank Mono"/>
              </a:rPr>
              <a:t>}</a:t>
            </a:r>
            <a:endParaRPr lang="en-US" sz="1600" b="0" dirty="0">
              <a:solidFill>
                <a:srgbClr val="D4D4D4"/>
              </a:solidFill>
              <a:effectLst/>
              <a:latin typeface=" Dank Mono"/>
            </a:endParaRPr>
          </a:p>
        </p:txBody>
      </p:sp>
    </p:spTree>
    <p:extLst>
      <p:ext uri="{BB962C8B-B14F-4D97-AF65-F5344CB8AC3E}">
        <p14:creationId xmlns:p14="http://schemas.microsoft.com/office/powerpoint/2010/main" val="15057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Variables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8" name="Rounded Rectangle 5">
            <a:extLst>
              <a:ext uri="{FF2B5EF4-FFF2-40B4-BE49-F238E27FC236}">
                <a16:creationId xmlns:a16="http://schemas.microsoft.com/office/drawing/2014/main" id="{3C7BA31E-6FAA-4A6C-86A1-10C6E4EAB5B4}"/>
              </a:ext>
            </a:extLst>
          </p:cNvPr>
          <p:cNvSpPr/>
          <p:nvPr/>
        </p:nvSpPr>
        <p:spPr>
          <a:xfrm>
            <a:off x="647699" y="1209291"/>
            <a:ext cx="4025153" cy="810657"/>
          </a:xfrm>
          <a:prstGeom prst="roundRect">
            <a:avLst>
              <a:gd name="adj" fmla="val 7131"/>
            </a:avLst>
          </a:prstGeom>
          <a:solidFill>
            <a:srgbClr val="006A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Nos permiten reutilizar valores sin tener que copiarlos</a:t>
            </a:r>
          </a:p>
        </p:txBody>
      </p:sp>
      <p:sp>
        <p:nvSpPr>
          <p:cNvPr id="9" name="Rounded Rectangle 5">
            <a:extLst>
              <a:ext uri="{FF2B5EF4-FFF2-40B4-BE49-F238E27FC236}">
                <a16:creationId xmlns:a16="http://schemas.microsoft.com/office/drawing/2014/main" id="{3D450DB7-17B2-4B05-8C87-82B5F3CEE4DC}"/>
              </a:ext>
            </a:extLst>
          </p:cNvPr>
          <p:cNvSpPr/>
          <p:nvPr/>
        </p:nvSpPr>
        <p:spPr>
          <a:xfrm>
            <a:off x="647699" y="2448218"/>
            <a:ext cx="4025153" cy="810657"/>
          </a:xfrm>
          <a:prstGeom prst="roundRect">
            <a:avLst>
              <a:gd name="adj" fmla="val 7131"/>
            </a:avLst>
          </a:prstGeom>
          <a:solidFill>
            <a:srgbClr val="006A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Permiten actualizar cualquier valor de manera sencilla</a:t>
            </a:r>
          </a:p>
        </p:txBody>
      </p:sp>
      <p:sp>
        <p:nvSpPr>
          <p:cNvPr id="10" name="Rounded Rectangle 5">
            <a:extLst>
              <a:ext uri="{FF2B5EF4-FFF2-40B4-BE49-F238E27FC236}">
                <a16:creationId xmlns:a16="http://schemas.microsoft.com/office/drawing/2014/main" id="{96A6C28A-8BBC-437A-AF67-4C4356F71C7C}"/>
              </a:ext>
            </a:extLst>
          </p:cNvPr>
          <p:cNvSpPr/>
          <p:nvPr/>
        </p:nvSpPr>
        <p:spPr>
          <a:xfrm>
            <a:off x="647699" y="3687145"/>
            <a:ext cx="4025153" cy="810657"/>
          </a:xfrm>
          <a:prstGeom prst="roundRect">
            <a:avLst>
              <a:gd name="adj" fmla="val 7131"/>
            </a:avLst>
          </a:prstGeom>
          <a:solidFill>
            <a:srgbClr val="006A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dirty="0"/>
              <a:t>Tienen contexto dentro de reglas anidadas</a:t>
            </a:r>
          </a:p>
        </p:txBody>
      </p:sp>
      <p:sp>
        <p:nvSpPr>
          <p:cNvPr id="4" name="Rectángulo 3">
            <a:extLst>
              <a:ext uri="{FF2B5EF4-FFF2-40B4-BE49-F238E27FC236}">
                <a16:creationId xmlns:a16="http://schemas.microsoft.com/office/drawing/2014/main" id="{DDC4EBFE-F794-4166-BDDE-77B8BAEE0345}"/>
              </a:ext>
            </a:extLst>
          </p:cNvPr>
          <p:cNvSpPr/>
          <p:nvPr/>
        </p:nvSpPr>
        <p:spPr>
          <a:xfrm>
            <a:off x="5176987" y="1837883"/>
            <a:ext cx="3319314" cy="2031325"/>
          </a:xfrm>
          <a:prstGeom prst="rect">
            <a:avLst/>
          </a:prstGeom>
          <a:solidFill>
            <a:schemeClr val="tx1"/>
          </a:solidFill>
        </p:spPr>
        <p:txBody>
          <a:bodyPr wrap="square">
            <a:spAutoFit/>
          </a:bodyPr>
          <a:lstStyle/>
          <a:p>
            <a:r>
              <a:rPr lang="es-ES" dirty="0">
                <a:solidFill>
                  <a:srgbClr val="9CDCFE"/>
                </a:solidFill>
                <a:latin typeface=" Dank Mono"/>
              </a:rPr>
              <a:t>$</a:t>
            </a:r>
            <a:r>
              <a:rPr lang="es-ES" dirty="0" err="1">
                <a:solidFill>
                  <a:srgbClr val="9CDCFE"/>
                </a:solidFill>
                <a:latin typeface=" Dank Mono"/>
              </a:rPr>
              <a:t>myColor</a:t>
            </a:r>
            <a:r>
              <a:rPr lang="es-ES" dirty="0">
                <a:solidFill>
                  <a:srgbClr val="D4D4D4"/>
                </a:solidFill>
                <a:latin typeface=" Dank Mono"/>
              </a:rPr>
              <a:t>: </a:t>
            </a:r>
            <a:r>
              <a:rPr lang="es-ES" dirty="0">
                <a:solidFill>
                  <a:srgbClr val="CE9178"/>
                </a:solidFill>
                <a:latin typeface=" Dank Mono"/>
              </a:rPr>
              <a:t>#</a:t>
            </a:r>
            <a:r>
              <a:rPr lang="es-ES" dirty="0" err="1">
                <a:solidFill>
                  <a:srgbClr val="CE9178"/>
                </a:solidFill>
                <a:latin typeface=" Dank Mono"/>
              </a:rPr>
              <a:t>ffeedd</a:t>
            </a:r>
            <a:r>
              <a:rPr lang="es-ES" dirty="0">
                <a:solidFill>
                  <a:srgbClr val="D4D4D4"/>
                </a:solidFill>
                <a:latin typeface=" Dank Mono"/>
              </a:rPr>
              <a:t>;</a:t>
            </a:r>
          </a:p>
          <a:p>
            <a:br>
              <a:rPr lang="es-ES" dirty="0">
                <a:solidFill>
                  <a:srgbClr val="D4D4D4"/>
                </a:solidFill>
                <a:latin typeface=" Dank Mono"/>
              </a:rPr>
            </a:br>
            <a:r>
              <a:rPr lang="es-ES" dirty="0">
                <a:solidFill>
                  <a:srgbClr val="9CDCFE"/>
                </a:solidFill>
                <a:latin typeface=" Dank Mono"/>
              </a:rPr>
              <a:t>$a</a:t>
            </a:r>
            <a:r>
              <a:rPr lang="es-ES" dirty="0">
                <a:solidFill>
                  <a:srgbClr val="D4D4D4"/>
                </a:solidFill>
                <a:latin typeface=" Dank Mono"/>
              </a:rPr>
              <a:t>: </a:t>
            </a:r>
            <a:r>
              <a:rPr lang="es-ES" dirty="0" err="1">
                <a:solidFill>
                  <a:srgbClr val="CE9178"/>
                </a:solidFill>
                <a:latin typeface=" Dank Mono"/>
              </a:rPr>
              <a:t>black</a:t>
            </a:r>
            <a:r>
              <a:rPr lang="es-ES" dirty="0">
                <a:solidFill>
                  <a:srgbClr val="D4D4D4"/>
                </a:solidFill>
                <a:latin typeface=" Dank Mono"/>
              </a:rPr>
              <a:t>;</a:t>
            </a:r>
          </a:p>
          <a:p>
            <a:r>
              <a:rPr lang="es-ES" dirty="0">
                <a:solidFill>
                  <a:srgbClr val="9CDCFE"/>
                </a:solidFill>
                <a:latin typeface=" Dank Mono"/>
              </a:rPr>
              <a:t>$b</a:t>
            </a:r>
            <a:r>
              <a:rPr lang="es-ES" dirty="0">
                <a:solidFill>
                  <a:srgbClr val="D4D4D4"/>
                </a:solidFill>
                <a:latin typeface=" Dank Mono"/>
              </a:rPr>
              <a:t>: </a:t>
            </a:r>
            <a:r>
              <a:rPr lang="es-ES" dirty="0">
                <a:solidFill>
                  <a:srgbClr val="B5CEA8"/>
                </a:solidFill>
                <a:latin typeface=" Dank Mono"/>
              </a:rPr>
              <a:t>4px</a:t>
            </a:r>
            <a:r>
              <a:rPr lang="es-ES" dirty="0">
                <a:solidFill>
                  <a:srgbClr val="D4D4D4"/>
                </a:solidFill>
                <a:latin typeface=" Dank Mono"/>
              </a:rPr>
              <a:t>;</a:t>
            </a:r>
          </a:p>
          <a:p>
            <a:r>
              <a:rPr lang="es-ES" dirty="0">
                <a:solidFill>
                  <a:srgbClr val="9CDCFE"/>
                </a:solidFill>
                <a:latin typeface=" Dank Mono"/>
              </a:rPr>
              <a:t>$c</a:t>
            </a:r>
            <a:r>
              <a:rPr lang="es-ES" dirty="0">
                <a:solidFill>
                  <a:srgbClr val="D4D4D4"/>
                </a:solidFill>
                <a:latin typeface=" Dank Mono"/>
              </a:rPr>
              <a:t>: </a:t>
            </a:r>
            <a:r>
              <a:rPr lang="es-ES" dirty="0">
                <a:solidFill>
                  <a:srgbClr val="B5CEA8"/>
                </a:solidFill>
                <a:latin typeface=" Dank Mono"/>
              </a:rPr>
              <a:t>1.0em</a:t>
            </a:r>
            <a:r>
              <a:rPr lang="es-ES" dirty="0">
                <a:solidFill>
                  <a:srgbClr val="D4D4D4"/>
                </a:solidFill>
                <a:latin typeface=" Dank Mono"/>
              </a:rPr>
              <a:t>; </a:t>
            </a:r>
          </a:p>
          <a:p>
            <a:r>
              <a:rPr lang="es-ES" dirty="0">
                <a:solidFill>
                  <a:srgbClr val="9CDCFE"/>
                </a:solidFill>
                <a:latin typeface=" Dank Mono"/>
              </a:rPr>
              <a:t>$d</a:t>
            </a:r>
            <a:r>
              <a:rPr lang="es-ES" dirty="0">
                <a:solidFill>
                  <a:srgbClr val="D4D4D4"/>
                </a:solidFill>
                <a:latin typeface=" Dank Mono"/>
              </a:rPr>
              <a:t>: </a:t>
            </a:r>
            <a:r>
              <a:rPr lang="es-ES" dirty="0" err="1">
                <a:solidFill>
                  <a:srgbClr val="CE9178"/>
                </a:solidFill>
                <a:latin typeface=" Dank Mono"/>
              </a:rPr>
              <a:t>Helvetica</a:t>
            </a:r>
            <a:r>
              <a:rPr lang="es-ES" dirty="0">
                <a:solidFill>
                  <a:srgbClr val="D4D4D4"/>
                </a:solidFill>
                <a:latin typeface=" Dank Mono"/>
              </a:rPr>
              <a:t>, </a:t>
            </a:r>
            <a:r>
              <a:rPr lang="es-ES" dirty="0" err="1">
                <a:solidFill>
                  <a:srgbClr val="CE9178"/>
                </a:solidFill>
                <a:latin typeface=" Dank Mono"/>
              </a:rPr>
              <a:t>sans-serif</a:t>
            </a:r>
            <a:r>
              <a:rPr lang="es-ES" dirty="0">
                <a:solidFill>
                  <a:srgbClr val="D4D4D4"/>
                </a:solidFill>
                <a:latin typeface=" Dank Mono"/>
              </a:rPr>
              <a:t>;</a:t>
            </a:r>
          </a:p>
          <a:p>
            <a:r>
              <a:rPr lang="es-ES" dirty="0">
                <a:solidFill>
                  <a:srgbClr val="9CDCFE"/>
                </a:solidFill>
                <a:latin typeface=" Dank Mono"/>
              </a:rPr>
              <a:t>$e</a:t>
            </a:r>
            <a:r>
              <a:rPr lang="es-ES" dirty="0">
                <a:solidFill>
                  <a:srgbClr val="D4D4D4"/>
                </a:solidFill>
                <a:latin typeface=" Dank Mono"/>
              </a:rPr>
              <a:t>: </a:t>
            </a:r>
            <a:r>
              <a:rPr lang="es-ES" dirty="0">
                <a:solidFill>
                  <a:srgbClr val="B5CEA8"/>
                </a:solidFill>
                <a:latin typeface=" Dank Mono"/>
              </a:rPr>
              <a:t>1px</a:t>
            </a:r>
            <a:r>
              <a:rPr lang="es-ES" dirty="0">
                <a:solidFill>
                  <a:srgbClr val="D4D4D4"/>
                </a:solidFill>
                <a:latin typeface=" Dank Mono"/>
              </a:rPr>
              <a:t> </a:t>
            </a:r>
            <a:r>
              <a:rPr lang="es-ES" dirty="0">
                <a:solidFill>
                  <a:srgbClr val="CE9178"/>
                </a:solidFill>
                <a:latin typeface=" Dank Mono"/>
              </a:rPr>
              <a:t>#000</a:t>
            </a:r>
            <a:r>
              <a:rPr lang="es-ES" dirty="0">
                <a:solidFill>
                  <a:srgbClr val="D4D4D4"/>
                </a:solidFill>
                <a:latin typeface=" Dank Mono"/>
              </a:rPr>
              <a:t> </a:t>
            </a:r>
            <a:r>
              <a:rPr lang="es-ES" dirty="0">
                <a:solidFill>
                  <a:srgbClr val="CE9178"/>
                </a:solidFill>
                <a:latin typeface=" Dank Mono"/>
              </a:rPr>
              <a:t>Solid</a:t>
            </a:r>
            <a:r>
              <a:rPr lang="es-ES" dirty="0">
                <a:solidFill>
                  <a:srgbClr val="D4D4D4"/>
                </a:solidFill>
                <a:latin typeface=" Dank Mono"/>
              </a:rPr>
              <a:t> </a:t>
            </a:r>
            <a:r>
              <a:rPr lang="es-ES" dirty="0">
                <a:solidFill>
                  <a:srgbClr val="B5CEA8"/>
                </a:solidFill>
                <a:latin typeface=" Dank Mono"/>
              </a:rPr>
              <a:t>0</a:t>
            </a:r>
            <a:r>
              <a:rPr lang="es-ES" dirty="0">
                <a:solidFill>
                  <a:srgbClr val="D4D4D4"/>
                </a:solidFill>
                <a:latin typeface=" Dank Mono"/>
              </a:rPr>
              <a:t> </a:t>
            </a:r>
            <a:r>
              <a:rPr lang="es-ES" dirty="0">
                <a:solidFill>
                  <a:srgbClr val="B5CEA8"/>
                </a:solidFill>
                <a:latin typeface=" Dank Mono"/>
              </a:rPr>
              <a:t>0</a:t>
            </a:r>
            <a:r>
              <a:rPr lang="es-ES" dirty="0">
                <a:solidFill>
                  <a:srgbClr val="D4D4D4"/>
                </a:solidFill>
                <a:latin typeface=" Dank Mono"/>
              </a:rPr>
              <a:t>;</a:t>
            </a:r>
            <a:endParaRPr lang="es-ES" b="0" dirty="0">
              <a:solidFill>
                <a:srgbClr val="D4D4D4"/>
              </a:solidFill>
              <a:effectLst/>
              <a:latin typeface=" Dank Mono"/>
            </a:endParaRPr>
          </a:p>
        </p:txBody>
      </p:sp>
    </p:spTree>
    <p:extLst>
      <p:ext uri="{BB962C8B-B14F-4D97-AF65-F5344CB8AC3E}">
        <p14:creationId xmlns:p14="http://schemas.microsoft.com/office/powerpoint/2010/main" val="242389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Operaciones</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Rectángulo 1">
            <a:extLst>
              <a:ext uri="{FF2B5EF4-FFF2-40B4-BE49-F238E27FC236}">
                <a16:creationId xmlns:a16="http://schemas.microsoft.com/office/drawing/2014/main" id="{03EF49C7-8C26-4B95-AB6E-7699BA100FAD}"/>
              </a:ext>
            </a:extLst>
          </p:cNvPr>
          <p:cNvSpPr/>
          <p:nvPr/>
        </p:nvSpPr>
        <p:spPr>
          <a:xfrm>
            <a:off x="647699" y="1708045"/>
            <a:ext cx="7968094" cy="2031325"/>
          </a:xfrm>
          <a:prstGeom prst="rect">
            <a:avLst/>
          </a:prstGeom>
          <a:solidFill>
            <a:schemeClr val="tx1"/>
          </a:solidFill>
        </p:spPr>
        <p:txBody>
          <a:bodyPr wrap="square">
            <a:spAutoFit/>
          </a:bodyPr>
          <a:lstStyle/>
          <a:p>
            <a:r>
              <a:rPr lang="en-US" dirty="0">
                <a:solidFill>
                  <a:srgbClr val="D7BA7D"/>
                </a:solidFill>
                <a:latin typeface=" Dank Mono"/>
              </a:rPr>
              <a:t>.</a:t>
            </a:r>
            <a:r>
              <a:rPr lang="en-US" dirty="0" err="1">
                <a:solidFill>
                  <a:srgbClr val="D7BA7D"/>
                </a:solidFill>
                <a:latin typeface=" Dank Mono"/>
              </a:rPr>
              <a:t>baz</a:t>
            </a:r>
            <a:r>
              <a:rPr lang="en-US" dirty="0">
                <a:solidFill>
                  <a:srgbClr val="D4D4D4"/>
                </a:solidFill>
                <a:latin typeface=" Dank Mono"/>
              </a:rPr>
              <a:t> {</a:t>
            </a:r>
          </a:p>
          <a:p>
            <a:r>
              <a:rPr lang="en-US" dirty="0">
                <a:solidFill>
                  <a:srgbClr val="D4D4D4"/>
                </a:solidFill>
                <a:latin typeface=" Dank Mono"/>
              </a:rPr>
              <a:t>   </a:t>
            </a:r>
            <a:r>
              <a:rPr lang="en-US" i="1" dirty="0">
                <a:solidFill>
                  <a:srgbClr val="608B4E"/>
                </a:solidFill>
                <a:latin typeface=" Dank Mono"/>
              </a:rPr>
              <a:t>// Operations just works</a:t>
            </a:r>
            <a:endParaRPr lang="en-US" dirty="0">
              <a:solidFill>
                <a:srgbClr val="D4D4D4"/>
              </a:solidFill>
              <a:latin typeface=" Dank Mono"/>
            </a:endParaRPr>
          </a:p>
          <a:p>
            <a:r>
              <a:rPr lang="en-US" dirty="0">
                <a:solidFill>
                  <a:srgbClr val="D4D4D4"/>
                </a:solidFill>
                <a:latin typeface=" Dank Mono"/>
              </a:rPr>
              <a:t>   </a:t>
            </a:r>
            <a:r>
              <a:rPr lang="en-US" dirty="0">
                <a:solidFill>
                  <a:srgbClr val="9CDCFE"/>
                </a:solidFill>
                <a:latin typeface=" Dank Mono"/>
              </a:rPr>
              <a:t>font-size</a:t>
            </a:r>
            <a:r>
              <a:rPr lang="en-US" dirty="0">
                <a:solidFill>
                  <a:srgbClr val="D4D4D4"/>
                </a:solidFill>
                <a:latin typeface=" Dank Mono"/>
              </a:rPr>
              <a:t>: </a:t>
            </a:r>
            <a:r>
              <a:rPr lang="en-US" dirty="0">
                <a:solidFill>
                  <a:srgbClr val="B5CEA8"/>
                </a:solidFill>
                <a:latin typeface=" Dank Mono"/>
              </a:rPr>
              <a:t>4px</a:t>
            </a:r>
            <a:r>
              <a:rPr lang="en-US" dirty="0">
                <a:solidFill>
                  <a:srgbClr val="D4D4D4"/>
                </a:solidFill>
                <a:latin typeface=" Dank Mono"/>
              </a:rPr>
              <a:t> + </a:t>
            </a:r>
            <a:r>
              <a:rPr lang="en-US" dirty="0">
                <a:solidFill>
                  <a:srgbClr val="B5CEA8"/>
                </a:solidFill>
                <a:latin typeface=" Dank Mono"/>
              </a:rPr>
              <a:t>4</a:t>
            </a:r>
            <a:r>
              <a:rPr lang="en-US" dirty="0">
                <a:solidFill>
                  <a:srgbClr val="D4D4D4"/>
                </a:solidFill>
                <a:latin typeface=" Dank Mono"/>
              </a:rPr>
              <a:t>; </a:t>
            </a:r>
            <a:r>
              <a:rPr lang="en-US" i="1" dirty="0">
                <a:solidFill>
                  <a:srgbClr val="608B4E"/>
                </a:solidFill>
                <a:latin typeface=" Dank Mono"/>
              </a:rPr>
              <a:t>// 8px</a:t>
            </a:r>
            <a:endParaRPr lang="en-US" dirty="0">
              <a:solidFill>
                <a:srgbClr val="D4D4D4"/>
              </a:solidFill>
              <a:latin typeface=" Dank Mono"/>
            </a:endParaRPr>
          </a:p>
          <a:p>
            <a:r>
              <a:rPr lang="en-US" dirty="0">
                <a:solidFill>
                  <a:srgbClr val="D4D4D4"/>
                </a:solidFill>
                <a:latin typeface=" Dank Mono"/>
              </a:rPr>
              <a:t>   </a:t>
            </a:r>
            <a:r>
              <a:rPr lang="en-US" dirty="0">
                <a:solidFill>
                  <a:srgbClr val="9CDCFE"/>
                </a:solidFill>
                <a:latin typeface=" Dank Mono"/>
              </a:rPr>
              <a:t>font-size</a:t>
            </a:r>
            <a:r>
              <a:rPr lang="en-US" dirty="0">
                <a:solidFill>
                  <a:srgbClr val="D4D4D4"/>
                </a:solidFill>
                <a:latin typeface=" Dank Mono"/>
              </a:rPr>
              <a:t>: </a:t>
            </a:r>
            <a:r>
              <a:rPr lang="en-US" dirty="0">
                <a:solidFill>
                  <a:srgbClr val="B5CEA8"/>
                </a:solidFill>
                <a:latin typeface=" Dank Mono"/>
              </a:rPr>
              <a:t>20px</a:t>
            </a:r>
            <a:r>
              <a:rPr lang="en-US" dirty="0">
                <a:solidFill>
                  <a:srgbClr val="D4D4D4"/>
                </a:solidFill>
                <a:latin typeface=" Dank Mono"/>
              </a:rPr>
              <a:t> * </a:t>
            </a:r>
            <a:r>
              <a:rPr lang="en-US" dirty="0">
                <a:solidFill>
                  <a:srgbClr val="B5CEA8"/>
                </a:solidFill>
                <a:latin typeface=" Dank Mono"/>
              </a:rPr>
              <a:t>0.8</a:t>
            </a:r>
            <a:r>
              <a:rPr lang="en-US" dirty="0">
                <a:solidFill>
                  <a:srgbClr val="D4D4D4"/>
                </a:solidFill>
                <a:latin typeface=" Dank Mono"/>
              </a:rPr>
              <a:t>; </a:t>
            </a:r>
            <a:r>
              <a:rPr lang="en-US" i="1" dirty="0">
                <a:solidFill>
                  <a:srgbClr val="608B4E"/>
                </a:solidFill>
                <a:latin typeface=" Dank Mono"/>
              </a:rPr>
              <a:t>// 16px</a:t>
            </a:r>
            <a:endParaRPr lang="en-US" dirty="0">
              <a:solidFill>
                <a:srgbClr val="D4D4D4"/>
              </a:solidFill>
              <a:latin typeface=" Dank Mono"/>
            </a:endParaRP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CE9178"/>
                </a:solidFill>
                <a:latin typeface=" Dank Mono"/>
              </a:rPr>
              <a:t>#</a:t>
            </a:r>
            <a:r>
              <a:rPr lang="en-US" dirty="0" err="1">
                <a:solidFill>
                  <a:srgbClr val="CE9178"/>
                </a:solidFill>
                <a:latin typeface=" Dank Mono"/>
              </a:rPr>
              <a:t>fff</a:t>
            </a:r>
            <a:r>
              <a:rPr lang="en-US" dirty="0">
                <a:solidFill>
                  <a:srgbClr val="D4D4D4"/>
                </a:solidFill>
                <a:latin typeface=" Dank Mono"/>
              </a:rPr>
              <a:t> / </a:t>
            </a:r>
            <a:r>
              <a:rPr lang="en-US" dirty="0">
                <a:solidFill>
                  <a:srgbClr val="B5CEA8"/>
                </a:solidFill>
                <a:latin typeface=" Dank Mono"/>
              </a:rPr>
              <a:t>4</a:t>
            </a:r>
            <a:r>
              <a:rPr lang="en-US" dirty="0">
                <a:solidFill>
                  <a:srgbClr val="D4D4D4"/>
                </a:solidFill>
                <a:latin typeface=" Dank Mono"/>
              </a:rPr>
              <a:t>; </a:t>
            </a:r>
            <a:r>
              <a:rPr lang="en-US" i="1" dirty="0">
                <a:solidFill>
                  <a:srgbClr val="608B4E"/>
                </a:solidFill>
                <a:latin typeface=" Dank Mono"/>
              </a:rPr>
              <a:t>// #404040</a:t>
            </a:r>
            <a:endParaRPr lang="en-US" dirty="0">
              <a:solidFill>
                <a:srgbClr val="D4D4D4"/>
              </a:solidFill>
              <a:latin typeface=" Dank Mono"/>
            </a:endParaRPr>
          </a:p>
          <a:p>
            <a:r>
              <a:rPr lang="en-US" dirty="0">
                <a:solidFill>
                  <a:srgbClr val="D4D4D4"/>
                </a:solidFill>
                <a:latin typeface=" Dank Mono"/>
              </a:rPr>
              <a:t>   </a:t>
            </a:r>
            <a:r>
              <a:rPr lang="en-US" dirty="0">
                <a:solidFill>
                  <a:srgbClr val="9CDCFE"/>
                </a:solidFill>
                <a:latin typeface=" Dank Mono"/>
              </a:rPr>
              <a:t>width</a:t>
            </a:r>
            <a:r>
              <a:rPr lang="en-US" dirty="0">
                <a:solidFill>
                  <a:srgbClr val="D4D4D4"/>
                </a:solidFill>
                <a:latin typeface=" Dank Mono"/>
              </a:rPr>
              <a:t>: (</a:t>
            </a:r>
            <a:r>
              <a:rPr lang="en-US" dirty="0">
                <a:solidFill>
                  <a:srgbClr val="B5CEA8"/>
                </a:solidFill>
                <a:latin typeface=" Dank Mono"/>
              </a:rPr>
              <a:t>100%</a:t>
            </a:r>
            <a:r>
              <a:rPr lang="en-US" dirty="0">
                <a:solidFill>
                  <a:srgbClr val="D4D4D4"/>
                </a:solidFill>
                <a:latin typeface=" Dank Mono"/>
              </a:rPr>
              <a:t> / </a:t>
            </a:r>
            <a:r>
              <a:rPr lang="en-US" dirty="0">
                <a:solidFill>
                  <a:srgbClr val="B5CEA8"/>
                </a:solidFill>
                <a:latin typeface=" Dank Mono"/>
              </a:rPr>
              <a:t>2</a:t>
            </a:r>
            <a:r>
              <a:rPr lang="en-US" dirty="0">
                <a:solidFill>
                  <a:srgbClr val="D4D4D4"/>
                </a:solidFill>
                <a:latin typeface=" Dank Mono"/>
              </a:rPr>
              <a:t>) + </a:t>
            </a:r>
            <a:r>
              <a:rPr lang="en-US" dirty="0">
                <a:solidFill>
                  <a:srgbClr val="B5CEA8"/>
                </a:solidFill>
                <a:latin typeface=" Dank Mono"/>
              </a:rPr>
              <a:t>25%</a:t>
            </a:r>
            <a:r>
              <a:rPr lang="en-US" dirty="0">
                <a:solidFill>
                  <a:srgbClr val="D4D4D4"/>
                </a:solidFill>
                <a:latin typeface=" Dank Mono"/>
              </a:rPr>
              <a:t>; </a:t>
            </a:r>
            <a:r>
              <a:rPr lang="en-US" i="1" dirty="0">
                <a:solidFill>
                  <a:srgbClr val="608B4E"/>
                </a:solidFill>
                <a:latin typeface=" Dank Mono"/>
              </a:rPr>
              <a:t>// 75% Parenthesis help us to set order</a:t>
            </a:r>
            <a:endParaRPr lang="en-US" dirty="0">
              <a:solidFill>
                <a:srgbClr val="D4D4D4"/>
              </a:solidFill>
              <a:latin typeface=" Dank Mono"/>
            </a:endParaRPr>
          </a:p>
          <a:p>
            <a:r>
              <a:rPr lang="en-US" dirty="0">
                <a:solidFill>
                  <a:srgbClr val="D4D4D4"/>
                </a:solidFill>
                <a:latin typeface=" Dank Mono"/>
              </a:rPr>
              <a:t>}</a:t>
            </a:r>
            <a:endParaRPr lang="en-US" b="0" dirty="0">
              <a:solidFill>
                <a:srgbClr val="D4D4D4"/>
              </a:solidFill>
              <a:effectLst/>
              <a:latin typeface=" Dank Mono"/>
            </a:endParaRPr>
          </a:p>
        </p:txBody>
      </p:sp>
    </p:spTree>
    <p:extLst>
      <p:ext uri="{BB962C8B-B14F-4D97-AF65-F5344CB8AC3E}">
        <p14:creationId xmlns:p14="http://schemas.microsoft.com/office/powerpoint/2010/main" val="20788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Funciones de color</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3" name="Rectángulo 2">
            <a:extLst>
              <a:ext uri="{FF2B5EF4-FFF2-40B4-BE49-F238E27FC236}">
                <a16:creationId xmlns:a16="http://schemas.microsoft.com/office/drawing/2014/main" id="{3AD7310B-E14E-46FB-8654-695F439EA2C8}"/>
              </a:ext>
            </a:extLst>
          </p:cNvPr>
          <p:cNvSpPr/>
          <p:nvPr/>
        </p:nvSpPr>
        <p:spPr>
          <a:xfrm>
            <a:off x="2286000" y="1026305"/>
            <a:ext cx="4572000" cy="3693319"/>
          </a:xfrm>
          <a:prstGeom prst="rect">
            <a:avLst/>
          </a:prstGeom>
          <a:solidFill>
            <a:schemeClr val="tx1"/>
          </a:solidFill>
        </p:spPr>
        <p:txBody>
          <a:bodyPr>
            <a:spAutoFit/>
          </a:bodyPr>
          <a:lstStyle/>
          <a:p>
            <a:r>
              <a:rPr lang="en-US" dirty="0">
                <a:solidFill>
                  <a:srgbClr val="D7BA7D"/>
                </a:solidFill>
                <a:latin typeface=" Dank Mono"/>
              </a:rPr>
              <a:t>.</a:t>
            </a:r>
            <a:r>
              <a:rPr lang="en-US" dirty="0" err="1">
                <a:solidFill>
                  <a:srgbClr val="D7BA7D"/>
                </a:solidFill>
                <a:latin typeface=" Dank Mono"/>
              </a:rPr>
              <a:t>baz</a:t>
            </a:r>
            <a:r>
              <a:rPr lang="en-US" dirty="0">
                <a:solidFill>
                  <a:srgbClr val="D4D4D4"/>
                </a:solidFill>
                <a:latin typeface=" Dank Mono"/>
              </a:rPr>
              <a:t> {</a:t>
            </a: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lighten</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10%</a:t>
            </a:r>
            <a:r>
              <a:rPr lang="en-US" dirty="0">
                <a:solidFill>
                  <a:srgbClr val="D4D4D4"/>
                </a:solidFill>
                <a:latin typeface=" Dank Mono"/>
              </a:rPr>
              <a:t>);</a:t>
            </a: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darken</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10%</a:t>
            </a:r>
            <a:r>
              <a:rPr lang="en-US" dirty="0">
                <a:solidFill>
                  <a:srgbClr val="D4D4D4"/>
                </a:solidFill>
                <a:latin typeface=" Dank Mono"/>
              </a:rPr>
              <a:t>);</a:t>
            </a:r>
          </a:p>
          <a:p>
            <a:br>
              <a:rPr lang="en-US" dirty="0">
                <a:solidFill>
                  <a:srgbClr val="D4D4D4"/>
                </a:solidFill>
                <a:latin typeface=" Dank Mono"/>
              </a:rPr>
            </a:br>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saturate</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10%</a:t>
            </a:r>
            <a:r>
              <a:rPr lang="en-US" dirty="0">
                <a:solidFill>
                  <a:srgbClr val="D4D4D4"/>
                </a:solidFill>
                <a:latin typeface=" Dank Mono"/>
              </a:rPr>
              <a:t>);</a:t>
            </a: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desaturate</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10%</a:t>
            </a:r>
            <a:r>
              <a:rPr lang="en-US" dirty="0">
                <a:solidFill>
                  <a:srgbClr val="D4D4D4"/>
                </a:solidFill>
                <a:latin typeface=" Dank Mono"/>
              </a:rPr>
              <a:t>);</a:t>
            </a:r>
          </a:p>
          <a:p>
            <a:br>
              <a:rPr lang="en-US" dirty="0">
                <a:solidFill>
                  <a:srgbClr val="D4D4D4"/>
                </a:solidFill>
                <a:latin typeface=" Dank Mono"/>
              </a:rPr>
            </a:br>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err="1">
                <a:solidFill>
                  <a:srgbClr val="DCDCAA"/>
                </a:solidFill>
                <a:latin typeface=" Dank Mono"/>
              </a:rPr>
              <a:t>fade_in</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0.1</a:t>
            </a:r>
            <a:r>
              <a:rPr lang="en-US" dirty="0">
                <a:solidFill>
                  <a:srgbClr val="D4D4D4"/>
                </a:solidFill>
                <a:latin typeface=" Dank Mono"/>
              </a:rPr>
              <a:t>);</a:t>
            </a: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err="1">
                <a:solidFill>
                  <a:srgbClr val="DCDCAA"/>
                </a:solidFill>
                <a:latin typeface=" Dank Mono"/>
              </a:rPr>
              <a:t>fade_out</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 </a:t>
            </a:r>
            <a:r>
              <a:rPr lang="en-US" dirty="0">
                <a:solidFill>
                  <a:srgbClr val="B5CEA8"/>
                </a:solidFill>
                <a:latin typeface=" Dank Mono"/>
              </a:rPr>
              <a:t>0.1</a:t>
            </a:r>
            <a:r>
              <a:rPr lang="en-US" dirty="0">
                <a:solidFill>
                  <a:srgbClr val="D4D4D4"/>
                </a:solidFill>
                <a:latin typeface=" Dank Mono"/>
              </a:rPr>
              <a:t>);</a:t>
            </a:r>
          </a:p>
          <a:p>
            <a:br>
              <a:rPr lang="en-US" dirty="0">
                <a:solidFill>
                  <a:srgbClr val="D4D4D4"/>
                </a:solidFill>
                <a:latin typeface=" Dank Mono"/>
              </a:rPr>
            </a:br>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invert</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a:t>
            </a:r>
          </a:p>
          <a:p>
            <a:r>
              <a:rPr lang="en-US" dirty="0">
                <a:solidFill>
                  <a:srgbClr val="D4D4D4"/>
                </a:solidFill>
                <a:latin typeface=" Dank Mono"/>
              </a:rPr>
              <a:t>   </a:t>
            </a:r>
            <a:r>
              <a:rPr lang="en-US" dirty="0">
                <a:solidFill>
                  <a:srgbClr val="9CDCFE"/>
                </a:solidFill>
                <a:latin typeface=" Dank Mono"/>
              </a:rPr>
              <a:t>color</a:t>
            </a:r>
            <a:r>
              <a:rPr lang="en-US" dirty="0">
                <a:solidFill>
                  <a:srgbClr val="D4D4D4"/>
                </a:solidFill>
                <a:latin typeface=" Dank Mono"/>
              </a:rPr>
              <a:t>: </a:t>
            </a:r>
            <a:r>
              <a:rPr lang="en-US" dirty="0">
                <a:solidFill>
                  <a:srgbClr val="DCDCAA"/>
                </a:solidFill>
                <a:latin typeface=" Dank Mono"/>
              </a:rPr>
              <a:t>complement</a:t>
            </a:r>
            <a:r>
              <a:rPr lang="en-US" dirty="0">
                <a:solidFill>
                  <a:srgbClr val="D4D4D4"/>
                </a:solidFill>
                <a:latin typeface=" Dank Mono"/>
              </a:rPr>
              <a:t>(</a:t>
            </a:r>
            <a:r>
              <a:rPr lang="en-US" dirty="0">
                <a:solidFill>
                  <a:srgbClr val="9CDCFE"/>
                </a:solidFill>
                <a:latin typeface=" Dank Mono"/>
              </a:rPr>
              <a:t>$color</a:t>
            </a:r>
            <a:r>
              <a:rPr lang="en-US" dirty="0">
                <a:solidFill>
                  <a:srgbClr val="D4D4D4"/>
                </a:solidFill>
                <a:latin typeface=" Dank Mono"/>
              </a:rPr>
              <a:t>);</a:t>
            </a:r>
          </a:p>
          <a:p>
            <a:r>
              <a:rPr lang="en-US" dirty="0">
                <a:solidFill>
                  <a:srgbClr val="D4D4D4"/>
                </a:solidFill>
                <a:latin typeface=" Dank Mono"/>
              </a:rPr>
              <a:t>}</a:t>
            </a:r>
            <a:endParaRPr lang="en-US" b="0" dirty="0">
              <a:solidFill>
                <a:srgbClr val="D4D4D4"/>
              </a:solidFill>
              <a:effectLst/>
              <a:latin typeface=" Dank Mono"/>
            </a:endParaRPr>
          </a:p>
        </p:txBody>
      </p:sp>
    </p:spTree>
    <p:extLst>
      <p:ext uri="{BB962C8B-B14F-4D97-AF65-F5344CB8AC3E}">
        <p14:creationId xmlns:p14="http://schemas.microsoft.com/office/powerpoint/2010/main" val="33198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moncode">
      <a:majorFont>
        <a:latin typeface="Montserrat Semi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D8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26702</TotalTime>
  <Words>3923</Words>
  <Application>Microsoft Office PowerPoint</Application>
  <PresentationFormat>Presentación en pantalla (16:9)</PresentationFormat>
  <Paragraphs>399</Paragraphs>
  <Slides>25</Slides>
  <Notes>23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 Dank Mono</vt:lpstr>
      <vt:lpstr>Montserrat SemiBold</vt:lpstr>
      <vt:lpstr>Neo Sans Std Light</vt:lpstr>
      <vt:lpstr>Arial</vt:lpstr>
      <vt:lpstr>Neo Sans Std Medium</vt:lpstr>
      <vt:lpstr>Montserrat Medium</vt:lpstr>
      <vt:lpstr>Calibri</vt:lpstr>
      <vt:lpstr>Neo Sans Std</vt:lpstr>
      <vt:lpstr>Open Sans</vt:lpstr>
      <vt:lpstr>Office Theme</vt:lpstr>
      <vt:lpstr>Presentación de PowerPoint</vt:lpstr>
      <vt:lpstr>Introducción a Sass</vt:lpstr>
      <vt:lpstr>Sintaxis</vt:lpstr>
      <vt:lpstr>Reglas anidadas</vt:lpstr>
      <vt:lpstr>Referenciando al selector padre</vt:lpstr>
      <vt:lpstr>Propiedades anidadas</vt:lpstr>
      <vt:lpstr>Variables</vt:lpstr>
      <vt:lpstr>Operaciones</vt:lpstr>
      <vt:lpstr>Funciones de color</vt:lpstr>
      <vt:lpstr>Otras funciones</vt:lpstr>
      <vt:lpstr>Interpolación de strings</vt:lpstr>
      <vt:lpstr>La regla @import</vt:lpstr>
      <vt:lpstr>La regla @import</vt:lpstr>
      <vt:lpstr>Hojas de estilo parciales</vt:lpstr>
      <vt:lpstr>La regla @media</vt:lpstr>
      <vt:lpstr>La regla @extend</vt:lpstr>
      <vt:lpstr>La regla @extend</vt:lpstr>
      <vt:lpstr>La directiva @mixin</vt:lpstr>
      <vt:lpstr>La directiva @mixin</vt:lpstr>
      <vt:lpstr>La directiva @function</vt:lpstr>
      <vt:lpstr>Directivas de control</vt:lpstr>
      <vt:lpstr>Directivas de control</vt:lpstr>
      <vt:lpstr>Directivas de control</vt:lpstr>
      <vt:lpstr>Directivas de control</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Consejos de un perro viejo</dc:title>
  <dc:subject/>
  <dc:creator>Brauio Diez</dc:creator>
  <cp:keywords>lemoncode</cp:keywords>
  <dc:description/>
  <cp:lastModifiedBy>Victor Borrego Perez</cp:lastModifiedBy>
  <cp:revision>1607</cp:revision>
  <dcterms:created xsi:type="dcterms:W3CDTF">2011-05-12T11:00:38Z</dcterms:created>
  <dcterms:modified xsi:type="dcterms:W3CDTF">2021-04-16T11:43:41Z</dcterms:modified>
  <cp:category/>
</cp:coreProperties>
</file>