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5" r:id="rId2"/>
    <p:sldId id="269" r:id="rId3"/>
    <p:sldId id="266" r:id="rId4"/>
    <p:sldId id="271" r:id="rId5"/>
    <p:sldId id="268" r:id="rId6"/>
    <p:sldId id="274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7B"/>
    <a:srgbClr val="D54998"/>
    <a:srgbClr val="F9DC3E"/>
    <a:srgbClr val="5567D5"/>
    <a:srgbClr val="3D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4" autoAdjust="0"/>
    <p:restoredTop sz="94660"/>
  </p:normalViewPr>
  <p:slideViewPr>
    <p:cSldViewPr snapToGrid="0" showGuides="1">
      <p:cViewPr varScale="1">
        <p:scale>
          <a:sx n="184" d="100"/>
          <a:sy n="184" d="100"/>
        </p:scale>
        <p:origin x="112" y="420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8EA11C-10A6-488F-9439-066972C1E00B}"/>
              </a:ext>
            </a:extLst>
          </p:cNvPr>
          <p:cNvSpPr txBox="1"/>
          <p:nvPr/>
        </p:nvSpPr>
        <p:spPr>
          <a:xfrm>
            <a:off x="572754" y="1152968"/>
            <a:ext cx="8320421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/>
              <a:t>Programación Funcional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292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85078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FP vs OOP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24000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métodos</a:t>
            </a:r>
            <a:r>
              <a:rPr lang="en-US" dirty="0"/>
              <a:t> de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62922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recursividad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107234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lang="en-GB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46156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3018452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composición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407674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curry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12" y="414914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resolución</a:t>
            </a:r>
            <a:r>
              <a:rPr lang="en-US" dirty="0"/>
              <a:t> </a:t>
            </a:r>
            <a:r>
              <a:rPr lang="en-US" dirty="0" err="1"/>
              <a:t>FizzBuzz</a:t>
            </a:r>
            <a:r>
              <a:rPr lang="en-US" dirty="0"/>
              <a:t> de forma </a:t>
            </a:r>
            <a:r>
              <a:rPr lang="en-US" dirty="0" err="1"/>
              <a:t>funcional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1BB56F7-04AF-46C0-9E61-650C58BCF6C6}"/>
              </a:ext>
            </a:extLst>
          </p:cNvPr>
          <p:cNvSpPr txBox="1"/>
          <p:nvPr/>
        </p:nvSpPr>
        <p:spPr>
          <a:xfrm>
            <a:off x="900112" y="3781486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Demo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8012116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dirty="0"/>
              <a:t> </a:t>
            </a:r>
            <a:r>
              <a:rPr lang="en-GB" dirty="0"/>
              <a:t>es la </a:t>
            </a:r>
            <a:r>
              <a:rPr lang="en-GB" dirty="0" err="1"/>
              <a:t>programación</a:t>
            </a:r>
            <a:r>
              <a:rPr lang="en-GB" dirty="0"/>
              <a:t> </a:t>
            </a:r>
            <a:r>
              <a:rPr lang="en-GB" dirty="0" err="1"/>
              <a:t>funcional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87271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Propiedades y </a:t>
            </a:r>
            <a:r>
              <a:rPr lang="en-US" dirty="0" err="1"/>
              <a:t>mentalidad</a:t>
            </a:r>
            <a:r>
              <a:rPr lang="en-US" dirty="0"/>
              <a:t> </a:t>
            </a:r>
            <a:r>
              <a:rPr lang="en-US" b="1" dirty="0" err="1"/>
              <a:t>matemática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26193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/>
              <a:t>Estilo de </a:t>
            </a:r>
            <a:r>
              <a:rPr lang="en-US" b="1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en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modelo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651155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No</a:t>
            </a:r>
            <a:r>
              <a:rPr lang="en-US" dirty="0"/>
              <a:t> es </a:t>
            </a:r>
            <a:r>
              <a:rPr lang="en-US" b="1" dirty="0" err="1"/>
              <a:t>reciente</a:t>
            </a:r>
            <a:r>
              <a:rPr lang="en-US" dirty="0"/>
              <a:t>,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50 </a:t>
            </a:r>
            <a:r>
              <a:rPr lang="en-US" dirty="0" err="1"/>
              <a:t>años</a:t>
            </a:r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109426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 err="1"/>
              <a:t>Paradigma</a:t>
            </a:r>
            <a:r>
              <a:rPr lang="en-GB" dirty="0"/>
              <a:t> de </a:t>
            </a:r>
            <a:r>
              <a:rPr lang="en-GB" dirty="0" err="1"/>
              <a:t>programación</a:t>
            </a:r>
            <a:endParaRPr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483489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soluciones</a:t>
            </a:r>
            <a:r>
              <a:rPr lang="en-GB" dirty="0"/>
              <a:t> en </a:t>
            </a:r>
            <a:r>
              <a:rPr lang="en-GB" dirty="0" err="1"/>
              <a:t>torno</a:t>
            </a:r>
            <a:r>
              <a:rPr lang="en-GB" dirty="0"/>
              <a:t> a </a:t>
            </a:r>
            <a:r>
              <a:rPr lang="en-GB" b="1" dirty="0" err="1"/>
              <a:t>funciones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304037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Fácil</a:t>
            </a:r>
            <a:r>
              <a:rPr lang="en-US" dirty="0"/>
              <a:t> de </a:t>
            </a:r>
            <a:r>
              <a:rPr lang="en-US" dirty="0" err="1"/>
              <a:t>integrar</a:t>
            </a:r>
            <a:r>
              <a:rPr lang="en-US" dirty="0"/>
              <a:t> en JavaScript </a:t>
            </a:r>
            <a:r>
              <a:rPr lang="en-US" dirty="0" err="1"/>
              <a:t>ya</a:t>
            </a:r>
            <a:r>
              <a:rPr lang="en-US" dirty="0"/>
              <a:t> que es un </a:t>
            </a:r>
            <a:r>
              <a:rPr lang="en-US" dirty="0" err="1"/>
              <a:t>lenguage</a:t>
            </a:r>
            <a:r>
              <a:rPr lang="en-US" dirty="0"/>
              <a:t> </a:t>
            </a:r>
            <a:r>
              <a:rPr lang="en-US" dirty="0" err="1"/>
              <a:t>multiparadigma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6CD173-39DD-4D21-8347-51D6DEB34691}"/>
              </a:ext>
            </a:extLst>
          </p:cNvPr>
          <p:cNvSpPr txBox="1"/>
          <p:nvPr/>
        </p:nvSpPr>
        <p:spPr>
          <a:xfrm>
            <a:off x="900112" y="3429600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Está</a:t>
            </a:r>
            <a:r>
              <a:rPr lang="en-US" dirty="0"/>
              <a:t> de </a:t>
            </a:r>
            <a:r>
              <a:rPr lang="en-US" dirty="0" err="1"/>
              <a:t>moda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lenguajes</a:t>
            </a:r>
            <a:r>
              <a:rPr lang="en-US" dirty="0"/>
              <a:t> </a:t>
            </a:r>
            <a:r>
              <a:rPr lang="en-US" dirty="0" err="1"/>
              <a:t>adoptan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paradigma</a:t>
            </a:r>
            <a:endParaRPr lang="en-US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F322B547-8EBF-4910-B2C5-45844AF78EE5}"/>
              </a:ext>
            </a:extLst>
          </p:cNvPr>
          <p:cNvSpPr txBox="1"/>
          <p:nvPr/>
        </p:nvSpPr>
        <p:spPr>
          <a:xfrm>
            <a:off x="900109" y="3816420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Tiene puntos </a:t>
            </a:r>
            <a:r>
              <a:rPr lang="en-US" dirty="0" err="1"/>
              <a:t>fuertes</a:t>
            </a:r>
            <a:r>
              <a:rPr lang="en-US" dirty="0"/>
              <a:t> y puntos </a:t>
            </a:r>
            <a:r>
              <a:rPr lang="en-US" dirty="0" err="1"/>
              <a:t>débiles</a:t>
            </a:r>
          </a:p>
        </p:txBody>
      </p:sp>
    </p:spTree>
    <p:extLst>
      <p:ext uri="{BB962C8B-B14F-4D97-AF65-F5344CB8AC3E}">
        <p14:creationId xmlns:p14="http://schemas.microsoft.com/office/powerpoint/2010/main" val="7220889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 err="1"/>
              <a:t>Características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BD1EB85E-8B11-4CB3-8D90-C00393553C89}"/>
              </a:ext>
            </a:extLst>
          </p:cNvPr>
          <p:cNvSpPr/>
          <p:nvPr/>
        </p:nvSpPr>
        <p:spPr>
          <a:xfrm>
            <a:off x="1044098" y="1064531"/>
            <a:ext cx="5614677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Funciones como ciudadanos de primer y alto orden</a:t>
            </a:r>
          </a:p>
        </p:txBody>
      </p:sp>
      <p:sp>
        <p:nvSpPr>
          <p:cNvPr id="14" name="Rectángulo 16">
            <a:extLst>
              <a:ext uri="{FF2B5EF4-FFF2-40B4-BE49-F238E27FC236}">
                <a16:creationId xmlns:a16="http://schemas.microsoft.com/office/drawing/2014/main" id="{4520B66C-DA59-493E-AC54-5BC277932CBC}"/>
              </a:ext>
            </a:extLst>
          </p:cNvPr>
          <p:cNvSpPr/>
          <p:nvPr/>
        </p:nvSpPr>
        <p:spPr>
          <a:xfrm>
            <a:off x="1044097" y="2104293"/>
            <a:ext cx="1587933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Inmutabilidad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AE1E861-09B4-4C49-B221-85FB48D1929F}"/>
              </a:ext>
            </a:extLst>
          </p:cNvPr>
          <p:cNvSpPr/>
          <p:nvPr/>
        </p:nvSpPr>
        <p:spPr>
          <a:xfrm>
            <a:off x="1044097" y="1584412"/>
            <a:ext cx="4765085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Funciones Puras, Transparencia Referencial</a:t>
            </a:r>
          </a:p>
        </p:txBody>
      </p:sp>
      <p:sp>
        <p:nvSpPr>
          <p:cNvPr id="16" name="Rectángulo 16">
            <a:extLst>
              <a:ext uri="{FF2B5EF4-FFF2-40B4-BE49-F238E27FC236}">
                <a16:creationId xmlns:a16="http://schemas.microsoft.com/office/drawing/2014/main" id="{FFDFFDD7-A121-4040-AB62-63BBF6ED5A85}"/>
              </a:ext>
            </a:extLst>
          </p:cNvPr>
          <p:cNvSpPr/>
          <p:nvPr/>
        </p:nvSpPr>
        <p:spPr>
          <a:xfrm>
            <a:off x="2786308" y="2104291"/>
            <a:ext cx="1462899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R</a:t>
            </a:r>
            <a:r>
              <a:rPr lang="es-ES_tradnl" sz="1800" dirty="0" err="1"/>
              <a:t>ecursividad</a:t>
            </a:r>
            <a:endParaRPr lang="es-ES_tradnl" sz="18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CD39980-1085-495D-8B36-7EC80EA68BDB}"/>
              </a:ext>
            </a:extLst>
          </p:cNvPr>
          <p:cNvSpPr/>
          <p:nvPr/>
        </p:nvSpPr>
        <p:spPr>
          <a:xfrm>
            <a:off x="1044097" y="2624174"/>
            <a:ext cx="3578863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Estructuras de datos algebraicas</a:t>
            </a:r>
            <a:endParaRPr lang="es-ES_tradnl" sz="18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03B444-B9B1-4BC4-868C-7465809F43A3}"/>
              </a:ext>
            </a:extLst>
          </p:cNvPr>
          <p:cNvSpPr/>
          <p:nvPr/>
        </p:nvSpPr>
        <p:spPr>
          <a:xfrm>
            <a:off x="1044097" y="3144055"/>
            <a:ext cx="1852428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i="1" dirty="0" err="1"/>
              <a:t>Pattern</a:t>
            </a:r>
            <a:r>
              <a:rPr lang="es-ES" sz="1800" i="1" dirty="0"/>
              <a:t> </a:t>
            </a:r>
            <a:r>
              <a:rPr lang="es-ES" sz="1800" i="1" dirty="0" err="1"/>
              <a:t>matching</a:t>
            </a:r>
            <a:endParaRPr lang="es-ES_tradnl" sz="1800" i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1D8179C-844B-4E70-AC21-2B5A5A44BBAF}"/>
              </a:ext>
            </a:extLst>
          </p:cNvPr>
          <p:cNvSpPr/>
          <p:nvPr/>
        </p:nvSpPr>
        <p:spPr>
          <a:xfrm>
            <a:off x="3046078" y="3144055"/>
            <a:ext cx="1676098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i="1" dirty="0" err="1"/>
              <a:t>Lazy</a:t>
            </a:r>
            <a:r>
              <a:rPr lang="es-ES" sz="1800" i="1" dirty="0"/>
              <a:t> </a:t>
            </a:r>
            <a:r>
              <a:rPr lang="es-ES" sz="1800" i="1" dirty="0" err="1"/>
              <a:t>Evaluation</a:t>
            </a:r>
            <a:endParaRPr lang="es-ES_tradnl" sz="1800" i="1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9062AB0-48BA-4781-BD34-38DF2304F81E}"/>
              </a:ext>
            </a:extLst>
          </p:cNvPr>
          <p:cNvSpPr/>
          <p:nvPr/>
        </p:nvSpPr>
        <p:spPr>
          <a:xfrm>
            <a:off x="1044097" y="3663935"/>
            <a:ext cx="286713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Programación Declarativa</a:t>
            </a:r>
            <a:endParaRPr lang="es-ES_tradnl" sz="18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1C7EAF-E69B-48ED-B5EB-06B53B3FD001}"/>
              </a:ext>
            </a:extLst>
          </p:cNvPr>
          <p:cNvSpPr/>
          <p:nvPr/>
        </p:nvSpPr>
        <p:spPr>
          <a:xfrm>
            <a:off x="1044097" y="4183814"/>
            <a:ext cx="4776306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800" dirty="0"/>
              <a:t>Guardas, condiciones a nivel de declaración</a:t>
            </a:r>
            <a:endParaRPr lang="es-ES_tradnl" sz="1800" dirty="0"/>
          </a:p>
        </p:txBody>
      </p:sp>
    </p:spTree>
    <p:extLst>
      <p:ext uri="{BB962C8B-B14F-4D97-AF65-F5344CB8AC3E}">
        <p14:creationId xmlns:p14="http://schemas.microsoft.com/office/powerpoint/2010/main" val="29421756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FP vs OOP</a:t>
            </a:r>
            <a:endParaRPr lang="en-GB" dirty="0" err="1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A088E68-58D9-411A-9F9C-2F18C3D8F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7329"/>
              </p:ext>
            </p:extLst>
          </p:nvPr>
        </p:nvGraphicFramePr>
        <p:xfrm>
          <a:off x="688964" y="1171198"/>
          <a:ext cx="7840470" cy="2904223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3920235">
                  <a:extLst>
                    <a:ext uri="{9D8B030D-6E8A-4147-A177-3AD203B41FA5}">
                      <a16:colId xmlns:a16="http://schemas.microsoft.com/office/drawing/2014/main" val="2432647363"/>
                    </a:ext>
                  </a:extLst>
                </a:gridCol>
                <a:gridCol w="3920235">
                  <a:extLst>
                    <a:ext uri="{9D8B030D-6E8A-4147-A177-3AD203B41FA5}">
                      <a16:colId xmlns:a16="http://schemas.microsoft.com/office/drawing/2014/main" val="195682591"/>
                    </a:ext>
                  </a:extLst>
                </a:gridCol>
              </a:tblGrid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funcional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A7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Orientada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Objectos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A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3049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funciones</a:t>
                      </a:r>
                      <a:r>
                        <a:rPr lang="en-US" dirty="0"/>
                        <a:t> y variables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Enfatiza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objetos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066006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inmutables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mutables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471902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declarativa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imperativa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105915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qué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enfoca</a:t>
                      </a:r>
                      <a:r>
                        <a:rPr lang="en-US" dirty="0"/>
                        <a:t> en "</a:t>
                      </a:r>
                      <a:r>
                        <a:rPr lang="en-US" dirty="0" err="1"/>
                        <a:t>cómo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hace</a:t>
                      </a:r>
                      <a:r>
                        <a:rPr lang="en-US" dirty="0"/>
                        <a:t>"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1465394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Soporta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programación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concurrente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soporta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programación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concurrente</a:t>
                      </a:r>
                      <a:endParaRPr lang="en-US" dirty="0" err="1"/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1120578"/>
                  </a:ext>
                </a:extLst>
              </a:tr>
              <a:tr h="414889"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recursividad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Iteración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mediante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bucles</a:t>
                      </a:r>
                    </a:p>
                  </a:txBody>
                  <a:tcPr>
                    <a:lnL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A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80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046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214</Words>
  <Application>Microsoft Office PowerPoint</Application>
  <PresentationFormat>Presentación en pantalla 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Montserrat Medium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Agenda</vt:lpstr>
      <vt:lpstr>¿Qué es la programación funcional?</vt:lpstr>
      <vt:lpstr>Características</vt:lpstr>
      <vt:lpstr>FP vs OOP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410</cp:revision>
  <dcterms:modified xsi:type="dcterms:W3CDTF">2020-03-27T10:45:36Z</dcterms:modified>
</cp:coreProperties>
</file>