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2"/>
    <p:sldId id="271" r:id="rId3"/>
    <p:sldId id="272" r:id="rId4"/>
    <p:sldId id="275" r:id="rId5"/>
    <p:sldId id="274" r:id="rId6"/>
    <p:sldId id="263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7B"/>
    <a:srgbClr val="00A0A1"/>
    <a:srgbClr val="D9D900"/>
    <a:srgbClr val="00DAD7"/>
    <a:srgbClr val="00AD74"/>
    <a:srgbClr val="008C86"/>
    <a:srgbClr val="73C84B"/>
    <a:srgbClr val="D54998"/>
    <a:srgbClr val="F9DC3E"/>
    <a:srgbClr val="556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616" y="11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32A8475-8006-4D70-A000-1DEC38256C7A}"/>
              </a:ext>
            </a:extLst>
          </p:cNvPr>
          <p:cNvSpPr/>
          <p:nvPr/>
        </p:nvSpPr>
        <p:spPr>
          <a:xfrm>
            <a:off x="3167269" y="3388348"/>
            <a:ext cx="2809462" cy="1478539"/>
          </a:xfrm>
          <a:prstGeom prst="roundRect">
            <a:avLst>
              <a:gd name="adj" fmla="val 3833"/>
            </a:avLst>
          </a:prstGeom>
          <a:solidFill>
            <a:srgbClr val="006A7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BC35FC7-F3D3-4C20-A7F9-634508E14D4E}"/>
              </a:ext>
            </a:extLst>
          </p:cNvPr>
          <p:cNvSpPr/>
          <p:nvPr/>
        </p:nvSpPr>
        <p:spPr>
          <a:xfrm>
            <a:off x="3253548" y="3650526"/>
            <a:ext cx="2636904" cy="1163351"/>
          </a:xfrm>
          <a:prstGeom prst="roundRect">
            <a:avLst>
              <a:gd name="adj" fmla="val 3833"/>
            </a:avLst>
          </a:prstGeom>
          <a:solidFill>
            <a:srgbClr val="00AD7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D5590F1-4431-4138-98B7-277E1A6671C5}"/>
              </a:ext>
            </a:extLst>
          </p:cNvPr>
          <p:cNvSpPr/>
          <p:nvPr/>
        </p:nvSpPr>
        <p:spPr>
          <a:xfrm>
            <a:off x="3357044" y="3935619"/>
            <a:ext cx="2426600" cy="812647"/>
          </a:xfrm>
          <a:prstGeom prst="roundRect">
            <a:avLst>
              <a:gd name="adj" fmla="val 3833"/>
            </a:avLst>
          </a:prstGeom>
          <a:solidFill>
            <a:srgbClr val="73C84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Qué es TypeScript?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Diseñado</a:t>
            </a:r>
            <a:r>
              <a:rPr lang="en-US" dirty="0"/>
              <a:t> para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b="1" dirty="0" err="1"/>
              <a:t>grandes</a:t>
            </a:r>
            <a:r>
              <a:rPr lang="en-US" b="1" dirty="0"/>
              <a:t> </a:t>
            </a:r>
            <a:r>
              <a:rPr lang="en-US" b="1" dirty="0" err="1"/>
              <a:t>aplicaciones</a:t>
            </a:r>
            <a:endParaRPr lang="en-US" b="1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Creado</a:t>
            </a:r>
            <a:r>
              <a:rPr lang="en-US" dirty="0"/>
              <a:t> por </a:t>
            </a:r>
            <a:r>
              <a:rPr lang="en-US" b="1" dirty="0"/>
              <a:t>Microsoft</a:t>
            </a:r>
            <a:r>
              <a:rPr lang="en-US" dirty="0"/>
              <a:t> (Anders Hejlsberg, padre de C#)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Produce </a:t>
            </a:r>
            <a:r>
              <a:rPr lang="en-GB" dirty="0" err="1">
                <a:solidFill>
                  <a:srgbClr val="000000"/>
                </a:solidFill>
              </a:rPr>
              <a:t>como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resultado</a:t>
            </a:r>
            <a:r>
              <a:rPr lang="en-GB" dirty="0">
                <a:solidFill>
                  <a:srgbClr val="000000"/>
                </a:solidFill>
              </a:rPr>
              <a:t> JavaScript </a:t>
            </a:r>
            <a:r>
              <a:rPr lang="en-GB" dirty="0" err="1">
                <a:solidFill>
                  <a:srgbClr val="000000"/>
                </a:solidFill>
              </a:rPr>
              <a:t>mediante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b="1" i="1" dirty="0" err="1">
                <a:solidFill>
                  <a:srgbClr val="000000"/>
                </a:solidFill>
              </a:rPr>
              <a:t>transpilación</a:t>
            </a:r>
            <a:endParaRPr lang="en-GB" b="1" dirty="0"/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/>
              <a:t>Superset</a:t>
            </a:r>
            <a:r>
              <a:rPr lang="en-GB" dirty="0"/>
              <a:t> de JavaScript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Añade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tipos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estáticos</a:t>
            </a:r>
            <a:r>
              <a:rPr lang="en-US" dirty="0">
                <a:solidFill>
                  <a:srgbClr val="000000"/>
                </a:solidFill>
              </a:rPr>
              <a:t> a JavaScript</a:t>
            </a:r>
            <a:endParaRPr lang="en-GB" i="1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 err="1"/>
              <a:t>Fácil</a:t>
            </a:r>
            <a:r>
              <a:rPr lang="en-US" b="1" dirty="0"/>
              <a:t> de </a:t>
            </a:r>
            <a:r>
              <a:rPr lang="en-US" b="1" dirty="0" err="1"/>
              <a:t>integrar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JavaScript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1498C63-E960-4347-8ED8-F4BEF78C3822}"/>
              </a:ext>
            </a:extLst>
          </p:cNvPr>
          <p:cNvSpPr/>
          <p:nvPr/>
        </p:nvSpPr>
        <p:spPr>
          <a:xfrm>
            <a:off x="3475262" y="4220712"/>
            <a:ext cx="2189846" cy="449055"/>
          </a:xfrm>
          <a:prstGeom prst="roundRect">
            <a:avLst>
              <a:gd name="adj" fmla="val 5871"/>
            </a:avLst>
          </a:prstGeom>
          <a:solidFill>
            <a:srgbClr val="D9D9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ES5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E989947-B60A-4562-AE18-0B1860196981}"/>
              </a:ext>
            </a:extLst>
          </p:cNvPr>
          <p:cNvSpPr/>
          <p:nvPr/>
        </p:nvSpPr>
        <p:spPr>
          <a:xfrm>
            <a:off x="4155225" y="3958810"/>
            <a:ext cx="829920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ES6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41058ED-E4FF-426C-9452-16EEC2DA010E}"/>
              </a:ext>
            </a:extLst>
          </p:cNvPr>
          <p:cNvSpPr/>
          <p:nvPr/>
        </p:nvSpPr>
        <p:spPr>
          <a:xfrm>
            <a:off x="3939269" y="3673717"/>
            <a:ext cx="1261832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ESNext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A985734-4943-451F-B70B-A8FFBAF3445D}"/>
              </a:ext>
            </a:extLst>
          </p:cNvPr>
          <p:cNvSpPr/>
          <p:nvPr/>
        </p:nvSpPr>
        <p:spPr>
          <a:xfrm>
            <a:off x="3685568" y="3388348"/>
            <a:ext cx="1769234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TypeScript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3362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Características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7988E38E-3607-48CC-9A79-990BC2F93744}"/>
              </a:ext>
            </a:extLst>
          </p:cNvPr>
          <p:cNvSpPr/>
          <p:nvPr/>
        </p:nvSpPr>
        <p:spPr>
          <a:xfrm>
            <a:off x="1040614" y="1061447"/>
            <a:ext cx="3726339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Errores en tiempo de compilación</a:t>
            </a: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DE802016-7B1F-463A-8593-C6F20BAB4F9C}"/>
              </a:ext>
            </a:extLst>
          </p:cNvPr>
          <p:cNvSpPr/>
          <p:nvPr/>
        </p:nvSpPr>
        <p:spPr>
          <a:xfrm>
            <a:off x="1040614" y="2068777"/>
            <a:ext cx="2980942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 err="1"/>
              <a:t>Sintáxis</a:t>
            </a:r>
            <a:r>
              <a:rPr lang="es-ES_tradnl" sz="1800" dirty="0"/>
              <a:t> ES2015 y posterior</a:t>
            </a:r>
          </a:p>
        </p:txBody>
      </p:sp>
      <p:sp>
        <p:nvSpPr>
          <p:cNvPr id="16" name="Rectángulo 16">
            <a:extLst>
              <a:ext uri="{FF2B5EF4-FFF2-40B4-BE49-F238E27FC236}">
                <a16:creationId xmlns:a16="http://schemas.microsoft.com/office/drawing/2014/main" id="{A8A6F3B0-EB77-4E75-9F30-D310BF2B021A}"/>
              </a:ext>
            </a:extLst>
          </p:cNvPr>
          <p:cNvSpPr/>
          <p:nvPr/>
        </p:nvSpPr>
        <p:spPr>
          <a:xfrm>
            <a:off x="1040614" y="2571702"/>
            <a:ext cx="520591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ES_tradnl" sz="1800" dirty="0"/>
              <a:t>Convierte código </a:t>
            </a:r>
            <a:r>
              <a:rPr lang="es-ES_tradnl" sz="1800" dirty="0" err="1"/>
              <a:t>ESNext</a:t>
            </a:r>
            <a:r>
              <a:rPr lang="es-ES_tradnl" sz="1800" dirty="0"/>
              <a:t> a ES5 (casi sin </a:t>
            </a:r>
            <a:r>
              <a:rPr lang="es-ES_tradnl" sz="1800" dirty="0" err="1"/>
              <a:t>polyfills</a:t>
            </a:r>
            <a:r>
              <a:rPr lang="es-ES_tradnl" sz="1800" dirty="0"/>
              <a:t>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D2EF8D-B0F2-47DB-B369-65251825C7D1}"/>
              </a:ext>
            </a:extLst>
          </p:cNvPr>
          <p:cNvSpPr/>
          <p:nvPr/>
        </p:nvSpPr>
        <p:spPr>
          <a:xfrm>
            <a:off x="1040614" y="3080731"/>
            <a:ext cx="270202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Tipado estático opcional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952D5C-0BAE-464D-AC38-359950E2CC62}"/>
              </a:ext>
            </a:extLst>
          </p:cNvPr>
          <p:cNvSpPr/>
          <p:nvPr/>
        </p:nvSpPr>
        <p:spPr>
          <a:xfrm>
            <a:off x="1040614" y="3589760"/>
            <a:ext cx="546239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Azúcar sintáctico (</a:t>
            </a:r>
            <a:r>
              <a:rPr lang="es-ES_tradnl" sz="1800" dirty="0" err="1"/>
              <a:t>e.g</a:t>
            </a:r>
            <a:r>
              <a:rPr lang="es-ES_tradnl" sz="1800" dirty="0"/>
              <a:t>.  </a:t>
            </a:r>
            <a:r>
              <a:rPr lang="es-ES_tradnl" sz="1800" dirty="0" err="1"/>
              <a:t>transform-class-properties</a:t>
            </a:r>
            <a:r>
              <a:rPr lang="es-ES_tradnl" sz="1800" dirty="0"/>
              <a:t>)</a:t>
            </a:r>
          </a:p>
        </p:txBody>
      </p:sp>
      <p:sp>
        <p:nvSpPr>
          <p:cNvPr id="10" name="Rectángulo 16">
            <a:extLst>
              <a:ext uri="{FF2B5EF4-FFF2-40B4-BE49-F238E27FC236}">
                <a16:creationId xmlns:a16="http://schemas.microsoft.com/office/drawing/2014/main" id="{98C62F33-09B1-42B4-9430-F2057E493E49}"/>
              </a:ext>
            </a:extLst>
          </p:cNvPr>
          <p:cNvSpPr/>
          <p:nvPr/>
        </p:nvSpPr>
        <p:spPr>
          <a:xfrm>
            <a:off x="1040614" y="1564865"/>
            <a:ext cx="625748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Errores en tiempo de desarrollo (integración con </a:t>
            </a:r>
            <a:r>
              <a:rPr lang="es-ES_tradnl" sz="1800" dirty="0" err="1"/>
              <a:t>VSCode</a:t>
            </a:r>
            <a:r>
              <a:rPr lang="es-ES_tradnl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52019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18C2EDB-0C49-4F6D-BC23-3DAA7B6C2D3D}"/>
              </a:ext>
            </a:extLst>
          </p:cNvPr>
          <p:cNvCxnSpPr>
            <a:cxnSpLocks/>
          </p:cNvCxnSpPr>
          <p:nvPr/>
        </p:nvCxnSpPr>
        <p:spPr>
          <a:xfrm>
            <a:off x="1659839" y="4385458"/>
            <a:ext cx="1020418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C1A80CD6-D488-49EB-8885-5B6B2DAD0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 b="8289"/>
          <a:stretch/>
        </p:blipFill>
        <p:spPr bwMode="auto">
          <a:xfrm>
            <a:off x="2767734" y="4123546"/>
            <a:ext cx="1185173" cy="523824"/>
          </a:xfrm>
          <a:prstGeom prst="rect">
            <a:avLst/>
          </a:prstGeom>
          <a:noFill/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4F7C7A2-65E9-42BA-BB5B-0867AE9265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730" y="1193526"/>
            <a:ext cx="739632" cy="739632"/>
          </a:xfrm>
          <a:prstGeom prst="rect">
            <a:avLst/>
          </a:prstGeom>
        </p:spPr>
      </p:pic>
      <p:sp>
        <p:nvSpPr>
          <p:cNvPr id="25" name="Rectángulo 16">
            <a:extLst>
              <a:ext uri="{FF2B5EF4-FFF2-40B4-BE49-F238E27FC236}">
                <a16:creationId xmlns:a16="http://schemas.microsoft.com/office/drawing/2014/main" id="{4DFD51C3-63B8-4343-B9CF-7D0910F56B1F}"/>
              </a:ext>
            </a:extLst>
          </p:cNvPr>
          <p:cNvSpPr/>
          <p:nvPr/>
        </p:nvSpPr>
        <p:spPr>
          <a:xfrm>
            <a:off x="1914490" y="3928304"/>
            <a:ext cx="49789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TS</a:t>
            </a:r>
          </a:p>
        </p:txBody>
      </p:sp>
      <p:sp>
        <p:nvSpPr>
          <p:cNvPr id="26" name="Rectángulo 16">
            <a:extLst>
              <a:ext uri="{FF2B5EF4-FFF2-40B4-BE49-F238E27FC236}">
                <a16:creationId xmlns:a16="http://schemas.microsoft.com/office/drawing/2014/main" id="{363620B5-F309-47F1-9A59-8C8BE920EE26}"/>
              </a:ext>
            </a:extLst>
          </p:cNvPr>
          <p:cNvSpPr/>
          <p:nvPr/>
        </p:nvSpPr>
        <p:spPr>
          <a:xfrm>
            <a:off x="926511" y="1550090"/>
            <a:ext cx="31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TS</a:t>
            </a:r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30203650-F51D-4984-86D4-20AC7C5C18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730" y="2562813"/>
            <a:ext cx="739632" cy="739632"/>
          </a:xfrm>
          <a:prstGeom prst="rect">
            <a:avLst/>
          </a:prstGeom>
        </p:spPr>
      </p:pic>
      <p:sp>
        <p:nvSpPr>
          <p:cNvPr id="28" name="Rectángulo 16">
            <a:extLst>
              <a:ext uri="{FF2B5EF4-FFF2-40B4-BE49-F238E27FC236}">
                <a16:creationId xmlns:a16="http://schemas.microsoft.com/office/drawing/2014/main" id="{5A805AAB-879C-483B-B541-33BDF0EED736}"/>
              </a:ext>
            </a:extLst>
          </p:cNvPr>
          <p:cNvSpPr/>
          <p:nvPr/>
        </p:nvSpPr>
        <p:spPr>
          <a:xfrm>
            <a:off x="926511" y="2919377"/>
            <a:ext cx="31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767E98E-2687-406E-8373-59941086D514}"/>
              </a:ext>
            </a:extLst>
          </p:cNvPr>
          <p:cNvCxnSpPr>
            <a:cxnSpLocks/>
          </p:cNvCxnSpPr>
          <p:nvPr/>
        </p:nvCxnSpPr>
        <p:spPr>
          <a:xfrm>
            <a:off x="4095018" y="4385458"/>
            <a:ext cx="1186070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ángulo 16">
            <a:extLst>
              <a:ext uri="{FF2B5EF4-FFF2-40B4-BE49-F238E27FC236}">
                <a16:creationId xmlns:a16="http://schemas.microsoft.com/office/drawing/2014/main" id="{D648F84D-E3C0-426F-94DB-A76C5E9FBB42}"/>
              </a:ext>
            </a:extLst>
          </p:cNvPr>
          <p:cNvSpPr/>
          <p:nvPr/>
        </p:nvSpPr>
        <p:spPr>
          <a:xfrm>
            <a:off x="4349669" y="3928304"/>
            <a:ext cx="6950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ES5</a:t>
            </a:r>
          </a:p>
        </p:txBody>
      </p:sp>
      <p:pic>
        <p:nvPicPr>
          <p:cNvPr id="37" name="Gráfico 36">
            <a:extLst>
              <a:ext uri="{FF2B5EF4-FFF2-40B4-BE49-F238E27FC236}">
                <a16:creationId xmlns:a16="http://schemas.microsoft.com/office/drawing/2014/main" id="{328E4448-4BD6-4C1C-9DC6-4F7502FD0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730" y="3932100"/>
            <a:ext cx="739632" cy="739632"/>
          </a:xfrm>
          <a:prstGeom prst="rect">
            <a:avLst/>
          </a:prstGeom>
        </p:spPr>
      </p:pic>
      <p:sp>
        <p:nvSpPr>
          <p:cNvPr id="38" name="Rectángulo 16">
            <a:extLst>
              <a:ext uri="{FF2B5EF4-FFF2-40B4-BE49-F238E27FC236}">
                <a16:creationId xmlns:a16="http://schemas.microsoft.com/office/drawing/2014/main" id="{1699EC3C-4CD2-474C-AE53-71126D51DBBC}"/>
              </a:ext>
            </a:extLst>
          </p:cNvPr>
          <p:cNvSpPr/>
          <p:nvPr/>
        </p:nvSpPr>
        <p:spPr>
          <a:xfrm>
            <a:off x="926511" y="4288664"/>
            <a:ext cx="31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b="1" dirty="0">
                <a:solidFill>
                  <a:schemeClr val="bg1"/>
                </a:solidFill>
                <a:latin typeface="Montserrat SemiBold" panose="00000700000000000000" pitchFamily="2" charset="0"/>
              </a:rPr>
              <a:t>TS</a:t>
            </a:r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42264136-EE44-4398-9925-64F99317CC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3199" y="3928304"/>
            <a:ext cx="739632" cy="739632"/>
          </a:xfrm>
          <a:prstGeom prst="rect">
            <a:avLst/>
          </a:prstGeom>
        </p:spPr>
      </p:pic>
      <p:sp>
        <p:nvSpPr>
          <p:cNvPr id="40" name="Rectángulo 16">
            <a:extLst>
              <a:ext uri="{FF2B5EF4-FFF2-40B4-BE49-F238E27FC236}">
                <a16:creationId xmlns:a16="http://schemas.microsoft.com/office/drawing/2014/main" id="{927AB90F-F800-4905-8C31-FB9D149E330F}"/>
              </a:ext>
            </a:extLst>
          </p:cNvPr>
          <p:cNvSpPr/>
          <p:nvPr/>
        </p:nvSpPr>
        <p:spPr>
          <a:xfrm>
            <a:off x="5524283" y="4288664"/>
            <a:ext cx="3071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JS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EB54922-B967-4483-8312-C9C1E4EE97BF}"/>
              </a:ext>
            </a:extLst>
          </p:cNvPr>
          <p:cNvCxnSpPr>
            <a:cxnSpLocks/>
          </p:cNvCxnSpPr>
          <p:nvPr/>
        </p:nvCxnSpPr>
        <p:spPr>
          <a:xfrm>
            <a:off x="1659839" y="1640754"/>
            <a:ext cx="1020418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ángulo 16">
            <a:extLst>
              <a:ext uri="{FF2B5EF4-FFF2-40B4-BE49-F238E27FC236}">
                <a16:creationId xmlns:a16="http://schemas.microsoft.com/office/drawing/2014/main" id="{6476C6B3-24CF-4744-AD26-451A72E3FDE3}"/>
              </a:ext>
            </a:extLst>
          </p:cNvPr>
          <p:cNvSpPr/>
          <p:nvPr/>
        </p:nvSpPr>
        <p:spPr>
          <a:xfrm>
            <a:off x="1914490" y="1183600"/>
            <a:ext cx="49789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TS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3F52C22-A7A3-4ABB-B12C-9F9D5E4D95EE}"/>
              </a:ext>
            </a:extLst>
          </p:cNvPr>
          <p:cNvCxnSpPr>
            <a:cxnSpLocks/>
          </p:cNvCxnSpPr>
          <p:nvPr/>
        </p:nvCxnSpPr>
        <p:spPr>
          <a:xfrm>
            <a:off x="4095018" y="1640754"/>
            <a:ext cx="1186070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Rectángulo 16">
            <a:extLst>
              <a:ext uri="{FF2B5EF4-FFF2-40B4-BE49-F238E27FC236}">
                <a16:creationId xmlns:a16="http://schemas.microsoft.com/office/drawing/2014/main" id="{87BFF434-2BAF-4BD6-89BC-AF4486EB71D5}"/>
              </a:ext>
            </a:extLst>
          </p:cNvPr>
          <p:cNvSpPr/>
          <p:nvPr/>
        </p:nvSpPr>
        <p:spPr>
          <a:xfrm>
            <a:off x="4349669" y="1183600"/>
            <a:ext cx="6950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ES5</a:t>
            </a:r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83253009-27F2-4E1B-88BC-4B90422739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3199" y="1191205"/>
            <a:ext cx="739632" cy="739632"/>
          </a:xfrm>
          <a:prstGeom prst="rect">
            <a:avLst/>
          </a:prstGeom>
        </p:spPr>
      </p:pic>
      <p:sp>
        <p:nvSpPr>
          <p:cNvPr id="47" name="Rectángulo 16">
            <a:extLst>
              <a:ext uri="{FF2B5EF4-FFF2-40B4-BE49-F238E27FC236}">
                <a16:creationId xmlns:a16="http://schemas.microsoft.com/office/drawing/2014/main" id="{061612AE-5226-46ED-A3BC-AFF367787E5A}"/>
              </a:ext>
            </a:extLst>
          </p:cNvPr>
          <p:cNvSpPr/>
          <p:nvPr/>
        </p:nvSpPr>
        <p:spPr>
          <a:xfrm>
            <a:off x="5524283" y="1551565"/>
            <a:ext cx="3071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JS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226300C-DF48-41F8-9BBB-B7A987138AC9}"/>
              </a:ext>
            </a:extLst>
          </p:cNvPr>
          <p:cNvGrpSpPr/>
          <p:nvPr/>
        </p:nvGrpSpPr>
        <p:grpSpPr>
          <a:xfrm>
            <a:off x="2767734" y="1176561"/>
            <a:ext cx="1200947" cy="800924"/>
            <a:chOff x="3072690" y="3335874"/>
            <a:chExt cx="1200947" cy="800924"/>
          </a:xfrm>
        </p:grpSpPr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18615DC2-E1B9-40A5-B00D-BB7963BDE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700000">
              <a:off x="3072690" y="3335874"/>
              <a:ext cx="739632" cy="739632"/>
            </a:xfrm>
            <a:prstGeom prst="rect">
              <a:avLst/>
            </a:prstGeom>
          </p:spPr>
        </p:pic>
        <p:sp>
          <p:nvSpPr>
            <p:cNvPr id="50" name="Rectángulo 16">
              <a:extLst>
                <a:ext uri="{FF2B5EF4-FFF2-40B4-BE49-F238E27FC236}">
                  <a16:creationId xmlns:a16="http://schemas.microsoft.com/office/drawing/2014/main" id="{118861E6-77EF-4F27-8E85-28F24F9A1E49}"/>
                </a:ext>
              </a:extLst>
            </p:cNvPr>
            <p:cNvSpPr/>
            <p:nvPr/>
          </p:nvSpPr>
          <p:spPr>
            <a:xfrm>
              <a:off x="3637888" y="3508217"/>
              <a:ext cx="6357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2400" b="1" dirty="0">
                  <a:solidFill>
                    <a:srgbClr val="006A7B"/>
                  </a:solidFill>
                </a:rPr>
                <a:t>TSC</a:t>
              </a:r>
            </a:p>
          </p:txBody>
        </p:sp>
        <p:sp>
          <p:nvSpPr>
            <p:cNvPr id="52" name="Rectángulo 16">
              <a:extLst>
                <a:ext uri="{FF2B5EF4-FFF2-40B4-BE49-F238E27FC236}">
                  <a16:creationId xmlns:a16="http://schemas.microsoft.com/office/drawing/2014/main" id="{95EF2BF7-C63A-4FF9-9A6F-747BC6E3882E}"/>
                </a:ext>
              </a:extLst>
            </p:cNvPr>
            <p:cNvSpPr/>
            <p:nvPr/>
          </p:nvSpPr>
          <p:spPr>
            <a:xfrm>
              <a:off x="3668674" y="3895242"/>
              <a:ext cx="578648" cy="241556"/>
            </a:xfrm>
            <a:prstGeom prst="roundRect">
              <a:avLst/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 anchorCtr="0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600" b="1" dirty="0">
                  <a:solidFill>
                    <a:schemeClr val="bg1"/>
                  </a:solidFill>
                </a:rPr>
                <a:t>EXE</a:t>
              </a:r>
            </a:p>
          </p:txBody>
        </p:sp>
      </p:grp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5FCDA3A-017D-471F-81EF-A80EE187162C}"/>
              </a:ext>
            </a:extLst>
          </p:cNvPr>
          <p:cNvCxnSpPr>
            <a:cxnSpLocks/>
          </p:cNvCxnSpPr>
          <p:nvPr/>
        </p:nvCxnSpPr>
        <p:spPr>
          <a:xfrm>
            <a:off x="1659839" y="3017265"/>
            <a:ext cx="1020418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Rectángulo 16">
            <a:extLst>
              <a:ext uri="{FF2B5EF4-FFF2-40B4-BE49-F238E27FC236}">
                <a16:creationId xmlns:a16="http://schemas.microsoft.com/office/drawing/2014/main" id="{30505524-46B8-46A0-87E4-7A4D393A9EAA}"/>
              </a:ext>
            </a:extLst>
          </p:cNvPr>
          <p:cNvSpPr/>
          <p:nvPr/>
        </p:nvSpPr>
        <p:spPr>
          <a:xfrm>
            <a:off x="1914490" y="2560111"/>
            <a:ext cx="49789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TS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5483656-F937-4A66-AF87-406513D413A1}"/>
              </a:ext>
            </a:extLst>
          </p:cNvPr>
          <p:cNvCxnSpPr>
            <a:cxnSpLocks/>
          </p:cNvCxnSpPr>
          <p:nvPr/>
        </p:nvCxnSpPr>
        <p:spPr>
          <a:xfrm>
            <a:off x="4095018" y="3017265"/>
            <a:ext cx="1186070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Rectángulo 16">
            <a:extLst>
              <a:ext uri="{FF2B5EF4-FFF2-40B4-BE49-F238E27FC236}">
                <a16:creationId xmlns:a16="http://schemas.microsoft.com/office/drawing/2014/main" id="{36BD5CB1-D776-4797-8700-09C82CA35453}"/>
              </a:ext>
            </a:extLst>
          </p:cNvPr>
          <p:cNvSpPr/>
          <p:nvPr/>
        </p:nvSpPr>
        <p:spPr>
          <a:xfrm>
            <a:off x="4349669" y="2560111"/>
            <a:ext cx="6950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ES6</a:t>
            </a:r>
          </a:p>
        </p:txBody>
      </p:sp>
      <p:pic>
        <p:nvPicPr>
          <p:cNvPr id="58" name="Gráfico 57">
            <a:extLst>
              <a:ext uri="{FF2B5EF4-FFF2-40B4-BE49-F238E27FC236}">
                <a16:creationId xmlns:a16="http://schemas.microsoft.com/office/drawing/2014/main" id="{5EA2B2AE-DFD6-43F6-AC15-A9740BAC9A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129" y="2557762"/>
            <a:ext cx="739632" cy="739632"/>
          </a:xfrm>
          <a:prstGeom prst="rect">
            <a:avLst/>
          </a:prstGeom>
        </p:spPr>
      </p:pic>
      <p:sp>
        <p:nvSpPr>
          <p:cNvPr id="59" name="Rectángulo 16">
            <a:extLst>
              <a:ext uri="{FF2B5EF4-FFF2-40B4-BE49-F238E27FC236}">
                <a16:creationId xmlns:a16="http://schemas.microsoft.com/office/drawing/2014/main" id="{8D21E66A-AAC0-4F7C-9B73-5E5F25DFF772}"/>
              </a:ext>
            </a:extLst>
          </p:cNvPr>
          <p:cNvSpPr/>
          <p:nvPr/>
        </p:nvSpPr>
        <p:spPr>
          <a:xfrm>
            <a:off x="8046213" y="2918122"/>
            <a:ext cx="30713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JS</a:t>
            </a: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63085B4-418D-4ED0-8467-E6DCC4E73ADC}"/>
              </a:ext>
            </a:extLst>
          </p:cNvPr>
          <p:cNvGrpSpPr/>
          <p:nvPr/>
        </p:nvGrpSpPr>
        <p:grpSpPr>
          <a:xfrm>
            <a:off x="2767734" y="2553072"/>
            <a:ext cx="1200947" cy="800924"/>
            <a:chOff x="3072690" y="3335874"/>
            <a:chExt cx="1200947" cy="800924"/>
          </a:xfrm>
        </p:grpSpPr>
        <p:pic>
          <p:nvPicPr>
            <p:cNvPr id="61" name="Gráfico 60">
              <a:extLst>
                <a:ext uri="{FF2B5EF4-FFF2-40B4-BE49-F238E27FC236}">
                  <a16:creationId xmlns:a16="http://schemas.microsoft.com/office/drawing/2014/main" id="{8490418A-E89E-450A-8577-5E3B9A05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700000">
              <a:off x="3072690" y="3335874"/>
              <a:ext cx="739632" cy="739632"/>
            </a:xfrm>
            <a:prstGeom prst="rect">
              <a:avLst/>
            </a:prstGeom>
          </p:spPr>
        </p:pic>
        <p:sp>
          <p:nvSpPr>
            <p:cNvPr id="62" name="Rectángulo 16">
              <a:extLst>
                <a:ext uri="{FF2B5EF4-FFF2-40B4-BE49-F238E27FC236}">
                  <a16:creationId xmlns:a16="http://schemas.microsoft.com/office/drawing/2014/main" id="{B99FC650-5CAB-4E72-8B26-8A1F6C261E77}"/>
                </a:ext>
              </a:extLst>
            </p:cNvPr>
            <p:cNvSpPr/>
            <p:nvPr/>
          </p:nvSpPr>
          <p:spPr>
            <a:xfrm>
              <a:off x="3637888" y="3508217"/>
              <a:ext cx="63574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2400" b="1" dirty="0">
                  <a:solidFill>
                    <a:srgbClr val="006A7B"/>
                  </a:solidFill>
                </a:rPr>
                <a:t>TSC</a:t>
              </a:r>
            </a:p>
          </p:txBody>
        </p:sp>
        <p:sp>
          <p:nvSpPr>
            <p:cNvPr id="63" name="Rectángulo 16">
              <a:extLst>
                <a:ext uri="{FF2B5EF4-FFF2-40B4-BE49-F238E27FC236}">
                  <a16:creationId xmlns:a16="http://schemas.microsoft.com/office/drawing/2014/main" id="{14D5B19B-B6C6-4B91-BB54-4E911126C7AC}"/>
                </a:ext>
              </a:extLst>
            </p:cNvPr>
            <p:cNvSpPr/>
            <p:nvPr/>
          </p:nvSpPr>
          <p:spPr>
            <a:xfrm>
              <a:off x="3668674" y="3895242"/>
              <a:ext cx="578648" cy="241556"/>
            </a:xfrm>
            <a:prstGeom prst="roundRect">
              <a:avLst/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 anchorCtr="0">
              <a:no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600" b="1" dirty="0">
                  <a:solidFill>
                    <a:schemeClr val="bg1"/>
                  </a:solidFill>
                </a:rPr>
                <a:t>EXE</a:t>
              </a:r>
            </a:p>
          </p:txBody>
        </p:sp>
      </p:grpSp>
      <p:pic>
        <p:nvPicPr>
          <p:cNvPr id="64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14BC8899-60D9-43D5-A1B6-026B41168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7" b="8289"/>
          <a:stretch/>
        </p:blipFill>
        <p:spPr bwMode="auto">
          <a:xfrm>
            <a:off x="5351161" y="2755353"/>
            <a:ext cx="1185173" cy="523824"/>
          </a:xfrm>
          <a:prstGeom prst="rect">
            <a:avLst/>
          </a:prstGeom>
          <a:noFill/>
        </p:spPr>
      </p:pic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311646A-F644-4906-801B-0B02608176EE}"/>
              </a:ext>
            </a:extLst>
          </p:cNvPr>
          <p:cNvCxnSpPr>
            <a:cxnSpLocks/>
          </p:cNvCxnSpPr>
          <p:nvPr/>
        </p:nvCxnSpPr>
        <p:spPr>
          <a:xfrm>
            <a:off x="6663568" y="3033862"/>
            <a:ext cx="1186070" cy="0"/>
          </a:xfrm>
          <a:prstGeom prst="straightConnector1">
            <a:avLst/>
          </a:prstGeom>
          <a:noFill/>
          <a:ln w="3175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Rectángulo 16">
            <a:extLst>
              <a:ext uri="{FF2B5EF4-FFF2-40B4-BE49-F238E27FC236}">
                <a16:creationId xmlns:a16="http://schemas.microsoft.com/office/drawing/2014/main" id="{45C6A456-7318-418F-8FD3-249249D97C7E}"/>
              </a:ext>
            </a:extLst>
          </p:cNvPr>
          <p:cNvSpPr/>
          <p:nvPr/>
        </p:nvSpPr>
        <p:spPr>
          <a:xfrm>
            <a:off x="6918219" y="2576708"/>
            <a:ext cx="6950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2800" b="1" dirty="0">
                <a:solidFill>
                  <a:schemeClr val="bg1">
                    <a:lumMod val="50000"/>
                  </a:schemeClr>
                </a:solidFill>
              </a:rPr>
              <a:t>ES5</a:t>
            </a:r>
          </a:p>
        </p:txBody>
      </p:sp>
    </p:spTree>
    <p:extLst>
      <p:ext uri="{BB962C8B-B14F-4D97-AF65-F5344CB8AC3E}">
        <p14:creationId xmlns:p14="http://schemas.microsoft.com/office/powerpoint/2010/main" val="2194632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126</Words>
  <Application>Microsoft Office PowerPoint</Application>
  <PresentationFormat>Presentación en pantalla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Qué es TypeScript?</vt:lpstr>
      <vt:lpstr>Características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418</cp:revision>
  <dcterms:modified xsi:type="dcterms:W3CDTF">2020-10-23T14:54:59Z</dcterms:modified>
</cp:coreProperties>
</file>