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62" r:id="rId2"/>
    <p:sldId id="269" r:id="rId3"/>
    <p:sldId id="275" r:id="rId4"/>
    <p:sldId id="276" r:id="rId5"/>
    <p:sldId id="277" r:id="rId6"/>
    <p:sldId id="266" r:id="rId7"/>
    <p:sldId id="271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63" r:id="rId2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pos="4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15"/>
    <a:srgbClr val="BC5B40"/>
    <a:srgbClr val="00AD74"/>
    <a:srgbClr val="2F4858"/>
    <a:srgbClr val="FF6600"/>
    <a:srgbClr val="006A7B"/>
    <a:srgbClr val="D54998"/>
    <a:srgbClr val="F9DC3E"/>
    <a:srgbClr val="5567D5"/>
    <a:srgbClr val="3DA5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84" autoAdjust="0"/>
    <p:restoredTop sz="94660"/>
  </p:normalViewPr>
  <p:slideViewPr>
    <p:cSldViewPr snapToGrid="0" showGuides="1">
      <p:cViewPr varScale="1">
        <p:scale>
          <a:sx n="184" d="100"/>
          <a:sy n="184" d="100"/>
        </p:scale>
        <p:origin x="112" y="420"/>
      </p:cViewPr>
      <p:guideLst>
        <p:guide orient="horz" pos="1620"/>
        <p:guide pos="2880"/>
        <p:guide pos="317"/>
        <p:guide pos="4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95300" y="2847975"/>
            <a:ext cx="7772400" cy="933450"/>
          </a:xfrm>
          <a:prstGeom prst="rect">
            <a:avLst/>
          </a:prstGeom>
        </p:spPr>
        <p:txBody>
          <a:bodyPr/>
          <a:lstStyle>
            <a:lvl1pPr>
              <a:defRPr sz="7200" spc="-300"/>
            </a:lvl1pPr>
          </a:lstStyle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33400" y="3657600"/>
            <a:ext cx="8013700" cy="4953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1pPr>
            <a:lvl2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2pPr>
            <a:lvl3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3pPr>
            <a:lvl4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4pPr>
            <a:lvl5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3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>
            <a:spLocks noGrp="1"/>
          </p:cNvSpPr>
          <p:nvPr>
            <p:ph type="title"/>
          </p:nvPr>
        </p:nvSpPr>
        <p:spPr>
          <a:xfrm>
            <a:off x="6629400" y="205978"/>
            <a:ext cx="2057400" cy="4388646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0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205978"/>
            <a:ext cx="6019800" cy="438864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1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>
              <a:defRPr sz="4000" b="1" cap="all"/>
            </a:lvl1pPr>
          </a:lstStyle>
          <a:p>
            <a:r>
              <a:t>Texto del título</a:t>
            </a:r>
          </a:p>
        </p:txBody>
      </p:sp>
      <p:sp>
        <p:nvSpPr>
          <p:cNvPr id="3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00"/>
              </a:spcBef>
              <a:defRPr sz="2000">
                <a:solidFill>
                  <a:srgbClr val="888888"/>
                </a:solidFill>
              </a:defRPr>
            </a:lvl1pPr>
            <a:lvl2pPr>
              <a:spcBef>
                <a:spcPts val="400"/>
              </a:spcBef>
              <a:defRPr sz="2000">
                <a:solidFill>
                  <a:srgbClr val="888888"/>
                </a:solidFill>
              </a:defRPr>
            </a:lvl2pPr>
            <a:lvl3pPr>
              <a:spcBef>
                <a:spcPts val="400"/>
              </a:spcBef>
              <a:defRPr sz="2000">
                <a:solidFill>
                  <a:srgbClr val="888888"/>
                </a:solidFill>
              </a:defRPr>
            </a:lvl3pPr>
            <a:lvl4pPr>
              <a:spcBef>
                <a:spcPts val="400"/>
              </a:spcBef>
              <a:defRPr sz="2000">
                <a:solidFill>
                  <a:srgbClr val="888888"/>
                </a:solidFill>
              </a:defRPr>
            </a:lvl4pPr>
            <a:lvl5pPr>
              <a:spcBef>
                <a:spcPts val="400"/>
              </a:spcBef>
              <a:defRPr sz="2000"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9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>
              <a:spcBef>
                <a:spcPts val="600"/>
              </a:spcBef>
              <a:defRPr sz="2800"/>
            </a:lvl3pPr>
            <a:lvl4pPr>
              <a:spcBef>
                <a:spcPts val="600"/>
              </a:spcBef>
              <a:defRPr sz="2800"/>
            </a:lvl4pPr>
            <a:lvl5pPr>
              <a:spcBef>
                <a:spcPts val="600"/>
              </a:spcBef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>
              <a:spcBef>
                <a:spcPts val="500"/>
              </a:spcBef>
              <a:defRPr sz="2400" b="1"/>
            </a:lvl1pPr>
            <a:lvl2pPr>
              <a:spcBef>
                <a:spcPts val="500"/>
              </a:spcBef>
              <a:defRPr sz="2400" b="1"/>
            </a:lvl2pPr>
            <a:lvl3pPr>
              <a:spcBef>
                <a:spcPts val="500"/>
              </a:spcBef>
              <a:defRPr sz="2400" b="1"/>
            </a:lvl3pPr>
            <a:lvl4pPr>
              <a:spcBef>
                <a:spcPts val="500"/>
              </a:spcBef>
              <a:defRPr sz="2400" b="1"/>
            </a:lvl4pPr>
            <a:lvl5pPr>
              <a:spcBef>
                <a:spcPts val="500"/>
              </a:spcBef>
              <a:defRPr sz="24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ts val="500"/>
              </a:spcBef>
              <a:defRPr sz="2400" b="1"/>
            </a:pPr>
            <a:endParaRPr/>
          </a:p>
        </p:txBody>
      </p:sp>
      <p:sp>
        <p:nvSpPr>
          <p:cNvPr id="5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73" name="Nivel de texto 1…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400"/>
            </a:pPr>
            <a:endParaRPr/>
          </a:p>
        </p:txBody>
      </p:sp>
      <p:sp>
        <p:nvSpPr>
          <p:cNvPr id="7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>
              <a:spcBef>
                <a:spcPts val="300"/>
              </a:spcBef>
              <a:defRPr sz="14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400"/>
            </a:lvl4pPr>
            <a:lvl5pPr>
              <a:spcBef>
                <a:spcPts val="300"/>
              </a:spcBef>
              <a:defRPr sz="1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553200" y="4767262"/>
            <a:ext cx="343903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1pPr>
      <a:lvl2pPr marL="0" marR="0" indent="4572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2pPr>
      <a:lvl3pPr marL="0" marR="0" indent="914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3pPr>
      <a:lvl4pPr marL="0" marR="0" indent="13716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4pPr>
      <a:lvl5pPr marL="0" marR="0" indent="1828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dash/lodash/wiki/Roadmap#v500-2017" TargetMode="External"/><Relationship Id="rId2" Type="http://schemas.openxmlformats.org/officeDocument/2006/relationships/hyperlink" Target="https://www.npmjs.com/package/lodash-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dash.com/custom-builds" TargetMode="External"/><Relationship Id="rId5" Type="http://schemas.openxmlformats.org/officeDocument/2006/relationships/hyperlink" Target="https://www.npmjs.com/package/lodash-webpack-plugin" TargetMode="External"/><Relationship Id="rId4" Type="http://schemas.openxmlformats.org/officeDocument/2006/relationships/hyperlink" Target="https://www.npmjs.com/package/babel-plugin-lodash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lodash.com/" TargetMode="External"/><Relationship Id="rId3" Type="http://schemas.openxmlformats.org/officeDocument/2006/relationships/hyperlink" Target="https://github.com/ded/valentine" TargetMode="External"/><Relationship Id="rId7" Type="http://schemas.openxmlformats.org/officeDocument/2006/relationships/hyperlink" Target="http://underscorejs.org/" TargetMode="External"/><Relationship Id="rId2" Type="http://schemas.openxmlformats.org/officeDocument/2006/relationships/hyperlink" Target="https://sugarj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amdajs.com/" TargetMode="External"/><Relationship Id="rId5" Type="http://schemas.openxmlformats.org/officeDocument/2006/relationships/hyperlink" Target="http://danieltao.com/lazy.js" TargetMode="External"/><Relationship Id="rId4" Type="http://schemas.openxmlformats.org/officeDocument/2006/relationships/hyperlink" Target="http://fitzgen.github.io/wu.j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Title 1"/>
          <p:cNvSpPr txBox="1"/>
          <p:nvPr/>
        </p:nvSpPr>
        <p:spPr>
          <a:xfrm>
            <a:off x="572754" y="2270924"/>
            <a:ext cx="8320421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8900" algn="l"/>
              </a:tabLst>
              <a:defRPr sz="72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_tradnl" dirty="0" err="1"/>
              <a:t>Lodash</a:t>
            </a:r>
            <a:endParaRPr dirty="0"/>
          </a:p>
        </p:txBody>
      </p:sp>
      <p:sp>
        <p:nvSpPr>
          <p:cNvPr id="298" name="Title 1"/>
          <p:cNvSpPr txBox="1"/>
          <p:nvPr/>
        </p:nvSpPr>
        <p:spPr>
          <a:xfrm>
            <a:off x="647699" y="3442251"/>
            <a:ext cx="8245476" cy="7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3900" spc="-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/>
              <a:t>Stop </a:t>
            </a:r>
            <a:r>
              <a:rPr lang="es-ES" dirty="0" err="1"/>
              <a:t>reinventing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wheel</a:t>
            </a:r>
            <a:endParaRPr dirty="0"/>
          </a:p>
        </p:txBody>
      </p:sp>
      <p:pic>
        <p:nvPicPr>
          <p:cNvPr id="299" name="Gráfico 9" descr="Gráfico 9"/>
          <p:cNvPicPr>
            <a:picLocks noChangeAspect="1"/>
          </p:cNvPicPr>
          <p:nvPr/>
        </p:nvPicPr>
        <p:blipFill>
          <a:blip r:embed="rId2"/>
          <a:srcRect l="50688" r="13872" b="52337"/>
          <a:stretch>
            <a:fillRect/>
          </a:stretch>
        </p:blipFill>
        <p:spPr>
          <a:xfrm rot="16200000">
            <a:off x="7494248" y="3493747"/>
            <a:ext cx="1701969" cy="1597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/>
              <a:t>Lang</a:t>
            </a:r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4A285E9-593A-4953-A8D8-F9860DA282C7}"/>
              </a:ext>
            </a:extLst>
          </p:cNvPr>
          <p:cNvSpPr/>
          <p:nvPr/>
        </p:nvSpPr>
        <p:spPr>
          <a:xfrm>
            <a:off x="865910" y="1555173"/>
            <a:ext cx="2285999" cy="3141519"/>
          </a:xfrm>
          <a:prstGeom prst="rect">
            <a:avLst/>
          </a:prstGeom>
        </p:spPr>
        <p:txBody>
          <a:bodyPr wrap="square" numCol="1" spcCol="180000">
            <a:noAutofit/>
          </a:bodyPr>
          <a:lstStyle/>
          <a:p>
            <a:pPr>
              <a:lnSpc>
                <a:spcPct val="200000"/>
              </a:lnSpc>
            </a:pPr>
            <a:r>
              <a:rPr lang="es-ES_tradnl" sz="16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castArray</a:t>
            </a:r>
            <a:endParaRPr lang="es-ES_tradnl" sz="16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600" dirty="0" err="1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isArrayLike</a:t>
            </a:r>
            <a:endParaRPr lang="es-ES_tradnl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600" dirty="0" err="1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isArrayLikeObject</a:t>
            </a:r>
            <a:endParaRPr lang="es-ES_tradnl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600" dirty="0" err="1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IsBoolean</a:t>
            </a:r>
            <a:endParaRPr lang="es-ES_tradnl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600" dirty="0" err="1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IsString</a:t>
            </a:r>
            <a:endParaRPr lang="es-ES_tradnl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600" dirty="0" err="1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isNumber</a:t>
            </a:r>
            <a:endParaRPr lang="es-ES_tradnl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BE74555-BB03-4AD7-BBCC-D672E3A37351}"/>
              </a:ext>
            </a:extLst>
          </p:cNvPr>
          <p:cNvSpPr/>
          <p:nvPr/>
        </p:nvSpPr>
        <p:spPr>
          <a:xfrm>
            <a:off x="958723" y="1080563"/>
            <a:ext cx="1124665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</p:spPr>
        <p:txBody>
          <a:bodyPr wrap="none" lIns="45719" tIns="45719" rIns="45719" bIns="45719" numCol="1" anchor="t">
            <a:spAutoFit/>
          </a:bodyPr>
          <a:lstStyle/>
          <a:p>
            <a:r>
              <a:rPr lang="es-ES_tradnl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_.</a:t>
            </a:r>
            <a:r>
              <a:rPr lang="es-ES_tradnl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is</a:t>
            </a:r>
            <a:r>
              <a:rPr lang="es-ES_tradnl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* _.</a:t>
            </a:r>
            <a:r>
              <a:rPr lang="es-ES_tradnl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to</a:t>
            </a:r>
            <a:r>
              <a:rPr lang="es-ES_tradnl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*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C8BC628-18AB-4EA9-B2C9-80A788154FA1}"/>
              </a:ext>
            </a:extLst>
          </p:cNvPr>
          <p:cNvSpPr/>
          <p:nvPr/>
        </p:nvSpPr>
        <p:spPr>
          <a:xfrm>
            <a:off x="3328193" y="1555171"/>
            <a:ext cx="1484169" cy="3141519"/>
          </a:xfrm>
          <a:prstGeom prst="rect">
            <a:avLst/>
          </a:prstGeom>
        </p:spPr>
        <p:txBody>
          <a:bodyPr wrap="square" numCol="1" spcCol="180000">
            <a:noAutofit/>
          </a:bodyPr>
          <a:lstStyle/>
          <a:p>
            <a:pPr>
              <a:lnSpc>
                <a:spcPct val="200000"/>
              </a:lnSpc>
            </a:pPr>
            <a:r>
              <a:rPr lang="es-ES_tradnl" sz="1600" dirty="0" err="1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isDate</a:t>
            </a:r>
            <a:endParaRPr lang="es-ES_tradnl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600" dirty="0" err="1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isEmpty</a:t>
            </a:r>
            <a:endParaRPr lang="es-ES_tradnl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600" dirty="0" err="1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isEqual</a:t>
            </a:r>
            <a:endParaRPr lang="es-ES_tradnl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600" dirty="0" err="1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isError</a:t>
            </a:r>
            <a:endParaRPr lang="es-ES_tradnl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600" dirty="0" err="1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isFunction</a:t>
            </a:r>
            <a:endParaRPr lang="es-ES_tradnl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600" dirty="0" err="1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IsNull</a:t>
            </a:r>
            <a:endParaRPr lang="es-ES_tradnl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FD1F019-24E7-49F2-AA8D-A3A814C1D658}"/>
              </a:ext>
            </a:extLst>
          </p:cNvPr>
          <p:cNvSpPr/>
          <p:nvPr/>
        </p:nvSpPr>
        <p:spPr>
          <a:xfrm>
            <a:off x="4988646" y="1555172"/>
            <a:ext cx="1657351" cy="3141519"/>
          </a:xfrm>
          <a:prstGeom prst="rect">
            <a:avLst/>
          </a:prstGeom>
        </p:spPr>
        <p:txBody>
          <a:bodyPr wrap="square" numCol="1" spcCol="180000">
            <a:noAutofit/>
          </a:bodyPr>
          <a:lstStyle/>
          <a:p>
            <a:pPr>
              <a:lnSpc>
                <a:spcPct val="200000"/>
              </a:lnSpc>
            </a:pPr>
            <a:r>
              <a:rPr lang="es-ES_tradnl" sz="1600" dirty="0" err="1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isNil</a:t>
            </a:r>
            <a:endParaRPr lang="es-ES_tradnl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600" dirty="0" err="1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isUndefined</a:t>
            </a:r>
            <a:endParaRPr lang="es-ES_tradnl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600" dirty="0" err="1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toArray</a:t>
            </a:r>
            <a:endParaRPr lang="es-ES_tradnl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600" dirty="0" err="1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toInteger</a:t>
            </a:r>
            <a:endParaRPr lang="es-ES_tradnl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600" dirty="0" err="1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toString</a:t>
            </a:r>
            <a:endParaRPr lang="es-ES_tradnl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600" dirty="0" err="1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toNumber</a:t>
            </a:r>
            <a:endParaRPr lang="es-ES_tradnl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C65084C-6267-4F9F-BE52-28DE9D77589C}"/>
              </a:ext>
            </a:extLst>
          </p:cNvPr>
          <p:cNvSpPr/>
          <p:nvPr/>
        </p:nvSpPr>
        <p:spPr>
          <a:xfrm>
            <a:off x="6822281" y="1555171"/>
            <a:ext cx="1314450" cy="3141519"/>
          </a:xfrm>
          <a:prstGeom prst="rect">
            <a:avLst/>
          </a:prstGeom>
        </p:spPr>
        <p:txBody>
          <a:bodyPr wrap="square" numCol="1" spcCol="180000">
            <a:noAutofit/>
          </a:bodyPr>
          <a:lstStyle/>
          <a:p>
            <a:pPr>
              <a:lnSpc>
                <a:spcPct val="200000"/>
              </a:lnSpc>
            </a:pPr>
            <a:r>
              <a:rPr lang="es-ES_tradnl" sz="1600" dirty="0" err="1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gt</a:t>
            </a:r>
            <a:r>
              <a:rPr lang="es-ES_tradnl" sz="1600" dirty="0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s-ES_tradnl" sz="1600" dirty="0" err="1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gte</a:t>
            </a:r>
            <a:endParaRPr lang="es-ES_tradnl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600" dirty="0" err="1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lt</a:t>
            </a:r>
            <a:r>
              <a:rPr lang="es-ES_tradnl" sz="1600" dirty="0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s-ES_tradnl" sz="1600" dirty="0" err="1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lte</a:t>
            </a:r>
            <a:endParaRPr lang="es-ES_tradnl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600" dirty="0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clone</a:t>
            </a:r>
          </a:p>
          <a:p>
            <a:pPr>
              <a:lnSpc>
                <a:spcPct val="200000"/>
              </a:lnSpc>
            </a:pPr>
            <a:r>
              <a:rPr lang="es-ES_tradnl" sz="16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cloneDeep</a:t>
            </a:r>
            <a:endParaRPr lang="es-ES_tradnl" sz="16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12888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/>
              <a:t>String</a:t>
            </a:r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4A285E9-593A-4953-A8D8-F9860DA282C7}"/>
              </a:ext>
            </a:extLst>
          </p:cNvPr>
          <p:cNvSpPr/>
          <p:nvPr/>
        </p:nvSpPr>
        <p:spPr>
          <a:xfrm>
            <a:off x="969821" y="1153390"/>
            <a:ext cx="1745672" cy="3141519"/>
          </a:xfrm>
          <a:prstGeom prst="rect">
            <a:avLst/>
          </a:prstGeom>
        </p:spPr>
        <p:txBody>
          <a:bodyPr wrap="square" numCol="1" spcCol="180000">
            <a:noAutofit/>
          </a:bodyPr>
          <a:lstStyle/>
          <a:p>
            <a:pPr>
              <a:lnSpc>
                <a:spcPct val="200000"/>
              </a:lnSpc>
            </a:pPr>
            <a:r>
              <a:rPr lang="es-ES_tradnl" sz="16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camelCase</a:t>
            </a:r>
            <a:endParaRPr lang="es-ES_tradnl" sz="16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6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capitalize</a:t>
            </a:r>
            <a:endParaRPr lang="es-ES_tradnl" sz="16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6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deburr</a:t>
            </a:r>
            <a:endParaRPr lang="es-ES_tradnl" sz="16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600" dirty="0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escape</a:t>
            </a:r>
          </a:p>
          <a:p>
            <a:pPr>
              <a:lnSpc>
                <a:spcPct val="200000"/>
              </a:lnSpc>
            </a:pPr>
            <a:r>
              <a:rPr lang="es-ES_tradnl" sz="16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unescape</a:t>
            </a:r>
            <a:endParaRPr lang="es-ES_tradnl" sz="16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6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kebabCase</a:t>
            </a:r>
            <a:endParaRPr lang="es-ES_tradnl" sz="16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C8BC628-18AB-4EA9-B2C9-80A788154FA1}"/>
              </a:ext>
            </a:extLst>
          </p:cNvPr>
          <p:cNvSpPr/>
          <p:nvPr/>
        </p:nvSpPr>
        <p:spPr>
          <a:xfrm>
            <a:off x="3054567" y="1153389"/>
            <a:ext cx="1484169" cy="3141519"/>
          </a:xfrm>
          <a:prstGeom prst="rect">
            <a:avLst/>
          </a:prstGeom>
        </p:spPr>
        <p:txBody>
          <a:bodyPr wrap="square" numCol="1" spcCol="18000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pad</a:t>
            </a:r>
          </a:p>
          <a:p>
            <a:pPr>
              <a:lnSpc>
                <a:spcPct val="200000"/>
              </a:lnSpc>
            </a:pPr>
            <a:r>
              <a:rPr lang="en-US" sz="16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padStart</a:t>
            </a:r>
            <a:endParaRPr lang="en-US" sz="16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6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padEnd</a:t>
            </a:r>
            <a:endParaRPr lang="en-US" sz="16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6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snakeCase</a:t>
            </a:r>
            <a:endParaRPr lang="en-US" sz="16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truncate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words</a:t>
            </a:r>
            <a:endParaRPr lang="es-ES_tradnl" sz="16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12195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/>
              <a:t>Array</a:t>
            </a:r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4A285E9-593A-4953-A8D8-F9860DA282C7}"/>
              </a:ext>
            </a:extLst>
          </p:cNvPr>
          <p:cNvSpPr/>
          <p:nvPr/>
        </p:nvSpPr>
        <p:spPr>
          <a:xfrm>
            <a:off x="622660" y="997528"/>
            <a:ext cx="3282517" cy="3564081"/>
          </a:xfrm>
          <a:prstGeom prst="rect">
            <a:avLst/>
          </a:prstGeom>
        </p:spPr>
        <p:txBody>
          <a:bodyPr wrap="square" numCol="1" spcCol="180000">
            <a:noAutofit/>
          </a:bodyPr>
          <a:lstStyle/>
          <a:p>
            <a:pPr>
              <a:lnSpc>
                <a:spcPct val="200000"/>
              </a:lnSpc>
            </a:pPr>
            <a:r>
              <a:rPr lang="es-ES_tradnl" sz="14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chunk</a:t>
            </a:r>
            <a:endParaRPr lang="es-ES_tradnl" sz="14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400" spc="-15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difference</a:t>
            </a:r>
            <a:r>
              <a:rPr lang="es-ES_tradnl" sz="1400" spc="-150" dirty="0">
                <a:solidFill>
                  <a:srgbClr val="009A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ES_tradnl" sz="1400" spc="-150" dirty="0">
                <a:solidFill>
                  <a:srgbClr val="2F485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⇔</a:t>
            </a:r>
            <a:r>
              <a:rPr lang="es-ES_tradnl" sz="1400" spc="-150" dirty="0">
                <a:solidFill>
                  <a:srgbClr val="009A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ES_tradnl" sz="1400" spc="-150" dirty="0" err="1">
                <a:solidFill>
                  <a:srgbClr val="BC5B4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pullAll</a:t>
            </a:r>
            <a:endParaRPr lang="es-ES_tradnl" sz="1400" spc="-150" dirty="0">
              <a:solidFill>
                <a:srgbClr val="BC5B4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400" spc="-15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differenceBy</a:t>
            </a:r>
            <a:r>
              <a:rPr lang="es-ES_tradnl" sz="1400" spc="-150" dirty="0">
                <a:solidFill>
                  <a:srgbClr val="009A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ES_tradnl" sz="1400" spc="-150" dirty="0">
                <a:solidFill>
                  <a:srgbClr val="2F485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⇔</a:t>
            </a:r>
            <a:r>
              <a:rPr lang="es-ES_tradnl" sz="1400" spc="-150" dirty="0">
                <a:solidFill>
                  <a:srgbClr val="009A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ES_tradnl" sz="1400" spc="-150" dirty="0" err="1">
                <a:solidFill>
                  <a:srgbClr val="BC5B4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pullAllBy</a:t>
            </a:r>
            <a:endParaRPr lang="es-ES_tradnl" sz="1400" spc="-150" dirty="0">
              <a:solidFill>
                <a:srgbClr val="BC5B4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400" spc="-15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differenceWith</a:t>
            </a:r>
            <a:r>
              <a:rPr lang="es-ES_tradnl" sz="1400" spc="-150" dirty="0">
                <a:solidFill>
                  <a:srgbClr val="009A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ES_tradnl" sz="1400" spc="-150" dirty="0">
                <a:solidFill>
                  <a:srgbClr val="2F485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⇔</a:t>
            </a:r>
            <a:r>
              <a:rPr lang="es-ES_tradnl" sz="1400" spc="-150" dirty="0">
                <a:solidFill>
                  <a:srgbClr val="009A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ES_tradnl" sz="1400" spc="-150" dirty="0" err="1">
                <a:solidFill>
                  <a:srgbClr val="BC5B4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pullAllWith</a:t>
            </a:r>
            <a:endParaRPr lang="es-ES_tradnl" sz="1400" spc="-150" dirty="0">
              <a:solidFill>
                <a:srgbClr val="BC5B4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4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drop</a:t>
            </a:r>
            <a:endParaRPr lang="es-ES_tradnl" sz="14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4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dropRight</a:t>
            </a:r>
            <a:endParaRPr lang="es-ES_tradnl" sz="14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4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dropWhile</a:t>
            </a:r>
            <a:endParaRPr lang="es-ES_tradnl" sz="14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4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dropRightWhile</a:t>
            </a:r>
            <a:endParaRPr lang="es-ES_tradnl" sz="14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C8BC628-18AB-4EA9-B2C9-80A788154FA1}"/>
              </a:ext>
            </a:extLst>
          </p:cNvPr>
          <p:cNvSpPr/>
          <p:nvPr/>
        </p:nvSpPr>
        <p:spPr>
          <a:xfrm>
            <a:off x="3227101" y="997528"/>
            <a:ext cx="1784781" cy="3706092"/>
          </a:xfrm>
          <a:prstGeom prst="rect">
            <a:avLst/>
          </a:prstGeom>
        </p:spPr>
        <p:txBody>
          <a:bodyPr wrap="square" numCol="1" spcCol="18000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flatten</a:t>
            </a:r>
          </a:p>
          <a:p>
            <a:pPr>
              <a:lnSpc>
                <a:spcPct val="200000"/>
              </a:lnSpc>
            </a:pPr>
            <a:r>
              <a:rPr lang="en-US" sz="14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flattenDeep</a:t>
            </a:r>
            <a:endParaRPr lang="en-US" sz="14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4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flattenDepth</a:t>
            </a:r>
            <a:endParaRPr lang="en-US" sz="14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4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fromPairs</a:t>
            </a:r>
            <a:endParaRPr lang="en-US" sz="14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4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toPairs</a:t>
            </a:r>
            <a:endParaRPr lang="en-US" sz="14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intersection</a:t>
            </a:r>
          </a:p>
          <a:p>
            <a:pPr>
              <a:lnSpc>
                <a:spcPct val="200000"/>
              </a:lnSpc>
            </a:pPr>
            <a:r>
              <a:rPr lang="en-US" sz="14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intersectionBy</a:t>
            </a:r>
            <a:endParaRPr lang="en-US" sz="14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4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intersectionWith</a:t>
            </a:r>
            <a:endParaRPr lang="es-ES_tradnl" sz="14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FD1F019-24E7-49F2-AA8D-A3A814C1D658}"/>
              </a:ext>
            </a:extLst>
          </p:cNvPr>
          <p:cNvSpPr/>
          <p:nvPr/>
        </p:nvSpPr>
        <p:spPr>
          <a:xfrm>
            <a:off x="4823188" y="997527"/>
            <a:ext cx="1878947" cy="3141519"/>
          </a:xfrm>
          <a:prstGeom prst="rect">
            <a:avLst/>
          </a:prstGeom>
        </p:spPr>
        <p:txBody>
          <a:bodyPr wrap="square" numCol="1" spcCol="180000">
            <a:noAutofit/>
          </a:bodyPr>
          <a:lstStyle/>
          <a:p>
            <a:pPr>
              <a:lnSpc>
                <a:spcPct val="200000"/>
              </a:lnSpc>
            </a:pPr>
            <a:r>
              <a:rPr lang="es-ES_tradnl" sz="14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sortedIndex</a:t>
            </a:r>
            <a:endParaRPr lang="es-ES_tradnl" sz="14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4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sortedIndexBy</a:t>
            </a:r>
            <a:endParaRPr lang="es-ES_tradnl" sz="14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4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sortedLastIndex</a:t>
            </a:r>
            <a:endParaRPr lang="es-ES_tradnl" sz="14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4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sortedLastIndexBy</a:t>
            </a:r>
            <a:endParaRPr lang="es-ES_tradnl" sz="14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4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union</a:t>
            </a:r>
            <a:endParaRPr lang="es-ES_tradnl" sz="14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4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unionBy</a:t>
            </a:r>
            <a:endParaRPr lang="es-ES_tradnl" sz="14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4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unionWith</a:t>
            </a:r>
            <a:endParaRPr lang="es-ES_tradnl" sz="14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C65084C-6267-4F9F-BE52-28DE9D77589C}"/>
              </a:ext>
            </a:extLst>
          </p:cNvPr>
          <p:cNvSpPr/>
          <p:nvPr/>
        </p:nvSpPr>
        <p:spPr>
          <a:xfrm>
            <a:off x="6667209" y="997527"/>
            <a:ext cx="2394455" cy="3141519"/>
          </a:xfrm>
          <a:prstGeom prst="rect">
            <a:avLst/>
          </a:prstGeom>
        </p:spPr>
        <p:txBody>
          <a:bodyPr wrap="square" numCol="1" spcCol="180000">
            <a:noAutofit/>
          </a:bodyPr>
          <a:lstStyle/>
          <a:p>
            <a:pPr>
              <a:lnSpc>
                <a:spcPct val="200000"/>
              </a:lnSpc>
            </a:pPr>
            <a:r>
              <a:rPr lang="es-ES_tradnl" sz="14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uniq</a:t>
            </a:r>
            <a:r>
              <a:rPr lang="es-ES_tradnl" sz="1400" dirty="0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s-ES_tradnl" sz="14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sortedUniq</a:t>
            </a:r>
            <a:endParaRPr lang="es-ES_tradnl" sz="14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4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uniqBy</a:t>
            </a:r>
            <a:r>
              <a:rPr lang="es-ES_tradnl" sz="1400" dirty="0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s-ES_tradnl" sz="14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sortedUniqBy</a:t>
            </a:r>
            <a:endParaRPr lang="es-ES_tradnl" sz="14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4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uniqWith</a:t>
            </a:r>
            <a:endParaRPr lang="es-ES_tradnl" sz="14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4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without</a:t>
            </a:r>
            <a:r>
              <a:rPr lang="es-ES_tradnl" sz="1400" dirty="0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ES_tradnl" sz="1400" dirty="0">
                <a:solidFill>
                  <a:srgbClr val="2F485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⇔</a:t>
            </a:r>
            <a:r>
              <a:rPr lang="es-ES_tradnl" sz="1400" dirty="0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ES_tradnl" sz="1400" dirty="0" err="1">
                <a:solidFill>
                  <a:srgbClr val="BC5B4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pull</a:t>
            </a:r>
            <a:endParaRPr lang="es-ES_tradnl" sz="1400" dirty="0">
              <a:solidFill>
                <a:srgbClr val="BC5B4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4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xor</a:t>
            </a:r>
            <a:endParaRPr lang="es-ES_tradnl" sz="14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4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xorBy</a:t>
            </a:r>
            <a:endParaRPr lang="es-ES_tradnl" sz="14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4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xorWith</a:t>
            </a:r>
            <a:endParaRPr lang="es-ES_tradnl" sz="14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83540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/>
              <a:t>Collection</a:t>
            </a:r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4A285E9-593A-4953-A8D8-F9860DA282C7}"/>
              </a:ext>
            </a:extLst>
          </p:cNvPr>
          <p:cNvSpPr/>
          <p:nvPr/>
        </p:nvSpPr>
        <p:spPr>
          <a:xfrm>
            <a:off x="969821" y="1153390"/>
            <a:ext cx="1745672" cy="3141519"/>
          </a:xfrm>
          <a:prstGeom prst="rect">
            <a:avLst/>
          </a:prstGeom>
        </p:spPr>
        <p:txBody>
          <a:bodyPr wrap="square" numCol="1" spcCol="18000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6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countBy</a:t>
            </a:r>
            <a:endParaRPr lang="en-US" sz="16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6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groupBy</a:t>
            </a:r>
            <a:endParaRPr lang="en-US" sz="16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6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keyBy</a:t>
            </a:r>
            <a:endParaRPr lang="en-US" sz="16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6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orderBy</a:t>
            </a:r>
            <a:endParaRPr lang="en-US" sz="16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partition</a:t>
            </a:r>
            <a:endParaRPr lang="es-ES_tradnl" sz="16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C8BC628-18AB-4EA9-B2C9-80A788154FA1}"/>
              </a:ext>
            </a:extLst>
          </p:cNvPr>
          <p:cNvSpPr/>
          <p:nvPr/>
        </p:nvSpPr>
        <p:spPr>
          <a:xfrm>
            <a:off x="3054567" y="1153389"/>
            <a:ext cx="1484169" cy="3141519"/>
          </a:xfrm>
          <a:prstGeom prst="rect">
            <a:avLst/>
          </a:prstGeom>
        </p:spPr>
        <p:txBody>
          <a:bodyPr wrap="square" numCol="1" spcCol="18000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reject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sample</a:t>
            </a:r>
          </a:p>
          <a:p>
            <a:pPr>
              <a:lnSpc>
                <a:spcPct val="200000"/>
              </a:lnSpc>
            </a:pPr>
            <a:r>
              <a:rPr lang="en-US" sz="16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sampleSize</a:t>
            </a:r>
            <a:endParaRPr lang="en-US" sz="16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shuffle</a:t>
            </a:r>
          </a:p>
          <a:p>
            <a:pPr>
              <a:lnSpc>
                <a:spcPct val="200000"/>
              </a:lnSpc>
            </a:pPr>
            <a:r>
              <a:rPr lang="en-US" sz="16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sortBy</a:t>
            </a:r>
            <a:endParaRPr lang="es-ES_tradnl" sz="16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3809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/>
              <a:t>Objects</a:t>
            </a:r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4A285E9-593A-4953-A8D8-F9860DA282C7}"/>
              </a:ext>
            </a:extLst>
          </p:cNvPr>
          <p:cNvSpPr/>
          <p:nvPr/>
        </p:nvSpPr>
        <p:spPr>
          <a:xfrm>
            <a:off x="969821" y="1153390"/>
            <a:ext cx="1745672" cy="3141519"/>
          </a:xfrm>
          <a:prstGeom prst="rect">
            <a:avLst/>
          </a:prstGeom>
        </p:spPr>
        <p:txBody>
          <a:bodyPr wrap="square" numCol="1" spcCol="180000">
            <a:noAutofit/>
          </a:bodyPr>
          <a:lstStyle/>
          <a:p>
            <a:pPr>
              <a:lnSpc>
                <a:spcPct val="200000"/>
              </a:lnSpc>
            </a:pPr>
            <a:r>
              <a:rPr lang="es-ES_tradnl" sz="1600" dirty="0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defaults</a:t>
            </a:r>
          </a:p>
          <a:p>
            <a:pPr>
              <a:lnSpc>
                <a:spcPct val="200000"/>
              </a:lnSpc>
            </a:pPr>
            <a:r>
              <a:rPr lang="es-ES_tradnl" sz="16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defaultsDeep</a:t>
            </a:r>
            <a:endParaRPr lang="es-ES_tradnl" sz="16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600" dirty="0" err="1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forIn</a:t>
            </a:r>
            <a:endParaRPr lang="es-ES_tradnl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600" dirty="0" err="1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forInRight</a:t>
            </a:r>
            <a:endParaRPr lang="es-ES_tradnl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600" dirty="0" err="1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forOwn</a:t>
            </a:r>
            <a:endParaRPr lang="es-ES_tradnl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ES_tradnl" sz="1600" dirty="0" err="1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forOwnRight</a:t>
            </a:r>
            <a:endParaRPr lang="es-ES_tradnl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C8BC628-18AB-4EA9-B2C9-80A788154FA1}"/>
              </a:ext>
            </a:extLst>
          </p:cNvPr>
          <p:cNvSpPr/>
          <p:nvPr/>
        </p:nvSpPr>
        <p:spPr>
          <a:xfrm>
            <a:off x="3054567" y="1153389"/>
            <a:ext cx="1484169" cy="3141519"/>
          </a:xfrm>
          <a:prstGeom prst="rect">
            <a:avLst/>
          </a:prstGeom>
        </p:spPr>
        <p:txBody>
          <a:bodyPr wrap="square" numCol="1" spcCol="18000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functions</a:t>
            </a:r>
          </a:p>
          <a:p>
            <a:pPr>
              <a:lnSpc>
                <a:spcPct val="200000"/>
              </a:lnSpc>
            </a:pPr>
            <a:r>
              <a:rPr lang="en-US" sz="16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functionsIn</a:t>
            </a:r>
            <a:endParaRPr lang="en-US" sz="16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BC5B4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</a:t>
            </a:r>
          </a:p>
          <a:p>
            <a:pPr>
              <a:lnSpc>
                <a:spcPct val="200000"/>
              </a:lnSpc>
            </a:pPr>
            <a:r>
              <a:rPr lang="en-US" sz="16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hasIn</a:t>
            </a:r>
            <a:endParaRPr lang="es-ES_tradnl" sz="16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1FCA660-4C92-4B1C-AE2C-A485C17E9EFA}"/>
              </a:ext>
            </a:extLst>
          </p:cNvPr>
          <p:cNvSpPr/>
          <p:nvPr/>
        </p:nvSpPr>
        <p:spPr>
          <a:xfrm>
            <a:off x="4877810" y="1153389"/>
            <a:ext cx="1484169" cy="3141519"/>
          </a:xfrm>
          <a:prstGeom prst="rect">
            <a:avLst/>
          </a:prstGeom>
        </p:spPr>
        <p:txBody>
          <a:bodyPr wrap="square" numCol="1" spcCol="180000">
            <a:noAutofit/>
          </a:bodyPr>
          <a:lstStyle/>
          <a:p>
            <a:pPr>
              <a:lnSpc>
                <a:spcPct val="200000"/>
              </a:lnSpc>
            </a:pPr>
            <a:r>
              <a:rPr lang="es-ES_tradnl" dirty="0" err="1">
                <a:solidFill>
                  <a:srgbClr val="00AD74"/>
                </a:solidFill>
              </a:rPr>
              <a:t>merge</a:t>
            </a:r>
            <a:endParaRPr lang="es-ES_tradnl" sz="16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39038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/>
              <a:t>Function</a:t>
            </a:r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4A285E9-593A-4953-A8D8-F9860DA282C7}"/>
              </a:ext>
            </a:extLst>
          </p:cNvPr>
          <p:cNvSpPr/>
          <p:nvPr/>
        </p:nvSpPr>
        <p:spPr>
          <a:xfrm>
            <a:off x="969820" y="1153390"/>
            <a:ext cx="2576943" cy="3141519"/>
          </a:xfrm>
          <a:prstGeom prst="rect">
            <a:avLst/>
          </a:prstGeom>
        </p:spPr>
        <p:txBody>
          <a:bodyPr wrap="square" numCol="1" spcCol="18000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after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before</a:t>
            </a:r>
          </a:p>
          <a:p>
            <a:pPr>
              <a:lnSpc>
                <a:spcPct val="200000"/>
              </a:lnSpc>
            </a:pPr>
            <a:r>
              <a:rPr lang="en-US" sz="16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ary</a:t>
            </a:r>
            <a:r>
              <a:rPr lang="en-US" sz="1600" dirty="0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unary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curry, </a:t>
            </a:r>
            <a:r>
              <a:rPr lang="en-US" sz="16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curryRight</a:t>
            </a:r>
            <a:endParaRPr lang="en-US" sz="16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partial, </a:t>
            </a:r>
            <a:r>
              <a:rPr lang="en-US" sz="16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partialRight</a:t>
            </a:r>
            <a:endParaRPr lang="en-US" sz="16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debounce</a:t>
            </a:r>
            <a:endParaRPr lang="es-ES_tradnl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C8BC628-18AB-4EA9-B2C9-80A788154FA1}"/>
              </a:ext>
            </a:extLst>
          </p:cNvPr>
          <p:cNvSpPr/>
          <p:nvPr/>
        </p:nvSpPr>
        <p:spPr>
          <a:xfrm>
            <a:off x="3955112" y="1153390"/>
            <a:ext cx="1484169" cy="3141519"/>
          </a:xfrm>
          <a:prstGeom prst="rect">
            <a:avLst/>
          </a:prstGeom>
        </p:spPr>
        <p:txBody>
          <a:bodyPr wrap="square" numCol="1" spcCol="18000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defer</a:t>
            </a:r>
          </a:p>
          <a:p>
            <a:pPr>
              <a:lnSpc>
                <a:spcPct val="200000"/>
              </a:lnSpc>
            </a:pPr>
            <a:r>
              <a:rPr lang="en-US" sz="16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memoize</a:t>
            </a:r>
            <a:endParaRPr lang="en-US" sz="16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once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negate</a:t>
            </a:r>
          </a:p>
          <a:p>
            <a:pPr>
              <a:lnSpc>
                <a:spcPct val="200000"/>
              </a:lnSpc>
            </a:pPr>
            <a:r>
              <a:rPr lang="en-US" sz="16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overArgs</a:t>
            </a:r>
            <a:endParaRPr lang="en-US" sz="16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throttle</a:t>
            </a:r>
            <a:endParaRPr lang="es-ES_tradnl" sz="16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1FCA660-4C92-4B1C-AE2C-A485C17E9EFA}"/>
              </a:ext>
            </a:extLst>
          </p:cNvPr>
          <p:cNvSpPr/>
          <p:nvPr/>
        </p:nvSpPr>
        <p:spPr>
          <a:xfrm>
            <a:off x="5439281" y="1153389"/>
            <a:ext cx="3088554" cy="3141519"/>
          </a:xfrm>
          <a:prstGeom prst="rect">
            <a:avLst/>
          </a:prstGeom>
        </p:spPr>
        <p:txBody>
          <a:bodyPr wrap="square" numCol="1" spcCol="180000">
            <a:noAutofit/>
          </a:bodyPr>
          <a:lstStyle/>
          <a:p>
            <a:pPr>
              <a:lnSpc>
                <a:spcPct val="200000"/>
              </a:lnSpc>
            </a:pPr>
            <a:r>
              <a:rPr lang="es-ES_tradnl" sz="16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flow</a:t>
            </a:r>
            <a:r>
              <a:rPr lang="es-ES_tradnl" sz="1600" dirty="0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s-ES_tradnl" sz="16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flowRight</a:t>
            </a:r>
            <a:r>
              <a:rPr lang="es-ES_tradnl" sz="1600" dirty="0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s-ES_tradnl" sz="16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compose</a:t>
            </a:r>
            <a:r>
              <a:rPr lang="es-ES_tradnl" sz="1600" dirty="0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s-ES_tradnl" sz="1600" dirty="0" err="1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cond</a:t>
            </a:r>
            <a:endParaRPr lang="es-ES_tradnl" sz="1600" dirty="0">
              <a:solidFill>
                <a:srgbClr val="00AD7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19202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/>
              <a:t>¿</a:t>
            </a:r>
            <a:r>
              <a:rPr lang="en-GB" dirty="0" err="1"/>
              <a:t>Necesito</a:t>
            </a:r>
            <a:r>
              <a:rPr lang="en-GB" dirty="0"/>
              <a:t> </a:t>
            </a:r>
            <a:r>
              <a:rPr lang="en-GB" dirty="0" err="1"/>
              <a:t>Lodash</a:t>
            </a:r>
            <a:r>
              <a:rPr lang="en-GB" dirty="0"/>
              <a:t>?</a:t>
            </a:r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4A285E9-593A-4953-A8D8-F9860DA282C7}"/>
              </a:ext>
            </a:extLst>
          </p:cNvPr>
          <p:cNvSpPr/>
          <p:nvPr/>
        </p:nvSpPr>
        <p:spPr>
          <a:xfrm>
            <a:off x="865911" y="1555173"/>
            <a:ext cx="1410062" cy="3141519"/>
          </a:xfrm>
          <a:prstGeom prst="rect">
            <a:avLst/>
          </a:prstGeom>
        </p:spPr>
        <p:txBody>
          <a:bodyPr wrap="square" numCol="1" spcCol="180000">
            <a:noAutofit/>
          </a:bodyPr>
          <a:lstStyle/>
          <a:p>
            <a:r>
              <a:rPr lang="en-US" sz="1600" dirty="0" err="1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concat</a:t>
            </a:r>
            <a:endParaRPr lang="en-US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fill</a:t>
            </a:r>
          </a:p>
          <a:p>
            <a:r>
              <a:rPr lang="en-US" sz="1600" dirty="0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find</a:t>
            </a:r>
          </a:p>
          <a:p>
            <a:r>
              <a:rPr lang="en-US" sz="1600" dirty="0" err="1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findIndex</a:t>
            </a:r>
            <a:endParaRPr lang="en-US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indexOf</a:t>
            </a:r>
            <a:endParaRPr lang="en-US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join</a:t>
            </a:r>
          </a:p>
          <a:p>
            <a:r>
              <a:rPr lang="en-US" sz="1600" dirty="0" err="1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lastIndexOf</a:t>
            </a:r>
            <a:endParaRPr lang="en-US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reverse</a:t>
            </a:r>
          </a:p>
          <a:p>
            <a:r>
              <a:rPr lang="en-US" sz="1600" dirty="0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slice</a:t>
            </a:r>
          </a:p>
          <a:p>
            <a:r>
              <a:rPr lang="en-US" sz="1600" dirty="0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(for)each</a:t>
            </a:r>
          </a:p>
          <a:p>
            <a:r>
              <a:rPr lang="en-US" sz="1600" dirty="0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every</a:t>
            </a:r>
          </a:p>
          <a:p>
            <a:r>
              <a:rPr lang="en-US" sz="1600" dirty="0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filter</a:t>
            </a:r>
            <a:endParaRPr lang="es-ES_tradnl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BE74555-BB03-4AD7-BBCC-D672E3A37351}"/>
              </a:ext>
            </a:extLst>
          </p:cNvPr>
          <p:cNvSpPr/>
          <p:nvPr/>
        </p:nvSpPr>
        <p:spPr>
          <a:xfrm>
            <a:off x="973362" y="1247396"/>
            <a:ext cx="542775" cy="307775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</p:spPr>
        <p:txBody>
          <a:bodyPr wrap="none" lIns="45719" tIns="45719" rIns="45719" bIns="45719" numCol="1" anchor="t">
            <a:spAutoFit/>
          </a:bodyPr>
          <a:lstStyle/>
          <a:p>
            <a:r>
              <a:rPr lang="es-ES_tradnl" sz="140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Array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C8BC628-18AB-4EA9-B2C9-80A788154FA1}"/>
              </a:ext>
            </a:extLst>
          </p:cNvPr>
          <p:cNvSpPr/>
          <p:nvPr/>
        </p:nvSpPr>
        <p:spPr>
          <a:xfrm>
            <a:off x="2275973" y="1555171"/>
            <a:ext cx="1410062" cy="1371602"/>
          </a:xfrm>
          <a:prstGeom prst="rect">
            <a:avLst/>
          </a:prstGeom>
        </p:spPr>
        <p:txBody>
          <a:bodyPr wrap="square" numCol="1" spcCol="180000">
            <a:noAutofit/>
          </a:bodyPr>
          <a:lstStyle/>
          <a:p>
            <a:r>
              <a:rPr lang="en-US" sz="1600" dirty="0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includes</a:t>
            </a:r>
          </a:p>
          <a:p>
            <a:r>
              <a:rPr lang="en-US" sz="1600" dirty="0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map</a:t>
            </a:r>
          </a:p>
          <a:p>
            <a:r>
              <a:rPr lang="en-US" sz="1600" dirty="0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reduce</a:t>
            </a:r>
          </a:p>
          <a:p>
            <a:r>
              <a:rPr lang="en-US" sz="1600" dirty="0" err="1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reduceRight</a:t>
            </a:r>
            <a:endParaRPr lang="en-US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some</a:t>
            </a:r>
            <a:endParaRPr lang="es-ES_tradnl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FD1F019-24E7-49F2-AA8D-A3A814C1D658}"/>
              </a:ext>
            </a:extLst>
          </p:cNvPr>
          <p:cNvSpPr/>
          <p:nvPr/>
        </p:nvSpPr>
        <p:spPr>
          <a:xfrm>
            <a:off x="6576008" y="1556905"/>
            <a:ext cx="2200847" cy="1569027"/>
          </a:xfrm>
          <a:prstGeom prst="rect">
            <a:avLst/>
          </a:prstGeom>
        </p:spPr>
        <p:txBody>
          <a:bodyPr wrap="square" numCol="1" spcCol="180000">
            <a:noAutofit/>
          </a:bodyPr>
          <a:lstStyle/>
          <a:p>
            <a:r>
              <a:rPr lang="en-US" sz="1600" dirty="0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repeat</a:t>
            </a:r>
          </a:p>
          <a:p>
            <a:r>
              <a:rPr lang="en-US" sz="1600" dirty="0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template (literal)</a:t>
            </a:r>
          </a:p>
          <a:p>
            <a:r>
              <a:rPr lang="en-US" sz="1600" dirty="0" err="1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toLower</a:t>
            </a:r>
            <a:endParaRPr lang="en-US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toUpper</a:t>
            </a:r>
            <a:endParaRPr lang="en-US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trim</a:t>
            </a:r>
          </a:p>
          <a:p>
            <a:r>
              <a:rPr lang="en-US" sz="1600" dirty="0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replace</a:t>
            </a:r>
            <a:endParaRPr lang="es-ES_tradnl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03F5A6B-DEC0-4506-B196-6594743F2400}"/>
              </a:ext>
            </a:extLst>
          </p:cNvPr>
          <p:cNvSpPr/>
          <p:nvPr/>
        </p:nvSpPr>
        <p:spPr>
          <a:xfrm>
            <a:off x="4087457" y="1555171"/>
            <a:ext cx="2088208" cy="1104902"/>
          </a:xfrm>
          <a:prstGeom prst="rect">
            <a:avLst/>
          </a:prstGeom>
        </p:spPr>
        <p:txBody>
          <a:bodyPr wrap="square" numCol="1" spcCol="180000">
            <a:noAutofit/>
          </a:bodyPr>
          <a:lstStyle/>
          <a:p>
            <a:r>
              <a:rPr lang="en-US" sz="1600" dirty="0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assign</a:t>
            </a:r>
          </a:p>
          <a:p>
            <a:r>
              <a:rPr lang="en-US" sz="1600" dirty="0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keys</a:t>
            </a:r>
          </a:p>
          <a:p>
            <a:r>
              <a:rPr lang="en-US" sz="1600" dirty="0" err="1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toPairs</a:t>
            </a:r>
            <a:r>
              <a:rPr lang="en-US" sz="1600" dirty="0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(entries)</a:t>
            </a:r>
          </a:p>
          <a:p>
            <a:r>
              <a:rPr lang="en-US" sz="1600" dirty="0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values</a:t>
            </a:r>
            <a:endParaRPr lang="es-ES_tradnl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E794CCF-584C-4E18-BA23-01DD013E7132}"/>
              </a:ext>
            </a:extLst>
          </p:cNvPr>
          <p:cNvSpPr/>
          <p:nvPr/>
        </p:nvSpPr>
        <p:spPr>
          <a:xfrm>
            <a:off x="4087457" y="3190007"/>
            <a:ext cx="2088208" cy="367148"/>
          </a:xfrm>
          <a:prstGeom prst="rect">
            <a:avLst/>
          </a:prstGeom>
        </p:spPr>
        <p:txBody>
          <a:bodyPr wrap="square" numCol="1" spcCol="180000">
            <a:noAutofit/>
          </a:bodyPr>
          <a:lstStyle/>
          <a:p>
            <a:r>
              <a:rPr lang="en-US" sz="1600" dirty="0" err="1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isNaN</a:t>
            </a:r>
            <a:endParaRPr lang="es-ES_tradnl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25A3EBA-7710-42F2-97D6-7A09C6DA43AD}"/>
              </a:ext>
            </a:extLst>
          </p:cNvPr>
          <p:cNvSpPr/>
          <p:nvPr/>
        </p:nvSpPr>
        <p:spPr>
          <a:xfrm>
            <a:off x="4171450" y="1250858"/>
            <a:ext cx="637352" cy="307775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</p:spPr>
        <p:txBody>
          <a:bodyPr wrap="none" lIns="45719" tIns="45719" rIns="45719" bIns="45719" numCol="1" anchor="t">
            <a:spAutoFit/>
          </a:bodyPr>
          <a:lstStyle/>
          <a:p>
            <a:r>
              <a:rPr lang="es-ES_tradnl" sz="1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Object</a:t>
            </a:r>
            <a:endParaRPr lang="es-ES_tradnl" sz="140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AEA7047-328E-481A-ADEB-B50163D012E8}"/>
              </a:ext>
            </a:extLst>
          </p:cNvPr>
          <p:cNvSpPr/>
          <p:nvPr/>
        </p:nvSpPr>
        <p:spPr>
          <a:xfrm>
            <a:off x="4167986" y="2882232"/>
            <a:ext cx="789638" cy="307775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</p:spPr>
        <p:txBody>
          <a:bodyPr wrap="none" lIns="45719" tIns="45719" rIns="45719" bIns="45719" numCol="1" anchor="t">
            <a:spAutoFit/>
          </a:bodyPr>
          <a:lstStyle/>
          <a:p>
            <a:r>
              <a:rPr lang="es-ES" sz="140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N</a:t>
            </a:r>
            <a:r>
              <a:rPr lang="es-ES_tradnl" sz="1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umber</a:t>
            </a:r>
            <a:endParaRPr lang="es-ES_tradnl" sz="140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BD0ED2F-9F80-451D-8D87-9C7D34280FE0}"/>
              </a:ext>
            </a:extLst>
          </p:cNvPr>
          <p:cNvSpPr/>
          <p:nvPr/>
        </p:nvSpPr>
        <p:spPr>
          <a:xfrm>
            <a:off x="6661080" y="1247395"/>
            <a:ext cx="581247" cy="307775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</p:spPr>
        <p:txBody>
          <a:bodyPr wrap="none" lIns="45719" tIns="45719" rIns="45719" bIns="45719" numCol="1" anchor="t">
            <a:spAutoFit/>
          </a:bodyPr>
          <a:lstStyle/>
          <a:p>
            <a:r>
              <a:rPr lang="es-ES_tradnl" sz="1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String</a:t>
            </a:r>
            <a:endParaRPr lang="es-ES_tradnl" sz="140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5" name="Rectángulo 16">
            <a:extLst>
              <a:ext uri="{FF2B5EF4-FFF2-40B4-BE49-F238E27FC236}">
                <a16:creationId xmlns:a16="http://schemas.microsoft.com/office/drawing/2014/main" id="{D40FFC99-AB51-47A4-AEF8-E19B6BD4D975}"/>
              </a:ext>
            </a:extLst>
          </p:cNvPr>
          <p:cNvSpPr/>
          <p:nvPr/>
        </p:nvSpPr>
        <p:spPr>
          <a:xfrm>
            <a:off x="5271194" y="279320"/>
            <a:ext cx="1389886" cy="427194"/>
          </a:xfrm>
          <a:prstGeom prst="roundRect">
            <a:avLst>
              <a:gd name="adj" fmla="val 11581"/>
            </a:avLst>
          </a:prstGeom>
          <a:solidFill>
            <a:srgbClr val="006A7B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2000" dirty="0"/>
              <a:t>API ES5/6+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32327151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dirty="0" err="1"/>
              <a:t>Implementables</a:t>
            </a:r>
            <a:endParaRPr lang="en-GB"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4A285E9-593A-4953-A8D8-F9860DA282C7}"/>
              </a:ext>
            </a:extLst>
          </p:cNvPr>
          <p:cNvSpPr/>
          <p:nvPr/>
        </p:nvSpPr>
        <p:spPr>
          <a:xfrm>
            <a:off x="969821" y="1153390"/>
            <a:ext cx="1745672" cy="3141519"/>
          </a:xfrm>
          <a:prstGeom prst="rect">
            <a:avLst/>
          </a:prstGeom>
        </p:spPr>
        <p:txBody>
          <a:bodyPr wrap="square" numCol="1" spcCol="18000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compact</a:t>
            </a:r>
          </a:p>
          <a:p>
            <a:pPr>
              <a:lnSpc>
                <a:spcPct val="200000"/>
              </a:lnSpc>
            </a:pPr>
            <a:r>
              <a:rPr lang="en-US" sz="1600" dirty="0" err="1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faltten</a:t>
            </a:r>
            <a:endParaRPr lang="en-US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600" dirty="0" err="1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flattenDeep</a:t>
            </a:r>
            <a:endParaRPr lang="en-US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head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tail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initial</a:t>
            </a:r>
            <a:endParaRPr lang="es-ES_tradnl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C8BC628-18AB-4EA9-B2C9-80A788154FA1}"/>
              </a:ext>
            </a:extLst>
          </p:cNvPr>
          <p:cNvSpPr/>
          <p:nvPr/>
        </p:nvSpPr>
        <p:spPr>
          <a:xfrm>
            <a:off x="3054567" y="1153389"/>
            <a:ext cx="1484169" cy="3141519"/>
          </a:xfrm>
          <a:prstGeom prst="rect">
            <a:avLst/>
          </a:prstGeom>
        </p:spPr>
        <p:txBody>
          <a:bodyPr wrap="square" numCol="1" spcCol="18000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without</a:t>
            </a:r>
          </a:p>
          <a:p>
            <a:pPr>
              <a:lnSpc>
                <a:spcPct val="200000"/>
              </a:lnSpc>
            </a:pPr>
            <a:r>
              <a:rPr lang="en-US" sz="1600" dirty="0" err="1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minBy</a:t>
            </a:r>
            <a:endParaRPr lang="en-US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600" dirty="0" err="1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maxBy</a:t>
            </a:r>
            <a:endParaRPr lang="en-US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size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after</a:t>
            </a:r>
            <a:endParaRPr lang="es-ES_tradnl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E90ABA5-1FF7-47A0-8461-0BE3B673A4C5}"/>
              </a:ext>
            </a:extLst>
          </p:cNvPr>
          <p:cNvSpPr/>
          <p:nvPr/>
        </p:nvSpPr>
        <p:spPr>
          <a:xfrm>
            <a:off x="4572000" y="1153389"/>
            <a:ext cx="1484169" cy="3141519"/>
          </a:xfrm>
          <a:prstGeom prst="rect">
            <a:avLst/>
          </a:prstGeom>
        </p:spPr>
        <p:txBody>
          <a:bodyPr wrap="square" numCol="1" spcCol="18000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nth</a:t>
            </a:r>
          </a:p>
          <a:p>
            <a:pPr>
              <a:lnSpc>
                <a:spcPct val="200000"/>
              </a:lnSpc>
            </a:pPr>
            <a:r>
              <a:rPr lang="en-US" sz="1600" dirty="0" err="1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minBy</a:t>
            </a:r>
            <a:endParaRPr lang="en-US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600" dirty="0" err="1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maxBy</a:t>
            </a:r>
            <a:endParaRPr lang="en-US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size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2424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after</a:t>
            </a:r>
            <a:endParaRPr lang="es-ES_tradnl" sz="1600" dirty="0">
              <a:solidFill>
                <a:srgbClr val="24241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10618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/>
              <a:t>Custom Builds y </a:t>
            </a:r>
            <a:r>
              <a:rPr lang="en-GB" dirty="0" err="1"/>
              <a:t>Uso</a:t>
            </a:r>
            <a:endParaRPr lang="en-GB"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690A08F-CCB4-42CD-B511-499C8E6A85C3}"/>
              </a:ext>
            </a:extLst>
          </p:cNvPr>
          <p:cNvSpPr txBox="1"/>
          <p:nvPr/>
        </p:nvSpPr>
        <p:spPr>
          <a:xfrm>
            <a:off x="900110" y="1474150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ES Modules: </a:t>
            </a:r>
            <a:r>
              <a:rPr lang="en-US" dirty="0" err="1">
                <a:hlinkClick r:id="rId2"/>
              </a:rPr>
              <a:t>lodash</a:t>
            </a:r>
            <a:r>
              <a:rPr lang="en-US" dirty="0">
                <a:hlinkClick r:id="rId2"/>
              </a:rPr>
              <a:t>-es</a:t>
            </a:r>
            <a:endParaRPr lang="en-US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297C39-9EDE-4ED0-AA37-0D780A22784F}"/>
              </a:ext>
            </a:extLst>
          </p:cNvPr>
          <p:cNvSpPr txBox="1"/>
          <p:nvPr/>
        </p:nvSpPr>
        <p:spPr>
          <a:xfrm>
            <a:off x="900108" y="2277768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_tradnl" dirty="0"/>
              <a:t>Función por paquete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AADE6-5D1D-4438-A559-8A4576E64C03}"/>
              </a:ext>
            </a:extLst>
          </p:cNvPr>
          <p:cNvSpPr txBox="1"/>
          <p:nvPr/>
        </p:nvSpPr>
        <p:spPr>
          <a:xfrm>
            <a:off x="900108" y="2666990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dirty="0">
                <a:hlinkClick r:id="rId3"/>
              </a:rPr>
              <a:t>Aviso de discontinuidad de </a:t>
            </a:r>
            <a:r>
              <a:rPr lang="es-ES_tradnl" dirty="0" err="1">
                <a:hlinkClick r:id="rId3"/>
              </a:rPr>
              <a:t>lodash-cli</a:t>
            </a:r>
            <a:r>
              <a:rPr lang="es-ES_tradnl" dirty="0">
                <a:hlinkClick r:id="rId3"/>
              </a:rPr>
              <a:t> y función por paquete</a:t>
            </a:r>
            <a:endParaRPr 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73360E9-93BB-47C9-BD8B-787F0215F172}"/>
              </a:ext>
            </a:extLst>
          </p:cNvPr>
          <p:cNvSpPr txBox="1"/>
          <p:nvPr/>
        </p:nvSpPr>
        <p:spPr>
          <a:xfrm>
            <a:off x="900110" y="1072341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indent="0">
              <a:buNone/>
            </a:pPr>
            <a:r>
              <a:rPr lang="es-ES_tradnl" dirty="0" err="1"/>
              <a:t>Webpack</a:t>
            </a:r>
            <a:r>
              <a:rPr lang="es-ES_tradnl" dirty="0"/>
              <a:t> </a:t>
            </a:r>
            <a:r>
              <a:rPr lang="es-ES_tradnl" dirty="0" err="1"/>
              <a:t>plugins</a:t>
            </a:r>
            <a:r>
              <a:rPr lang="es-ES_tradnl" dirty="0"/>
              <a:t>: </a:t>
            </a:r>
            <a:r>
              <a:rPr lang="es-ES_tradnl" dirty="0">
                <a:hlinkClick r:id="rId4"/>
              </a:rPr>
              <a:t>babel-plugin-</a:t>
            </a:r>
            <a:r>
              <a:rPr lang="es-ES_tradnl" dirty="0" err="1">
                <a:hlinkClick r:id="rId4"/>
              </a:rPr>
              <a:t>lodash</a:t>
            </a:r>
            <a:r>
              <a:rPr lang="es-ES_tradnl" dirty="0"/>
              <a:t> &amp; </a:t>
            </a:r>
            <a:r>
              <a:rPr lang="es-ES_tradnl" dirty="0" err="1">
                <a:hlinkClick r:id="rId5"/>
              </a:rPr>
              <a:t>lodash</a:t>
            </a:r>
            <a:r>
              <a:rPr lang="es-ES_tradnl" dirty="0">
                <a:hlinkClick r:id="rId5"/>
              </a:rPr>
              <a:t>-</a:t>
            </a:r>
            <a:r>
              <a:rPr lang="es-ES_tradnl" dirty="0" err="1">
                <a:hlinkClick r:id="rId5"/>
              </a:rPr>
              <a:t>webpack</a:t>
            </a:r>
            <a:r>
              <a:rPr lang="es-ES_tradnl" dirty="0">
                <a:hlinkClick r:id="rId5"/>
              </a:rPr>
              <a:t>-plugin</a:t>
            </a:r>
            <a:endParaRPr lang="en-GB" dirty="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9D9881B6-8CC0-40BF-B2E2-530FBF89550A}"/>
              </a:ext>
            </a:extLst>
          </p:cNvPr>
          <p:cNvSpPr txBox="1"/>
          <p:nvPr/>
        </p:nvSpPr>
        <p:spPr>
          <a:xfrm>
            <a:off x="900109" y="1875959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lodash</a:t>
            </a:r>
            <a:r>
              <a:rPr lang="en-US" dirty="0"/>
              <a:t>-cli: </a:t>
            </a:r>
            <a:r>
              <a:rPr lang="en-US" dirty="0">
                <a:hlinkClick r:id="rId6"/>
              </a:rPr>
              <a:t>https://lodash.com/custom-builds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72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2" name="Gráfico 10" descr="Gráfico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73" y="765889"/>
            <a:ext cx="4728254" cy="1696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Gráfico 13" descr="Gráfico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292" y="432911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Gráfico 15" descr="Gráfico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292" y="378608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Gráfico 17" descr="Gráfico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921" y="4333776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Gráfico 2" descr="Gráfico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921" y="3800404"/>
            <a:ext cx="360001" cy="36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upo 5"/>
          <p:cNvGrpSpPr/>
          <p:nvPr/>
        </p:nvGrpSpPr>
        <p:grpSpPr>
          <a:xfrm>
            <a:off x="1771311" y="3781414"/>
            <a:ext cx="6298731" cy="918538"/>
            <a:chOff x="0" y="0"/>
            <a:chExt cx="6298730" cy="918537"/>
          </a:xfrm>
        </p:grpSpPr>
        <p:sp>
          <p:nvSpPr>
            <p:cNvPr id="307" name="CuadroTexto 18"/>
            <p:cNvSpPr txBox="1"/>
            <p:nvPr/>
          </p:nvSpPr>
          <p:spPr>
            <a:xfrm>
              <a:off x="2852369" y="0"/>
              <a:ext cx="328259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github.com/lemoncode</a:t>
              </a:r>
            </a:p>
          </p:txBody>
        </p:sp>
        <p:sp>
          <p:nvSpPr>
            <p:cNvPr id="308" name="CuadroTexto 7"/>
            <p:cNvSpPr txBox="1"/>
            <p:nvPr/>
          </p:nvSpPr>
          <p:spPr>
            <a:xfrm>
              <a:off x="0" y="547697"/>
              <a:ext cx="197217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@lemoncoders</a:t>
              </a:r>
            </a:p>
          </p:txBody>
        </p:sp>
        <p:sp>
          <p:nvSpPr>
            <p:cNvPr id="309" name="CuadroTexto 8"/>
            <p:cNvSpPr txBox="1"/>
            <p:nvPr/>
          </p:nvSpPr>
          <p:spPr>
            <a:xfrm>
              <a:off x="2852369" y="543031"/>
              <a:ext cx="344636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facebook.com/lemoncoders</a:t>
              </a:r>
            </a:p>
          </p:txBody>
        </p:sp>
        <p:sp>
          <p:nvSpPr>
            <p:cNvPr id="310" name="CuadroTexto 12"/>
            <p:cNvSpPr txBox="1"/>
            <p:nvPr/>
          </p:nvSpPr>
          <p:spPr>
            <a:xfrm>
              <a:off x="5137" y="14325"/>
              <a:ext cx="202765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lemoncode.net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/>
              <a:t>Agenda</a:t>
            </a:r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690A08F-CCB4-42CD-B511-499C8E6A85C3}"/>
              </a:ext>
            </a:extLst>
          </p:cNvPr>
          <p:cNvSpPr txBox="1"/>
          <p:nvPr/>
        </p:nvSpPr>
        <p:spPr>
          <a:xfrm>
            <a:off x="900110" y="1850785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Funcional</a:t>
            </a:r>
            <a:endParaRPr lang="en-US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297C39-9EDE-4ED0-AA37-0D780A22784F}"/>
              </a:ext>
            </a:extLst>
          </p:cNvPr>
          <p:cNvSpPr txBox="1"/>
          <p:nvPr/>
        </p:nvSpPr>
        <p:spPr>
          <a:xfrm>
            <a:off x="900112" y="2240007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Usar</a:t>
            </a:r>
            <a:r>
              <a:rPr lang="en-US" dirty="0"/>
              <a:t> o no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Lodash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AADE6-5D1D-4438-A559-8A4576E64C03}"/>
              </a:ext>
            </a:extLst>
          </p:cNvPr>
          <p:cNvSpPr txBox="1"/>
          <p:nvPr/>
        </p:nvSpPr>
        <p:spPr>
          <a:xfrm>
            <a:off x="900112" y="2629229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Webpack, custom builds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73360E9-93BB-47C9-BD8B-787F0215F172}"/>
              </a:ext>
            </a:extLst>
          </p:cNvPr>
          <p:cNvSpPr txBox="1"/>
          <p:nvPr/>
        </p:nvSpPr>
        <p:spPr>
          <a:xfrm>
            <a:off x="900110" y="1072341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 err="1"/>
              <a:t>Contexto</a:t>
            </a:r>
            <a:endParaRPr lang="en-GB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251CE56-D5F5-4261-A35B-3D6CA8D9363D}"/>
              </a:ext>
            </a:extLst>
          </p:cNvPr>
          <p:cNvSpPr txBox="1"/>
          <p:nvPr/>
        </p:nvSpPr>
        <p:spPr>
          <a:xfrm>
            <a:off x="900110" y="1461563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80121161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 err="1"/>
              <a:t>Problema</a:t>
            </a:r>
            <a:endParaRPr lang="en-GB"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690A08F-CCB4-42CD-B511-499C8E6A85C3}"/>
              </a:ext>
            </a:extLst>
          </p:cNvPr>
          <p:cNvSpPr txBox="1"/>
          <p:nvPr/>
        </p:nvSpPr>
        <p:spPr>
          <a:xfrm>
            <a:off x="900110" y="1474150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Necesitamos</a:t>
            </a:r>
            <a:r>
              <a:rPr lang="en-US" dirty="0"/>
              <a:t>: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297C39-9EDE-4ED0-AA37-0D780A22784F}"/>
              </a:ext>
            </a:extLst>
          </p:cNvPr>
          <p:cNvSpPr txBox="1"/>
          <p:nvPr/>
        </p:nvSpPr>
        <p:spPr>
          <a:xfrm>
            <a:off x="900110" y="3255097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_tradnl" dirty="0"/>
              <a:t>El desarrollo de una aplicación tiene tiempo límite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AADE6-5D1D-4438-A559-8A4576E64C03}"/>
              </a:ext>
            </a:extLst>
          </p:cNvPr>
          <p:cNvSpPr txBox="1"/>
          <p:nvPr/>
        </p:nvSpPr>
        <p:spPr>
          <a:xfrm>
            <a:off x="900110" y="3644319"/>
            <a:ext cx="765319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dirty="0"/>
              <a:t>Hay que enfocarse en resolver problemas de negocio, no resolver problemas que resuelven problemas de negocio</a:t>
            </a:r>
            <a:endParaRPr 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73360E9-93BB-47C9-BD8B-787F0215F172}"/>
              </a:ext>
            </a:extLst>
          </p:cNvPr>
          <p:cNvSpPr txBox="1"/>
          <p:nvPr/>
        </p:nvSpPr>
        <p:spPr>
          <a:xfrm>
            <a:off x="900110" y="1072341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dirty="0"/>
              <a:t>Escasez de funciones para manipular datos y conjuntos</a:t>
            </a:r>
            <a:endParaRPr lang="en-GB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711FE0EB-30A4-4831-A8FB-7B0D0DACD597}"/>
              </a:ext>
            </a:extLst>
          </p:cNvPr>
          <p:cNvSpPr txBox="1"/>
          <p:nvPr/>
        </p:nvSpPr>
        <p:spPr>
          <a:xfrm>
            <a:off x="1240077" y="1782466"/>
            <a:ext cx="7313228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marL="285750" lvl="8" indent="-285750">
              <a:buSzPct val="100000"/>
              <a:buFontTx/>
              <a:buChar char="-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Filtrar</a:t>
            </a:r>
            <a:endParaRPr lang="en-US" dirty="0"/>
          </a:p>
          <a:p>
            <a:pPr marL="285750" lvl="7" indent="-285750">
              <a:buSzPct val="100000"/>
              <a:buFontTx/>
              <a:buChar char="-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Agrupar</a:t>
            </a:r>
            <a:endParaRPr lang="en-US" dirty="0"/>
          </a:p>
          <a:p>
            <a:pPr marL="285750" lvl="7" indent="-285750">
              <a:buSzPct val="100000"/>
              <a:buFontTx/>
              <a:buChar char="-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Cambiar</a:t>
            </a:r>
            <a:r>
              <a:rPr lang="en-US" dirty="0"/>
              <a:t> </a:t>
            </a:r>
            <a:r>
              <a:rPr lang="en-US" dirty="0" err="1"/>
              <a:t>propiedades</a:t>
            </a:r>
            <a:endParaRPr lang="en-US" dirty="0"/>
          </a:p>
          <a:p>
            <a:pPr marL="285750" lvl="7" indent="-285750">
              <a:buSzPct val="100000"/>
              <a:buFontTx/>
              <a:buChar char="-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Ordenar</a:t>
            </a:r>
            <a:endParaRPr lang="en-US" dirty="0"/>
          </a:p>
          <a:p>
            <a:pPr marL="285750" lvl="8" indent="-285750">
              <a:buSzPct val="100000"/>
              <a:buFontTx/>
              <a:buChar char="-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Etc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8871677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 err="1"/>
              <a:t>Solución</a:t>
            </a:r>
            <a:endParaRPr lang="en-GB"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297C39-9EDE-4ED0-AA37-0D780A22784F}"/>
              </a:ext>
            </a:extLst>
          </p:cNvPr>
          <p:cNvSpPr txBox="1"/>
          <p:nvPr/>
        </p:nvSpPr>
        <p:spPr>
          <a:xfrm>
            <a:off x="900110" y="2860328"/>
            <a:ext cx="765319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_tradnl" dirty="0"/>
              <a:t>Hay que añadirles pruebas unitarias para garantizar un código de calidad y fiable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73360E9-93BB-47C9-BD8B-787F0215F172}"/>
              </a:ext>
            </a:extLst>
          </p:cNvPr>
          <p:cNvSpPr txBox="1"/>
          <p:nvPr/>
        </p:nvSpPr>
        <p:spPr>
          <a:xfrm>
            <a:off x="900110" y="1072341"/>
            <a:ext cx="765319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dirty="0"/>
              <a:t>Creación de </a:t>
            </a:r>
            <a:r>
              <a:rPr lang="es-ES_tradnl" dirty="0" err="1"/>
              <a:t>helpers</a:t>
            </a:r>
            <a:r>
              <a:rPr lang="es-ES_tradnl" dirty="0"/>
              <a:t>/</a:t>
            </a:r>
            <a:r>
              <a:rPr lang="es-ES_tradnl" dirty="0" err="1"/>
              <a:t>utils</a:t>
            </a:r>
            <a:r>
              <a:rPr lang="es-ES_tradnl" dirty="0"/>
              <a:t> cuyas </a:t>
            </a:r>
            <a:r>
              <a:rPr lang="es-ES_tradnl" dirty="0" err="1"/>
              <a:t>APIs</a:t>
            </a:r>
            <a:r>
              <a:rPr lang="es-ES_tradnl" dirty="0"/>
              <a:t> pueden llegar a ser inconsistentes</a:t>
            </a:r>
            <a:endParaRPr lang="en-GB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4EF4EA4-7E7B-4880-81EE-6AE4868AE92A}"/>
              </a:ext>
            </a:extLst>
          </p:cNvPr>
          <p:cNvSpPr/>
          <p:nvPr/>
        </p:nvSpPr>
        <p:spPr>
          <a:xfrm>
            <a:off x="1369731" y="1740753"/>
            <a:ext cx="4572000" cy="830997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t">
            <a:spAutoFit/>
          </a:bodyPr>
          <a:lstStyle/>
          <a:p>
            <a:pPr>
              <a:buSzPct val="100000"/>
            </a:pPr>
            <a:r>
              <a:rPr lang="es-ES_tradnl" dirty="0">
                <a:solidFill>
                  <a:srgbClr val="242415"/>
                </a:solidFill>
                <a:latin typeface="Consolas" panose="020B0609020204030204" pitchFamily="49" charset="0"/>
                <a:ea typeface="Open Sans"/>
                <a:cs typeface="Open Sans"/>
              </a:rPr>
              <a:t>¿ </a:t>
            </a:r>
            <a:r>
              <a:rPr lang="es-ES_tradnl" dirty="0" err="1">
                <a:solidFill>
                  <a:srgbClr val="242415"/>
                </a:solidFill>
                <a:latin typeface="Consolas" panose="020B0609020204030204" pitchFamily="49" charset="0"/>
                <a:ea typeface="Open Sans"/>
                <a:cs typeface="Open Sans"/>
              </a:rPr>
              <a:t>addToGroup</a:t>
            </a:r>
            <a:r>
              <a:rPr lang="es-ES_tradnl" dirty="0">
                <a:solidFill>
                  <a:srgbClr val="242415"/>
                </a:solidFill>
                <a:latin typeface="Consolas" panose="020B0609020204030204" pitchFamily="49" charset="0"/>
                <a:ea typeface="Open Sans"/>
                <a:cs typeface="Open Sans"/>
              </a:rPr>
              <a:t>(</a:t>
            </a:r>
            <a:r>
              <a:rPr lang="es-ES_tradnl" dirty="0" err="1">
                <a:solidFill>
                  <a:srgbClr val="242415"/>
                </a:solidFill>
                <a:latin typeface="Consolas" panose="020B0609020204030204" pitchFamily="49" charset="0"/>
                <a:ea typeface="Open Sans"/>
                <a:cs typeface="Open Sans"/>
              </a:rPr>
              <a:t>collection</a:t>
            </a:r>
            <a:r>
              <a:rPr lang="es-ES_tradnl" dirty="0">
                <a:solidFill>
                  <a:srgbClr val="242415"/>
                </a:solidFill>
                <a:latin typeface="Consolas" panose="020B0609020204030204" pitchFamily="49" charset="0"/>
                <a:ea typeface="Open Sans"/>
                <a:cs typeface="Open Sans"/>
              </a:rPr>
              <a:t>, </a:t>
            </a:r>
            <a:r>
              <a:rPr lang="es-ES_tradnl" dirty="0" err="1">
                <a:solidFill>
                  <a:srgbClr val="242415"/>
                </a:solidFill>
                <a:latin typeface="Consolas" panose="020B0609020204030204" pitchFamily="49" charset="0"/>
                <a:ea typeface="Open Sans"/>
                <a:cs typeface="Open Sans"/>
              </a:rPr>
              <a:t>element</a:t>
            </a:r>
            <a:r>
              <a:rPr lang="es-ES_tradnl" dirty="0">
                <a:solidFill>
                  <a:srgbClr val="242415"/>
                </a:solidFill>
                <a:latin typeface="Consolas" panose="020B0609020204030204" pitchFamily="49" charset="0"/>
                <a:ea typeface="Open Sans"/>
                <a:cs typeface="Open Sans"/>
              </a:rPr>
              <a:t>) ?</a:t>
            </a:r>
          </a:p>
          <a:p>
            <a:pPr>
              <a:buSzPct val="100000"/>
            </a:pPr>
            <a:r>
              <a:rPr lang="es-ES_tradnl" dirty="0">
                <a:solidFill>
                  <a:srgbClr val="242415"/>
                </a:solidFill>
                <a:latin typeface="Consolas" panose="020B0609020204030204" pitchFamily="49" charset="0"/>
                <a:ea typeface="Open Sans"/>
                <a:cs typeface="Open Sans"/>
              </a:rPr>
              <a:t>¿ </a:t>
            </a:r>
            <a:r>
              <a:rPr lang="es-ES_tradnl" dirty="0" err="1">
                <a:solidFill>
                  <a:srgbClr val="242415"/>
                </a:solidFill>
                <a:latin typeface="Consolas" panose="020B0609020204030204" pitchFamily="49" charset="0"/>
                <a:ea typeface="Open Sans"/>
                <a:cs typeface="Open Sans"/>
              </a:rPr>
              <a:t>addToGroup</a:t>
            </a:r>
            <a:r>
              <a:rPr lang="es-ES_tradnl" dirty="0">
                <a:solidFill>
                  <a:srgbClr val="242415"/>
                </a:solidFill>
                <a:latin typeface="Consolas" panose="020B0609020204030204" pitchFamily="49" charset="0"/>
                <a:ea typeface="Open Sans"/>
                <a:cs typeface="Open Sans"/>
              </a:rPr>
              <a:t>(</a:t>
            </a:r>
            <a:r>
              <a:rPr lang="es-ES_tradnl" dirty="0" err="1">
                <a:solidFill>
                  <a:srgbClr val="242415"/>
                </a:solidFill>
                <a:latin typeface="Consolas" panose="020B0609020204030204" pitchFamily="49" charset="0"/>
                <a:ea typeface="Open Sans"/>
                <a:cs typeface="Open Sans"/>
              </a:rPr>
              <a:t>element</a:t>
            </a:r>
            <a:r>
              <a:rPr lang="es-ES_tradnl" dirty="0">
                <a:solidFill>
                  <a:srgbClr val="242415"/>
                </a:solidFill>
                <a:latin typeface="Consolas" panose="020B0609020204030204" pitchFamily="49" charset="0"/>
                <a:ea typeface="Open Sans"/>
                <a:cs typeface="Open Sans"/>
              </a:rPr>
              <a:t>, </a:t>
            </a:r>
            <a:r>
              <a:rPr lang="es-ES_tradnl" dirty="0" err="1">
                <a:solidFill>
                  <a:srgbClr val="242415"/>
                </a:solidFill>
                <a:latin typeface="Consolas" panose="020B0609020204030204" pitchFamily="49" charset="0"/>
                <a:ea typeface="Open Sans"/>
                <a:cs typeface="Open Sans"/>
              </a:rPr>
              <a:t>collection</a:t>
            </a:r>
            <a:r>
              <a:rPr lang="es-ES_tradnl" dirty="0">
                <a:solidFill>
                  <a:srgbClr val="242415"/>
                </a:solidFill>
                <a:latin typeface="Consolas" panose="020B0609020204030204" pitchFamily="49" charset="0"/>
                <a:ea typeface="Open Sans"/>
                <a:cs typeface="Open Sans"/>
              </a:rPr>
              <a:t>) ?</a:t>
            </a:r>
          </a:p>
          <a:p>
            <a:pPr>
              <a:buSzPct val="100000"/>
            </a:pPr>
            <a:r>
              <a:rPr lang="es-ES_tradnl" dirty="0">
                <a:solidFill>
                  <a:srgbClr val="242415"/>
                </a:solidFill>
                <a:latin typeface="Consolas" panose="020B0609020204030204" pitchFamily="49" charset="0"/>
                <a:ea typeface="Open Sans"/>
                <a:cs typeface="Open Sans"/>
              </a:rPr>
              <a:t>¿ </a:t>
            </a:r>
            <a:r>
              <a:rPr lang="es-ES_tradnl" dirty="0" err="1">
                <a:solidFill>
                  <a:srgbClr val="242415"/>
                </a:solidFill>
                <a:latin typeface="Consolas" panose="020B0609020204030204" pitchFamily="49" charset="0"/>
                <a:ea typeface="Open Sans"/>
                <a:cs typeface="Open Sans"/>
              </a:rPr>
              <a:t>collection.addToGroup</a:t>
            </a:r>
            <a:r>
              <a:rPr lang="es-ES_tradnl" dirty="0">
                <a:solidFill>
                  <a:srgbClr val="242415"/>
                </a:solidFill>
                <a:latin typeface="Consolas" panose="020B0609020204030204" pitchFamily="49" charset="0"/>
                <a:ea typeface="Open Sans"/>
                <a:cs typeface="Open Sans"/>
              </a:rPr>
              <a:t>(</a:t>
            </a:r>
            <a:r>
              <a:rPr lang="es-ES_tradnl" dirty="0" err="1">
                <a:solidFill>
                  <a:srgbClr val="242415"/>
                </a:solidFill>
                <a:latin typeface="Consolas" panose="020B0609020204030204" pitchFamily="49" charset="0"/>
                <a:ea typeface="Open Sans"/>
                <a:cs typeface="Open Sans"/>
              </a:rPr>
              <a:t>element</a:t>
            </a:r>
            <a:r>
              <a:rPr lang="es-ES_tradnl" dirty="0">
                <a:solidFill>
                  <a:srgbClr val="242415"/>
                </a:solidFill>
                <a:latin typeface="Consolas" panose="020B0609020204030204" pitchFamily="49" charset="0"/>
                <a:ea typeface="Open Sans"/>
                <a:cs typeface="Open Sans"/>
              </a:rPr>
              <a:t>) ?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2F5C5487-BBB2-4F40-B7EF-5A2989B4F188}"/>
              </a:ext>
            </a:extLst>
          </p:cNvPr>
          <p:cNvGrpSpPr/>
          <p:nvPr/>
        </p:nvGrpSpPr>
        <p:grpSpPr>
          <a:xfrm>
            <a:off x="2749871" y="3850112"/>
            <a:ext cx="3644258" cy="369330"/>
            <a:chOff x="2608545" y="3846648"/>
            <a:chExt cx="3644258" cy="369330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606B2499-897B-4233-BA8D-7EA186951389}"/>
                </a:ext>
              </a:extLst>
            </p:cNvPr>
            <p:cNvSpPr/>
            <p:nvPr/>
          </p:nvSpPr>
          <p:spPr>
            <a:xfrm>
              <a:off x="2608545" y="3846648"/>
              <a:ext cx="3644258" cy="369330"/>
            </a:xfrm>
            <a:prstGeom prst="rect">
              <a:avLst/>
            </a:prstGeom>
            <a:solidFill>
              <a:srgbClr val="BC5B4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algn="r"/>
              <a:r>
                <a:rPr lang="es-ES" sz="1800" dirty="0"/>
                <a:t>Estamos reinventado la rueda</a:t>
              </a:r>
              <a:endParaRPr lang="es-ES_tradnl" sz="1800" dirty="0"/>
            </a:p>
          </p:txBody>
        </p:sp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9D7E3832-F1FB-47E5-B45D-750CF1B2A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96134" y="3882284"/>
              <a:ext cx="260007" cy="2600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755511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Parties</a:t>
            </a:r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Rectángulo 16">
            <a:extLst>
              <a:ext uri="{FF2B5EF4-FFF2-40B4-BE49-F238E27FC236}">
                <a16:creationId xmlns:a16="http://schemas.microsoft.com/office/drawing/2014/main" id="{F1AF0AFA-4235-4A2D-A327-DB36B572F001}"/>
              </a:ext>
            </a:extLst>
          </p:cNvPr>
          <p:cNvSpPr/>
          <p:nvPr/>
        </p:nvSpPr>
        <p:spPr>
          <a:xfrm>
            <a:off x="1424253" y="1037317"/>
            <a:ext cx="958380" cy="408620"/>
          </a:xfrm>
          <a:prstGeom prst="roundRect">
            <a:avLst/>
          </a:prstGeom>
          <a:solidFill>
            <a:srgbClr val="006A7B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800" dirty="0"/>
              <a:t>sugar.js</a:t>
            </a:r>
            <a:endParaRPr lang="es-ES_tradnl" sz="1800" dirty="0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A46F072E-38CD-4762-879C-59943604DC0C}"/>
              </a:ext>
            </a:extLst>
          </p:cNvPr>
          <p:cNvSpPr txBox="1"/>
          <p:nvPr/>
        </p:nvSpPr>
        <p:spPr>
          <a:xfrm>
            <a:off x="2630364" y="1103127"/>
            <a:ext cx="214007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>
              <a:buSzPct val="100000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>
                <a:hlinkClick r:id="rId2"/>
              </a:rPr>
              <a:t>https://sugarjs.com</a:t>
            </a:r>
            <a:r>
              <a:rPr lang="es-ES" dirty="0"/>
              <a:t> </a:t>
            </a:r>
            <a:endParaRPr lang="es-ES_tradnl" dirty="0"/>
          </a:p>
        </p:txBody>
      </p:sp>
      <p:sp>
        <p:nvSpPr>
          <p:cNvPr id="15" name="Rectángulo 16">
            <a:extLst>
              <a:ext uri="{FF2B5EF4-FFF2-40B4-BE49-F238E27FC236}">
                <a16:creationId xmlns:a16="http://schemas.microsoft.com/office/drawing/2014/main" id="{480E72AE-6B70-4EF8-832E-203BE124B48F}"/>
              </a:ext>
            </a:extLst>
          </p:cNvPr>
          <p:cNvSpPr/>
          <p:nvPr/>
        </p:nvSpPr>
        <p:spPr>
          <a:xfrm>
            <a:off x="1040592" y="1562656"/>
            <a:ext cx="1342041" cy="408620"/>
          </a:xfrm>
          <a:prstGeom prst="roundRect">
            <a:avLst/>
          </a:prstGeom>
          <a:solidFill>
            <a:srgbClr val="006A7B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800" dirty="0"/>
              <a:t>valentine.js</a:t>
            </a:r>
            <a:endParaRPr lang="es-ES_tradnl" sz="1800" dirty="0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C8D2471A-333F-4ABC-B64C-5BA2F76807EF}"/>
              </a:ext>
            </a:extLst>
          </p:cNvPr>
          <p:cNvSpPr txBox="1"/>
          <p:nvPr/>
        </p:nvSpPr>
        <p:spPr>
          <a:xfrm>
            <a:off x="2630364" y="1623314"/>
            <a:ext cx="3590327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>
              <a:buSzPct val="100000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_tradnl" dirty="0">
                <a:sym typeface="Open Sans"/>
                <a:hlinkClick r:id="rId3"/>
              </a:rPr>
              <a:t>https://github.com/ded/valentine</a:t>
            </a:r>
            <a:endParaRPr lang="es-ES_tradnl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DED2563-2B87-4EDB-BB17-C22D9D47F8EA}"/>
              </a:ext>
            </a:extLst>
          </p:cNvPr>
          <p:cNvSpPr/>
          <p:nvPr/>
        </p:nvSpPr>
        <p:spPr>
          <a:xfrm>
            <a:off x="1703209" y="2082843"/>
            <a:ext cx="679424" cy="408620"/>
          </a:xfrm>
          <a:prstGeom prst="roundRect">
            <a:avLst/>
          </a:prstGeom>
          <a:solidFill>
            <a:srgbClr val="006A7B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800" dirty="0"/>
              <a:t>wu.js</a:t>
            </a:r>
            <a:endParaRPr lang="es-ES_tradnl" sz="1800" dirty="0"/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6382DE85-116F-462F-93D2-D1E251D9CE68}"/>
              </a:ext>
            </a:extLst>
          </p:cNvPr>
          <p:cNvSpPr txBox="1"/>
          <p:nvPr/>
        </p:nvSpPr>
        <p:spPr>
          <a:xfrm>
            <a:off x="2630364" y="2143501"/>
            <a:ext cx="309156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>
              <a:buSzPct val="100000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_tradnl" dirty="0">
                <a:sym typeface="Open Sans"/>
                <a:hlinkClick r:id="rId4"/>
              </a:rPr>
              <a:t>http://fitzgen.github.io/wu.js</a:t>
            </a:r>
            <a:endParaRPr lang="es-ES_tradnl" dirty="0"/>
          </a:p>
        </p:txBody>
      </p:sp>
      <p:sp>
        <p:nvSpPr>
          <p:cNvPr id="19" name="Rectángulo 16">
            <a:extLst>
              <a:ext uri="{FF2B5EF4-FFF2-40B4-BE49-F238E27FC236}">
                <a16:creationId xmlns:a16="http://schemas.microsoft.com/office/drawing/2014/main" id="{6BDE9D90-39B8-4284-AE38-B6B23B24F607}"/>
              </a:ext>
            </a:extLst>
          </p:cNvPr>
          <p:cNvSpPr/>
          <p:nvPr/>
        </p:nvSpPr>
        <p:spPr>
          <a:xfrm>
            <a:off x="1615310" y="2603030"/>
            <a:ext cx="767323" cy="408620"/>
          </a:xfrm>
          <a:prstGeom prst="roundRect">
            <a:avLst/>
          </a:prstGeom>
          <a:solidFill>
            <a:srgbClr val="006A7B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800" dirty="0"/>
              <a:t>lazy.js</a:t>
            </a:r>
            <a:endParaRPr lang="es-ES_tradnl" sz="1800" dirty="0"/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5FBDA88F-F0C9-430C-8EC3-14E39A183B87}"/>
              </a:ext>
            </a:extLst>
          </p:cNvPr>
          <p:cNvSpPr txBox="1"/>
          <p:nvPr/>
        </p:nvSpPr>
        <p:spPr>
          <a:xfrm>
            <a:off x="2630364" y="2663688"/>
            <a:ext cx="297033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>
              <a:buSzPct val="100000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_tradnl" dirty="0">
                <a:sym typeface="Open Sans"/>
                <a:hlinkClick r:id="rId5"/>
              </a:rPr>
              <a:t>http://danieltao.com/lazy.js</a:t>
            </a:r>
            <a:endParaRPr lang="es-ES_tradnl" dirty="0"/>
          </a:p>
        </p:txBody>
      </p:sp>
      <p:sp>
        <p:nvSpPr>
          <p:cNvPr id="21" name="Rectángulo 16">
            <a:extLst>
              <a:ext uri="{FF2B5EF4-FFF2-40B4-BE49-F238E27FC236}">
                <a16:creationId xmlns:a16="http://schemas.microsoft.com/office/drawing/2014/main" id="{874C9C8A-556A-44C2-9F8F-C2BD9FF43883}"/>
              </a:ext>
            </a:extLst>
          </p:cNvPr>
          <p:cNvSpPr/>
          <p:nvPr/>
        </p:nvSpPr>
        <p:spPr>
          <a:xfrm>
            <a:off x="1544729" y="3123217"/>
            <a:ext cx="837904" cy="408620"/>
          </a:xfrm>
          <a:prstGeom prst="roundRect">
            <a:avLst/>
          </a:prstGeom>
          <a:solidFill>
            <a:srgbClr val="006A7B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800" dirty="0" err="1"/>
              <a:t>ramda</a:t>
            </a:r>
            <a:endParaRPr lang="es-ES_tradnl" sz="1800" dirty="0"/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2D3FF930-EAB7-4FC7-920F-D9C2C56F6F01}"/>
              </a:ext>
            </a:extLst>
          </p:cNvPr>
          <p:cNvSpPr txBox="1"/>
          <p:nvPr/>
        </p:nvSpPr>
        <p:spPr>
          <a:xfrm>
            <a:off x="2630364" y="3183874"/>
            <a:ext cx="224297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>
              <a:buSzPct val="100000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>
                <a:hlinkClick r:id="rId6"/>
              </a:rPr>
              <a:t>http://ramdajs.com/</a:t>
            </a:r>
            <a:endParaRPr lang="es-ES_tradnl" dirty="0"/>
          </a:p>
        </p:txBody>
      </p:sp>
      <p:sp>
        <p:nvSpPr>
          <p:cNvPr id="23" name="Rectángulo 16">
            <a:extLst>
              <a:ext uri="{FF2B5EF4-FFF2-40B4-BE49-F238E27FC236}">
                <a16:creationId xmlns:a16="http://schemas.microsoft.com/office/drawing/2014/main" id="{1AE429F5-F3FC-4B9F-8952-034C4EEC3453}"/>
              </a:ext>
            </a:extLst>
          </p:cNvPr>
          <p:cNvSpPr/>
          <p:nvPr/>
        </p:nvSpPr>
        <p:spPr>
          <a:xfrm>
            <a:off x="1019148" y="3638252"/>
            <a:ext cx="1363485" cy="408620"/>
          </a:xfrm>
          <a:prstGeom prst="roundRect">
            <a:avLst/>
          </a:prstGeom>
          <a:solidFill>
            <a:srgbClr val="006A7B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800" dirty="0" err="1"/>
              <a:t>underscore</a:t>
            </a:r>
            <a:endParaRPr lang="es-ES_tradnl" sz="1800" dirty="0"/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D94A9C19-4BC8-49A6-A2E5-2D223CF5EB53}"/>
              </a:ext>
            </a:extLst>
          </p:cNvPr>
          <p:cNvSpPr txBox="1"/>
          <p:nvPr/>
        </p:nvSpPr>
        <p:spPr>
          <a:xfrm>
            <a:off x="2630364" y="3704062"/>
            <a:ext cx="250967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>
              <a:buSzPct val="100000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>
                <a:hlinkClick r:id="rId7"/>
              </a:rPr>
              <a:t>http://underscorejs.org</a:t>
            </a:r>
            <a:endParaRPr lang="es-ES_tradnl" dirty="0"/>
          </a:p>
        </p:txBody>
      </p:sp>
      <p:sp>
        <p:nvSpPr>
          <p:cNvPr id="25" name="Rectángulo 16">
            <a:extLst>
              <a:ext uri="{FF2B5EF4-FFF2-40B4-BE49-F238E27FC236}">
                <a16:creationId xmlns:a16="http://schemas.microsoft.com/office/drawing/2014/main" id="{08DD9C9D-8ADB-4DDA-B5E6-2481CA77CC7E}"/>
              </a:ext>
            </a:extLst>
          </p:cNvPr>
          <p:cNvSpPr/>
          <p:nvPr/>
        </p:nvSpPr>
        <p:spPr>
          <a:xfrm>
            <a:off x="1532965" y="4163591"/>
            <a:ext cx="849668" cy="408620"/>
          </a:xfrm>
          <a:prstGeom prst="roundRect">
            <a:avLst/>
          </a:prstGeom>
          <a:solidFill>
            <a:srgbClr val="006A7B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800" dirty="0" err="1"/>
              <a:t>lodash</a:t>
            </a:r>
            <a:endParaRPr lang="es-ES_tradnl" sz="1800" dirty="0"/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58E3829E-99E0-4547-A458-12C9269E3ECD}"/>
              </a:ext>
            </a:extLst>
          </p:cNvPr>
          <p:cNvSpPr txBox="1"/>
          <p:nvPr/>
        </p:nvSpPr>
        <p:spPr>
          <a:xfrm>
            <a:off x="2630364" y="4224249"/>
            <a:ext cx="208364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>
              <a:buSzPct val="100000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>
                <a:hlinkClick r:id="rId8"/>
              </a:rPr>
              <a:t>https://lodash.com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2579016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 err="1"/>
              <a:t>Lodash</a:t>
            </a:r>
            <a:endParaRPr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73360E9-93BB-47C9-BD8B-787F0215F172}"/>
              </a:ext>
            </a:extLst>
          </p:cNvPr>
          <p:cNvSpPr txBox="1"/>
          <p:nvPr/>
        </p:nvSpPr>
        <p:spPr>
          <a:xfrm>
            <a:off x="900110" y="1094267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b="1" dirty="0" err="1"/>
              <a:t>Librería</a:t>
            </a:r>
            <a:r>
              <a:rPr lang="en-GB" dirty="0"/>
              <a:t> </a:t>
            </a:r>
            <a:r>
              <a:rPr lang="en-GB" dirty="0" err="1"/>
              <a:t>cargada</a:t>
            </a:r>
            <a:r>
              <a:rPr lang="en-GB" dirty="0"/>
              <a:t> con </a:t>
            </a:r>
            <a:r>
              <a:rPr lang="en-GB" dirty="0" err="1"/>
              <a:t>más</a:t>
            </a:r>
            <a:r>
              <a:rPr lang="en-GB" dirty="0"/>
              <a:t> de 300 </a:t>
            </a:r>
            <a:r>
              <a:rPr lang="en-GB" b="1" dirty="0" err="1"/>
              <a:t>funciones</a:t>
            </a:r>
            <a:r>
              <a:rPr lang="en-GB" b="1" dirty="0"/>
              <a:t> </a:t>
            </a:r>
            <a:r>
              <a:rPr lang="en-GB" b="1" dirty="0" err="1"/>
              <a:t>útiles</a:t>
            </a:r>
            <a:endParaRPr b="1" dirty="0" err="1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251CE56-D5F5-4261-A35B-3D6CA8D9363D}"/>
              </a:ext>
            </a:extLst>
          </p:cNvPr>
          <p:cNvSpPr txBox="1"/>
          <p:nvPr/>
        </p:nvSpPr>
        <p:spPr>
          <a:xfrm>
            <a:off x="900110" y="1483489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b="1" dirty="0" err="1"/>
              <a:t>Enfocada</a:t>
            </a:r>
            <a:r>
              <a:rPr lang="en-GB" dirty="0"/>
              <a:t> </a:t>
            </a:r>
            <a:r>
              <a:rPr lang="en-GB" dirty="0" err="1"/>
              <a:t>principalmente</a:t>
            </a:r>
            <a:r>
              <a:rPr lang="en-GB" dirty="0"/>
              <a:t> a:</a:t>
            </a:r>
            <a:endParaRPr lang="en-GB" b="1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8304F32-D02C-44C9-9E2C-F7EE3374CB62}"/>
              </a:ext>
            </a:extLst>
          </p:cNvPr>
          <p:cNvSpPr txBox="1"/>
          <p:nvPr/>
        </p:nvSpPr>
        <p:spPr>
          <a:xfrm>
            <a:off x="900112" y="304037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Creada</a:t>
            </a:r>
            <a:r>
              <a:rPr lang="en-US" dirty="0"/>
              <a:t> por John-David Dalton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46CD173-39DD-4D21-8347-51D6DEB34691}"/>
              </a:ext>
            </a:extLst>
          </p:cNvPr>
          <p:cNvSpPr txBox="1"/>
          <p:nvPr/>
        </p:nvSpPr>
        <p:spPr>
          <a:xfrm>
            <a:off x="900112" y="3429600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b="1" dirty="0"/>
              <a:t>Superset</a:t>
            </a:r>
            <a:r>
              <a:rPr lang="en-US" dirty="0"/>
              <a:t> de </a:t>
            </a:r>
            <a:r>
              <a:rPr lang="en-US" b="1" dirty="0"/>
              <a:t>underscore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766B59B-21BD-482F-85AF-631FEF204B70}"/>
              </a:ext>
            </a:extLst>
          </p:cNvPr>
          <p:cNvSpPr txBox="1"/>
          <p:nvPr/>
        </p:nvSpPr>
        <p:spPr>
          <a:xfrm>
            <a:off x="1240077" y="1782466"/>
            <a:ext cx="7313228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marL="285750" lvl="8" indent="-285750">
              <a:buSzPct val="100000"/>
              <a:buFontTx/>
              <a:buChar char="-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Arrays</a:t>
            </a:r>
          </a:p>
          <a:p>
            <a:pPr marL="285750" lvl="7" indent="-285750">
              <a:buSzPct val="100000"/>
              <a:buFontTx/>
              <a:buChar char="-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Objetos</a:t>
            </a:r>
            <a:endParaRPr lang="en-US" dirty="0"/>
          </a:p>
          <a:p>
            <a:pPr marL="285750" lvl="7" indent="-285750">
              <a:buSzPct val="100000"/>
              <a:buFontTx/>
              <a:buChar char="-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Funciones</a:t>
            </a:r>
            <a:endParaRPr lang="en-US" dirty="0"/>
          </a:p>
          <a:p>
            <a:pPr marL="285750" lvl="7" indent="-285750">
              <a:buSzPct val="100000"/>
              <a:buFontTx/>
              <a:buChar char="-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7220889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 err="1"/>
              <a:t>Características</a:t>
            </a:r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Rectángulo 16">
            <a:extLst>
              <a:ext uri="{FF2B5EF4-FFF2-40B4-BE49-F238E27FC236}">
                <a16:creationId xmlns:a16="http://schemas.microsoft.com/office/drawing/2014/main" id="{BD1EB85E-8B11-4CB3-8D90-C00393553C89}"/>
              </a:ext>
            </a:extLst>
          </p:cNvPr>
          <p:cNvSpPr/>
          <p:nvPr/>
        </p:nvSpPr>
        <p:spPr>
          <a:xfrm>
            <a:off x="1044098" y="1064531"/>
            <a:ext cx="2041583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800" dirty="0"/>
              <a:t>Buen rendimiento</a:t>
            </a:r>
          </a:p>
        </p:txBody>
      </p:sp>
      <p:sp>
        <p:nvSpPr>
          <p:cNvPr id="14" name="Rectángulo 16">
            <a:extLst>
              <a:ext uri="{FF2B5EF4-FFF2-40B4-BE49-F238E27FC236}">
                <a16:creationId xmlns:a16="http://schemas.microsoft.com/office/drawing/2014/main" id="{4520B66C-DA59-493E-AC54-5BC277932CBC}"/>
              </a:ext>
            </a:extLst>
          </p:cNvPr>
          <p:cNvSpPr/>
          <p:nvPr/>
        </p:nvSpPr>
        <p:spPr>
          <a:xfrm>
            <a:off x="1044097" y="2104293"/>
            <a:ext cx="1179167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800" dirty="0"/>
              <a:t>Seguridad</a:t>
            </a:r>
          </a:p>
        </p:txBody>
      </p:sp>
      <p:sp>
        <p:nvSpPr>
          <p:cNvPr id="15" name="Rectángulo 16">
            <a:extLst>
              <a:ext uri="{FF2B5EF4-FFF2-40B4-BE49-F238E27FC236}">
                <a16:creationId xmlns:a16="http://schemas.microsoft.com/office/drawing/2014/main" id="{DAE1E861-09B4-4C49-B221-85FB48D1929F}"/>
              </a:ext>
            </a:extLst>
          </p:cNvPr>
          <p:cNvSpPr/>
          <p:nvPr/>
        </p:nvSpPr>
        <p:spPr>
          <a:xfrm>
            <a:off x="1044097" y="1584412"/>
            <a:ext cx="1446869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800" dirty="0"/>
              <a:t>Consistencia</a:t>
            </a:r>
          </a:p>
        </p:txBody>
      </p:sp>
      <p:sp>
        <p:nvSpPr>
          <p:cNvPr id="16" name="Rectángulo 16">
            <a:extLst>
              <a:ext uri="{FF2B5EF4-FFF2-40B4-BE49-F238E27FC236}">
                <a16:creationId xmlns:a16="http://schemas.microsoft.com/office/drawing/2014/main" id="{FFDFFDD7-A121-4040-AB62-63BBF6ED5A85}"/>
              </a:ext>
            </a:extLst>
          </p:cNvPr>
          <p:cNvSpPr/>
          <p:nvPr/>
        </p:nvSpPr>
        <p:spPr>
          <a:xfrm>
            <a:off x="2453151" y="2104290"/>
            <a:ext cx="4237697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800" dirty="0"/>
              <a:t>Menos bugs – 6500+ pruebas unitarias</a:t>
            </a:r>
            <a:endParaRPr lang="es-ES_tradnl" sz="18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CD39980-1085-495D-8B36-7EC80EA68BDB}"/>
              </a:ext>
            </a:extLst>
          </p:cNvPr>
          <p:cNvSpPr/>
          <p:nvPr/>
        </p:nvSpPr>
        <p:spPr>
          <a:xfrm>
            <a:off x="1044097" y="2624174"/>
            <a:ext cx="1775484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800" dirty="0"/>
              <a:t>Personalización</a:t>
            </a:r>
            <a:endParaRPr lang="es-ES_tradnl" sz="180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9062AB0-48BA-4781-BD34-38DF2304F81E}"/>
              </a:ext>
            </a:extLst>
          </p:cNvPr>
          <p:cNvSpPr/>
          <p:nvPr/>
        </p:nvSpPr>
        <p:spPr>
          <a:xfrm>
            <a:off x="1044097" y="3144049"/>
            <a:ext cx="4460514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800" dirty="0"/>
              <a:t>No extiende las clases base de JavaScript</a:t>
            </a:r>
            <a:endParaRPr lang="es-ES_tradnl" sz="1800" dirty="0"/>
          </a:p>
        </p:txBody>
      </p:sp>
    </p:spTree>
    <p:extLst>
      <p:ext uri="{BB962C8B-B14F-4D97-AF65-F5344CB8AC3E}">
        <p14:creationId xmlns:p14="http://schemas.microsoft.com/office/powerpoint/2010/main" val="294217561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 err="1"/>
              <a:t>Conceptos</a:t>
            </a:r>
            <a:endParaRPr lang="en-GB"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Rectángulo 16">
            <a:extLst>
              <a:ext uri="{FF2B5EF4-FFF2-40B4-BE49-F238E27FC236}">
                <a16:creationId xmlns:a16="http://schemas.microsoft.com/office/drawing/2014/main" id="{F1AF0AFA-4235-4A2D-A327-DB36B572F001}"/>
              </a:ext>
            </a:extLst>
          </p:cNvPr>
          <p:cNvSpPr/>
          <p:nvPr/>
        </p:nvSpPr>
        <p:spPr>
          <a:xfrm>
            <a:off x="925724" y="1192808"/>
            <a:ext cx="1901331" cy="408620"/>
          </a:xfrm>
          <a:prstGeom prst="roundRect">
            <a:avLst/>
          </a:prstGeom>
          <a:solidFill>
            <a:srgbClr val="2F4858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800" dirty="0" err="1">
                <a:latin typeface="Consolas" panose="020B0609020204030204" pitchFamily="49" charset="0"/>
              </a:rPr>
              <a:t>truthy</a:t>
            </a:r>
            <a:r>
              <a:rPr lang="es-ES" sz="1800" dirty="0">
                <a:latin typeface="Consolas" panose="020B0609020204030204" pitchFamily="49" charset="0"/>
              </a:rPr>
              <a:t> - </a:t>
            </a:r>
            <a:r>
              <a:rPr lang="es-ES" sz="1800" dirty="0" err="1">
                <a:latin typeface="Consolas" panose="020B0609020204030204" pitchFamily="49" charset="0"/>
              </a:rPr>
              <a:t>falsy</a:t>
            </a:r>
            <a:endParaRPr lang="es-ES_tradnl" sz="1800" dirty="0">
              <a:latin typeface="Consolas" panose="020B0609020204030204" pitchFamily="49" charset="0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A46F072E-38CD-4762-879C-59943604DC0C}"/>
              </a:ext>
            </a:extLst>
          </p:cNvPr>
          <p:cNvSpPr txBox="1"/>
          <p:nvPr/>
        </p:nvSpPr>
        <p:spPr>
          <a:xfrm>
            <a:off x="3043634" y="1291698"/>
            <a:ext cx="2140073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>
              <a:buSzPct val="100000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1600" dirty="0"/>
              <a:t>Verdadero o falso </a:t>
            </a:r>
            <a:endParaRPr lang="es-ES_tradnl" sz="1600" dirty="0"/>
          </a:p>
        </p:txBody>
      </p:sp>
      <p:sp>
        <p:nvSpPr>
          <p:cNvPr id="15" name="Rectángulo 16">
            <a:extLst>
              <a:ext uri="{FF2B5EF4-FFF2-40B4-BE49-F238E27FC236}">
                <a16:creationId xmlns:a16="http://schemas.microsoft.com/office/drawing/2014/main" id="{480E72AE-6B70-4EF8-832E-203BE124B48F}"/>
              </a:ext>
            </a:extLst>
          </p:cNvPr>
          <p:cNvSpPr/>
          <p:nvPr/>
        </p:nvSpPr>
        <p:spPr>
          <a:xfrm>
            <a:off x="1689554" y="1725875"/>
            <a:ext cx="1137501" cy="408620"/>
          </a:xfrm>
          <a:prstGeom prst="roundRect">
            <a:avLst/>
          </a:prstGeom>
          <a:solidFill>
            <a:srgbClr val="2F4858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800" dirty="0" err="1">
                <a:latin typeface="Consolas" panose="020B0609020204030204" pitchFamily="49" charset="0"/>
              </a:rPr>
              <a:t>iteratee</a:t>
            </a:r>
            <a:endParaRPr lang="es-ES_tradnl" sz="1800" dirty="0">
              <a:latin typeface="Consolas" panose="020B0609020204030204" pitchFamily="49" charset="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C8D2471A-333F-4ABC-B64C-5BA2F76807EF}"/>
              </a:ext>
            </a:extLst>
          </p:cNvPr>
          <p:cNvSpPr txBox="1"/>
          <p:nvPr/>
        </p:nvSpPr>
        <p:spPr>
          <a:xfrm>
            <a:off x="3043634" y="1811885"/>
            <a:ext cx="5473044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>
              <a:buSzPct val="100000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_tradnl" sz="1600" dirty="0">
                <a:sym typeface="Open Sans"/>
              </a:rPr>
              <a:t>Función que va a ser aplicada sobre cada elemento</a:t>
            </a:r>
            <a:endParaRPr lang="es-ES_tradnl" sz="16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DED2563-2B87-4EDB-BB17-C22D9D47F8EA}"/>
              </a:ext>
            </a:extLst>
          </p:cNvPr>
          <p:cNvSpPr/>
          <p:nvPr/>
        </p:nvSpPr>
        <p:spPr>
          <a:xfrm>
            <a:off x="1559242" y="2246062"/>
            <a:ext cx="1267813" cy="408620"/>
          </a:xfrm>
          <a:prstGeom prst="roundRect">
            <a:avLst/>
          </a:prstGeom>
          <a:solidFill>
            <a:srgbClr val="2F4858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800" dirty="0" err="1">
                <a:latin typeface="Consolas" panose="020B0609020204030204" pitchFamily="49" charset="0"/>
              </a:rPr>
              <a:t>predicate</a:t>
            </a:r>
            <a:endParaRPr lang="es-ES_tradnl" sz="1800" dirty="0">
              <a:latin typeface="Consolas" panose="020B0609020204030204" pitchFamily="49" charset="0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6382DE85-116F-462F-93D2-D1E251D9CE68}"/>
              </a:ext>
            </a:extLst>
          </p:cNvPr>
          <p:cNvSpPr txBox="1"/>
          <p:nvPr/>
        </p:nvSpPr>
        <p:spPr>
          <a:xfrm>
            <a:off x="3043634" y="2332072"/>
            <a:ext cx="6288500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>
              <a:buSzPct val="100000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_tradnl" sz="1600" dirty="0">
                <a:sym typeface="Open Sans"/>
              </a:rPr>
              <a:t>Función que recibe 1 argumento y devuelve </a:t>
            </a:r>
            <a:r>
              <a:rPr lang="es-ES_tradnl" sz="1600" dirty="0">
                <a:latin typeface="Consolas" panose="020B0609020204030204" pitchFamily="49" charset="0"/>
                <a:sym typeface="Open Sans"/>
              </a:rPr>
              <a:t>true</a:t>
            </a:r>
            <a:r>
              <a:rPr lang="es-ES_tradnl" sz="1600" dirty="0">
                <a:sym typeface="Open Sans"/>
              </a:rPr>
              <a:t> o </a:t>
            </a:r>
            <a:r>
              <a:rPr lang="es-ES_tradnl" sz="1600" dirty="0">
                <a:latin typeface="Consolas" panose="020B0609020204030204" pitchFamily="49" charset="0"/>
                <a:sym typeface="Open Sans"/>
              </a:rPr>
              <a:t>false</a:t>
            </a:r>
            <a:endParaRPr lang="es-ES_tradnl" sz="1600" dirty="0">
              <a:latin typeface="Consolas" panose="020B0609020204030204" pitchFamily="49" charset="0"/>
            </a:endParaRPr>
          </a:p>
        </p:txBody>
      </p:sp>
      <p:sp>
        <p:nvSpPr>
          <p:cNvPr id="19" name="Rectángulo 16">
            <a:extLst>
              <a:ext uri="{FF2B5EF4-FFF2-40B4-BE49-F238E27FC236}">
                <a16:creationId xmlns:a16="http://schemas.microsoft.com/office/drawing/2014/main" id="{6BDE9D90-39B8-4284-AE38-B6B23B24F607}"/>
              </a:ext>
            </a:extLst>
          </p:cNvPr>
          <p:cNvSpPr/>
          <p:nvPr/>
        </p:nvSpPr>
        <p:spPr>
          <a:xfrm>
            <a:off x="796637" y="2766249"/>
            <a:ext cx="2030418" cy="408620"/>
          </a:xfrm>
          <a:prstGeom prst="roundRect">
            <a:avLst/>
          </a:prstGeom>
          <a:solidFill>
            <a:srgbClr val="2F4858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800" dirty="0" err="1">
                <a:latin typeface="Consolas" panose="020B0609020204030204" pitchFamily="49" charset="0"/>
              </a:rPr>
              <a:t>SameValueAsZero</a:t>
            </a:r>
            <a:endParaRPr lang="es-ES_tradnl" sz="1800" dirty="0">
              <a:latin typeface="Consolas" panose="020B0609020204030204" pitchFamily="49" charset="0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5FBDA88F-F0C9-430C-8EC3-14E39A183B87}"/>
              </a:ext>
            </a:extLst>
          </p:cNvPr>
          <p:cNvSpPr txBox="1"/>
          <p:nvPr/>
        </p:nvSpPr>
        <p:spPr>
          <a:xfrm>
            <a:off x="3043634" y="2852259"/>
            <a:ext cx="4802600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>
              <a:buSzPct val="100000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_tradnl" sz="1600" dirty="0">
                <a:sym typeface="Open Sans"/>
              </a:rPr>
              <a:t>Algoritmo equivalente a ≡ incluyendo </a:t>
            </a:r>
            <a:r>
              <a:rPr lang="es-ES_tradnl" sz="1600" dirty="0" err="1">
                <a:latin typeface="Consolas" panose="020B0609020204030204" pitchFamily="49" charset="0"/>
                <a:sym typeface="Open Sans"/>
              </a:rPr>
              <a:t>NaN</a:t>
            </a:r>
            <a:endParaRPr lang="es-ES_tradnl" sz="1600" dirty="0">
              <a:latin typeface="Consolas" panose="020B0609020204030204" pitchFamily="49" charset="0"/>
            </a:endParaRPr>
          </a:p>
        </p:txBody>
      </p:sp>
      <p:sp>
        <p:nvSpPr>
          <p:cNvPr id="21" name="Rectángulo 16">
            <a:extLst>
              <a:ext uri="{FF2B5EF4-FFF2-40B4-BE49-F238E27FC236}">
                <a16:creationId xmlns:a16="http://schemas.microsoft.com/office/drawing/2014/main" id="{874C9C8A-556A-44C2-9F8F-C2BD9FF43883}"/>
              </a:ext>
            </a:extLst>
          </p:cNvPr>
          <p:cNvSpPr/>
          <p:nvPr/>
        </p:nvSpPr>
        <p:spPr>
          <a:xfrm>
            <a:off x="1428931" y="3286436"/>
            <a:ext cx="1398124" cy="408620"/>
          </a:xfrm>
          <a:prstGeom prst="roundRect">
            <a:avLst/>
          </a:prstGeom>
          <a:solidFill>
            <a:srgbClr val="2F4858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800" dirty="0" err="1">
                <a:latin typeface="Consolas" panose="020B0609020204030204" pitchFamily="49" charset="0"/>
              </a:rPr>
              <a:t>comparator</a:t>
            </a:r>
            <a:endParaRPr lang="es-ES_tradnl" sz="1800" dirty="0">
              <a:latin typeface="Consolas" panose="020B0609020204030204" pitchFamily="49" charset="0"/>
            </a:endParaRP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2D3FF930-EAB7-4FC7-920F-D9C2C56F6F01}"/>
              </a:ext>
            </a:extLst>
          </p:cNvPr>
          <p:cNvSpPr txBox="1"/>
          <p:nvPr/>
        </p:nvSpPr>
        <p:spPr>
          <a:xfrm>
            <a:off x="3043634" y="3372445"/>
            <a:ext cx="6262811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>
              <a:buSzPct val="100000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_tradnl" sz="1600" dirty="0">
                <a:sym typeface="Open Sans"/>
              </a:rPr>
              <a:t>Función que recibe 2 argumentos y devuelve </a:t>
            </a:r>
            <a:r>
              <a:rPr lang="es-ES_tradnl" sz="1600" dirty="0">
                <a:latin typeface="Consolas" panose="020B0609020204030204" pitchFamily="49" charset="0"/>
                <a:sym typeface="Open Sans"/>
              </a:rPr>
              <a:t>true</a:t>
            </a:r>
            <a:r>
              <a:rPr lang="es-ES_tradnl" sz="1600" dirty="0">
                <a:sym typeface="Open Sans"/>
              </a:rPr>
              <a:t> o </a:t>
            </a:r>
            <a:r>
              <a:rPr lang="es-ES_tradnl" sz="1600" dirty="0">
                <a:latin typeface="Consolas" panose="020B0609020204030204" pitchFamily="49" charset="0"/>
                <a:sym typeface="Open Sans"/>
              </a:rPr>
              <a:t>false</a:t>
            </a:r>
            <a:endParaRPr lang="es-ES_tradnl" sz="1600" dirty="0">
              <a:latin typeface="Consolas" panose="020B0609020204030204" pitchFamily="49" charset="0"/>
            </a:endParaRPr>
          </a:p>
        </p:txBody>
      </p:sp>
      <p:sp>
        <p:nvSpPr>
          <p:cNvPr id="23" name="Rectángulo 16">
            <a:extLst>
              <a:ext uri="{FF2B5EF4-FFF2-40B4-BE49-F238E27FC236}">
                <a16:creationId xmlns:a16="http://schemas.microsoft.com/office/drawing/2014/main" id="{1AE429F5-F3FC-4B9F-8952-034C4EEC3453}"/>
              </a:ext>
            </a:extLst>
          </p:cNvPr>
          <p:cNvSpPr/>
          <p:nvPr/>
        </p:nvSpPr>
        <p:spPr>
          <a:xfrm>
            <a:off x="1428931" y="3801471"/>
            <a:ext cx="1398124" cy="408620"/>
          </a:xfrm>
          <a:prstGeom prst="roundRect">
            <a:avLst/>
          </a:prstGeom>
          <a:solidFill>
            <a:srgbClr val="2F4858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800" dirty="0" err="1">
                <a:latin typeface="Consolas" panose="020B0609020204030204" pitchFamily="49" charset="0"/>
              </a:rPr>
              <a:t>customizer</a:t>
            </a:r>
            <a:endParaRPr lang="es-ES_tradnl" sz="1800" dirty="0">
              <a:latin typeface="Consolas" panose="020B0609020204030204" pitchFamily="49" charset="0"/>
            </a:endParaRP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EE1A1A08-BDAB-4A8A-AB57-CBD2E4CD3B87}"/>
              </a:ext>
            </a:extLst>
          </p:cNvPr>
          <p:cNvSpPr txBox="1"/>
          <p:nvPr/>
        </p:nvSpPr>
        <p:spPr>
          <a:xfrm>
            <a:off x="3043634" y="3893331"/>
            <a:ext cx="6262811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>
              <a:buSzPct val="100000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_tradnl" sz="1600" dirty="0">
                <a:sym typeface="Open Sans"/>
              </a:rPr>
              <a:t>Función que recibe 2 argumentos y devuelve </a:t>
            </a:r>
            <a:r>
              <a:rPr lang="es-ES_tradnl" sz="1600" dirty="0">
                <a:latin typeface="Consolas" panose="020B0609020204030204" pitchFamily="49" charset="0"/>
                <a:sym typeface="Open Sans"/>
              </a:rPr>
              <a:t>true</a:t>
            </a:r>
            <a:r>
              <a:rPr lang="es-ES_tradnl" sz="1600" dirty="0">
                <a:sym typeface="Open Sans"/>
              </a:rPr>
              <a:t> o </a:t>
            </a:r>
            <a:r>
              <a:rPr lang="es-ES_tradnl" sz="1600" dirty="0">
                <a:latin typeface="Consolas" panose="020B0609020204030204" pitchFamily="49" charset="0"/>
                <a:sym typeface="Open Sans"/>
              </a:rPr>
              <a:t>false</a:t>
            </a:r>
            <a:endParaRPr lang="es-ES_tradnl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88362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/>
              <a:t>API</a:t>
            </a:r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Rectángulo 16">
            <a:extLst>
              <a:ext uri="{FF2B5EF4-FFF2-40B4-BE49-F238E27FC236}">
                <a16:creationId xmlns:a16="http://schemas.microsoft.com/office/drawing/2014/main" id="{BD1EB85E-8B11-4CB3-8D90-C00393553C89}"/>
              </a:ext>
            </a:extLst>
          </p:cNvPr>
          <p:cNvSpPr/>
          <p:nvPr/>
        </p:nvSpPr>
        <p:spPr>
          <a:xfrm>
            <a:off x="1044098" y="1064531"/>
            <a:ext cx="608498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800" dirty="0"/>
              <a:t>Lang</a:t>
            </a:r>
          </a:p>
        </p:txBody>
      </p:sp>
      <p:sp>
        <p:nvSpPr>
          <p:cNvPr id="14" name="Rectángulo 16">
            <a:extLst>
              <a:ext uri="{FF2B5EF4-FFF2-40B4-BE49-F238E27FC236}">
                <a16:creationId xmlns:a16="http://schemas.microsoft.com/office/drawing/2014/main" id="{4520B66C-DA59-493E-AC54-5BC277932CBC}"/>
              </a:ext>
            </a:extLst>
          </p:cNvPr>
          <p:cNvSpPr/>
          <p:nvPr/>
        </p:nvSpPr>
        <p:spPr>
          <a:xfrm>
            <a:off x="1044097" y="2104293"/>
            <a:ext cx="672618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800" dirty="0"/>
              <a:t>Array</a:t>
            </a:r>
          </a:p>
        </p:txBody>
      </p:sp>
      <p:sp>
        <p:nvSpPr>
          <p:cNvPr id="15" name="Rectángulo 16">
            <a:extLst>
              <a:ext uri="{FF2B5EF4-FFF2-40B4-BE49-F238E27FC236}">
                <a16:creationId xmlns:a16="http://schemas.microsoft.com/office/drawing/2014/main" id="{DAE1E861-09B4-4C49-B221-85FB48D1929F}"/>
              </a:ext>
            </a:extLst>
          </p:cNvPr>
          <p:cNvSpPr/>
          <p:nvPr/>
        </p:nvSpPr>
        <p:spPr>
          <a:xfrm>
            <a:off x="1044097" y="1584412"/>
            <a:ext cx="831316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800" dirty="0" err="1"/>
              <a:t>Strings</a:t>
            </a:r>
            <a:endParaRPr lang="es-ES_tradnl" sz="18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CD39980-1085-495D-8B36-7EC80EA68BDB}"/>
              </a:ext>
            </a:extLst>
          </p:cNvPr>
          <p:cNvSpPr/>
          <p:nvPr/>
        </p:nvSpPr>
        <p:spPr>
          <a:xfrm>
            <a:off x="1044097" y="2624174"/>
            <a:ext cx="1365115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800" dirty="0"/>
              <a:t>Colecciones</a:t>
            </a:r>
            <a:endParaRPr lang="es-ES_tradnl" sz="180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9062AB0-48BA-4781-BD34-38DF2304F81E}"/>
              </a:ext>
            </a:extLst>
          </p:cNvPr>
          <p:cNvSpPr/>
          <p:nvPr/>
        </p:nvSpPr>
        <p:spPr>
          <a:xfrm>
            <a:off x="1044097" y="3144049"/>
            <a:ext cx="932304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800" dirty="0"/>
              <a:t>Objetos</a:t>
            </a:r>
            <a:endParaRPr lang="es-ES_tradnl" sz="18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6EAE3FA-46B8-4617-A547-A2B5E9D5177E}"/>
              </a:ext>
            </a:extLst>
          </p:cNvPr>
          <p:cNvSpPr/>
          <p:nvPr/>
        </p:nvSpPr>
        <p:spPr>
          <a:xfrm>
            <a:off x="1044097" y="3663924"/>
            <a:ext cx="1182373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800" dirty="0"/>
              <a:t>Funciones</a:t>
            </a:r>
            <a:endParaRPr lang="es-ES_tradnl" sz="1800" dirty="0"/>
          </a:p>
        </p:txBody>
      </p:sp>
      <p:sp>
        <p:nvSpPr>
          <p:cNvPr id="19" name="Rectángulo redondeado">
            <a:extLst>
              <a:ext uri="{FF2B5EF4-FFF2-40B4-BE49-F238E27FC236}">
                <a16:creationId xmlns:a16="http://schemas.microsoft.com/office/drawing/2014/main" id="{E4DB63F7-1382-462E-8DD3-F3DD40ACFC2B}"/>
              </a:ext>
            </a:extLst>
          </p:cNvPr>
          <p:cNvSpPr/>
          <p:nvPr/>
        </p:nvSpPr>
        <p:spPr>
          <a:xfrm>
            <a:off x="5154673" y="2084098"/>
            <a:ext cx="2662754" cy="1077275"/>
          </a:xfrm>
          <a:prstGeom prst="roundRect">
            <a:avLst>
              <a:gd name="adj" fmla="val 4916"/>
            </a:avLst>
          </a:prstGeom>
          <a:solidFill>
            <a:srgbClr val="FFFFFF"/>
          </a:solidFill>
          <a:ln w="25400" cap="flat">
            <a:solidFill>
              <a:srgbClr val="808080"/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24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</p:txBody>
      </p:sp>
      <p:sp>
        <p:nvSpPr>
          <p:cNvPr id="21" name="Contenido">
            <a:extLst>
              <a:ext uri="{FF2B5EF4-FFF2-40B4-BE49-F238E27FC236}">
                <a16:creationId xmlns:a16="http://schemas.microsoft.com/office/drawing/2014/main" id="{3C150A4F-A077-4ADE-90DC-2AEB8BB8D774}"/>
              </a:ext>
            </a:extLst>
          </p:cNvPr>
          <p:cNvSpPr txBox="1"/>
          <p:nvPr/>
        </p:nvSpPr>
        <p:spPr>
          <a:xfrm>
            <a:off x="5243461" y="2163846"/>
            <a:ext cx="2527104" cy="2840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ctr">
            <a:noAutofit/>
          </a:bodyPr>
          <a:lstStyle>
            <a:lvl1pPr>
              <a:defRPr sz="24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800" dirty="0"/>
              <a:t>Leyenda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4A285E9-593A-4953-A8D8-F9860DA282C7}"/>
              </a:ext>
            </a:extLst>
          </p:cNvPr>
          <p:cNvSpPr/>
          <p:nvPr/>
        </p:nvSpPr>
        <p:spPr>
          <a:xfrm>
            <a:off x="5426671" y="2465266"/>
            <a:ext cx="23438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>
                <a:solidFill>
                  <a:srgbClr val="00AD7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Función Inmutable</a:t>
            </a:r>
          </a:p>
          <a:p>
            <a:r>
              <a:rPr lang="es-ES_tradnl" dirty="0">
                <a:solidFill>
                  <a:srgbClr val="BC5B4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Función Mutable</a:t>
            </a:r>
          </a:p>
        </p:txBody>
      </p:sp>
    </p:spTree>
    <p:extLst>
      <p:ext uri="{BB962C8B-B14F-4D97-AF65-F5344CB8AC3E}">
        <p14:creationId xmlns:p14="http://schemas.microsoft.com/office/powerpoint/2010/main" val="27331809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554</Words>
  <Application>Microsoft Office PowerPoint</Application>
  <PresentationFormat>Presentación en pantalla (16:9)</PresentationFormat>
  <Paragraphs>250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9" baseType="lpstr">
      <vt:lpstr>Arial</vt:lpstr>
      <vt:lpstr>Calibri</vt:lpstr>
      <vt:lpstr>Consolas</vt:lpstr>
      <vt:lpstr>Montserrat Medium</vt:lpstr>
      <vt:lpstr>Montserrat SemiBold</vt:lpstr>
      <vt:lpstr>Neo Sans Std</vt:lpstr>
      <vt:lpstr>Neo Sans Std Light</vt:lpstr>
      <vt:lpstr>Neo Sans Std Medium</vt:lpstr>
      <vt:lpstr>Open Sans</vt:lpstr>
      <vt:lpstr>Office Theme</vt:lpstr>
      <vt:lpstr>Presentación de PowerPoint</vt:lpstr>
      <vt:lpstr>Agenda</vt:lpstr>
      <vt:lpstr>Problema</vt:lpstr>
      <vt:lpstr>Solución</vt:lpstr>
      <vt:lpstr>3rd Parties</vt:lpstr>
      <vt:lpstr>Lodash</vt:lpstr>
      <vt:lpstr>Características</vt:lpstr>
      <vt:lpstr>Conceptos</vt:lpstr>
      <vt:lpstr>API</vt:lpstr>
      <vt:lpstr>Lang</vt:lpstr>
      <vt:lpstr>String</vt:lpstr>
      <vt:lpstr>Array</vt:lpstr>
      <vt:lpstr>Collection</vt:lpstr>
      <vt:lpstr>Objects</vt:lpstr>
      <vt:lpstr>Function</vt:lpstr>
      <vt:lpstr>¿Necesito Lodash?</vt:lpstr>
      <vt:lpstr>Métodos Implementables</vt:lpstr>
      <vt:lpstr>Custom Builds y Uso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qué está hecha la web</dc:title>
  <dc:creator>Javier Calzado</dc:creator>
  <cp:lastModifiedBy>Javier Calzado</cp:lastModifiedBy>
  <cp:revision>425</cp:revision>
  <dcterms:modified xsi:type="dcterms:W3CDTF">2020-03-30T10:26:07Z</dcterms:modified>
</cp:coreProperties>
</file>