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4998"/>
    <a:srgbClr val="F9DC3E"/>
    <a:srgbClr val="5567D5"/>
    <a:srgbClr val="3DA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46F77-11FA-4CBE-8188-11602A501244}" v="10" dt="2018-10-30T18:02:15.15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202" d="100"/>
          <a:sy n="202" d="100"/>
        </p:scale>
        <p:origin x="548" y="116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github.com/tc39/proposals/blob/master/finished-proposals.md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tc39/propos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://kangax.github.io/compat-table/es2016plus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8.pn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hyperlink" Target="http://kangax.github.io/compat-table/es2016plus/" TargetMode="Externa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De 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hecha</a:t>
            </a:r>
            <a:r>
              <a:rPr dirty="0"/>
              <a:t> la web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6" name="Rectangle: Rounded Corners 6"/>
          <p:cNvGrpSpPr/>
          <p:nvPr/>
        </p:nvGrpSpPr>
        <p:grpSpPr>
          <a:xfrm>
            <a:off x="1011902" y="1651937"/>
            <a:ext cx="3766253" cy="547059"/>
            <a:chOff x="0" y="0"/>
            <a:chExt cx="3766251" cy="547057"/>
          </a:xfrm>
        </p:grpSpPr>
        <p:sp>
          <p:nvSpPr>
            <p:cNvPr id="114" name="Rectángulo redondeado"/>
            <p:cNvSpPr/>
            <p:nvPr/>
          </p:nvSpPr>
          <p:spPr>
            <a:xfrm>
              <a:off x="0" y="0"/>
              <a:ext cx="3766252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5" name="Contenido"/>
            <p:cNvSpPr txBox="1"/>
            <p:nvPr/>
          </p:nvSpPr>
          <p:spPr>
            <a:xfrm>
              <a:off x="26705" y="43658"/>
              <a:ext cx="3712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Contenido</a:t>
              </a:r>
              <a:endParaRPr dirty="0"/>
            </a:p>
          </p:txBody>
        </p:sp>
      </p:grpSp>
      <p:grpSp>
        <p:nvGrpSpPr>
          <p:cNvPr id="119" name="Rectangle: Rounded Corners 8"/>
          <p:cNvGrpSpPr/>
          <p:nvPr/>
        </p:nvGrpSpPr>
        <p:grpSpPr>
          <a:xfrm>
            <a:off x="3690108" y="1718542"/>
            <a:ext cx="1028196" cy="413850"/>
            <a:chOff x="0" y="0"/>
            <a:chExt cx="1028194" cy="413849"/>
          </a:xfrm>
        </p:grpSpPr>
        <p:sp>
          <p:nvSpPr>
            <p:cNvPr id="117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5567D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8" name="HTML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HTML</a:t>
              </a:r>
            </a:p>
          </p:txBody>
        </p:sp>
      </p:grpSp>
      <p:grpSp>
        <p:nvGrpSpPr>
          <p:cNvPr id="122" name="Rectangle: Rounded Corners 6"/>
          <p:cNvGrpSpPr/>
          <p:nvPr/>
        </p:nvGrpSpPr>
        <p:grpSpPr>
          <a:xfrm>
            <a:off x="1011901" y="2427319"/>
            <a:ext cx="3766255" cy="547059"/>
            <a:chOff x="0" y="0"/>
            <a:chExt cx="3766253" cy="547057"/>
          </a:xfrm>
        </p:grpSpPr>
        <p:sp>
          <p:nvSpPr>
            <p:cNvPr id="120" name="Rectángulo redondeado"/>
            <p:cNvSpPr/>
            <p:nvPr/>
          </p:nvSpPr>
          <p:spPr>
            <a:xfrm>
              <a:off x="0" y="0"/>
              <a:ext cx="3766254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1" name="Estilo"/>
            <p:cNvSpPr txBox="1"/>
            <p:nvPr/>
          </p:nvSpPr>
          <p:spPr>
            <a:xfrm>
              <a:off x="26704" y="43658"/>
              <a:ext cx="371284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Estilo</a:t>
              </a:r>
            </a:p>
          </p:txBody>
        </p:sp>
      </p:grpSp>
      <p:grpSp>
        <p:nvGrpSpPr>
          <p:cNvPr id="125" name="Rectangle: Rounded Corners 8"/>
          <p:cNvGrpSpPr/>
          <p:nvPr/>
        </p:nvGrpSpPr>
        <p:grpSpPr>
          <a:xfrm>
            <a:off x="3690108" y="2493922"/>
            <a:ext cx="1028196" cy="413851"/>
            <a:chOff x="0" y="0"/>
            <a:chExt cx="1028194" cy="413849"/>
          </a:xfrm>
        </p:grpSpPr>
        <p:sp>
          <p:nvSpPr>
            <p:cNvPr id="123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3DA51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4" name="CSS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CSS</a:t>
              </a:r>
            </a:p>
          </p:txBody>
        </p:sp>
      </p:grpSp>
      <p:grpSp>
        <p:nvGrpSpPr>
          <p:cNvPr id="128" name="Rectangle: Rounded Corners 6"/>
          <p:cNvGrpSpPr/>
          <p:nvPr/>
        </p:nvGrpSpPr>
        <p:grpSpPr>
          <a:xfrm>
            <a:off x="1011902" y="3208054"/>
            <a:ext cx="3766253" cy="547059"/>
            <a:chOff x="0" y="0"/>
            <a:chExt cx="3766251" cy="547057"/>
          </a:xfrm>
        </p:grpSpPr>
        <p:sp>
          <p:nvSpPr>
            <p:cNvPr id="126" name="Rectángulo redondeado"/>
            <p:cNvSpPr/>
            <p:nvPr/>
          </p:nvSpPr>
          <p:spPr>
            <a:xfrm>
              <a:off x="0" y="0"/>
              <a:ext cx="3766252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7" name="Comportamiento"/>
            <p:cNvSpPr txBox="1"/>
            <p:nvPr/>
          </p:nvSpPr>
          <p:spPr>
            <a:xfrm>
              <a:off x="26705" y="43658"/>
              <a:ext cx="3712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Comportamiento</a:t>
              </a:r>
            </a:p>
          </p:txBody>
        </p:sp>
      </p:grpSp>
      <p:grpSp>
        <p:nvGrpSpPr>
          <p:cNvPr id="131" name="Rectangle: Rounded Corners 8"/>
          <p:cNvGrpSpPr/>
          <p:nvPr/>
        </p:nvGrpSpPr>
        <p:grpSpPr>
          <a:xfrm>
            <a:off x="3690108" y="3274659"/>
            <a:ext cx="1028196" cy="413851"/>
            <a:chOff x="0" y="0"/>
            <a:chExt cx="1028194" cy="413849"/>
          </a:xfrm>
        </p:grpSpPr>
        <p:sp>
          <p:nvSpPr>
            <p:cNvPr id="129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30" name="JavaScript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JavaScript</a:t>
              </a:r>
            </a:p>
          </p:txBody>
        </p:sp>
      </p:grpSp>
      <p:pic>
        <p:nvPicPr>
          <p:cNvPr id="132" name="Gráfic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5805" y="1534810"/>
            <a:ext cx="2270597" cy="2270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JavaScript</a:t>
            </a:r>
          </a:p>
        </p:txBody>
      </p:sp>
      <p:sp>
        <p:nvSpPr>
          <p:cNvPr id="137" name="Title 1"/>
          <p:cNvSpPr txBox="1"/>
          <p:nvPr/>
        </p:nvSpPr>
        <p:spPr>
          <a:xfrm>
            <a:off x="607926" y="3442251"/>
            <a:ext cx="8285248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138" name="Gráfico 9" descr="Gráfico 9"/>
          <p:cNvPicPr>
            <a:picLocks noChangeAspect="1"/>
          </p:cNvPicPr>
          <p:nvPr/>
        </p:nvPicPr>
        <p:blipFill>
          <a:blip r:embed="rId2"/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Un poco de historia</a:t>
            </a:r>
          </a:p>
        </p:txBody>
      </p:sp>
      <p:sp>
        <p:nvSpPr>
          <p:cNvPr id="14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extBox 3"/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Contrataron a </a:t>
            </a:r>
            <a:r>
              <a:rPr b="1"/>
              <a:t>Brendan Eich </a:t>
            </a:r>
            <a:r>
              <a:t>para tal labor</a:t>
            </a:r>
          </a:p>
        </p:txBody>
      </p:sp>
      <p:sp>
        <p:nvSpPr>
          <p:cNvPr id="143" name="TextBox 3"/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Desarrolló</a:t>
            </a:r>
            <a:r>
              <a:rPr dirty="0"/>
              <a:t> el </a:t>
            </a:r>
            <a:r>
              <a:rPr dirty="0" err="1"/>
              <a:t>lenguaje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b="1" dirty="0"/>
              <a:t>10 </a:t>
            </a:r>
            <a:r>
              <a:rPr b="1" dirty="0" err="1"/>
              <a:t>días</a:t>
            </a:r>
            <a:r>
              <a:rPr b="1" dirty="0"/>
              <a:t> </a:t>
            </a:r>
            <a:r>
              <a:rPr dirty="0"/>
              <a:t>a modo de </a:t>
            </a:r>
            <a:r>
              <a:rPr dirty="0" err="1"/>
              <a:t>prototipo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1995</a:t>
            </a:r>
          </a:p>
        </p:txBody>
      </p:sp>
      <p:sp>
        <p:nvSpPr>
          <p:cNvPr id="144" name="TextBox 3"/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Apenas hubo tiempo para probarlo ni experimentar con él</a:t>
            </a:r>
          </a:p>
        </p:txBody>
      </p:sp>
      <p:sp>
        <p:nvSpPr>
          <p:cNvPr id="145" name="TextBox 3"/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Netscape y Sun </a:t>
            </a:r>
            <a:r>
              <a:rPr dirty="0" err="1"/>
              <a:t>competían</a:t>
            </a:r>
            <a:r>
              <a:rPr dirty="0"/>
              <a:t> con Microsoft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tecnologías</a:t>
            </a:r>
            <a:r>
              <a:rPr dirty="0"/>
              <a:t> web </a:t>
            </a:r>
          </a:p>
        </p:txBody>
      </p:sp>
      <p:sp>
        <p:nvSpPr>
          <p:cNvPr id="146" name="TextBox 3"/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Necesitaban</a:t>
            </a:r>
            <a:r>
              <a:rPr dirty="0"/>
              <a:t> un </a:t>
            </a:r>
            <a:r>
              <a:rPr dirty="0" err="1"/>
              <a:t>lenguaje</a:t>
            </a:r>
            <a:r>
              <a:rPr dirty="0"/>
              <a:t> de scripting, se </a:t>
            </a:r>
            <a:r>
              <a:rPr dirty="0" err="1"/>
              <a:t>pensó</a:t>
            </a:r>
            <a:r>
              <a:rPr dirty="0"/>
              <a:t> </a:t>
            </a:r>
            <a:r>
              <a:rPr dirty="0" err="1"/>
              <a:t>inicialmente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Java</a:t>
            </a:r>
          </a:p>
        </p:txBody>
      </p:sp>
      <p:sp>
        <p:nvSpPr>
          <p:cNvPr id="147" name="TextBox 3"/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Desarrollado bajo </a:t>
            </a:r>
            <a:r>
              <a:rPr b="1" i="1"/>
              <a:t>Mocha</a:t>
            </a:r>
            <a:r>
              <a:t>, oficialmente llamado </a:t>
            </a:r>
            <a:r>
              <a:rPr b="1" i="1"/>
              <a:t>LiveScript</a:t>
            </a:r>
          </a:p>
        </p:txBody>
      </p:sp>
      <p:sp>
        <p:nvSpPr>
          <p:cNvPr id="148" name="TextBox 3"/>
          <p:cNvSpPr txBox="1"/>
          <p:nvPr/>
        </p:nvSpPr>
        <p:spPr>
          <a:xfrm>
            <a:off x="900112" y="3279280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Se liberó en Netscape Navigator 2 rebautizado como </a:t>
            </a:r>
            <a:r>
              <a:rPr b="1" i="1"/>
              <a:t>JavaScript</a:t>
            </a:r>
          </a:p>
        </p:txBody>
      </p:sp>
      <p:sp>
        <p:nvSpPr>
          <p:cNvPr id="149" name="TextBox 3"/>
          <p:cNvSpPr txBox="1"/>
          <p:nvPr/>
        </p:nvSpPr>
        <p:spPr>
          <a:xfrm>
            <a:off x="900112" y="3668502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Ganó tracción y Microsoft acabó adoptándolo en 1996</a:t>
            </a:r>
          </a:p>
        </p:txBody>
      </p:sp>
      <p:sp>
        <p:nvSpPr>
          <p:cNvPr id="150" name="TextBox 3"/>
          <p:cNvSpPr txBox="1"/>
          <p:nvPr/>
        </p:nvSpPr>
        <p:spPr>
          <a:xfrm>
            <a:off x="900110" y="4057724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Fue estandarizado por la organización ECMA International en 1997</a:t>
            </a:r>
          </a:p>
        </p:txBody>
      </p:sp>
      <p:sp>
        <p:nvSpPr>
          <p:cNvPr id="151" name="TextBox 3"/>
          <p:cNvSpPr txBox="1"/>
          <p:nvPr/>
        </p:nvSpPr>
        <p:spPr>
          <a:xfrm>
            <a:off x="900112" y="444694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Nombre técnico del lenguaje </a:t>
            </a:r>
            <a:r>
              <a:rPr b="1"/>
              <a:t>ECMAScript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JavaScript, de un vistazo</a:t>
            </a:r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8" name="Grupo 6"/>
          <p:cNvGrpSpPr/>
          <p:nvPr/>
        </p:nvGrpSpPr>
        <p:grpSpPr>
          <a:xfrm>
            <a:off x="1752247" y="963669"/>
            <a:ext cx="4879716" cy="370841"/>
            <a:chOff x="0" y="0"/>
            <a:chExt cx="4879715" cy="370840"/>
          </a:xfrm>
        </p:grpSpPr>
        <p:sp>
          <p:nvSpPr>
            <p:cNvPr id="255" name="TextBox 3"/>
            <p:cNvSpPr txBox="1"/>
            <p:nvPr/>
          </p:nvSpPr>
          <p:spPr>
            <a:xfrm>
              <a:off x="0" y="42223"/>
              <a:ext cx="170197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Multiparadigma</a:t>
              </a:r>
            </a:p>
          </p:txBody>
        </p:sp>
        <p:sp>
          <p:nvSpPr>
            <p:cNvPr id="256" name="Rectángulo 1"/>
            <p:cNvSpPr txBox="1"/>
            <p:nvPr/>
          </p:nvSpPr>
          <p:spPr>
            <a:xfrm>
              <a:off x="1984488" y="0"/>
              <a:ext cx="28952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OOP, Funcional, Imperativa</a:t>
              </a:r>
            </a:p>
          </p:txBody>
        </p:sp>
        <p:pic>
          <p:nvPicPr>
            <p:cNvPr id="257" name="Gráfico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398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2" name="Grupo 5"/>
          <p:cNvGrpSpPr/>
          <p:nvPr/>
        </p:nvGrpSpPr>
        <p:grpSpPr>
          <a:xfrm>
            <a:off x="2410386" y="1416780"/>
            <a:ext cx="4961199" cy="370841"/>
            <a:chOff x="0" y="0"/>
            <a:chExt cx="4961198" cy="370840"/>
          </a:xfrm>
        </p:grpSpPr>
        <p:sp>
          <p:nvSpPr>
            <p:cNvPr id="259" name="TextBox 3"/>
            <p:cNvSpPr txBox="1"/>
            <p:nvPr/>
          </p:nvSpPr>
          <p:spPr>
            <a:xfrm>
              <a:off x="0" y="42223"/>
              <a:ext cx="104162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Dinámico</a:t>
              </a:r>
            </a:p>
          </p:txBody>
        </p:sp>
        <p:sp>
          <p:nvSpPr>
            <p:cNvPr id="260" name="Rectángulo 18"/>
            <p:cNvSpPr txBox="1"/>
            <p:nvPr/>
          </p:nvSpPr>
          <p:spPr>
            <a:xfrm>
              <a:off x="1324138" y="0"/>
              <a:ext cx="363706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Evaluación en tiempo de ejecución</a:t>
              </a:r>
            </a:p>
          </p:txBody>
        </p:sp>
        <p:pic>
          <p:nvPicPr>
            <p:cNvPr id="261" name="Gráfico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63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6" name="Grupo 41"/>
          <p:cNvGrpSpPr/>
          <p:nvPr/>
        </p:nvGrpSpPr>
        <p:grpSpPr>
          <a:xfrm>
            <a:off x="1398241" y="2323001"/>
            <a:ext cx="7102873" cy="370841"/>
            <a:chOff x="-1155502" y="0"/>
            <a:chExt cx="7102872" cy="370840"/>
          </a:xfrm>
        </p:grpSpPr>
        <p:sp>
          <p:nvSpPr>
            <p:cNvPr id="263" name="TextBox 3"/>
            <p:cNvSpPr txBox="1"/>
            <p:nvPr/>
          </p:nvSpPr>
          <p:spPr>
            <a:xfrm>
              <a:off x="-1155502" y="42223"/>
              <a:ext cx="205704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Multipropósito</a:t>
              </a:r>
            </a:p>
          </p:txBody>
        </p:sp>
        <p:sp>
          <p:nvSpPr>
            <p:cNvPr id="264" name="Rectángulo 43"/>
            <p:cNvSpPr txBox="1"/>
            <p:nvPr/>
          </p:nvSpPr>
          <p:spPr>
            <a:xfrm>
              <a:off x="1184053" y="0"/>
              <a:ext cx="476331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No </a:t>
              </a:r>
              <a:r>
                <a:rPr dirty="0" err="1"/>
                <a:t>sólo</a:t>
              </a:r>
              <a:r>
                <a:rPr dirty="0"/>
                <a:t> se </a:t>
              </a:r>
              <a:r>
                <a:rPr dirty="0" err="1"/>
                <a:t>puede</a:t>
              </a:r>
              <a:r>
                <a:rPr dirty="0"/>
                <a:t> </a:t>
              </a:r>
              <a:r>
                <a:rPr dirty="0" err="1"/>
                <a:t>utilizar</a:t>
              </a:r>
              <a:r>
                <a:rPr dirty="0"/>
                <a:t> para Desarrollo Web</a:t>
              </a:r>
            </a:p>
          </p:txBody>
        </p:sp>
        <p:pic>
          <p:nvPicPr>
            <p:cNvPr id="265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0" name="Grupo 45"/>
          <p:cNvGrpSpPr/>
          <p:nvPr/>
        </p:nvGrpSpPr>
        <p:grpSpPr>
          <a:xfrm>
            <a:off x="2585895" y="2776111"/>
            <a:ext cx="5622108" cy="370841"/>
            <a:chOff x="0" y="0"/>
            <a:chExt cx="5622106" cy="370840"/>
          </a:xfrm>
        </p:grpSpPr>
        <p:sp>
          <p:nvSpPr>
            <p:cNvPr id="267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Objetos</a:t>
              </a:r>
            </a:p>
          </p:txBody>
        </p:sp>
        <p:sp>
          <p:nvSpPr>
            <p:cNvPr id="268" name="Rectángulo 47"/>
            <p:cNvSpPr txBox="1"/>
            <p:nvPr/>
          </p:nvSpPr>
          <p:spPr>
            <a:xfrm>
              <a:off x="1146214" y="0"/>
              <a:ext cx="447589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nos da objetos estándar built-in</a:t>
              </a:r>
            </a:p>
          </p:txBody>
        </p:sp>
        <p:pic>
          <p:nvPicPr>
            <p:cNvPr id="269" name="Gráfico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4" name="Grupo 49"/>
          <p:cNvGrpSpPr/>
          <p:nvPr/>
        </p:nvGrpSpPr>
        <p:grpSpPr>
          <a:xfrm>
            <a:off x="2294006" y="3229222"/>
            <a:ext cx="4540834" cy="370841"/>
            <a:chOff x="0" y="0"/>
            <a:chExt cx="4540833" cy="370840"/>
          </a:xfrm>
        </p:grpSpPr>
        <p:sp>
          <p:nvSpPr>
            <p:cNvPr id="271" name="TextBox 3"/>
            <p:cNvSpPr txBox="1"/>
            <p:nvPr/>
          </p:nvSpPr>
          <p:spPr>
            <a:xfrm>
              <a:off x="0" y="42223"/>
              <a:ext cx="1155589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Prototipos</a:t>
              </a:r>
            </a:p>
          </p:txBody>
        </p:sp>
        <p:sp>
          <p:nvSpPr>
            <p:cNvPr id="272" name="Rectángulo 51"/>
            <p:cNvSpPr txBox="1"/>
            <p:nvPr/>
          </p:nvSpPr>
          <p:spPr>
            <a:xfrm>
              <a:off x="1438103" y="0"/>
              <a:ext cx="31027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Herencia superior a la clásica</a:t>
              </a:r>
            </a:p>
          </p:txBody>
        </p:sp>
        <p:pic>
          <p:nvPicPr>
            <p:cNvPr id="273" name="Gráfico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7603" y="80711"/>
              <a:ext cx="190501" cy="200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</p:pic>
      </p:grpSp>
      <p:grpSp>
        <p:nvGrpSpPr>
          <p:cNvPr id="278" name="Grupo 53"/>
          <p:cNvGrpSpPr/>
          <p:nvPr/>
        </p:nvGrpSpPr>
        <p:grpSpPr>
          <a:xfrm>
            <a:off x="2814383" y="3682332"/>
            <a:ext cx="3652331" cy="370841"/>
            <a:chOff x="0" y="0"/>
            <a:chExt cx="3652329" cy="370840"/>
          </a:xfrm>
        </p:grpSpPr>
        <p:sp>
          <p:nvSpPr>
            <p:cNvPr id="275" name="TextBox 3"/>
            <p:cNvSpPr txBox="1"/>
            <p:nvPr/>
          </p:nvSpPr>
          <p:spPr>
            <a:xfrm>
              <a:off x="0" y="42223"/>
              <a:ext cx="63521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JSON</a:t>
              </a:r>
            </a:p>
          </p:txBody>
        </p:sp>
        <p:sp>
          <p:nvSpPr>
            <p:cNvPr id="276" name="Rectángulo 55"/>
            <p:cNvSpPr txBox="1"/>
            <p:nvPr/>
          </p:nvSpPr>
          <p:spPr>
            <a:xfrm>
              <a:off x="917725" y="0"/>
              <a:ext cx="27346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Notación literal de objetos</a:t>
              </a:r>
            </a:p>
          </p:txBody>
        </p:sp>
        <p:pic>
          <p:nvPicPr>
            <p:cNvPr id="277" name="Gráfico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72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2" name="Grupo 57"/>
          <p:cNvGrpSpPr/>
          <p:nvPr/>
        </p:nvGrpSpPr>
        <p:grpSpPr>
          <a:xfrm>
            <a:off x="2585895" y="4135443"/>
            <a:ext cx="4910188" cy="370841"/>
            <a:chOff x="0" y="0"/>
            <a:chExt cx="4910187" cy="370840"/>
          </a:xfrm>
        </p:grpSpPr>
        <p:sp>
          <p:nvSpPr>
            <p:cNvPr id="279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Popular</a:t>
              </a:r>
            </a:p>
          </p:txBody>
        </p:sp>
        <p:sp>
          <p:nvSpPr>
            <p:cNvPr id="280" name="Rectángulo 59"/>
            <p:cNvSpPr txBox="1"/>
            <p:nvPr/>
          </p:nvSpPr>
          <p:spPr>
            <a:xfrm>
              <a:off x="1146214" y="0"/>
              <a:ext cx="376397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más utilizado del mundo</a:t>
              </a:r>
            </a:p>
          </p:txBody>
        </p:sp>
        <p:pic>
          <p:nvPicPr>
            <p:cNvPr id="281" name="Gráfico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6" name="Grupo 61"/>
          <p:cNvGrpSpPr/>
          <p:nvPr/>
        </p:nvGrpSpPr>
        <p:grpSpPr>
          <a:xfrm>
            <a:off x="2826884" y="4588553"/>
            <a:ext cx="3207856" cy="370842"/>
            <a:chOff x="0" y="0"/>
            <a:chExt cx="3207855" cy="370840"/>
          </a:xfrm>
        </p:grpSpPr>
        <p:sp>
          <p:nvSpPr>
            <p:cNvPr id="283" name="TextBox 3"/>
            <p:cNvSpPr txBox="1"/>
            <p:nvPr/>
          </p:nvSpPr>
          <p:spPr>
            <a:xfrm>
              <a:off x="0" y="42223"/>
              <a:ext cx="62271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Clave</a:t>
              </a:r>
            </a:p>
          </p:txBody>
        </p:sp>
        <p:sp>
          <p:nvSpPr>
            <p:cNvPr id="284" name="Rectángulo 63"/>
            <p:cNvSpPr txBox="1"/>
            <p:nvPr/>
          </p:nvSpPr>
          <p:spPr>
            <a:xfrm>
              <a:off x="905225" y="0"/>
              <a:ext cx="23026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estándar de la web</a:t>
              </a:r>
            </a:p>
          </p:txBody>
        </p:sp>
        <p:pic>
          <p:nvPicPr>
            <p:cNvPr id="285" name="Gráfico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47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0" name="Grupo 41"/>
          <p:cNvGrpSpPr/>
          <p:nvPr/>
        </p:nvGrpSpPr>
        <p:grpSpPr>
          <a:xfrm>
            <a:off x="1648580" y="1869890"/>
            <a:ext cx="6294514" cy="370841"/>
            <a:chOff x="-902011" y="0"/>
            <a:chExt cx="6294513" cy="370840"/>
          </a:xfrm>
        </p:grpSpPr>
        <p:sp>
          <p:nvSpPr>
            <p:cNvPr id="287" name="TextBox 3"/>
            <p:cNvSpPr txBox="1"/>
            <p:nvPr/>
          </p:nvSpPr>
          <p:spPr>
            <a:xfrm>
              <a:off x="-902011" y="42223"/>
              <a:ext cx="180355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Interpretado</a:t>
              </a:r>
            </a:p>
          </p:txBody>
        </p:sp>
        <p:sp>
          <p:nvSpPr>
            <p:cNvPr id="288" name="Rectángulo 43"/>
            <p:cNvSpPr txBox="1"/>
            <p:nvPr/>
          </p:nvSpPr>
          <p:spPr>
            <a:xfrm>
              <a:off x="1184053" y="0"/>
              <a:ext cx="42084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 requiere previamente de compilación</a:t>
              </a:r>
            </a:p>
          </p:txBody>
        </p:sp>
        <p:pic>
          <p:nvPicPr>
            <p:cNvPr id="289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Releases</a:t>
            </a:r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9" name="Grupo 6"/>
          <p:cNvGrpSpPr/>
          <p:nvPr/>
        </p:nvGrpSpPr>
        <p:grpSpPr>
          <a:xfrm>
            <a:off x="5004963" y="2174288"/>
            <a:ext cx="2372374" cy="279286"/>
            <a:chOff x="0" y="0"/>
            <a:chExt cx="2372372" cy="279285"/>
          </a:xfrm>
        </p:grpSpPr>
        <p:sp>
          <p:nvSpPr>
            <p:cNvPr id="155" name="Rectángulo redondeado"/>
            <p:cNvSpPr/>
            <p:nvPr/>
          </p:nvSpPr>
          <p:spPr>
            <a:xfrm>
              <a:off x="0" y="0"/>
              <a:ext cx="305411" cy="277001"/>
            </a:xfrm>
            <a:prstGeom prst="roundRect">
              <a:avLst>
                <a:gd name="adj" fmla="val 16044"/>
              </a:avLst>
            </a:prstGeom>
            <a:solidFill>
              <a:srgbClr val="D54998">
                <a:alpha val="5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4.0</a:t>
              </a:r>
              <a:endParaRPr dirty="0"/>
            </a:p>
          </p:txBody>
        </p:sp>
        <p:sp>
          <p:nvSpPr>
            <p:cNvPr id="158" name="Rectángulo 55"/>
            <p:cNvSpPr/>
            <p:nvPr/>
          </p:nvSpPr>
          <p:spPr>
            <a:xfrm>
              <a:off x="422019" y="2289"/>
              <a:ext cx="195035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Cancelada</a:t>
              </a:r>
              <a:r>
                <a:rPr dirty="0"/>
                <a:t>, 3.1 </a:t>
              </a:r>
              <a:r>
                <a:rPr dirty="0" err="1"/>
                <a:t>en</a:t>
              </a:r>
              <a:r>
                <a:rPr dirty="0"/>
                <a:t> </a:t>
              </a:r>
              <a:r>
                <a:rPr dirty="0" err="1"/>
                <a:t>su</a:t>
              </a:r>
              <a:r>
                <a:rPr dirty="0"/>
                <a:t> </a:t>
              </a:r>
              <a:r>
                <a:rPr dirty="0" err="1"/>
                <a:t>lugar</a:t>
              </a:r>
              <a:endParaRPr dirty="0"/>
            </a:p>
          </p:txBody>
        </p:sp>
      </p:grpSp>
      <p:grpSp>
        <p:nvGrpSpPr>
          <p:cNvPr id="171" name="Grupo 8"/>
          <p:cNvGrpSpPr/>
          <p:nvPr/>
        </p:nvGrpSpPr>
        <p:grpSpPr>
          <a:xfrm>
            <a:off x="3126095" y="3098606"/>
            <a:ext cx="4536702" cy="280053"/>
            <a:chOff x="0" y="0"/>
            <a:chExt cx="4536701" cy="280052"/>
          </a:xfrm>
        </p:grpSpPr>
        <p:sp>
          <p:nvSpPr>
            <p:cNvPr id="16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6.0</a:t>
              </a:r>
              <a:endParaRPr dirty="0"/>
            </a:p>
          </p:txBody>
        </p:sp>
        <p:sp>
          <p:nvSpPr>
            <p:cNvPr id="163" name="Rectángulo 16"/>
            <p:cNvSpPr/>
            <p:nvPr/>
          </p:nvSpPr>
          <p:spPr>
            <a:xfrm>
              <a:off x="2300889" y="3051"/>
              <a:ext cx="2235812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Clases</a:t>
              </a:r>
              <a:r>
                <a:rPr dirty="0"/>
                <a:t>, lambdas, </a:t>
              </a:r>
              <a:r>
                <a:rPr dirty="0" err="1"/>
                <a:t>módulos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16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16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5" name="ES6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ES6</a:t>
                </a:r>
              </a:p>
            </p:txBody>
          </p:sp>
        </p:grpSp>
        <p:grpSp>
          <p:nvGrpSpPr>
            <p:cNvPr id="16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16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8" name="ECMAScript 2015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ECMAScript 2015</a:t>
                </a:r>
              </a:p>
            </p:txBody>
          </p:sp>
        </p:grpSp>
        <p:sp>
          <p:nvSpPr>
            <p:cNvPr id="17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2015</a:t>
              </a:r>
            </a:p>
          </p:txBody>
        </p:sp>
      </p:grpSp>
      <p:grpSp>
        <p:nvGrpSpPr>
          <p:cNvPr id="177" name="Grupo 7"/>
          <p:cNvGrpSpPr/>
          <p:nvPr/>
        </p:nvGrpSpPr>
        <p:grpSpPr>
          <a:xfrm>
            <a:off x="4623808" y="2636066"/>
            <a:ext cx="2907466" cy="280048"/>
            <a:chOff x="0" y="0"/>
            <a:chExt cx="2907465" cy="280047"/>
          </a:xfrm>
        </p:grpSpPr>
        <p:sp>
          <p:nvSpPr>
            <p:cNvPr id="172" name="Rectángulo redondeado"/>
            <p:cNvSpPr/>
            <p:nvPr/>
          </p:nvSpPr>
          <p:spPr>
            <a:xfrm>
              <a:off x="381154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5.0</a:t>
              </a:r>
              <a:endParaRPr dirty="0"/>
            </a:p>
          </p:txBody>
        </p:sp>
        <p:sp>
          <p:nvSpPr>
            <p:cNvPr id="175" name="Rectángulo 57"/>
            <p:cNvSpPr/>
            <p:nvPr/>
          </p:nvSpPr>
          <p:spPr>
            <a:xfrm>
              <a:off x="803175" y="3051"/>
              <a:ext cx="2104290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Modo </a:t>
              </a:r>
              <a:r>
                <a:rPr dirty="0" err="1"/>
                <a:t>estricto</a:t>
              </a:r>
              <a:r>
                <a:rPr dirty="0"/>
                <a:t>, “strict mode”</a:t>
              </a:r>
            </a:p>
          </p:txBody>
        </p:sp>
        <p:sp>
          <p:nvSpPr>
            <p:cNvPr id="176" name="Rectangle: Rounded Corners 8"/>
            <p:cNvSpPr txBox="1"/>
            <p:nvPr/>
          </p:nvSpPr>
          <p:spPr>
            <a:xfrm>
              <a:off x="0" y="63339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2009</a:t>
              </a:r>
            </a:p>
          </p:txBody>
        </p:sp>
      </p:grpSp>
      <p:grpSp>
        <p:nvGrpSpPr>
          <p:cNvPr id="183" name="Grupo 5"/>
          <p:cNvGrpSpPr/>
          <p:nvPr/>
        </p:nvGrpSpPr>
        <p:grpSpPr>
          <a:xfrm>
            <a:off x="4619195" y="1713274"/>
            <a:ext cx="3175125" cy="278523"/>
            <a:chOff x="0" y="0"/>
            <a:chExt cx="3175124" cy="278521"/>
          </a:xfrm>
        </p:grpSpPr>
        <p:sp>
          <p:nvSpPr>
            <p:cNvPr id="178" name="Rectángulo redondeado"/>
            <p:cNvSpPr/>
            <p:nvPr/>
          </p:nvSpPr>
          <p:spPr>
            <a:xfrm>
              <a:off x="384937" y="0"/>
              <a:ext cx="304843" cy="277000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3.0</a:t>
              </a:r>
              <a:endParaRPr dirty="0"/>
            </a:p>
          </p:txBody>
        </p:sp>
        <p:sp>
          <p:nvSpPr>
            <p:cNvPr id="181" name="Rectángulo 50"/>
            <p:cNvSpPr/>
            <p:nvPr/>
          </p:nvSpPr>
          <p:spPr>
            <a:xfrm>
              <a:off x="807786" y="1526"/>
              <a:ext cx="2367338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Regex, try-catch, formatting, </a:t>
              </a:r>
              <a:r>
                <a:rPr dirty="0" err="1"/>
                <a:t>etc</a:t>
              </a:r>
              <a:endParaRPr dirty="0"/>
            </a:p>
          </p:txBody>
        </p:sp>
        <p:sp>
          <p:nvSpPr>
            <p:cNvPr id="182" name="Rectangle: Rounded Corners 8"/>
            <p:cNvSpPr txBox="1"/>
            <p:nvPr/>
          </p:nvSpPr>
          <p:spPr>
            <a:xfrm>
              <a:off x="0" y="5999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1999</a:t>
              </a:r>
            </a:p>
          </p:txBody>
        </p:sp>
      </p:grpSp>
      <p:grpSp>
        <p:nvGrpSpPr>
          <p:cNvPr id="189" name="Grupo 2"/>
          <p:cNvGrpSpPr/>
          <p:nvPr/>
        </p:nvGrpSpPr>
        <p:grpSpPr>
          <a:xfrm>
            <a:off x="4619194" y="1248917"/>
            <a:ext cx="1936985" cy="277002"/>
            <a:chOff x="0" y="0"/>
            <a:chExt cx="1936984" cy="277001"/>
          </a:xfrm>
        </p:grpSpPr>
        <p:sp>
          <p:nvSpPr>
            <p:cNvPr id="184" name="Rectángulo redondeado"/>
            <p:cNvSpPr/>
            <p:nvPr/>
          </p:nvSpPr>
          <p:spPr>
            <a:xfrm>
              <a:off x="384938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2.0</a:t>
              </a:r>
              <a:endParaRPr dirty="0"/>
            </a:p>
          </p:txBody>
        </p:sp>
        <p:sp>
          <p:nvSpPr>
            <p:cNvPr id="187" name="Rectángulo 66"/>
            <p:cNvSpPr/>
            <p:nvPr/>
          </p:nvSpPr>
          <p:spPr>
            <a:xfrm>
              <a:off x="807789" y="763"/>
              <a:ext cx="1129195" cy="269241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ISO/IEC 16262</a:t>
              </a:r>
            </a:p>
          </p:txBody>
        </p:sp>
        <p:sp>
          <p:nvSpPr>
            <p:cNvPr id="188" name="Rectangle: Rounded Corners 8"/>
            <p:cNvSpPr txBox="1"/>
            <p:nvPr/>
          </p:nvSpPr>
          <p:spPr>
            <a:xfrm>
              <a:off x="0" y="6486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1998</a:t>
              </a:r>
            </a:p>
          </p:txBody>
        </p:sp>
      </p:grpSp>
      <p:grpSp>
        <p:nvGrpSpPr>
          <p:cNvPr id="195" name="Grupo 1"/>
          <p:cNvGrpSpPr/>
          <p:nvPr/>
        </p:nvGrpSpPr>
        <p:grpSpPr>
          <a:xfrm>
            <a:off x="4623808" y="789429"/>
            <a:ext cx="2021250" cy="277002"/>
            <a:chOff x="0" y="0"/>
            <a:chExt cx="2021248" cy="277001"/>
          </a:xfrm>
        </p:grpSpPr>
        <p:sp>
          <p:nvSpPr>
            <p:cNvPr id="190" name="Rectángulo redondeado"/>
            <p:cNvSpPr/>
            <p:nvPr/>
          </p:nvSpPr>
          <p:spPr>
            <a:xfrm>
              <a:off x="380324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1.0</a:t>
              </a: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3" name="Rectángulo 52"/>
            <p:cNvSpPr/>
            <p:nvPr/>
          </p:nvSpPr>
          <p:spPr>
            <a:xfrm>
              <a:off x="803175" y="0"/>
              <a:ext cx="121807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Primera </a:t>
              </a:r>
              <a:r>
                <a:rPr dirty="0" err="1"/>
                <a:t>edición</a:t>
              </a:r>
              <a:endParaRPr dirty="0"/>
            </a:p>
          </p:txBody>
        </p:sp>
        <p:sp>
          <p:nvSpPr>
            <p:cNvPr id="194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1997</a:t>
              </a:r>
            </a:p>
          </p:txBody>
        </p:sp>
      </p:grpSp>
      <p:grpSp>
        <p:nvGrpSpPr>
          <p:cNvPr id="207" name="Grupo 9"/>
          <p:cNvGrpSpPr/>
          <p:nvPr/>
        </p:nvGrpSpPr>
        <p:grpSpPr>
          <a:xfrm>
            <a:off x="3126093" y="3561146"/>
            <a:ext cx="4696411" cy="280053"/>
            <a:chOff x="0" y="0"/>
            <a:chExt cx="4696410" cy="280052"/>
          </a:xfrm>
        </p:grpSpPr>
        <p:sp>
          <p:nvSpPr>
            <p:cNvPr id="196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7.0</a:t>
              </a:r>
              <a:endParaRPr dirty="0"/>
            </a:p>
          </p:txBody>
        </p:sp>
        <p:sp>
          <p:nvSpPr>
            <p:cNvPr id="199" name="Rectángulo 26"/>
            <p:cNvSpPr/>
            <p:nvPr/>
          </p:nvSpPr>
          <p:spPr>
            <a:xfrm>
              <a:off x="2300889" y="3051"/>
              <a:ext cx="2395521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Exponenciación</a:t>
              </a:r>
              <a:r>
                <a:rPr dirty="0"/>
                <a:t>, </a:t>
              </a:r>
              <a:r>
                <a:rPr dirty="0" err="1"/>
                <a:t>Array.includes</a:t>
              </a:r>
              <a:r>
                <a:rPr dirty="0"/>
                <a:t>()</a:t>
              </a:r>
            </a:p>
          </p:txBody>
        </p:sp>
        <p:grpSp>
          <p:nvGrpSpPr>
            <p:cNvPr id="202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00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1" name="ES7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ES7</a:t>
                </a:r>
              </a:p>
            </p:txBody>
          </p:sp>
        </p:grpSp>
        <p:grpSp>
          <p:nvGrpSpPr>
            <p:cNvPr id="205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03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4" name="ECMAScript 2016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2016</a:t>
                </a:r>
              </a:p>
            </p:txBody>
          </p:sp>
        </p:grpSp>
        <p:sp>
          <p:nvSpPr>
            <p:cNvPr id="206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2016</a:t>
              </a:r>
            </a:p>
          </p:txBody>
        </p:sp>
      </p:grpSp>
      <p:grpSp>
        <p:nvGrpSpPr>
          <p:cNvPr id="219" name="Grupo 10"/>
          <p:cNvGrpSpPr/>
          <p:nvPr/>
        </p:nvGrpSpPr>
        <p:grpSpPr>
          <a:xfrm>
            <a:off x="3126092" y="4023686"/>
            <a:ext cx="3252787" cy="280053"/>
            <a:chOff x="0" y="0"/>
            <a:chExt cx="3252785" cy="280052"/>
          </a:xfrm>
        </p:grpSpPr>
        <p:sp>
          <p:nvSpPr>
            <p:cNvPr id="208" name="Rectángulo redondeado"/>
            <p:cNvSpPr/>
            <p:nvPr/>
          </p:nvSpPr>
          <p:spPr>
            <a:xfrm>
              <a:off x="1878869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8.0</a:t>
              </a:r>
              <a:endParaRPr dirty="0"/>
            </a:p>
          </p:txBody>
        </p:sp>
        <p:sp>
          <p:nvSpPr>
            <p:cNvPr id="211" name="Rectángulo 31"/>
            <p:cNvSpPr/>
            <p:nvPr/>
          </p:nvSpPr>
          <p:spPr>
            <a:xfrm>
              <a:off x="2300890" y="3051"/>
              <a:ext cx="951895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Async/await</a:t>
              </a:r>
            </a:p>
          </p:txBody>
        </p:sp>
        <p:grpSp>
          <p:nvGrpSpPr>
            <p:cNvPr id="214" name="Rectangle: Rounded Corners 8"/>
            <p:cNvGrpSpPr/>
            <p:nvPr/>
          </p:nvGrpSpPr>
          <p:grpSpPr>
            <a:xfrm>
              <a:off x="1518237" y="3052"/>
              <a:ext cx="305411" cy="277000"/>
              <a:chOff x="0" y="0"/>
              <a:chExt cx="305409" cy="276999"/>
            </a:xfrm>
          </p:grpSpPr>
          <p:sp>
            <p:nvSpPr>
              <p:cNvPr id="212" name="Rectángulo redondeado"/>
              <p:cNvSpPr/>
              <p:nvPr/>
            </p:nvSpPr>
            <p:spPr>
              <a:xfrm>
                <a:off x="0" y="0"/>
                <a:ext cx="305410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3" name="ES8"/>
              <p:cNvSpPr txBox="1"/>
              <p:nvPr/>
            </p:nvSpPr>
            <p:spPr>
              <a:xfrm>
                <a:off x="26330" y="62299"/>
                <a:ext cx="252749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ES8</a:t>
                </a:r>
              </a:p>
            </p:txBody>
          </p:sp>
        </p:grpSp>
        <p:grpSp>
          <p:nvGrpSpPr>
            <p:cNvPr id="217" name="Rectangle: Rounded Corners 8"/>
            <p:cNvGrpSpPr/>
            <p:nvPr/>
          </p:nvGrpSpPr>
          <p:grpSpPr>
            <a:xfrm>
              <a:off x="384240" y="3052"/>
              <a:ext cx="1078776" cy="277000"/>
              <a:chOff x="0" y="0"/>
              <a:chExt cx="1078774" cy="276999"/>
            </a:xfrm>
          </p:grpSpPr>
          <p:sp>
            <p:nvSpPr>
              <p:cNvPr id="215" name="Rectángulo redondeado"/>
              <p:cNvSpPr/>
              <p:nvPr/>
            </p:nvSpPr>
            <p:spPr>
              <a:xfrm>
                <a:off x="0" y="0"/>
                <a:ext cx="1078775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6" name="ECMAScript 2017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2017</a:t>
                </a:r>
              </a:p>
            </p:txBody>
          </p:sp>
        </p:grpSp>
        <p:sp>
          <p:nvSpPr>
            <p:cNvPr id="218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2017</a:t>
              </a:r>
            </a:p>
          </p:txBody>
        </p:sp>
      </p:grpSp>
      <p:grpSp>
        <p:nvGrpSpPr>
          <p:cNvPr id="231" name="Grupo 11"/>
          <p:cNvGrpSpPr/>
          <p:nvPr/>
        </p:nvGrpSpPr>
        <p:grpSpPr>
          <a:xfrm>
            <a:off x="3126091" y="4486225"/>
            <a:ext cx="5529394" cy="280054"/>
            <a:chOff x="0" y="0"/>
            <a:chExt cx="5529393" cy="280052"/>
          </a:xfrm>
        </p:grpSpPr>
        <p:sp>
          <p:nvSpPr>
            <p:cNvPr id="22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9.0</a:t>
              </a:r>
              <a:endParaRPr dirty="0"/>
            </a:p>
          </p:txBody>
        </p:sp>
        <p:sp>
          <p:nvSpPr>
            <p:cNvPr id="223" name="Rectángulo 36"/>
            <p:cNvSpPr/>
            <p:nvPr/>
          </p:nvSpPr>
          <p:spPr>
            <a:xfrm>
              <a:off x="2300889" y="3051"/>
              <a:ext cx="3228504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 iteration, rest/spread con </a:t>
              </a:r>
              <a:r>
                <a:rPr dirty="0" err="1"/>
                <a:t>objetos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22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2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5" name="ES9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ES9</a:t>
                </a:r>
              </a:p>
            </p:txBody>
          </p:sp>
        </p:grpSp>
        <p:grpSp>
          <p:nvGrpSpPr>
            <p:cNvPr id="22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2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8" name="ECMAScript 2018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2018</a:t>
                </a:r>
              </a:p>
            </p:txBody>
          </p:sp>
        </p:grpSp>
        <p:sp>
          <p:nvSpPr>
            <p:cNvPr id="23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2018</a:t>
              </a:r>
            </a:p>
          </p:txBody>
        </p:sp>
      </p:grpSp>
      <p:sp>
        <p:nvSpPr>
          <p:cNvPr id="232" name="Rectangle: Rounded Corners 6"/>
          <p:cNvSpPr txBox="1"/>
          <p:nvPr/>
        </p:nvSpPr>
        <p:spPr>
          <a:xfrm>
            <a:off x="905936" y="1782411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sp>
        <p:nvSpPr>
          <p:cNvPr id="233" name="Rectángulo redondeado"/>
          <p:cNvSpPr/>
          <p:nvPr/>
        </p:nvSpPr>
        <p:spPr>
          <a:xfrm>
            <a:off x="2910313" y="2055300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1 - 3</a:t>
            </a:r>
            <a:endParaRPr dirty="0"/>
          </a:p>
        </p:txBody>
      </p:sp>
      <p:sp>
        <p:nvSpPr>
          <p:cNvPr id="236" name="Rectángulo redondeado"/>
          <p:cNvSpPr/>
          <p:nvPr/>
        </p:nvSpPr>
        <p:spPr>
          <a:xfrm>
            <a:off x="2910313" y="1456738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4</a:t>
            </a:r>
            <a:endParaRPr dirty="0"/>
          </a:p>
        </p:txBody>
      </p:sp>
      <p:sp>
        <p:nvSpPr>
          <p:cNvPr id="239" name="Rectángulo 13"/>
          <p:cNvSpPr txBox="1"/>
          <p:nvPr/>
        </p:nvSpPr>
        <p:spPr>
          <a:xfrm>
            <a:off x="3101485" y="233661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2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Enlace</a:t>
            </a:r>
          </a:p>
        </p:txBody>
      </p:sp>
      <p:sp>
        <p:nvSpPr>
          <p:cNvPr id="240" name="Rectángulo 60"/>
          <p:cNvSpPr txBox="1"/>
          <p:nvPr/>
        </p:nvSpPr>
        <p:spPr>
          <a:xfrm>
            <a:off x="3101485" y="174874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3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Enlace</a:t>
            </a:r>
          </a:p>
        </p:txBody>
      </p:sp>
      <p:sp>
        <p:nvSpPr>
          <p:cNvPr id="244" name="TextBox 3"/>
          <p:cNvSpPr txBox="1"/>
          <p:nvPr/>
        </p:nvSpPr>
        <p:spPr>
          <a:xfrm>
            <a:off x="1042429" y="3472739"/>
            <a:ext cx="19363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No </a:t>
            </a:r>
            <a:r>
              <a:rPr dirty="0" err="1"/>
              <a:t>importa</a:t>
            </a:r>
            <a:r>
              <a:rPr dirty="0"/>
              <a:t> </a:t>
            </a:r>
            <a:r>
              <a:rPr dirty="0" err="1"/>
              <a:t>versión</a:t>
            </a:r>
            <a:endParaRPr dirty="0"/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Importa</a:t>
            </a:r>
            <a:r>
              <a:rPr dirty="0"/>
              <a:t> 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compatibilidad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 de 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características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4"/>
            </a:endParaRPr>
          </a:p>
        </p:txBody>
      </p:sp>
      <p:sp>
        <p:nvSpPr>
          <p:cNvPr id="245" name="Rectángulo: esquinas redondeadas 46"/>
          <p:cNvSpPr/>
          <p:nvPr/>
        </p:nvSpPr>
        <p:spPr>
          <a:xfrm>
            <a:off x="851648" y="1143804"/>
            <a:ext cx="3299289" cy="1534999"/>
          </a:xfrm>
          <a:prstGeom prst="roundRect">
            <a:avLst>
              <a:gd name="adj" fmla="val 5721"/>
            </a:avLst>
          </a:prstGeom>
          <a:ln w="2540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Rectangle: Rounded Corners 6"/>
          <p:cNvSpPr txBox="1"/>
          <p:nvPr/>
        </p:nvSpPr>
        <p:spPr>
          <a:xfrm>
            <a:off x="905936" y="1604699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E6F8DED-D0B9-4D26-ABC7-17633A03B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5575" y="1416728"/>
            <a:ext cx="999628" cy="999628"/>
          </a:xfrm>
          <a:prstGeom prst="rect">
            <a:avLst/>
          </a:prstGeom>
        </p:spPr>
      </p:pic>
      <p:sp>
        <p:nvSpPr>
          <p:cNvPr id="247" name="Rectangle: Rounded Corners 6"/>
          <p:cNvSpPr txBox="1"/>
          <p:nvPr/>
        </p:nvSpPr>
        <p:spPr>
          <a:xfrm>
            <a:off x="905936" y="1416728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8" name="Rectangle: Rounded Corners 6"/>
          <p:cNvSpPr txBox="1"/>
          <p:nvPr/>
        </p:nvSpPr>
        <p:spPr>
          <a:xfrm>
            <a:off x="898502" y="2148094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9" name="Rectangle: Rounded Corners 6"/>
          <p:cNvSpPr txBox="1"/>
          <p:nvPr/>
        </p:nvSpPr>
        <p:spPr>
          <a:xfrm>
            <a:off x="898502" y="1960123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pic>
        <p:nvPicPr>
          <p:cNvPr id="250" name="Gráfico 69" descr="Gráfico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648" y="3856241"/>
            <a:ext cx="143455" cy="143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Gráfico 70" descr="Gráfico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601" y="3503897"/>
            <a:ext cx="119547" cy="119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Rectangle: Rounded Corners 6">
            <a:extLst>
              <a:ext uri="{FF2B5EF4-FFF2-40B4-BE49-F238E27FC236}">
                <a16:creationId xmlns:a16="http://schemas.microsoft.com/office/drawing/2014/main" id="{50A23DE7-4869-4DF5-A17B-38F9CF6171EB}"/>
              </a:ext>
            </a:extLst>
          </p:cNvPr>
          <p:cNvSpPr txBox="1"/>
          <p:nvPr/>
        </p:nvSpPr>
        <p:spPr>
          <a:xfrm>
            <a:off x="1994285" y="1711970"/>
            <a:ext cx="556012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TC39</a:t>
            </a:r>
          </a:p>
          <a:p>
            <a:r>
              <a:rPr lang="es-E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80"/>
                            </p:stCondLst>
                            <p:childTnLst>
                              <p:par>
                                <p:cTn id="9" presetID="9" presetClass="entr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8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60"/>
                            </p:stCondLst>
                            <p:childTnLst>
                              <p:par>
                                <p:cTn id="13" presetID="9" presetClass="entr" fill="hold" grpId="5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8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40"/>
                            </p:stCondLst>
                            <p:childTnLst>
                              <p:par>
                                <p:cTn id="17" presetID="9" presetClass="entr" fill="hold" grpId="6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8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20"/>
                            </p:stCondLst>
                            <p:childTnLst>
                              <p:par>
                                <p:cTn id="21" presetID="9" presetClass="entr" fill="hold" grpId="7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8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00"/>
                            </p:stCondLst>
                            <p:childTnLst>
                              <p:par>
                                <p:cTn id="25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8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80"/>
                            </p:stCondLst>
                            <p:childTnLst>
                              <p:par>
                                <p:cTn id="29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8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60"/>
                            </p:stCondLst>
                            <p:childTnLst>
                              <p:par>
                                <p:cTn id="33" presetID="9" presetClass="entr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8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animBg="1" advAuto="0"/>
      <p:bldP spid="246" grpId="4" animBg="1" advAuto="0"/>
      <p:bldP spid="247" grpId="5" animBg="1" advAuto="0"/>
      <p:bldP spid="248" grpId="6" animBg="1" advAuto="0"/>
      <p:bldP spid="249" grpId="7" animBg="1" advAuto="0"/>
      <p:bldP spid="250" grpId="9" animBg="1" advAuto="0"/>
      <p:bldP spid="251" grpId="8" animBg="1" advAuto="0"/>
      <p:bldP spid="10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Transpilación</a:t>
            </a:r>
            <a:endParaRPr dirty="0"/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Rectángulo 16"/>
          <p:cNvSpPr/>
          <p:nvPr/>
        </p:nvSpPr>
        <p:spPr>
          <a:xfrm>
            <a:off x="1626991" y="1343137"/>
            <a:ext cx="1058942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Development</a:t>
            </a:r>
            <a:endParaRPr lang="es-ES" dirty="0"/>
          </a:p>
        </p:txBody>
      </p:sp>
      <p:sp>
        <p:nvSpPr>
          <p:cNvPr id="244" name="TextBox 3"/>
          <p:cNvSpPr txBox="1"/>
          <p:nvPr/>
        </p:nvSpPr>
        <p:spPr>
          <a:xfrm>
            <a:off x="1640250" y="2945537"/>
            <a:ext cx="120547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Max </a:t>
            </a:r>
            <a:r>
              <a:rPr lang="es-ES" dirty="0" err="1"/>
              <a:t>Productivity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250" name="Gráfico 69" descr="Gráfico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913" y="2962216"/>
            <a:ext cx="143455" cy="143455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ángulo 16">
            <a:extLst>
              <a:ext uri="{FF2B5EF4-FFF2-40B4-BE49-F238E27FC236}">
                <a16:creationId xmlns:a16="http://schemas.microsoft.com/office/drawing/2014/main" id="{F80DE360-95D3-4307-866A-CA67C74F5D11}"/>
              </a:ext>
            </a:extLst>
          </p:cNvPr>
          <p:cNvSpPr/>
          <p:nvPr/>
        </p:nvSpPr>
        <p:spPr>
          <a:xfrm>
            <a:off x="6125607" y="1343137"/>
            <a:ext cx="125611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5744452-8DFE-4DB9-9E4E-E76DFF5DE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4208" y="1666270"/>
            <a:ext cx="1371600" cy="13716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6AB6B133-B4F3-49B1-B1A0-80211FD87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9877" y="1822409"/>
            <a:ext cx="1132208" cy="1132208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6AE7F216-9C22-4D97-946B-9BDEE8DDA6E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5694" y="2352070"/>
            <a:ext cx="317324" cy="317324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17BF99C9-082A-4495-BA5D-429C9728F6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27249" y="2338364"/>
            <a:ext cx="344738" cy="34473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49E594B2-26E6-4745-88DE-82378A47F66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89016" y="2353517"/>
            <a:ext cx="316465" cy="31646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10ED22B3-397B-4866-9D0C-08DC80F0CAD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67249" y="1915719"/>
            <a:ext cx="360000" cy="3600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FAC44872-D4F9-451A-A5FB-E27961FBE13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42874" y="1956064"/>
            <a:ext cx="317324" cy="317324"/>
          </a:xfrm>
          <a:prstGeom prst="rect">
            <a:avLst/>
          </a:prstGeom>
        </p:spPr>
      </p:pic>
      <p:sp>
        <p:nvSpPr>
          <p:cNvPr id="120" name="TextBox 3">
            <a:extLst>
              <a:ext uri="{FF2B5EF4-FFF2-40B4-BE49-F238E27FC236}">
                <a16:creationId xmlns:a16="http://schemas.microsoft.com/office/drawing/2014/main" id="{907682DA-6C97-46A4-8C86-2D17881B4CF0}"/>
              </a:ext>
            </a:extLst>
          </p:cNvPr>
          <p:cNvSpPr txBox="1"/>
          <p:nvPr/>
        </p:nvSpPr>
        <p:spPr>
          <a:xfrm>
            <a:off x="6176808" y="2940909"/>
            <a:ext cx="131220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Max </a:t>
            </a:r>
            <a:r>
              <a:rPr lang="es-ES" dirty="0" err="1"/>
              <a:t>Compatibility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121" name="Gráfico 69" descr="Gráfico 69">
            <a:extLst>
              <a:ext uri="{FF2B5EF4-FFF2-40B4-BE49-F238E27FC236}">
                <a16:creationId xmlns:a16="http://schemas.microsoft.com/office/drawing/2014/main" id="{9A18D7FB-F841-4C3F-A7B6-28378A911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471" y="2957588"/>
            <a:ext cx="143455" cy="143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2D545087-8044-4829-84ED-AD7E03C9680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19217" y="2340262"/>
            <a:ext cx="414084" cy="414084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EFB5E60E-55D2-4B20-A6F8-FC59244321B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42667" y="1956064"/>
            <a:ext cx="367184" cy="367184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51918BA5-069E-48CF-AEE4-CBC26576869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06924" y="2383644"/>
            <a:ext cx="285750" cy="285750"/>
          </a:xfrm>
          <a:prstGeom prst="rect">
            <a:avLst/>
          </a:prstGeom>
        </p:spPr>
      </p:pic>
      <p:sp>
        <p:nvSpPr>
          <p:cNvPr id="129" name="Rectángulo redondeado">
            <a:extLst>
              <a:ext uri="{FF2B5EF4-FFF2-40B4-BE49-F238E27FC236}">
                <a16:creationId xmlns:a16="http://schemas.microsoft.com/office/drawing/2014/main" id="{ED124C5A-0070-43C8-B17C-56D9AE19DD32}"/>
              </a:ext>
            </a:extLst>
          </p:cNvPr>
          <p:cNvSpPr/>
          <p:nvPr/>
        </p:nvSpPr>
        <p:spPr>
          <a:xfrm>
            <a:off x="1665683" y="3782235"/>
            <a:ext cx="1066088" cy="579588"/>
          </a:xfrm>
          <a:prstGeom prst="roundRect">
            <a:avLst>
              <a:gd name="adj" fmla="val 16044"/>
            </a:avLst>
          </a:prstGeom>
          <a:solidFill>
            <a:srgbClr val="D54998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2400" dirty="0"/>
              <a:t>ES6+</a:t>
            </a:r>
            <a:endParaRPr sz="2400" dirty="0"/>
          </a:p>
        </p:txBody>
      </p:sp>
      <p:sp>
        <p:nvSpPr>
          <p:cNvPr id="131" name="Rectángulo redondeado">
            <a:extLst>
              <a:ext uri="{FF2B5EF4-FFF2-40B4-BE49-F238E27FC236}">
                <a16:creationId xmlns:a16="http://schemas.microsoft.com/office/drawing/2014/main" id="{782B69F7-B6D5-4318-814B-8FBAB4415941}"/>
              </a:ext>
            </a:extLst>
          </p:cNvPr>
          <p:cNvSpPr/>
          <p:nvPr/>
        </p:nvSpPr>
        <p:spPr>
          <a:xfrm>
            <a:off x="6366199" y="3782235"/>
            <a:ext cx="933426" cy="579588"/>
          </a:xfrm>
          <a:prstGeom prst="roundRect">
            <a:avLst>
              <a:gd name="adj" fmla="val 16044"/>
            </a:avLst>
          </a:prstGeom>
          <a:solidFill>
            <a:srgbClr val="D54998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2400" dirty="0"/>
              <a:t>ES5</a:t>
            </a:r>
            <a:endParaRPr sz="2400" dirty="0"/>
          </a:p>
        </p:txBody>
      </p:sp>
      <p:sp>
        <p:nvSpPr>
          <p:cNvPr id="132" name="TextBox 3">
            <a:extLst>
              <a:ext uri="{FF2B5EF4-FFF2-40B4-BE49-F238E27FC236}">
                <a16:creationId xmlns:a16="http://schemas.microsoft.com/office/drawing/2014/main" id="{94C42C01-156D-4402-848A-259AFC783035}"/>
              </a:ext>
            </a:extLst>
          </p:cNvPr>
          <p:cNvSpPr txBox="1"/>
          <p:nvPr/>
        </p:nvSpPr>
        <p:spPr>
          <a:xfrm>
            <a:off x="4210052" y="2940909"/>
            <a:ext cx="768854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POLYFILLS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1026" name="Picture 2" descr="https://upload.wikimedia.org/wikipedia/commons/thumb/0/02/Babel_Logo.svg/2000px-Babel_Logo.svg.png">
            <a:extLst>
              <a:ext uri="{FF2B5EF4-FFF2-40B4-BE49-F238E27FC236}">
                <a16:creationId xmlns:a16="http://schemas.microsoft.com/office/drawing/2014/main" id="{0D83C3D3-3B06-4EFB-BA76-A4D543DE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97" y="3734033"/>
            <a:ext cx="1634944" cy="742253"/>
          </a:xfrm>
          <a:prstGeom prst="rect">
            <a:avLst/>
          </a:prstGeom>
          <a:noFill/>
        </p:spPr>
      </p:pic>
      <p:sp>
        <p:nvSpPr>
          <p:cNvPr id="135" name="Rectángulo redondeado">
            <a:extLst>
              <a:ext uri="{FF2B5EF4-FFF2-40B4-BE49-F238E27FC236}">
                <a16:creationId xmlns:a16="http://schemas.microsoft.com/office/drawing/2014/main" id="{52F046AC-F84F-4592-A50A-0A6CA90D670F}"/>
              </a:ext>
            </a:extLst>
          </p:cNvPr>
          <p:cNvSpPr/>
          <p:nvPr/>
        </p:nvSpPr>
        <p:spPr>
          <a:xfrm>
            <a:off x="3524133" y="3605188"/>
            <a:ext cx="2095734" cy="933680"/>
          </a:xfrm>
          <a:prstGeom prst="roundRect">
            <a:avLst>
              <a:gd name="adj" fmla="val 10635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2CFEC63-F3F7-4949-8975-4A709201A36F}"/>
              </a:ext>
            </a:extLst>
          </p:cNvPr>
          <p:cNvCxnSpPr>
            <a:stCxn id="129" idx="3"/>
            <a:endCxn id="135" idx="1"/>
          </p:cNvCxnSpPr>
          <p:nvPr/>
        </p:nvCxnSpPr>
        <p:spPr>
          <a:xfrm flipV="1">
            <a:off x="2731771" y="4072028"/>
            <a:ext cx="792362" cy="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02E9A5C-1F0F-40A4-8B87-1A6C7AE5B25D}"/>
              </a:ext>
            </a:extLst>
          </p:cNvPr>
          <p:cNvCxnSpPr>
            <a:stCxn id="135" idx="3"/>
            <a:endCxn id="131" idx="1"/>
          </p:cNvCxnSpPr>
          <p:nvPr/>
        </p:nvCxnSpPr>
        <p:spPr>
          <a:xfrm>
            <a:off x="5619867" y="4072028"/>
            <a:ext cx="746332" cy="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4531F86-8497-4AEC-89BB-F3FD3ECC6815}"/>
              </a:ext>
            </a:extLst>
          </p:cNvPr>
          <p:cNvCxnSpPr>
            <a:cxnSpLocks/>
            <a:stCxn id="241" idx="2"/>
            <a:endCxn id="135" idx="0"/>
          </p:cNvCxnSpPr>
          <p:nvPr/>
        </p:nvCxnSpPr>
        <p:spPr>
          <a:xfrm>
            <a:off x="4572000" y="3214251"/>
            <a:ext cx="0" cy="390937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Rectángulo redondeado">
            <a:extLst>
              <a:ext uri="{FF2B5EF4-FFF2-40B4-BE49-F238E27FC236}">
                <a16:creationId xmlns:a16="http://schemas.microsoft.com/office/drawing/2014/main" id="{9D31BED0-90F0-46E8-A222-EDBFD1CA484A}"/>
              </a:ext>
            </a:extLst>
          </p:cNvPr>
          <p:cNvSpPr/>
          <p:nvPr/>
        </p:nvSpPr>
        <p:spPr>
          <a:xfrm>
            <a:off x="4018249" y="2861489"/>
            <a:ext cx="1107502" cy="352762"/>
          </a:xfrm>
          <a:prstGeom prst="roundRect">
            <a:avLst>
              <a:gd name="adj" fmla="val 10635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6080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8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 advAuto="0"/>
      <p:bldP spid="12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303</Words>
  <Application>Microsoft Office PowerPoint</Application>
  <PresentationFormat>Presentación en pantalla (16:9)</PresentationFormat>
  <Paragraphs>101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Office Theme</vt:lpstr>
      <vt:lpstr>De qué está hecha la web</vt:lpstr>
      <vt:lpstr>Presentación de PowerPoint</vt:lpstr>
      <vt:lpstr>Un poco de historia</vt:lpstr>
      <vt:lpstr>JavaScript, de un vistazo</vt:lpstr>
      <vt:lpstr>Releases</vt:lpstr>
      <vt:lpstr>Transpilación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406</cp:revision>
  <dcterms:modified xsi:type="dcterms:W3CDTF">2019-10-15T17:27:41Z</dcterms:modified>
</cp:coreProperties>
</file>