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5" r:id="rId4"/>
    <p:sldId id="258" r:id="rId5"/>
    <p:sldId id="260" r:id="rId6"/>
    <p:sldId id="268" r:id="rId7"/>
    <p:sldId id="269" r:id="rId8"/>
    <p:sldId id="267" r:id="rId9"/>
    <p:sldId id="266" r:id="rId10"/>
    <p:sldId id="261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D54998"/>
    <a:srgbClr val="5567D5"/>
    <a:srgbClr val="3DA510"/>
    <a:srgbClr val="A6A6A6"/>
    <a:srgbClr val="F9E3F0"/>
    <a:srgbClr val="E5FFFE"/>
    <a:srgbClr val="B3FFFD"/>
    <a:srgbClr val="006A7B"/>
    <a:srgbClr val="F8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47" autoAdjust="0"/>
    <p:restoredTop sz="70078" autoAdjust="0"/>
  </p:normalViewPr>
  <p:slideViewPr>
    <p:cSldViewPr snapToGrid="0" showGuides="1">
      <p:cViewPr varScale="1">
        <p:scale>
          <a:sx n="127" d="100"/>
          <a:sy n="127" d="100"/>
        </p:scale>
        <p:origin x="1938" y="8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solatedModul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El panorama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 relativamente maduro y es un nicho de mercado bastante copado. Es decir, hay una buena variedad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bastante efectivos todos ellos a la hora de empaquetar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productificar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nuestro código fuente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front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Por supuesto,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exiten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matices de uno a otro, y han evolucionado corrigiendo sus propios errores e inspirándose en sus competidores. Cada uno ha tratado de poner el foco en diferentes problemáticas que han ido surgiendo de manera natural, por ejemplo: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 sido (y es) el rey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su extensísima flexibilidad y variado ecosistema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elección casi de facto en proyectos complejos. Sin embargo, esta potencia también implica una curva de aprendizaje más abrupta, fatiga por configuraciones tediosas, o tiempo elevado hasta puesta en producción.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solventar esa fatiga, aparecen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sin necesidad de un fichero de configuración ('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configuration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'), y listo para funcionar sin más,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box', ofreciendo un amplio abanico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loaders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defecto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settings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preestablecidos para los escenarios más comunes. Si bien la premisa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puede funcionar en proyectos pequeños, no es realista en proyectos a gran escala.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Muchos de estos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han crecido siguiendo el modelo de navaja suiza: abarcarlo todo (empaquetado de código, HTML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optimización de imágenes, procesado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Como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respueta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aparecen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se concentra en el manejo de código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y delegando el resto de funcionalidad a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suele decir que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nueva generación, su propósito es ser equilibrado e intentar perfeccionar lo ya existente, aunque no siempre lo consigue.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No llega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pero ofrece un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reducido en comparación 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Cubre gran parte de la funcionalidad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mejorando tamaño de salida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gracias a optimizaciones refinadas, aunque en cuanto a rendimiento no añade mejoras.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Y finalmente así llegamos al problema estrella, el que se ha llevado toda la atención recientemente: el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rendimiendo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Lo trataremos en su propio apartado, pero antes veamos un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30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Cada vez diseñamos aplicaciones más complejas y ambiciosas. A medida que los proyectos han ido creciendo, con cientos o incluso miles de módulos, nos encontramos con un cuello de botella en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tradicionales, que penalizan el tiempo de generación de nuestros paquetes o la puesta en marcha o disponibilidad de un servidor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Ahora que la lupa está puesta en maximizar la velocidad y experiencia de desarrollo, se empieza a cuestionar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sea el lenguaje adecuado para desarrollar todo este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tooling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relacionado con la construcción de proyectos.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nueva tendencia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parece ser el uso de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lenguajes de bajo nivel y alto rendimiento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las herramientas dedicadas a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compilación y construcción de aplicaciones </a:t>
            </a:r>
            <a:r>
              <a:rPr lang="es-ES" b="1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 esa premisa, han aparecido algunos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novedosos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swc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(2019,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(2020,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Go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como otros proyectos ambiciosos como rome (del creador de babel,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Además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toda esta nueva generación de herramientas puede ser usada como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también.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Un transformador (</a:t>
            </a:r>
            <a:r>
              <a:rPr lang="es-ES" dirty="0" err="1">
                <a:effectLst/>
              </a:rPr>
              <a:t>loaders</a:t>
            </a:r>
            <a:r>
              <a:rPr lang="es-ES" dirty="0">
                <a:effectLst/>
              </a:rPr>
              <a:t> en </a:t>
            </a:r>
            <a:r>
              <a:rPr lang="es-ES" dirty="0" err="1">
                <a:effectLst/>
              </a:rPr>
              <a:t>webpack</a:t>
            </a:r>
            <a:r>
              <a:rPr lang="es-ES" dirty="0">
                <a:effectLst/>
              </a:rPr>
              <a:t>) es el encargado </a:t>
            </a:r>
            <a:r>
              <a:rPr lang="es-ES" dirty="0" err="1">
                <a:effectLst/>
              </a:rPr>
              <a:t>parsear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transpilar</a:t>
            </a:r>
            <a:r>
              <a:rPr lang="es-ES" dirty="0">
                <a:effectLst/>
              </a:rPr>
              <a:t> código </a:t>
            </a:r>
            <a:r>
              <a:rPr lang="es-ES" dirty="0" err="1">
                <a:effectLst/>
              </a:rPr>
              <a:t>javascript</a:t>
            </a:r>
            <a:r>
              <a:rPr lang="es-ES" dirty="0">
                <a:effectLst/>
              </a:rPr>
              <a:t> (o </a:t>
            </a:r>
            <a:r>
              <a:rPr lang="es-ES" dirty="0" err="1">
                <a:effectLst/>
              </a:rPr>
              <a:t>typescript</a:t>
            </a:r>
            <a:r>
              <a:rPr lang="es-ES" dirty="0">
                <a:effectLst/>
              </a:rPr>
              <a:t>). Los </a:t>
            </a:r>
            <a:r>
              <a:rPr lang="es-ES" i="1" dirty="0" err="1">
                <a:effectLst/>
              </a:rPr>
              <a:t>bundlers</a:t>
            </a:r>
            <a:r>
              <a:rPr lang="es-ES" dirty="0">
                <a:effectLst/>
              </a:rPr>
              <a:t> utilizan estos transformadores internamente para recopilar múltiples ficheros de código y otros </a:t>
            </a:r>
            <a:r>
              <a:rPr lang="es-ES" dirty="0" err="1">
                <a:effectLst/>
              </a:rPr>
              <a:t>assets</a:t>
            </a:r>
            <a:r>
              <a:rPr lang="es-ES" dirty="0">
                <a:effectLst/>
              </a:rPr>
              <a:t> y generar el </a:t>
            </a:r>
            <a:r>
              <a:rPr lang="es-ES" i="1" dirty="0" err="1">
                <a:effectLst/>
              </a:rPr>
              <a:t>bundle</a:t>
            </a:r>
            <a:r>
              <a:rPr lang="es-ES" dirty="0">
                <a:effectLst/>
              </a:rPr>
              <a:t>. Los más conocidos actualmente son babel y </a:t>
            </a:r>
            <a:r>
              <a:rPr lang="es-ES" dirty="0" err="1">
                <a:effectLst/>
              </a:rPr>
              <a:t>tsc</a:t>
            </a:r>
            <a:r>
              <a:rPr lang="es-ES" dirty="0">
                <a:effectLst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08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Vite irrumpe fuertemente decidido a mejorar drásticamente la experiencia de los desarrolladores, hacerlos más productivos y felices. Y para ello, identifica 2 puntos clave: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tiempo de arranque del servidor de desarrollo.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retardo desde que editamos código hasta que se refleja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Ambos objetivos tienen que ver con el flujo de desarrollo, y no de producción. Y aquí es donde vite se desmarca del resto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Establece </a:t>
            </a:r>
            <a:r>
              <a:rPr lang="es-ES" b="1" dirty="0">
                <a:effectLst/>
              </a:rPr>
              <a:t>2 flujos</a:t>
            </a:r>
            <a:r>
              <a:rPr lang="es-ES" dirty="0">
                <a:effectLst/>
              </a:rPr>
              <a:t> claramente diferenciados, </a:t>
            </a:r>
            <a:r>
              <a:rPr lang="es-ES" b="1" dirty="0">
                <a:effectLst/>
              </a:rPr>
              <a:t>desarrollo y producción</a:t>
            </a:r>
            <a:r>
              <a:rPr lang="es-ES" dirty="0">
                <a:effectLst/>
              </a:rPr>
              <a:t>, y aplica una </a:t>
            </a:r>
            <a:r>
              <a:rPr lang="es-ES" b="1" dirty="0">
                <a:effectLst/>
              </a:rPr>
              <a:t>aproximación diferente</a:t>
            </a:r>
            <a:r>
              <a:rPr lang="es-ES" dirty="0">
                <a:effectLst/>
              </a:rPr>
              <a:t> en cada uno de ellos: si bien sigue una estrategia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clásico para producción, aplica un paradigma nuevo en desarrollo basado en módulos nativos ECMAScript y delegando el trabajo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al propio browser.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⚡ ¿Por qué no primamos la velocidad y el rendimiento en desarrollo y la optimización en producción, usando las herramientas más adecuadas para cada caso?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Aqui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es donde vite toma un camino totalmente diferenciado del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desarrollo repetimos las mismas operaciones decenas o cientos de veces al día: levantamos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desarrollamos código y lo probamos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¿Queremos acelerar la disponibilidad y tiempo de arranque del servidor de desarrollo? ¿Queremos que los cambios en nuestro código se reflejen inmediatamente en el navegador? Debemos abandonar entonces el esquema clásico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donde primero se confecciona todo el árbol de módulos de la aplicación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eagerly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crawling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y posteriormente se construye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al completo, antes si quiera de poder arrancar nuestro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5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conseguir sus objetivos, vite diferencia los módulos (código) a procesar dividiéndolos en 2 categorías y actuando de forma específica: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228600" indent="-228600" algn="l">
              <a:buAutoNum type="arabicPeriod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Dependencias:</a:t>
            </a:r>
          </a:p>
          <a:p>
            <a:pPr marL="0" indent="0" algn="l"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eminentemente estáticos, que no cambian frecuentemente puesto que contienen código que no se edita habitualmente.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Serán en su mayoría código de terceros: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librerias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utilidades,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ya vienen transpilados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vanilla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(por tanto no es necesario transformarlos) pero que suelen presentar variedad de formatos (UMD,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CommonJS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aplica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 las dependencias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lógica servirlas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pre-empaquetadas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puesto que rara vez cambiarán. Con este procesado, se persigue lo siguiente: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Armonizar los distintos formatos de módulos a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ES 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corrigen ciertas sintaxis de importación que no son soportadas por ESM.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Disponer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único de cada una de nuestras dependencias que rara vez cambiara (solo si actualizamos versión) optimizando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número de peticiones del navegador. Es habitual que algunas dependencias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3rd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party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contengan a su vez cientos de módulos (pensad en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lodash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ejemplo). Si no hiciésemos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serían cientos de potenciales peticiones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disparads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el navegador, que podrían congestionarlo e impactar en el rendimiento y la experiencia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2. Código fuente: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de código que se editan con mucha frecuencia: nuestro propio código fuente.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Normalmente necesitan transformación, puesto que se escriben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ESNext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o TS, o bien contienen sintaxis específicas como JSX o CSS-in-JS.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este caso vite lo sirve como módulos nativos ESM, delegando en el navegador el trabajo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: vite solo transforma el código fuente, si fuese necesario, y lo sirve bajo demanda a medida que el navegador lo requiere.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RESULTADO: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70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VENTAJAS FLUJO DESARROLLO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 Y CONS GENERALES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Paradigmas diferenciados para desarrollo y producción, escogiendo la solución más adecuada para cada caso: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Módulos nativos servidos en desarrollo que permiten tiempos de arranque y de actualización de código casi inmediatos.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en producción con un alto grado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optimizacion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Soporte nativo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TypeScript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box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Ofrece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arrancar a trabajar con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svelte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CONS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La principal ventaja también se convierte en una desventaja. Puesto que en desarrollo y producción se utilizan diferentes estrategias, podríamos encontrarnos casos (aunque raros) donde el comportamiento no está alienado (bugs en producción que no se reproducen en desarrollo o viceversa).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 apoya enormemente en los módulos nativos de ECMAScript y por tanto requiere navegadores compatibles.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Vite, al trabajar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de TS, si bien gana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muchisimo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rendimiento (20-30x mas rápido que TSC), por otro lado obliga a trabajar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módo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)[</a:t>
            </a:r>
            <a:r>
              <a:rPr lang="es-ES" b="0" i="0" u="none" strike="noStrike" dirty="0">
                <a:solidFill>
                  <a:srgbClr val="D4D4D4"/>
                </a:solidFill>
                <a:effectLst/>
                <a:latin typeface="-apple-system"/>
                <a:hlinkClick r:id="rId3" tooltip="https://www.typescriptlang.org/tsconfig#isolatedModules"/>
              </a:rPr>
              <a:t>https://www.typescriptlang.org/tsconfig#isolatedModules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] puesto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parsea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TS de uno en uno y no tiene constancia de todo el sistema de tipos (como si sucede con TSC, que elabora el sistema de tipos completo antes de comenzar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opinionado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sintaxis específicas como por ejemplo directivas que extienden el uso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import.meta.glob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Estas sintaxis son útiles pero no son estándar ni para el navegador ni para el lenguaje y por tanto tampoco serán compatibles con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Solo vite conoce esta sintaxis y por tanto te acoplas a él.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59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producción, sin embargo, se pone el foco en la optimización y vite aplica una estrategia tradicional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sin recurrir a módulos nativos ESM (no empaquetados). ¿Por qué?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 pesar de que la mayoría de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browsers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soportan módulos nativos ESM, sería ineficiente servir nuestro proyecto en cientos de módulos que causarían un gran número de peticiones, que además se agravarían debido a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anidados. Si bien esta estrategia nos beneficia en desarrollo donde prima la inmediatez del cambio o edición, en producción es más eficiente seguir usando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con todas sus optimizaciones: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tree-shaking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 De este modo, generamos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assets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estáticos muy optimizados que darán pie a pocas peticiones, mejorando el tiempo de carga y el rendimiento en general.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producción, vite hace uso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aunque no descarta en un futuro la posibilidad de emplear también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este cometido. ¿Por qué no utilizar ya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? A pesar del asombroso rendimiento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y de su buen funcionamiento para el empaquetado de librerías, todavía no ofrece una optimización 100% madura 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aplicaciones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manejo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6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angax.github.io/compat-table/es2016plu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pmtrends.com/parcel-vs-rollup-vs-vite-vs-webp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</a:t>
            </a:r>
            <a:endParaRPr dirty="0"/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Panorama actual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6FC20555-349C-C439-9C39-C0A9FC9D7653}"/>
              </a:ext>
            </a:extLst>
          </p:cNvPr>
          <p:cNvSpPr txBox="1"/>
          <p:nvPr/>
        </p:nvSpPr>
        <p:spPr>
          <a:xfrm>
            <a:off x="970937" y="1668618"/>
            <a:ext cx="2160000" cy="99104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rey de 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Extenso y flexible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 ecosistema de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plugins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 configurable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B3B97312-03B0-FC70-DA5D-54330C02DE94}"/>
              </a:ext>
            </a:extLst>
          </p:cNvPr>
          <p:cNvSpPr txBox="1"/>
          <p:nvPr/>
        </p:nvSpPr>
        <p:spPr>
          <a:xfrm>
            <a:off x="966504" y="2728051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Curva de aprendizaje más abrupta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Fatiga por configuración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Tiempo elevado hasta puesta en producción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3D24EC7A-53E4-E881-42C3-0A1D788DE9F2}"/>
              </a:ext>
            </a:extLst>
          </p:cNvPr>
          <p:cNvSpPr txBox="1"/>
          <p:nvPr/>
        </p:nvSpPr>
        <p:spPr>
          <a:xfrm>
            <a:off x="3690437" y="1625416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Listo para funcionar sin más</a:t>
            </a:r>
          </a:p>
          <a:p>
            <a:r>
              <a:rPr lang="es-ES" dirty="0"/>
              <a:t>Variedad de </a:t>
            </a:r>
            <a:r>
              <a:rPr lang="es-ES" dirty="0" err="1"/>
              <a:t>loaders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box</a:t>
            </a:r>
          </a:p>
          <a:p>
            <a:r>
              <a:rPr lang="es-ES" dirty="0" err="1"/>
              <a:t>Settings</a:t>
            </a:r>
            <a:r>
              <a:rPr lang="es-ES" dirty="0"/>
              <a:t> preestablecidos para escenarios comunes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3F824D1-5722-C133-E828-9A307EE95EC8}"/>
              </a:ext>
            </a:extLst>
          </p:cNvPr>
          <p:cNvSpPr txBox="1"/>
          <p:nvPr/>
        </p:nvSpPr>
        <p:spPr>
          <a:xfrm>
            <a:off x="3690437" y="2933127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Flexibilidad más reducida</a:t>
            </a:r>
          </a:p>
          <a:p>
            <a:r>
              <a:rPr lang="es-ES" dirty="0"/>
              <a:t>Abarca mucho, abstracción: navaja suiza</a:t>
            </a:r>
          </a:p>
          <a:p>
            <a:r>
              <a:rPr lang="es-ES" dirty="0"/>
              <a:t>Zero </a:t>
            </a:r>
            <a:r>
              <a:rPr lang="es-ES" dirty="0" err="1"/>
              <a:t>config</a:t>
            </a:r>
            <a:r>
              <a:rPr lang="es-ES" dirty="0"/>
              <a:t> no funciona bien en proyectos a gran escala</a:t>
            </a:r>
          </a:p>
        </p:txBody>
      </p:sp>
      <p:pic>
        <p:nvPicPr>
          <p:cNvPr id="1028" name="Picture 4" descr="rollup.js">
            <a:extLst>
              <a:ext uri="{FF2B5EF4-FFF2-40B4-BE49-F238E27FC236}">
                <a16:creationId xmlns:a16="http://schemas.microsoft.com/office/drawing/2014/main" id="{AE5D2412-332E-E922-D0D3-5E061DA6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20326" r="12430" b="21674"/>
          <a:stretch/>
        </p:blipFill>
        <p:spPr bwMode="auto">
          <a:xfrm>
            <a:off x="7088721" y="4427052"/>
            <a:ext cx="899189" cy="3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rcel-bundler/parcel: The zero configuration build tool for the  web. 📦🚀">
            <a:extLst>
              <a:ext uri="{FF2B5EF4-FFF2-40B4-BE49-F238E27FC236}">
                <a16:creationId xmlns:a16="http://schemas.microsoft.com/office/drawing/2014/main" id="{83B871E9-2B46-503B-68F8-4521C7A5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16" y="4427053"/>
            <a:ext cx="1049200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ing Guidelines | webpack">
            <a:extLst>
              <a:ext uri="{FF2B5EF4-FFF2-40B4-BE49-F238E27FC236}">
                <a16:creationId xmlns:a16="http://schemas.microsoft.com/office/drawing/2014/main" id="{0CEEBFB5-822C-E008-D3BA-C58FD4AAF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17595" r="10246" b="17596"/>
          <a:stretch/>
        </p:blipFill>
        <p:spPr bwMode="auto">
          <a:xfrm>
            <a:off x="1245635" y="4427052"/>
            <a:ext cx="1147665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E392563-F0C6-1B2E-2D7B-2FF231939824}"/>
              </a:ext>
            </a:extLst>
          </p:cNvPr>
          <p:cNvCxnSpPr>
            <a:cxnSpLocks/>
          </p:cNvCxnSpPr>
          <p:nvPr/>
        </p:nvCxnSpPr>
        <p:spPr>
          <a:xfrm>
            <a:off x="3279508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B17DF34-F30A-31C7-1A87-D626447FD8E2}"/>
              </a:ext>
            </a:extLst>
          </p:cNvPr>
          <p:cNvCxnSpPr>
            <a:cxnSpLocks/>
          </p:cNvCxnSpPr>
          <p:nvPr/>
        </p:nvCxnSpPr>
        <p:spPr>
          <a:xfrm>
            <a:off x="6156446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BBBDCE7F-64E9-C16C-6DF2-DB3FC9406B4F}"/>
              </a:ext>
            </a:extLst>
          </p:cNvPr>
          <p:cNvSpPr txBox="1"/>
          <p:nvPr/>
        </p:nvSpPr>
        <p:spPr>
          <a:xfrm>
            <a:off x="6435648" y="1625416"/>
            <a:ext cx="2160000" cy="1683538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Pone el foco en el equilibrio y la resolución de problemas conocidos</a:t>
            </a:r>
          </a:p>
          <a:p>
            <a:r>
              <a:rPr lang="es-ES" dirty="0"/>
              <a:t>Única responsabilidad: manejo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Delega otras funciones a </a:t>
            </a:r>
            <a:r>
              <a:rPr lang="es-ES" dirty="0" err="1"/>
              <a:t>plugins</a:t>
            </a:r>
            <a:endParaRPr lang="es-ES" dirty="0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46B04590-E265-FF0C-F2D4-75CD27F6E05C}"/>
              </a:ext>
            </a:extLst>
          </p:cNvPr>
          <p:cNvSpPr txBox="1"/>
          <p:nvPr/>
        </p:nvSpPr>
        <p:spPr>
          <a:xfrm>
            <a:off x="6435648" y="3378379"/>
            <a:ext cx="2160000" cy="529376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No aporta grandes novedades</a:t>
            </a:r>
          </a:p>
          <a:p>
            <a:r>
              <a:rPr lang="es-ES" dirty="0"/>
              <a:t>No mejora rendimiento</a:t>
            </a:r>
          </a:p>
        </p:txBody>
      </p:sp>
      <p:sp>
        <p:nvSpPr>
          <p:cNvPr id="44" name="Rectángulo 52">
            <a:extLst>
              <a:ext uri="{FF2B5EF4-FFF2-40B4-BE49-F238E27FC236}">
                <a16:creationId xmlns:a16="http://schemas.microsoft.com/office/drawing/2014/main" id="{E9839F76-E2A9-EE1D-8C3A-0422E10CCEE9}"/>
              </a:ext>
            </a:extLst>
          </p:cNvPr>
          <p:cNvSpPr/>
          <p:nvPr/>
        </p:nvSpPr>
        <p:spPr>
          <a:xfrm>
            <a:off x="988272" y="1100325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45" name="Rectángulo 52">
            <a:extLst>
              <a:ext uri="{FF2B5EF4-FFF2-40B4-BE49-F238E27FC236}">
                <a16:creationId xmlns:a16="http://schemas.microsoft.com/office/drawing/2014/main" id="{96568D80-97F2-1781-314F-202D80CB23B3}"/>
              </a:ext>
            </a:extLst>
          </p:cNvPr>
          <p:cNvSpPr/>
          <p:nvPr/>
        </p:nvSpPr>
        <p:spPr>
          <a:xfrm>
            <a:off x="3693430" y="1094472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46" name="Rectángulo 52">
            <a:extLst>
              <a:ext uri="{FF2B5EF4-FFF2-40B4-BE49-F238E27FC236}">
                <a16:creationId xmlns:a16="http://schemas.microsoft.com/office/drawing/2014/main" id="{1E62C612-3EDF-5E1E-BA4B-D03F588AB5D0}"/>
              </a:ext>
            </a:extLst>
          </p:cNvPr>
          <p:cNvSpPr/>
          <p:nvPr/>
        </p:nvSpPr>
        <p:spPr>
          <a:xfrm>
            <a:off x="6435648" y="1094472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D7936A32-9AD4-6860-502B-559A15A2E666}"/>
              </a:ext>
            </a:extLst>
          </p:cNvPr>
          <p:cNvSpPr/>
          <p:nvPr/>
        </p:nvSpPr>
        <p:spPr>
          <a:xfrm>
            <a:off x="1993451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3A3A610F-5153-03D4-7271-85A2711FCC3C}"/>
              </a:ext>
            </a:extLst>
          </p:cNvPr>
          <p:cNvSpPr txBox="1"/>
          <p:nvPr/>
        </p:nvSpPr>
        <p:spPr>
          <a:xfrm>
            <a:off x="2539956" y="1139360"/>
            <a:ext cx="739552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ZERO CONFIG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Flecha: cheurón 50">
            <a:extLst>
              <a:ext uri="{FF2B5EF4-FFF2-40B4-BE49-F238E27FC236}">
                <a16:creationId xmlns:a16="http://schemas.microsoft.com/office/drawing/2014/main" id="{1E42DBE6-8E09-39BD-B6D0-1CCACA9FCA6C}"/>
              </a:ext>
            </a:extLst>
          </p:cNvPr>
          <p:cNvSpPr/>
          <p:nvPr/>
        </p:nvSpPr>
        <p:spPr>
          <a:xfrm>
            <a:off x="4622859" y="1166783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E60C6A9E-8203-81E3-9B26-D05A3D4B898E}"/>
              </a:ext>
            </a:extLst>
          </p:cNvPr>
          <p:cNvSpPr txBox="1"/>
          <p:nvPr/>
        </p:nvSpPr>
        <p:spPr>
          <a:xfrm>
            <a:off x="5273558" y="1143558"/>
            <a:ext cx="635358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EQUILIBRIO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728F76D9-824A-252F-C5D9-BF69BFC903DC}"/>
              </a:ext>
            </a:extLst>
          </p:cNvPr>
          <p:cNvSpPr/>
          <p:nvPr/>
        </p:nvSpPr>
        <p:spPr>
          <a:xfrm>
            <a:off x="7233876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70539A54-5630-5D36-4F10-764CB2BBDDED}"/>
              </a:ext>
            </a:extLst>
          </p:cNvPr>
          <p:cNvSpPr txBox="1"/>
          <p:nvPr/>
        </p:nvSpPr>
        <p:spPr>
          <a:xfrm>
            <a:off x="7751527" y="1139360"/>
            <a:ext cx="768406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RENDIMIENTO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Comparativa resumida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CEF53B-ED9D-5551-05B2-CE91549D6B26}"/>
              </a:ext>
            </a:extLst>
          </p:cNvPr>
          <p:cNvSpPr txBox="1"/>
          <p:nvPr/>
        </p:nvSpPr>
        <p:spPr>
          <a:xfrm>
            <a:off x="2286000" y="2248890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s-ES" b="0" dirty="0">
                <a:solidFill>
                  <a:srgbClr val="D4D4D4"/>
                </a:solidFill>
                <a:effectLst/>
                <a:latin typeface="Dank Mono Regular" panose="00000509000000000000" pitchFamily="50" charset="0"/>
              </a:rPr>
            </a:br>
            <a:endParaRPr lang="es-ES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4AA4FC5-6E7A-3827-0DF5-26E7903E2583}"/>
              </a:ext>
            </a:extLst>
          </p:cNvPr>
          <p:cNvSpPr txBox="1"/>
          <p:nvPr/>
        </p:nvSpPr>
        <p:spPr>
          <a:xfrm>
            <a:off x="1152458" y="4542246"/>
            <a:ext cx="14830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anchor="ctr" anchorCtr="0">
            <a:spAutoFit/>
          </a:bodyPr>
          <a:lstStyle/>
          <a:p>
            <a:r>
              <a:rPr lang="es-ES" sz="1000" b="0" u="sng" dirty="0">
                <a:solidFill>
                  <a:srgbClr val="569CD6"/>
                </a:solidFill>
                <a:effectLst/>
                <a:latin typeface="Dank Mono Regular" panose="00000509000000000000" pitchFamily="50" charset="0"/>
                <a:hlinkClick r:id="rId2"/>
              </a:rPr>
              <a:t>Estadísticas de uso</a:t>
            </a:r>
            <a:endParaRPr lang="es-ES" sz="1000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517AC44-BF6C-77E5-2A29-5A59E2520F9D}"/>
              </a:ext>
            </a:extLst>
          </p:cNvPr>
          <p:cNvSpPr txBox="1"/>
          <p:nvPr/>
        </p:nvSpPr>
        <p:spPr>
          <a:xfrm>
            <a:off x="2138859" y="1133123"/>
            <a:ext cx="9933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Potencia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A0D5131-901D-E0D3-6081-293D97AAFB2B}"/>
              </a:ext>
            </a:extLst>
          </p:cNvPr>
          <p:cNvSpPr txBox="1"/>
          <p:nvPr/>
        </p:nvSpPr>
        <p:spPr>
          <a:xfrm>
            <a:off x="3425749" y="1133122"/>
            <a:ext cx="1317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Complejidad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C98AAE1-3DF6-0F54-BA56-4575E578A715}"/>
              </a:ext>
            </a:extLst>
          </p:cNvPr>
          <p:cNvSpPr txBox="1"/>
          <p:nvPr/>
        </p:nvSpPr>
        <p:spPr>
          <a:xfrm>
            <a:off x="2138859" y="1583410"/>
            <a:ext cx="11985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Simplicidad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C6F198DE-AE5B-7FAA-1C39-A1F7516A339D}"/>
              </a:ext>
            </a:extLst>
          </p:cNvPr>
          <p:cNvSpPr txBox="1"/>
          <p:nvPr/>
        </p:nvSpPr>
        <p:spPr>
          <a:xfrm>
            <a:off x="3425749" y="1583409"/>
            <a:ext cx="12162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Abstracción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294DA60-DEDC-1755-DD2B-18B49DF7BAD8}"/>
              </a:ext>
            </a:extLst>
          </p:cNvPr>
          <p:cNvSpPr txBox="1"/>
          <p:nvPr/>
        </p:nvSpPr>
        <p:spPr>
          <a:xfrm>
            <a:off x="2138859" y="2028434"/>
            <a:ext cx="10527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Equilibrio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618BF4F5-1F06-A79E-3647-93B0BDCBAA77}"/>
              </a:ext>
            </a:extLst>
          </p:cNvPr>
          <p:cNvSpPr txBox="1"/>
          <p:nvPr/>
        </p:nvSpPr>
        <p:spPr>
          <a:xfrm>
            <a:off x="3425749" y="2028433"/>
            <a:ext cx="129315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Rendimiento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06B6E89-DAA1-D887-62C3-F4F91F00CB46}"/>
              </a:ext>
            </a:extLst>
          </p:cNvPr>
          <p:cNvCxnSpPr>
            <a:cxnSpLocks/>
          </p:cNvCxnSpPr>
          <p:nvPr/>
        </p:nvCxnSpPr>
        <p:spPr>
          <a:xfrm>
            <a:off x="2206487" y="1490870"/>
            <a:ext cx="5394960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45673F-A1B0-7AD3-42FA-5FE690DBF9B1}"/>
              </a:ext>
            </a:extLst>
          </p:cNvPr>
          <p:cNvCxnSpPr>
            <a:cxnSpLocks/>
          </p:cNvCxnSpPr>
          <p:nvPr/>
        </p:nvCxnSpPr>
        <p:spPr>
          <a:xfrm>
            <a:off x="2206487" y="1941444"/>
            <a:ext cx="5390984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3">
            <a:extLst>
              <a:ext uri="{FF2B5EF4-FFF2-40B4-BE49-F238E27FC236}">
                <a16:creationId xmlns:a16="http://schemas.microsoft.com/office/drawing/2014/main" id="{586AF41C-3776-F879-16A4-FA4A8AC716BD}"/>
              </a:ext>
            </a:extLst>
          </p:cNvPr>
          <p:cNvSpPr txBox="1"/>
          <p:nvPr/>
        </p:nvSpPr>
        <p:spPr>
          <a:xfrm>
            <a:off x="4854333" y="1129219"/>
            <a:ext cx="18205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Grandes proyectos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8547BCF2-E3CA-1DCF-F596-24475ACB6223}"/>
              </a:ext>
            </a:extLst>
          </p:cNvPr>
          <p:cNvSpPr txBox="1"/>
          <p:nvPr/>
        </p:nvSpPr>
        <p:spPr>
          <a:xfrm>
            <a:off x="4854333" y="1578099"/>
            <a:ext cx="1754821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Proyectos sencillos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4A2999C0-1EDC-42D5-E191-FAD5D375499A}"/>
              </a:ext>
            </a:extLst>
          </p:cNvPr>
          <p:cNvSpPr txBox="1"/>
          <p:nvPr/>
        </p:nvSpPr>
        <p:spPr>
          <a:xfrm>
            <a:off x="4854333" y="2028367"/>
            <a:ext cx="28240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Librerías con pocas dependencias</a:t>
            </a:r>
          </a:p>
        </p:txBody>
      </p:sp>
      <p:sp>
        <p:nvSpPr>
          <p:cNvPr id="59" name="Rectángulo 52">
            <a:extLst>
              <a:ext uri="{FF2B5EF4-FFF2-40B4-BE49-F238E27FC236}">
                <a16:creationId xmlns:a16="http://schemas.microsoft.com/office/drawing/2014/main" id="{047BC739-84AB-BD7F-8B5E-56653776C4B8}"/>
              </a:ext>
            </a:extLst>
          </p:cNvPr>
          <p:cNvSpPr/>
          <p:nvPr/>
        </p:nvSpPr>
        <p:spPr>
          <a:xfrm>
            <a:off x="1243359" y="1133122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60" name="Rectángulo 52">
            <a:extLst>
              <a:ext uri="{FF2B5EF4-FFF2-40B4-BE49-F238E27FC236}">
                <a16:creationId xmlns:a16="http://schemas.microsoft.com/office/drawing/2014/main" id="{DCCA97C0-9D65-89CD-338B-28ADD2AC316E}"/>
              </a:ext>
            </a:extLst>
          </p:cNvPr>
          <p:cNvSpPr/>
          <p:nvPr/>
        </p:nvSpPr>
        <p:spPr>
          <a:xfrm>
            <a:off x="1433507" y="1578099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61" name="Rectángulo 52">
            <a:extLst>
              <a:ext uri="{FF2B5EF4-FFF2-40B4-BE49-F238E27FC236}">
                <a16:creationId xmlns:a16="http://schemas.microsoft.com/office/drawing/2014/main" id="{D4E023AC-55DB-6CEF-4E74-4BB18EF5A9B9}"/>
              </a:ext>
            </a:extLst>
          </p:cNvPr>
          <p:cNvSpPr/>
          <p:nvPr/>
        </p:nvSpPr>
        <p:spPr>
          <a:xfrm>
            <a:off x="1452743" y="2028369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84950-7930-2F55-F37D-8FBDF9899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637" y="2507033"/>
            <a:ext cx="3745989" cy="231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8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El problema del rendimiento</a:t>
            </a:r>
            <a:endParaRPr dirty="0"/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08" y="1609711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1600" dirty="0"/>
              <a:t>Los </a:t>
            </a:r>
            <a:r>
              <a:rPr lang="es-ES" sz="1600" i="1" dirty="0" err="1"/>
              <a:t>bundlers</a:t>
            </a:r>
            <a:r>
              <a:rPr lang="es-ES" sz="1600" i="1" dirty="0"/>
              <a:t> </a:t>
            </a:r>
            <a:r>
              <a:rPr lang="es-ES" sz="1600" dirty="0"/>
              <a:t>tradicionales empiezan a ser un cuello de botella</a:t>
            </a:r>
            <a:endParaRPr sz="1600" dirty="0"/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Cada vez diseñamos aplicaciones más complejas y ambiciosas</a:t>
            </a:r>
            <a:endParaRPr sz="1600" dirty="0"/>
          </a:p>
        </p:txBody>
      </p:sp>
      <p:sp>
        <p:nvSpPr>
          <p:cNvPr id="146" name="TextBox 3"/>
          <p:cNvSpPr txBox="1"/>
          <p:nvPr/>
        </p:nvSpPr>
        <p:spPr>
          <a:xfrm>
            <a:off x="900109" y="1279818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Pueden contener cientos o miles de módulos</a:t>
            </a:r>
            <a:endParaRPr sz="1600" dirty="0"/>
          </a:p>
        </p:txBody>
      </p:sp>
      <p:sp>
        <p:nvSpPr>
          <p:cNvPr id="14" name="Rectángulo 52">
            <a:extLst>
              <a:ext uri="{FF2B5EF4-FFF2-40B4-BE49-F238E27FC236}">
                <a16:creationId xmlns:a16="http://schemas.microsoft.com/office/drawing/2014/main" id="{A44EA9AD-096A-DE86-3029-DEC22F9F074B}"/>
              </a:ext>
            </a:extLst>
          </p:cNvPr>
          <p:cNvSpPr/>
          <p:nvPr/>
        </p:nvSpPr>
        <p:spPr>
          <a:xfrm>
            <a:off x="900108" y="1998478"/>
            <a:ext cx="2506453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Tiempo elevado de empaquetado</a:t>
            </a:r>
            <a:endParaRPr dirty="0"/>
          </a:p>
        </p:txBody>
      </p:sp>
      <p:sp>
        <p:nvSpPr>
          <p:cNvPr id="15" name="Rectángulo 52">
            <a:extLst>
              <a:ext uri="{FF2B5EF4-FFF2-40B4-BE49-F238E27FC236}">
                <a16:creationId xmlns:a16="http://schemas.microsoft.com/office/drawing/2014/main" id="{8BCA3329-376C-3309-7FF7-30E525065004}"/>
              </a:ext>
            </a:extLst>
          </p:cNvPr>
          <p:cNvSpPr/>
          <p:nvPr/>
        </p:nvSpPr>
        <p:spPr>
          <a:xfrm>
            <a:off x="3573103" y="1995803"/>
            <a:ext cx="216020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Arranque del </a:t>
            </a:r>
            <a:r>
              <a:rPr lang="es-ES" i="1" dirty="0" err="1"/>
              <a:t>dev</a:t>
            </a:r>
            <a:r>
              <a:rPr lang="es-ES" i="1" dirty="0"/>
              <a:t> server </a:t>
            </a:r>
            <a:r>
              <a:rPr lang="es-ES" dirty="0"/>
              <a:t>lento</a:t>
            </a:r>
            <a:endParaRPr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258AC-B05E-BF91-E451-0185574EE42F}"/>
              </a:ext>
            </a:extLst>
          </p:cNvPr>
          <p:cNvGrpSpPr/>
          <p:nvPr/>
        </p:nvGrpSpPr>
        <p:grpSpPr>
          <a:xfrm>
            <a:off x="3197076" y="2448450"/>
            <a:ext cx="4520555" cy="307777"/>
            <a:chOff x="3040526" y="1847653"/>
            <a:chExt cx="4520555" cy="307777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BA97274C-9F2A-8B49-72BF-12F2B0753318}"/>
                </a:ext>
              </a:extLst>
            </p:cNvPr>
            <p:cNvSpPr txBox="1"/>
            <p:nvPr/>
          </p:nvSpPr>
          <p:spPr>
            <a:xfrm>
              <a:off x="3152722" y="1847653"/>
              <a:ext cx="440835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Tooling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implementado con lenguajes de bajo nivel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96AAD6-EF1B-B677-A910-236435429ADE}"/>
                </a:ext>
              </a:extLst>
            </p:cNvPr>
            <p:cNvSpPr/>
            <p:nvPr/>
          </p:nvSpPr>
          <p:spPr>
            <a:xfrm>
              <a:off x="3040526" y="1847653"/>
              <a:ext cx="112196" cy="307777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ángulo 52">
            <a:extLst>
              <a:ext uri="{FF2B5EF4-FFF2-40B4-BE49-F238E27FC236}">
                <a16:creationId xmlns:a16="http://schemas.microsoft.com/office/drawing/2014/main" id="{2DC4A67F-085E-2C9E-B529-D40967187DA3}"/>
              </a:ext>
            </a:extLst>
          </p:cNvPr>
          <p:cNvSpPr/>
          <p:nvPr/>
        </p:nvSpPr>
        <p:spPr>
          <a:xfrm>
            <a:off x="5899850" y="1997594"/>
            <a:ext cx="1174358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i="1" dirty="0" err="1"/>
              <a:t>Updates</a:t>
            </a:r>
            <a:r>
              <a:rPr lang="es-ES" i="1" dirty="0"/>
              <a:t> </a:t>
            </a:r>
            <a:r>
              <a:rPr lang="es-ES" dirty="0"/>
              <a:t>lentos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B0281-5EA8-2D6C-1ABA-4BD95EF29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39" y="2976582"/>
            <a:ext cx="3232840" cy="192380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20EDED15-932F-310B-981A-690308EA2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290" y="2463472"/>
            <a:ext cx="302754" cy="30275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AC74E0B-ED99-5228-E33E-8CF900A90A5E}"/>
              </a:ext>
            </a:extLst>
          </p:cNvPr>
          <p:cNvSpPr txBox="1"/>
          <p:nvPr/>
        </p:nvSpPr>
        <p:spPr>
          <a:xfrm>
            <a:off x="1179044" y="2463840"/>
            <a:ext cx="18797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Nueva </a:t>
            </a:r>
            <a:r>
              <a:rPr lang="en-GB" dirty="0" err="1"/>
              <a:t>tendencia</a:t>
            </a:r>
            <a:r>
              <a:rPr lang="en-GB" dirty="0"/>
              <a:t> actual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AFFFE3-DF61-D659-251E-56B9EC4E7515}"/>
              </a:ext>
            </a:extLst>
          </p:cNvPr>
          <p:cNvSpPr txBox="1"/>
          <p:nvPr/>
        </p:nvSpPr>
        <p:spPr>
          <a:xfrm>
            <a:off x="7240750" y="1997594"/>
            <a:ext cx="157831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GB" i="0" dirty="0"/>
              <a:t>Dev experience = </a:t>
            </a:r>
            <a:r>
              <a:rPr lang="es-ES" i="0" dirty="0"/>
              <a:t>😥</a:t>
            </a:r>
          </a:p>
        </p:txBody>
      </p:sp>
      <p:sp>
        <p:nvSpPr>
          <p:cNvPr id="39" name="Rectángulo 16">
            <a:extLst>
              <a:ext uri="{FF2B5EF4-FFF2-40B4-BE49-F238E27FC236}">
                <a16:creationId xmlns:a16="http://schemas.microsoft.com/office/drawing/2014/main" id="{4DB59524-68B2-F0C7-2EA6-CB2EA3C0AAE5}"/>
              </a:ext>
            </a:extLst>
          </p:cNvPr>
          <p:cNvSpPr/>
          <p:nvPr/>
        </p:nvSpPr>
        <p:spPr>
          <a:xfrm>
            <a:off x="2450121" y="3303059"/>
            <a:ext cx="1233846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ángulo redondeado">
            <a:extLst>
              <a:ext uri="{FF2B5EF4-FFF2-40B4-BE49-F238E27FC236}">
                <a16:creationId xmlns:a16="http://schemas.microsoft.com/office/drawing/2014/main" id="{AEE6763C-4014-810E-1B2E-814C11836339}"/>
              </a:ext>
            </a:extLst>
          </p:cNvPr>
          <p:cNvSpPr/>
          <p:nvPr/>
        </p:nvSpPr>
        <p:spPr>
          <a:xfrm>
            <a:off x="1510172" y="3299213"/>
            <a:ext cx="369550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swc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07E5F440-12C1-465B-7623-A138B8E28758}"/>
              </a:ext>
            </a:extLst>
          </p:cNvPr>
          <p:cNvSpPr txBox="1"/>
          <p:nvPr/>
        </p:nvSpPr>
        <p:spPr>
          <a:xfrm>
            <a:off x="2046395" y="33577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201</a:t>
            </a:r>
            <a:r>
              <a:rPr lang="es-ES" dirty="0">
                <a:solidFill>
                  <a:srgbClr val="006A7B"/>
                </a:solidFill>
              </a:rPr>
              <a:t>9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65CCEF13-1420-D612-A612-91B185D2ECA4}"/>
              </a:ext>
            </a:extLst>
          </p:cNvPr>
          <p:cNvSpPr txBox="1"/>
          <p:nvPr/>
        </p:nvSpPr>
        <p:spPr>
          <a:xfrm>
            <a:off x="941048" y="4496656"/>
            <a:ext cx="447194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 encarga de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parsear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transpilar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código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Ejemplo: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babel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tsc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Los nuevos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es-E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segunda generación pueden usarse también como herramientas de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8A726CAF-0DFF-766E-C17A-8B66794FD316}"/>
              </a:ext>
            </a:extLst>
          </p:cNvPr>
          <p:cNvSpPr txBox="1"/>
          <p:nvPr/>
        </p:nvSpPr>
        <p:spPr>
          <a:xfrm>
            <a:off x="900108" y="2904030"/>
            <a:ext cx="29569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Segunda generación de </a:t>
            </a:r>
            <a:r>
              <a:rPr lang="es-ES" dirty="0" err="1"/>
              <a:t>transformers</a:t>
            </a:r>
            <a:r>
              <a:rPr lang="es-ES" dirty="0"/>
              <a:t>*</a:t>
            </a:r>
          </a:p>
        </p:txBody>
      </p:sp>
      <p:sp>
        <p:nvSpPr>
          <p:cNvPr id="50" name="Rectángulo 16">
            <a:extLst>
              <a:ext uri="{FF2B5EF4-FFF2-40B4-BE49-F238E27FC236}">
                <a16:creationId xmlns:a16="http://schemas.microsoft.com/office/drawing/2014/main" id="{9A09AB87-7F9C-2961-02A9-EFDB45E8E2D5}"/>
              </a:ext>
            </a:extLst>
          </p:cNvPr>
          <p:cNvSpPr/>
          <p:nvPr/>
        </p:nvSpPr>
        <p:spPr>
          <a:xfrm>
            <a:off x="2455985" y="3669812"/>
            <a:ext cx="1092781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ángulo redondeado">
            <a:extLst>
              <a:ext uri="{FF2B5EF4-FFF2-40B4-BE49-F238E27FC236}">
                <a16:creationId xmlns:a16="http://schemas.microsoft.com/office/drawing/2014/main" id="{93A45664-965F-FE0C-75CA-6F902FB9E65A}"/>
              </a:ext>
            </a:extLst>
          </p:cNvPr>
          <p:cNvSpPr/>
          <p:nvPr/>
        </p:nvSpPr>
        <p:spPr>
          <a:xfrm>
            <a:off x="1291819" y="3676983"/>
            <a:ext cx="587903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esbuild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2" name="Rectangle: Rounded Corners 8">
            <a:extLst>
              <a:ext uri="{FF2B5EF4-FFF2-40B4-BE49-F238E27FC236}">
                <a16:creationId xmlns:a16="http://schemas.microsoft.com/office/drawing/2014/main" id="{0CE8E3FD-DE27-852B-B0A3-2BDE0CC3FA6C}"/>
              </a:ext>
            </a:extLst>
          </p:cNvPr>
          <p:cNvSpPr txBox="1"/>
          <p:nvPr/>
        </p:nvSpPr>
        <p:spPr>
          <a:xfrm>
            <a:off x="2046436" y="3738540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55" name="Rectángulo 16">
            <a:extLst>
              <a:ext uri="{FF2B5EF4-FFF2-40B4-BE49-F238E27FC236}">
                <a16:creationId xmlns:a16="http://schemas.microsoft.com/office/drawing/2014/main" id="{4B762AAE-9708-1A85-B0F3-DC9292F61664}"/>
              </a:ext>
            </a:extLst>
          </p:cNvPr>
          <p:cNvSpPr/>
          <p:nvPr/>
        </p:nvSpPr>
        <p:spPr>
          <a:xfrm>
            <a:off x="2462640" y="4050388"/>
            <a:ext cx="2628458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autor de babel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ángulo redondeado">
            <a:extLst>
              <a:ext uri="{FF2B5EF4-FFF2-40B4-BE49-F238E27FC236}">
                <a16:creationId xmlns:a16="http://schemas.microsoft.com/office/drawing/2014/main" id="{6D5F458C-E3B5-0E78-E1E6-DC10FB4D9B02}"/>
              </a:ext>
            </a:extLst>
          </p:cNvPr>
          <p:cNvSpPr/>
          <p:nvPr/>
        </p:nvSpPr>
        <p:spPr>
          <a:xfrm>
            <a:off x="1415415" y="4057559"/>
            <a:ext cx="470962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b="1" dirty="0"/>
              <a:t>rome</a:t>
            </a:r>
            <a:endParaRPr b="1" dirty="0"/>
          </a:p>
        </p:txBody>
      </p:sp>
      <p:sp>
        <p:nvSpPr>
          <p:cNvPr id="59" name="Rectangle: Rounded Corners 8">
            <a:extLst>
              <a:ext uri="{FF2B5EF4-FFF2-40B4-BE49-F238E27FC236}">
                <a16:creationId xmlns:a16="http://schemas.microsoft.com/office/drawing/2014/main" id="{FCB35F6D-5708-B2BB-EF82-428CC1FD3658}"/>
              </a:ext>
            </a:extLst>
          </p:cNvPr>
          <p:cNvSpPr txBox="1"/>
          <p:nvPr/>
        </p:nvSpPr>
        <p:spPr>
          <a:xfrm>
            <a:off x="2053091" y="41191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entra en escena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El objetivo de vite es mejorar la experiencia de desarrollo:</a:t>
            </a:r>
            <a:endParaRPr sz="1600" dirty="0"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1200219" y="1325084"/>
            <a:ext cx="454226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tiempo de arranque del servidor de desarrollo</a:t>
            </a:r>
            <a:endParaRPr dirty="0"/>
          </a:p>
        </p:txBody>
      </p:sp>
      <p:sp>
        <p:nvSpPr>
          <p:cNvPr id="10" name="Rectángulo 52">
            <a:extLst>
              <a:ext uri="{FF2B5EF4-FFF2-40B4-BE49-F238E27FC236}">
                <a16:creationId xmlns:a16="http://schemas.microsoft.com/office/drawing/2014/main" id="{704E2B9D-5D93-D918-D12E-635F4DEC9036}"/>
              </a:ext>
            </a:extLst>
          </p:cNvPr>
          <p:cNvSpPr/>
          <p:nvPr/>
        </p:nvSpPr>
        <p:spPr>
          <a:xfrm>
            <a:off x="1200219" y="1741683"/>
            <a:ext cx="641457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retardo desde que editamos código hasta que se refleja en el navegador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A544A3B-5A4D-8318-1EAA-3D8DD4D5B172}"/>
              </a:ext>
            </a:extLst>
          </p:cNvPr>
          <p:cNvGrpSpPr/>
          <p:nvPr/>
        </p:nvGrpSpPr>
        <p:grpSpPr>
          <a:xfrm>
            <a:off x="2273425" y="2175318"/>
            <a:ext cx="6279879" cy="461665"/>
            <a:chOff x="3040526" y="1770709"/>
            <a:chExt cx="6279879" cy="461665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91A7BC75-0AED-47AC-CCEE-3B136CEFB48C}"/>
                </a:ext>
              </a:extLst>
            </p:cNvPr>
            <p:cNvSpPr txBox="1"/>
            <p:nvPr/>
          </p:nvSpPr>
          <p:spPr>
            <a:xfrm>
              <a:off x="3152720" y="1770709"/>
              <a:ext cx="616768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Estrategias diferenciadas: primar velocidad/rendimiento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desarrollo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optimización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producción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usando las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herramientas adecuadas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para cada caso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B2C7E12-9556-1BDA-FE28-7CDBB8FCB0D7}"/>
                </a:ext>
              </a:extLst>
            </p:cNvPr>
            <p:cNvSpPr/>
            <p:nvPr/>
          </p:nvSpPr>
          <p:spPr>
            <a:xfrm>
              <a:off x="3040526" y="1770709"/>
              <a:ext cx="112194" cy="461665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4E9DB9C-D24E-FAC4-F65A-BE0ED165307E}"/>
              </a:ext>
            </a:extLst>
          </p:cNvPr>
          <p:cNvSpPr txBox="1"/>
          <p:nvPr/>
        </p:nvSpPr>
        <p:spPr>
          <a:xfrm>
            <a:off x="900109" y="2298430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Solución:</a:t>
            </a:r>
            <a:endParaRPr sz="16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6ECBB1-CF3D-ED1B-3A6E-922B4AFDD24F}"/>
              </a:ext>
            </a:extLst>
          </p:cNvPr>
          <p:cNvGrpSpPr/>
          <p:nvPr/>
        </p:nvGrpSpPr>
        <p:grpSpPr>
          <a:xfrm>
            <a:off x="1498880" y="2832124"/>
            <a:ext cx="2880000" cy="1918111"/>
            <a:chOff x="1362894" y="2794612"/>
            <a:chExt cx="2880000" cy="1918111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8C070AA-CB19-B94E-51E4-F91E448EACB7}"/>
                </a:ext>
              </a:extLst>
            </p:cNvPr>
            <p:cNvSpPr/>
            <p:nvPr/>
          </p:nvSpPr>
          <p:spPr>
            <a:xfrm>
              <a:off x="1362894" y="2794612"/>
              <a:ext cx="2880000" cy="1918111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D54998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400" dirty="0">
                  <a:solidFill>
                    <a:schemeClr val="bg1"/>
                  </a:solidFill>
                </a:rPr>
                <a:t>DESARROLLO</a:t>
              </a:r>
            </a:p>
          </p:txBody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2DC8F7D-5371-336B-945C-E9C2A826B83F}"/>
                </a:ext>
              </a:extLst>
            </p:cNvPr>
            <p:cNvSpPr/>
            <p:nvPr/>
          </p:nvSpPr>
          <p:spPr>
            <a:xfrm>
              <a:off x="1775790" y="3340647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Velocidad y rendimiento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Rectángulo: esquinas superiores redondeadas 1">
              <a:extLst>
                <a:ext uri="{FF2B5EF4-FFF2-40B4-BE49-F238E27FC236}">
                  <a16:creationId xmlns:a16="http://schemas.microsoft.com/office/drawing/2014/main" id="{52809088-31FF-AD3F-74D1-4F2476585B60}"/>
                </a:ext>
              </a:extLst>
            </p:cNvPr>
            <p:cNvSpPr/>
            <p:nvPr/>
          </p:nvSpPr>
          <p:spPr>
            <a:xfrm>
              <a:off x="3296888" y="3196647"/>
              <a:ext cx="700689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OBJETIVO </a:t>
              </a: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id="{CF702A78-FB26-3BD0-44D2-5DB1B4E20435}"/>
                </a:ext>
              </a:extLst>
            </p:cNvPr>
            <p:cNvSpPr/>
            <p:nvPr/>
          </p:nvSpPr>
          <p:spPr>
            <a:xfrm>
              <a:off x="1775790" y="3832083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Módulos nativos, delegar al </a:t>
              </a:r>
              <a:r>
                <a:rPr lang="es-E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browser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ángulo: esquinas superiores redondeadas 29">
              <a:extLst>
                <a:ext uri="{FF2B5EF4-FFF2-40B4-BE49-F238E27FC236}">
                  <a16:creationId xmlns:a16="http://schemas.microsoft.com/office/drawing/2014/main" id="{7180F06E-1A7A-B40D-D783-A8105A180284}"/>
                </a:ext>
              </a:extLst>
            </p:cNvPr>
            <p:cNvSpPr/>
            <p:nvPr/>
          </p:nvSpPr>
          <p:spPr>
            <a:xfrm>
              <a:off x="3186485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ESTRATEGIA </a:t>
              </a:r>
              <a:r>
                <a:rPr lang="es-ES" sz="700" dirty="0">
                  <a:solidFill>
                    <a:schemeClr val="bg1"/>
                  </a:solidFill>
                </a:rPr>
                <a:t>💡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Rectangle: Rounded Corners 6">
              <a:extLst>
                <a:ext uri="{FF2B5EF4-FFF2-40B4-BE49-F238E27FC236}">
                  <a16:creationId xmlns:a16="http://schemas.microsoft.com/office/drawing/2014/main" id="{F61D9175-9D5E-1B63-3689-C43908D7C08E}"/>
                </a:ext>
              </a:extLst>
            </p:cNvPr>
            <p:cNvSpPr/>
            <p:nvPr/>
          </p:nvSpPr>
          <p:spPr>
            <a:xfrm>
              <a:off x="1775790" y="4339991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 Modules + </a:t>
              </a:r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esbuild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ángulo: esquinas superiores redondeadas 33">
              <a:extLst>
                <a:ext uri="{FF2B5EF4-FFF2-40B4-BE49-F238E27FC236}">
                  <a16:creationId xmlns:a16="http://schemas.microsoft.com/office/drawing/2014/main" id="{7D5E1175-D212-5646-3EF2-CD7F55186EED}"/>
                </a:ext>
              </a:extLst>
            </p:cNvPr>
            <p:cNvSpPr/>
            <p:nvPr/>
          </p:nvSpPr>
          <p:spPr>
            <a:xfrm>
              <a:off x="3039214" y="4199553"/>
              <a:ext cx="958363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HERRAMIENTAS </a:t>
              </a:r>
              <a:r>
                <a:rPr lang="es-ES" sz="700" dirty="0">
                  <a:solidFill>
                    <a:schemeClr val="bg1"/>
                  </a:solidFill>
                </a:rPr>
                <a:t>🔧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15E2CBF-7A54-4758-1B29-5A4169A13ABB}"/>
              </a:ext>
            </a:extLst>
          </p:cNvPr>
          <p:cNvGrpSpPr/>
          <p:nvPr/>
        </p:nvGrpSpPr>
        <p:grpSpPr>
          <a:xfrm>
            <a:off x="4791776" y="2822710"/>
            <a:ext cx="2880000" cy="1920094"/>
            <a:chOff x="4488210" y="2793621"/>
            <a:chExt cx="2880000" cy="1920094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9A9027-EB7C-3DCE-63B5-32DBCC1B7A67}"/>
                </a:ext>
              </a:extLst>
            </p:cNvPr>
            <p:cNvSpPr/>
            <p:nvPr/>
          </p:nvSpPr>
          <p:spPr>
            <a:xfrm>
              <a:off x="4488210" y="2793621"/>
              <a:ext cx="2880000" cy="1920094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5567D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dirty="0">
                  <a:solidFill>
                    <a:schemeClr val="bg1"/>
                  </a:solidFill>
                </a:rPr>
                <a:t>PRODUCCIÓN</a:t>
              </a:r>
            </a:p>
          </p:txBody>
        </p:sp>
        <p:sp>
          <p:nvSpPr>
            <p:cNvPr id="35" name="Rectangle: Rounded Corners 6">
              <a:extLst>
                <a:ext uri="{FF2B5EF4-FFF2-40B4-BE49-F238E27FC236}">
                  <a16:creationId xmlns:a16="http://schemas.microsoft.com/office/drawing/2014/main" id="{69BD2158-9E88-F2ED-EB5A-5540445D18E5}"/>
                </a:ext>
              </a:extLst>
            </p:cNvPr>
            <p:cNvSpPr/>
            <p:nvPr/>
          </p:nvSpPr>
          <p:spPr>
            <a:xfrm>
              <a:off x="4635423" y="3340647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Optimización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ángulo: esquinas superiores redondeadas 35">
              <a:extLst>
                <a:ext uri="{FF2B5EF4-FFF2-40B4-BE49-F238E27FC236}">
                  <a16:creationId xmlns:a16="http://schemas.microsoft.com/office/drawing/2014/main" id="{1DAD10FC-E495-436A-6987-AA7C4C35AAEC}"/>
                </a:ext>
              </a:extLst>
            </p:cNvPr>
            <p:cNvSpPr/>
            <p:nvPr/>
          </p:nvSpPr>
          <p:spPr>
            <a:xfrm>
              <a:off x="4726706" y="3196647"/>
              <a:ext cx="680322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800" dirty="0">
                  <a:solidFill>
                    <a:schemeClr val="bg1"/>
                  </a:solidFill>
                </a:rPr>
                <a:t>OBJETIVO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: Rounded Corners 6">
              <a:extLst>
                <a:ext uri="{FF2B5EF4-FFF2-40B4-BE49-F238E27FC236}">
                  <a16:creationId xmlns:a16="http://schemas.microsoft.com/office/drawing/2014/main" id="{24FD8413-91E3-1922-6B96-1BBF295FD245}"/>
                </a:ext>
              </a:extLst>
            </p:cNvPr>
            <p:cNvSpPr/>
            <p:nvPr/>
          </p:nvSpPr>
          <p:spPr>
            <a:xfrm>
              <a:off x="4635423" y="3832083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Bundling</a:t>
              </a:r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clásico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ángulo: esquinas superiores redondeadas 37">
              <a:extLst>
                <a:ext uri="{FF2B5EF4-FFF2-40B4-BE49-F238E27FC236}">
                  <a16:creationId xmlns:a16="http://schemas.microsoft.com/office/drawing/2014/main" id="{BF8C659C-515A-4356-E642-B6C657CC2E2C}"/>
                </a:ext>
              </a:extLst>
            </p:cNvPr>
            <p:cNvSpPr/>
            <p:nvPr/>
          </p:nvSpPr>
          <p:spPr>
            <a:xfrm>
              <a:off x="4726706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bg1"/>
                  </a:solidFill>
                </a:rPr>
                <a:t>💡 </a:t>
              </a:r>
              <a:r>
                <a:rPr lang="es-ES" sz="800" dirty="0">
                  <a:solidFill>
                    <a:schemeClr val="bg1"/>
                  </a:solidFill>
                </a:rPr>
                <a:t>ESTRATEGIA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: Rounded Corners 6">
              <a:extLst>
                <a:ext uri="{FF2B5EF4-FFF2-40B4-BE49-F238E27FC236}">
                  <a16:creationId xmlns:a16="http://schemas.microsoft.com/office/drawing/2014/main" id="{66E5949F-9895-0193-3681-FFAF6DF74257}"/>
                </a:ext>
              </a:extLst>
            </p:cNvPr>
            <p:cNvSpPr/>
            <p:nvPr/>
          </p:nvSpPr>
          <p:spPr>
            <a:xfrm>
              <a:off x="4635423" y="4339991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rollup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ángulo: esquinas superiores redondeadas 43">
              <a:extLst>
                <a:ext uri="{FF2B5EF4-FFF2-40B4-BE49-F238E27FC236}">
                  <a16:creationId xmlns:a16="http://schemas.microsoft.com/office/drawing/2014/main" id="{AA1069A2-E77C-A04C-3A50-0D52CCFEA312}"/>
                </a:ext>
              </a:extLst>
            </p:cNvPr>
            <p:cNvSpPr/>
            <p:nvPr/>
          </p:nvSpPr>
          <p:spPr>
            <a:xfrm>
              <a:off x="4726706" y="4192339"/>
              <a:ext cx="945416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/>
                  </a:solidFill>
                </a:rPr>
                <a:t>🔧 </a:t>
              </a:r>
              <a:r>
                <a:rPr lang="es-ES" sz="800" dirty="0">
                  <a:solidFill>
                    <a:schemeClr val="bg1"/>
                  </a:solidFill>
                </a:rPr>
                <a:t>HERRAMIENTAS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Bundling</a:t>
            </a:r>
            <a:r>
              <a:rPr lang="es-ES" dirty="0"/>
              <a:t> clásico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897850" y="1008672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Esquema clásico de </a:t>
            </a:r>
            <a:r>
              <a:rPr lang="es-ES" sz="1600" i="1" dirty="0" err="1"/>
              <a:t>bundling</a:t>
            </a:r>
            <a:r>
              <a:rPr lang="es-ES" sz="1600" i="1" dirty="0"/>
              <a:t> </a:t>
            </a:r>
            <a:r>
              <a:rPr lang="es-ES" sz="1600" dirty="0"/>
              <a:t>con una estrategia única para DEV y PROD</a:t>
            </a:r>
            <a:endParaRPr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BA59C04-4284-C618-A36F-A27AB519D049}"/>
              </a:ext>
            </a:extLst>
          </p:cNvPr>
          <p:cNvGrpSpPr/>
          <p:nvPr/>
        </p:nvGrpSpPr>
        <p:grpSpPr>
          <a:xfrm>
            <a:off x="3485740" y="1539302"/>
            <a:ext cx="5133066" cy="2660251"/>
            <a:chOff x="1314626" y="1613094"/>
            <a:chExt cx="5133066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1314626" y="1613094"/>
              <a:ext cx="5133066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70F1DB7-2459-3374-C772-0A8C8B942C4F}"/>
                </a:ext>
              </a:extLst>
            </p:cNvPr>
            <p:cNvGrpSpPr/>
            <p:nvPr/>
          </p:nvGrpSpPr>
          <p:grpSpPr>
            <a:xfrm>
              <a:off x="1501675" y="2233490"/>
              <a:ext cx="4773635" cy="1875692"/>
              <a:chOff x="1866314" y="1413952"/>
              <a:chExt cx="4773635" cy="1875692"/>
            </a:xfrm>
          </p:grpSpPr>
          <p:sp>
            <p:nvSpPr>
              <p:cNvPr id="22" name="Rectangle: Rounded Corners 8">
                <a:extLst>
                  <a:ext uri="{FF2B5EF4-FFF2-40B4-BE49-F238E27FC236}">
                    <a16:creationId xmlns:a16="http://schemas.microsoft.com/office/drawing/2014/main" id="{FF9CFE41-395D-82EB-819C-EE4080BDFDC0}"/>
                  </a:ext>
                </a:extLst>
              </p:cNvPr>
              <p:cNvSpPr/>
              <p:nvPr/>
            </p:nvSpPr>
            <p:spPr>
              <a:xfrm>
                <a:off x="3918975" y="156726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3" name="Rectangle: Rounded Corners 8">
                <a:extLst>
                  <a:ext uri="{FF2B5EF4-FFF2-40B4-BE49-F238E27FC236}">
                    <a16:creationId xmlns:a16="http://schemas.microsoft.com/office/drawing/2014/main" id="{57AA065D-9F90-3FF5-A27F-124D89F67CBA}"/>
                  </a:ext>
                </a:extLst>
              </p:cNvPr>
              <p:cNvSpPr/>
              <p:nvPr/>
            </p:nvSpPr>
            <p:spPr>
              <a:xfrm>
                <a:off x="3918975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4" name="Rectangle: Rounded Corners 8">
                <a:extLst>
                  <a:ext uri="{FF2B5EF4-FFF2-40B4-BE49-F238E27FC236}">
                    <a16:creationId xmlns:a16="http://schemas.microsoft.com/office/drawing/2014/main" id="{07BB13F3-A681-6D16-FA93-AECA9FE4981B}"/>
                  </a:ext>
                </a:extLst>
              </p:cNvPr>
              <p:cNvSpPr/>
              <p:nvPr/>
            </p:nvSpPr>
            <p:spPr>
              <a:xfrm>
                <a:off x="391897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5" name="Rectangle: Rounded Corners 8">
                <a:extLst>
                  <a:ext uri="{FF2B5EF4-FFF2-40B4-BE49-F238E27FC236}">
                    <a16:creationId xmlns:a16="http://schemas.microsoft.com/office/drawing/2014/main" id="{20E795E9-9AF8-F428-6DA3-DD4532C14976}"/>
                  </a:ext>
                </a:extLst>
              </p:cNvPr>
              <p:cNvSpPr/>
              <p:nvPr/>
            </p:nvSpPr>
            <p:spPr>
              <a:xfrm>
                <a:off x="3918975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11B5D6C7-5134-04C6-8AAE-CF35E3CC5EA9}"/>
                  </a:ext>
                </a:extLst>
              </p:cNvPr>
              <p:cNvSpPr/>
              <p:nvPr/>
            </p:nvSpPr>
            <p:spPr>
              <a:xfrm>
                <a:off x="3918975" y="289347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27" name="Rectangle: Rounded Corners 8">
                <a:extLst>
                  <a:ext uri="{FF2B5EF4-FFF2-40B4-BE49-F238E27FC236}">
                    <a16:creationId xmlns:a16="http://schemas.microsoft.com/office/drawing/2014/main" id="{3D35D87A-0470-60BA-ED90-F2356A2E2C64}"/>
                  </a:ext>
                </a:extLst>
              </p:cNvPr>
              <p:cNvSpPr/>
              <p:nvPr/>
            </p:nvSpPr>
            <p:spPr>
              <a:xfrm>
                <a:off x="2972780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8" name="Rectangle: Rounded Corners 8">
                <a:extLst>
                  <a:ext uri="{FF2B5EF4-FFF2-40B4-BE49-F238E27FC236}">
                    <a16:creationId xmlns:a16="http://schemas.microsoft.com/office/drawing/2014/main" id="{89328123-C7B4-6CCC-104C-E702C145940E}"/>
                  </a:ext>
                </a:extLst>
              </p:cNvPr>
              <p:cNvSpPr/>
              <p:nvPr/>
            </p:nvSpPr>
            <p:spPr>
              <a:xfrm>
                <a:off x="2972780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E4E6EB1-30A4-207F-7B2D-225C546C7305}"/>
                  </a:ext>
                </a:extLst>
              </p:cNvPr>
              <p:cNvSpPr/>
              <p:nvPr/>
            </p:nvSpPr>
            <p:spPr>
              <a:xfrm>
                <a:off x="2972780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30" name="Rectangle: Rounded Corners 8">
                <a:extLst>
                  <a:ext uri="{FF2B5EF4-FFF2-40B4-BE49-F238E27FC236}">
                    <a16:creationId xmlns:a16="http://schemas.microsoft.com/office/drawing/2014/main" id="{A67E8909-8919-870D-2E50-03838D66AA7B}"/>
                  </a:ext>
                </a:extLst>
              </p:cNvPr>
              <p:cNvSpPr/>
              <p:nvPr/>
            </p:nvSpPr>
            <p:spPr>
              <a:xfrm>
                <a:off x="4967017" y="2186115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BUNDLE</a:t>
                </a:r>
              </a:p>
            </p:txBody>
          </p:sp>
          <p:sp>
            <p:nvSpPr>
              <p:cNvPr id="31" name="Rectangle: Rounded Corners 8">
                <a:extLst>
                  <a:ext uri="{FF2B5EF4-FFF2-40B4-BE49-F238E27FC236}">
                    <a16:creationId xmlns:a16="http://schemas.microsoft.com/office/drawing/2014/main" id="{4EF22F8B-E899-69AC-F7C4-0ED82ED11070}"/>
                  </a:ext>
                </a:extLst>
              </p:cNvPr>
              <p:cNvSpPr/>
              <p:nvPr/>
            </p:nvSpPr>
            <p:spPr>
              <a:xfrm>
                <a:off x="202658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70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entry</a:t>
                </a:r>
              </a:p>
            </p:txBody>
          </p:sp>
          <p:cxnSp>
            <p:nvCxnSpPr>
              <p:cNvPr id="233" name="Conector recto de flecha 232">
                <a:extLst>
                  <a:ext uri="{FF2B5EF4-FFF2-40B4-BE49-F238E27FC236}">
                    <a16:creationId xmlns:a16="http://schemas.microsoft.com/office/drawing/2014/main" id="{1E62D20D-0E71-2BF0-55BC-527CBA02DCA4}"/>
                  </a:ext>
                </a:extLst>
              </p:cNvPr>
              <p:cNvCxnSpPr>
                <a:cxnSpLocks/>
                <a:stCxn id="31" idx="3"/>
                <a:endCxn id="27" idx="1"/>
              </p:cNvCxnSpPr>
              <p:nvPr/>
            </p:nvCxnSpPr>
            <p:spPr>
              <a:xfrm flipV="1">
                <a:off x="2576449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87751DBD-7888-E307-9CCE-85E2C53E7B7C}"/>
                  </a:ext>
                </a:extLst>
              </p:cNvPr>
              <p:cNvCxnSpPr>
                <a:cxnSpLocks/>
                <a:stCxn id="31" idx="3"/>
                <a:endCxn id="28" idx="1"/>
              </p:cNvCxnSpPr>
              <p:nvPr/>
            </p:nvCxnSpPr>
            <p:spPr>
              <a:xfrm>
                <a:off x="2576449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EA205EA7-13C3-CF65-09EE-78A452A3EC8E}"/>
                  </a:ext>
                </a:extLst>
              </p:cNvPr>
              <p:cNvCxnSpPr>
                <a:cxnSpLocks/>
                <a:stCxn id="31" idx="3"/>
                <a:endCxn id="29" idx="1"/>
              </p:cNvCxnSpPr>
              <p:nvPr/>
            </p:nvCxnSpPr>
            <p:spPr>
              <a:xfrm>
                <a:off x="2576449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5132A46A-CFD0-28EC-1B07-8A38EA869F33}"/>
                  </a:ext>
                </a:extLst>
              </p:cNvPr>
              <p:cNvCxnSpPr>
                <a:cxnSpLocks/>
                <a:stCxn id="27" idx="3"/>
                <a:endCxn id="22" idx="1"/>
              </p:cNvCxnSpPr>
              <p:nvPr/>
            </p:nvCxnSpPr>
            <p:spPr>
              <a:xfrm flipV="1">
                <a:off x="3522644" y="1690379"/>
                <a:ext cx="396331" cy="330054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CE43E2A2-12AD-7409-7258-900821F2F03F}"/>
                  </a:ext>
                </a:extLst>
              </p:cNvPr>
              <p:cNvCxnSpPr>
                <a:cxnSpLocks/>
                <a:stCxn id="28" idx="3"/>
                <a:endCxn id="24" idx="1"/>
              </p:cNvCxnSpPr>
              <p:nvPr/>
            </p:nvCxnSpPr>
            <p:spPr>
              <a:xfrm>
                <a:off x="3522644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E7E5A28D-0035-EFE6-15AA-2836309D5981}"/>
                  </a:ext>
                </a:extLst>
              </p:cNvPr>
              <p:cNvCxnSpPr>
                <a:cxnSpLocks/>
                <a:stCxn id="27" idx="3"/>
                <a:endCxn id="23" idx="1"/>
              </p:cNvCxnSpPr>
              <p:nvPr/>
            </p:nvCxnSpPr>
            <p:spPr>
              <a:xfrm>
                <a:off x="3522644" y="2020433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>
                <a:extLst>
                  <a:ext uri="{FF2B5EF4-FFF2-40B4-BE49-F238E27FC236}">
                    <a16:creationId xmlns:a16="http://schemas.microsoft.com/office/drawing/2014/main" id="{4B2EFB00-4ED0-1F2B-675D-FA58B9389B33}"/>
                  </a:ext>
                </a:extLst>
              </p:cNvPr>
              <p:cNvCxnSpPr>
                <a:cxnSpLocks/>
                <a:stCxn id="27" idx="3"/>
                <a:endCxn id="24" idx="1"/>
              </p:cNvCxnSpPr>
              <p:nvPr/>
            </p:nvCxnSpPr>
            <p:spPr>
              <a:xfrm>
                <a:off x="3522644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>
                <a:extLst>
                  <a:ext uri="{FF2B5EF4-FFF2-40B4-BE49-F238E27FC236}">
                    <a16:creationId xmlns:a16="http://schemas.microsoft.com/office/drawing/2014/main" id="{4113D349-706B-6C5B-A681-0DFE69FB1D5A}"/>
                  </a:ext>
                </a:extLst>
              </p:cNvPr>
              <p:cNvCxnSpPr>
                <a:cxnSpLocks/>
                <a:stCxn id="28" idx="3"/>
                <a:endCxn id="25" idx="1"/>
              </p:cNvCxnSpPr>
              <p:nvPr/>
            </p:nvCxnSpPr>
            <p:spPr>
              <a:xfrm>
                <a:off x="3522644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66F407B6-ECCA-4824-BF39-27BBBFCE2AD9}"/>
                  </a:ext>
                </a:extLst>
              </p:cNvPr>
              <p:cNvCxnSpPr>
                <a:cxnSpLocks/>
                <a:stCxn id="29" idx="3"/>
                <a:endCxn id="26" idx="1"/>
              </p:cNvCxnSpPr>
              <p:nvPr/>
            </p:nvCxnSpPr>
            <p:spPr>
              <a:xfrm>
                <a:off x="3522644" y="2685217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0A8BC041-34C3-2423-C719-510DF46EAFEC}"/>
                  </a:ext>
                </a:extLst>
              </p:cNvPr>
              <p:cNvSpPr/>
              <p:nvPr/>
            </p:nvSpPr>
            <p:spPr>
              <a:xfrm>
                <a:off x="1866314" y="1413952"/>
                <a:ext cx="2766645" cy="1875692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00DAD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70015B44-E739-1EA3-90B3-278ED54107FE}"/>
                  </a:ext>
                </a:extLst>
              </p:cNvPr>
              <p:cNvCxnSpPr>
                <a:cxnSpLocks/>
                <a:stCxn id="77" idx="3"/>
                <a:endCxn id="30" idx="1"/>
              </p:cNvCxnSpPr>
              <p:nvPr/>
            </p:nvCxnSpPr>
            <p:spPr>
              <a:xfrm>
                <a:off x="4632959" y="2351798"/>
                <a:ext cx="334058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">
                <a:extLst>
                  <a:ext uri="{FF2B5EF4-FFF2-40B4-BE49-F238E27FC236}">
                    <a16:creationId xmlns:a16="http://schemas.microsoft.com/office/drawing/2014/main" id="{48553947-E35A-9C57-E020-4732213365CE}"/>
                  </a:ext>
                </a:extLst>
              </p:cNvPr>
              <p:cNvSpPr/>
              <p:nvPr/>
            </p:nvSpPr>
            <p:spPr>
              <a:xfrm>
                <a:off x="5970512" y="2186166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3DA510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Server</a:t>
                </a:r>
              </a:p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ready</a:t>
                </a:r>
              </a:p>
            </p:txBody>
          </p:sp>
          <p:cxnSp>
            <p:nvCxnSpPr>
              <p:cNvPr id="83" name="Conector recto de flecha 82">
                <a:extLst>
                  <a:ext uri="{FF2B5EF4-FFF2-40B4-BE49-F238E27FC236}">
                    <a16:creationId xmlns:a16="http://schemas.microsoft.com/office/drawing/2014/main" id="{AFE7E68A-6776-1666-4043-6D0603FD1AC3}"/>
                  </a:ext>
                </a:extLst>
              </p:cNvPr>
              <p:cNvCxnSpPr>
                <a:cxnSpLocks/>
                <a:stCxn id="30" idx="3"/>
                <a:endCxn id="82" idx="1"/>
              </p:cNvCxnSpPr>
              <p:nvPr/>
            </p:nvCxnSpPr>
            <p:spPr>
              <a:xfrm>
                <a:off x="5636454" y="2351798"/>
                <a:ext cx="334058" cy="51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6" name="Rectángulo 16">
                <a:extLst>
                  <a:ext uri="{FF2B5EF4-FFF2-40B4-BE49-F238E27FC236}">
                    <a16:creationId xmlns:a16="http://schemas.microsoft.com/office/drawing/2014/main" id="{837243C0-706E-374B-1438-50E6150BD26B}"/>
                  </a:ext>
                </a:extLst>
              </p:cNvPr>
              <p:cNvSpPr/>
              <p:nvPr/>
            </p:nvSpPr>
            <p:spPr>
              <a:xfrm>
                <a:off x="1928339" y="1498154"/>
                <a:ext cx="879582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Eagerly</a:t>
                </a:r>
                <a:r>
                  <a:rPr lang="es-ES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ángulo 16">
                <a:extLst>
                  <a:ext uri="{FF2B5EF4-FFF2-40B4-BE49-F238E27FC236}">
                    <a16:creationId xmlns:a16="http://schemas.microsoft.com/office/drawing/2014/main" id="{50DB028C-3C4E-C371-EC12-CF99FAA3E06B}"/>
                  </a:ext>
                </a:extLst>
              </p:cNvPr>
              <p:cNvSpPr/>
              <p:nvPr/>
            </p:nvSpPr>
            <p:spPr>
              <a:xfrm>
                <a:off x="1928339" y="1678905"/>
                <a:ext cx="546157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2" name="Rectangle: Rounded Corners 8">
              <a:extLst>
                <a:ext uri="{FF2B5EF4-FFF2-40B4-BE49-F238E27FC236}">
                  <a16:creationId xmlns:a16="http://schemas.microsoft.com/office/drawing/2014/main" id="{92E1454A-B0B8-E4C1-3FA9-977E5D89BCD2}"/>
                </a:ext>
              </a:extLst>
            </p:cNvPr>
            <p:cNvSpPr/>
            <p:nvPr/>
          </p:nvSpPr>
          <p:spPr>
            <a:xfrm>
              <a:off x="4455369" y="1774901"/>
              <a:ext cx="1371774" cy="846249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DA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3EFB92D-E3DA-1A72-D955-CC12255A46C8}"/>
                </a:ext>
              </a:extLst>
            </p:cNvPr>
            <p:cNvGrpSpPr/>
            <p:nvPr/>
          </p:nvGrpSpPr>
          <p:grpSpPr>
            <a:xfrm>
              <a:off x="4566941" y="1866168"/>
              <a:ext cx="1154957" cy="668856"/>
              <a:chOff x="4829332" y="1351576"/>
              <a:chExt cx="1154957" cy="668856"/>
            </a:xfrm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4829332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503736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00AAE57F-E36E-947D-9D33-1C9CB76B333D}"/>
                  </a:ext>
                </a:extLst>
              </p:cNvPr>
              <p:cNvCxnSpPr>
                <a:cxnSpLocks/>
                <a:stCxn id="32" idx="3"/>
                <a:endCxn id="36" idx="1"/>
              </p:cNvCxnSpPr>
              <p:nvPr/>
            </p:nvCxnSpPr>
            <p:spPr>
              <a:xfrm>
                <a:off x="5309885" y="1687480"/>
                <a:ext cx="19385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94E88922-1E23-1051-A276-200D28F5A76C}"/>
                  </a:ext>
                </a:extLst>
              </p:cNvPr>
              <p:cNvSpPr/>
              <p:nvPr/>
            </p:nvSpPr>
            <p:spPr>
              <a:xfrm>
                <a:off x="5503736" y="1351576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D4475411-E13E-CDB3-4F80-7121B4B8F6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5309885" y="1443572"/>
                <a:ext cx="193851" cy="24390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5499148" y="183644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A6E41C44-6B7B-C829-D33D-2CD2CAFA29F2}"/>
                  </a:ext>
                </a:extLst>
              </p:cNvPr>
              <p:cNvCxnSpPr>
                <a:cxnSpLocks/>
                <a:stCxn id="32" idx="3"/>
                <a:endCxn id="44" idx="1"/>
              </p:cNvCxnSpPr>
              <p:nvPr/>
            </p:nvCxnSpPr>
            <p:spPr>
              <a:xfrm>
                <a:off x="5309885" y="1687480"/>
                <a:ext cx="189263" cy="24095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63D72C7-8019-EDF1-0705-2DB9578FB763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 flipV="1">
              <a:off x="4104200" y="2202072"/>
              <a:ext cx="462741" cy="307845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905974" y="1874568"/>
            <a:ext cx="2341288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Confeccionar árbol de módulos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eagerly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crawling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Solo entonces podremos arrancar el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905847" y="1558837"/>
            <a:ext cx="1042022" cy="218539"/>
          </a:xfrm>
          <a:prstGeom prst="roundRect">
            <a:avLst>
              <a:gd name="adj" fmla="val 18400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Server readiness</a:t>
            </a: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97850" y="3556205"/>
            <a:ext cx="2349285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Invalidar una porción del árbol de módulos (cambios).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Recargar aplicación*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97850" y="3228960"/>
            <a:ext cx="847575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Code update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46875894-63FA-9BB8-CBD4-FC5FFC679F1F}"/>
              </a:ext>
            </a:extLst>
          </p:cNvPr>
          <p:cNvSpPr txBox="1"/>
          <p:nvPr/>
        </p:nvSpPr>
        <p:spPr>
          <a:xfrm>
            <a:off x="3485739" y="4404584"/>
            <a:ext cx="513306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Una recarga completa de la aplicación es cara y pesada. Los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tradicionales lo resuelven mediante reemplazos en caliente (HMR): solo se recarga la parte de la aplicación afectada, sin perder estado global.</a:t>
            </a:r>
          </a:p>
        </p:txBody>
      </p:sp>
    </p:spTree>
    <p:extLst>
      <p:ext uri="{BB962C8B-B14F-4D97-AF65-F5344CB8AC3E}">
        <p14:creationId xmlns:p14="http://schemas.microsoft.com/office/powerpoint/2010/main" val="19580117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803255" y="1851357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 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estáticos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 se editan habitualmente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Normalmente </a:t>
            </a:r>
            <a:r>
              <a:rPr lang="es-E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3rd </a:t>
            </a:r>
            <a:r>
              <a:rPr lang="es-E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librerías,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Ya transpilados a </a:t>
            </a:r>
            <a:r>
              <a:rPr lang="es-E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vanilla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</a:t>
            </a:r>
          </a:p>
          <a:p>
            <a:pPr lvl="1" indent="0"/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Variedad de formatos (UMD,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CommonJS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171450" lvl="2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Vite aplica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pre-bundling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Armonizar formatos de módulos a ESM.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Paquete único para optimizar peticiones</a:t>
            </a: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813478" y="1563526"/>
            <a:ext cx="926611" cy="218539"/>
          </a:xfrm>
          <a:prstGeom prst="roundRect">
            <a:avLst>
              <a:gd name="adj" fmla="val 18400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03254" y="3529351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lvl="1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71450" lvl="2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" lvl="3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r>
              <a:rPr lang="es-ES" dirty="0"/>
              <a:t>Módulos que se editan con mucha frecuencia</a:t>
            </a:r>
          </a:p>
          <a:p>
            <a:r>
              <a:rPr lang="es-ES" dirty="0"/>
              <a:t>Normalmente necesitan transformación</a:t>
            </a:r>
          </a:p>
          <a:p>
            <a:pPr marL="0" indent="0">
              <a:buNone/>
            </a:pPr>
            <a:r>
              <a:rPr lang="es-ES" dirty="0"/>
              <a:t>     - Lenguaje (</a:t>
            </a:r>
            <a:r>
              <a:rPr lang="es-ES" dirty="0" err="1"/>
              <a:t>ESNext</a:t>
            </a:r>
            <a:r>
              <a:rPr lang="es-ES" dirty="0"/>
              <a:t>, TS)</a:t>
            </a:r>
          </a:p>
          <a:p>
            <a:pPr marL="0" indent="0">
              <a:buNone/>
            </a:pPr>
            <a:r>
              <a:rPr lang="es-ES" dirty="0"/>
              <a:t>     - Sintaxis (JSX, CSS-in-JS)</a:t>
            </a:r>
          </a:p>
          <a:p>
            <a:r>
              <a:rPr lang="es-ES" dirty="0"/>
              <a:t>Vite los transforma y los sirve a demanda como módulos nativos ESM</a:t>
            </a:r>
          </a:p>
          <a:p>
            <a:r>
              <a:rPr lang="es-ES" dirty="0"/>
              <a:t>Se delega al navegador el trabajo de un </a:t>
            </a:r>
            <a:r>
              <a:rPr lang="es-ES" i="1" dirty="0" err="1"/>
              <a:t>bundler</a:t>
            </a:r>
            <a:endParaRPr lang="es-ES" dirty="0"/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05481" y="3233649"/>
            <a:ext cx="920070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Código </a:t>
            </a:r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fuente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F76A66C-C6FC-6C30-C4E2-52E067BB7E29}"/>
              </a:ext>
            </a:extLst>
          </p:cNvPr>
          <p:cNvGrpSpPr/>
          <p:nvPr/>
        </p:nvGrpSpPr>
        <p:grpSpPr>
          <a:xfrm>
            <a:off x="4670204" y="1563526"/>
            <a:ext cx="3953021" cy="2660251"/>
            <a:chOff x="4665784" y="1539302"/>
            <a:chExt cx="3953021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4665784" y="1539302"/>
              <a:ext cx="3953021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F9CFE41-395D-82EB-819C-EE4080BDFDC0}"/>
                </a:ext>
              </a:extLst>
            </p:cNvPr>
            <p:cNvSpPr/>
            <p:nvPr/>
          </p:nvSpPr>
          <p:spPr>
            <a:xfrm>
              <a:off x="7863739" y="237866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57AA065D-9F90-3FF5-A27F-124D89F67CBA}"/>
                </a:ext>
              </a:extLst>
            </p:cNvPr>
            <p:cNvSpPr/>
            <p:nvPr/>
          </p:nvSpPr>
          <p:spPr>
            <a:xfrm>
              <a:off x="7863739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07BB13F3-A681-6D16-FA93-AECA9FE4981B}"/>
                </a:ext>
              </a:extLst>
            </p:cNvPr>
            <p:cNvSpPr/>
            <p:nvPr/>
          </p:nvSpPr>
          <p:spPr>
            <a:xfrm>
              <a:off x="786373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20E795E9-9AF8-F428-6DA3-DD4532C14976}"/>
                </a:ext>
              </a:extLst>
            </p:cNvPr>
            <p:cNvSpPr/>
            <p:nvPr/>
          </p:nvSpPr>
          <p:spPr>
            <a:xfrm>
              <a:off x="7863739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11B5D6C7-5134-04C6-8AAE-CF35E3CC5EA9}"/>
                </a:ext>
              </a:extLst>
            </p:cNvPr>
            <p:cNvSpPr/>
            <p:nvPr/>
          </p:nvSpPr>
          <p:spPr>
            <a:xfrm>
              <a:off x="7863739" y="370486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</a:p>
          </p:txBody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3D35D87A-0470-60BA-ED90-F2356A2E2C64}"/>
                </a:ext>
              </a:extLst>
            </p:cNvPr>
            <p:cNvSpPr/>
            <p:nvPr/>
          </p:nvSpPr>
          <p:spPr>
            <a:xfrm>
              <a:off x="6917544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8" name="Rectangle: Rounded Corners 8">
              <a:extLst>
                <a:ext uri="{FF2B5EF4-FFF2-40B4-BE49-F238E27FC236}">
                  <a16:creationId xmlns:a16="http://schemas.microsoft.com/office/drawing/2014/main" id="{89328123-C7B4-6CCC-104C-E702C145940E}"/>
                </a:ext>
              </a:extLst>
            </p:cNvPr>
            <p:cNvSpPr/>
            <p:nvPr/>
          </p:nvSpPr>
          <p:spPr>
            <a:xfrm>
              <a:off x="6917544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FE4E6EB1-30A4-207F-7B2D-225C546C7305}"/>
                </a:ext>
              </a:extLst>
            </p:cNvPr>
            <p:cNvSpPr/>
            <p:nvPr/>
          </p:nvSpPr>
          <p:spPr>
            <a:xfrm>
              <a:off x="6917544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4EF22F8B-E899-69AC-F7C4-0ED82ED11070}"/>
                </a:ext>
              </a:extLst>
            </p:cNvPr>
            <p:cNvSpPr/>
            <p:nvPr/>
          </p:nvSpPr>
          <p:spPr>
            <a:xfrm>
              <a:off x="597134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70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entry</a:t>
              </a:r>
            </a:p>
          </p:txBody>
        </p:sp>
        <p:cxnSp>
          <p:nvCxnSpPr>
            <p:cNvPr id="233" name="Conector recto de flecha 232">
              <a:extLst>
                <a:ext uri="{FF2B5EF4-FFF2-40B4-BE49-F238E27FC236}">
                  <a16:creationId xmlns:a16="http://schemas.microsoft.com/office/drawing/2014/main" id="{1E62D20D-0E71-2BF0-55BC-527CBA02DCA4}"/>
                </a:ext>
              </a:extLst>
            </p:cNvPr>
            <p:cNvCxnSpPr>
              <a:cxnSpLocks/>
              <a:stCxn id="31" idx="3"/>
              <a:endCxn id="27" idx="1"/>
            </p:cNvCxnSpPr>
            <p:nvPr/>
          </p:nvCxnSpPr>
          <p:spPr>
            <a:xfrm flipV="1">
              <a:off x="6521213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7751DBD-7888-E307-9CCE-85E2C53E7B7C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>
              <a:off x="6521213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A205EA7-13C3-CF65-09EE-78A452A3EC8E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6521213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5132A46A-CFD0-28EC-1B07-8A38EA869F33}"/>
                </a:ext>
              </a:extLst>
            </p:cNvPr>
            <p:cNvCxnSpPr>
              <a:cxnSpLocks/>
              <a:stCxn id="27" idx="3"/>
              <a:endCxn id="22" idx="1"/>
            </p:cNvCxnSpPr>
            <p:nvPr/>
          </p:nvCxnSpPr>
          <p:spPr>
            <a:xfrm flipV="1">
              <a:off x="7467408" y="2501774"/>
              <a:ext cx="396331" cy="330054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E43E2A2-12AD-7409-7258-900821F2F03F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>
              <a:off x="7467408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E7E5A28D-0035-EFE6-15AA-2836309D5981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7467408" y="2831828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B2EFB00-4ED0-1F2B-675D-FA58B9389B33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7467408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4113D349-706B-6C5B-A681-0DFE69FB1D5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7467408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66F407B6-ECCA-4824-BF39-27BBBFCE2AD9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7467408" y="3496612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48553947-E35A-9C57-E020-4732213365CE}"/>
                </a:ext>
              </a:extLst>
            </p:cNvPr>
            <p:cNvSpPr/>
            <p:nvPr/>
          </p:nvSpPr>
          <p:spPr>
            <a:xfrm>
              <a:off x="4861386" y="2997511"/>
              <a:ext cx="669437" cy="331366"/>
            </a:xfrm>
            <a:prstGeom prst="roundRect">
              <a:avLst>
                <a:gd name="adj" fmla="val 18400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Server</a:t>
              </a:r>
            </a:p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ready</a:t>
              </a:r>
            </a:p>
          </p:txBody>
        </p: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AFE7E68A-6776-1666-4043-6D0603FD1AC3}"/>
                </a:ext>
              </a:extLst>
            </p:cNvPr>
            <p:cNvCxnSpPr>
              <a:cxnSpLocks/>
              <a:stCxn id="82" idx="3"/>
              <a:endCxn id="31" idx="1"/>
            </p:cNvCxnSpPr>
            <p:nvPr/>
          </p:nvCxnSpPr>
          <p:spPr>
            <a:xfrm>
              <a:off x="5530823" y="3163194"/>
              <a:ext cx="440526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Rectángulo 16">
              <a:extLst>
                <a:ext uri="{FF2B5EF4-FFF2-40B4-BE49-F238E27FC236}">
                  <a16:creationId xmlns:a16="http://schemas.microsoft.com/office/drawing/2014/main" id="{837243C0-706E-374B-1438-50E6150BD26B}"/>
                </a:ext>
              </a:extLst>
            </p:cNvPr>
            <p:cNvSpPr/>
            <p:nvPr/>
          </p:nvSpPr>
          <p:spPr>
            <a:xfrm>
              <a:off x="5354368" y="2708717"/>
              <a:ext cx="740121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 </a:t>
              </a:r>
              <a:r>
                <a:rPr lang="es-ES" sz="800" i="1" dirty="0" err="1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request</a:t>
              </a:r>
              <a:endParaRPr sz="800" b="1" i="1" dirty="0">
                <a:solidFill>
                  <a:srgbClr val="00DAD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ángulo 16">
              <a:extLst>
                <a:ext uri="{FF2B5EF4-FFF2-40B4-BE49-F238E27FC236}">
                  <a16:creationId xmlns:a16="http://schemas.microsoft.com/office/drawing/2014/main" id="{50DB028C-3C4E-C371-EC12-CF99FAA3E06B}"/>
                </a:ext>
              </a:extLst>
            </p:cNvPr>
            <p:cNvSpPr/>
            <p:nvPr/>
          </p:nvSpPr>
          <p:spPr>
            <a:xfrm>
              <a:off x="6281991" y="3708528"/>
              <a:ext cx="874773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 </a:t>
              </a:r>
              <a:r>
                <a:rPr lang="es-ES" sz="8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import</a:t>
              </a:r>
              <a:endParaRPr sz="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2EF78E5-D117-D78F-513D-3D430D2E9C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429" y="2911252"/>
              <a:ext cx="0" cy="246737"/>
            </a:xfrm>
            <a:prstGeom prst="line">
              <a:avLst/>
            </a:prstGeom>
            <a:ln w="6350" cap="flat" cmpd="sng" algn="ctr">
              <a:solidFill>
                <a:srgbClr val="00DAD7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83077D3-7588-0830-3554-4D76B6DC4741}"/>
                </a:ext>
              </a:extLst>
            </p:cNvPr>
            <p:cNvCxnSpPr>
              <a:cxnSpLocks/>
            </p:cNvCxnSpPr>
            <p:nvPr/>
          </p:nvCxnSpPr>
          <p:spPr>
            <a:xfrm>
              <a:off x="6683377" y="3372985"/>
              <a:ext cx="0" cy="331882"/>
            </a:xfrm>
            <a:prstGeom prst="line">
              <a:avLst/>
            </a:prstGeom>
            <a:ln w="635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A5B3368-D8E3-C2D9-4798-8320D383864F}"/>
                </a:ext>
              </a:extLst>
            </p:cNvPr>
            <p:cNvGrpSpPr/>
            <p:nvPr/>
          </p:nvGrpSpPr>
          <p:grpSpPr>
            <a:xfrm>
              <a:off x="4861386" y="1791217"/>
              <a:ext cx="1842268" cy="525768"/>
              <a:chOff x="4971185" y="614630"/>
              <a:chExt cx="1842268" cy="525768"/>
            </a:xfrm>
          </p:grpSpPr>
          <p:sp>
            <p:nvSpPr>
              <p:cNvPr id="52" name="Rectangle: Rounded Corners 8">
                <a:extLst>
                  <a:ext uri="{FF2B5EF4-FFF2-40B4-BE49-F238E27FC236}">
                    <a16:creationId xmlns:a16="http://schemas.microsoft.com/office/drawing/2014/main" id="{92E1454A-B0B8-E4C1-3FA9-977E5D89BCD2}"/>
                  </a:ext>
                </a:extLst>
              </p:cNvPr>
              <p:cNvSpPr/>
              <p:nvPr/>
            </p:nvSpPr>
            <p:spPr>
              <a:xfrm>
                <a:off x="4971185" y="614630"/>
                <a:ext cx="1842268" cy="525768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D5499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5082757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657072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6231387" y="851663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57" name="Rectángulo 16">
                <a:extLst>
                  <a:ext uri="{FF2B5EF4-FFF2-40B4-BE49-F238E27FC236}">
                    <a16:creationId xmlns:a16="http://schemas.microsoft.com/office/drawing/2014/main" id="{1CD5F77E-597B-2ECF-BAF4-03799094AFF2}"/>
                  </a:ext>
                </a:extLst>
              </p:cNvPr>
              <p:cNvSpPr/>
              <p:nvPr/>
            </p:nvSpPr>
            <p:spPr>
              <a:xfrm>
                <a:off x="5010965" y="634842"/>
                <a:ext cx="725693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rgbClr val="D5499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Pre-bundling</a:t>
                </a:r>
                <a:endParaRPr sz="800" b="1" i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69687F4-E398-CF4C-E5BF-080F18FE73E5}"/>
                </a:ext>
              </a:extLst>
            </p:cNvPr>
            <p:cNvCxnSpPr>
              <a:stCxn id="22" idx="0"/>
              <a:endCxn id="44" idx="3"/>
            </p:cNvCxnSpPr>
            <p:nvPr/>
          </p:nvCxnSpPr>
          <p:spPr>
            <a:xfrm rot="16200000" flipV="1">
              <a:off x="7241198" y="1481190"/>
              <a:ext cx="258417" cy="1536530"/>
            </a:xfrm>
            <a:prstGeom prst="bentConnector2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3">
            <a:extLst>
              <a:ext uri="{FF2B5EF4-FFF2-40B4-BE49-F238E27FC236}">
                <a16:creationId xmlns:a16="http://schemas.microsoft.com/office/drawing/2014/main" id="{739F9F7A-96AD-3694-7F9A-700E6A675515}"/>
              </a:ext>
            </a:extLst>
          </p:cNvPr>
          <p:cNvSpPr txBox="1"/>
          <p:nvPr/>
        </p:nvSpPr>
        <p:spPr>
          <a:xfrm>
            <a:off x="809797" y="948046"/>
            <a:ext cx="35803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400" dirty="0"/>
              <a:t>2 categorías de módulos, se tratan de manera diferenciada</a:t>
            </a:r>
            <a:endParaRPr sz="1400" dirty="0"/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A597F527-47A0-F0D6-D470-76CB2E48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0204" y="1099713"/>
            <a:ext cx="302754" cy="302754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C70676D9-721A-99B4-C332-CF3223118FAB}"/>
              </a:ext>
            </a:extLst>
          </p:cNvPr>
          <p:cNvSpPr txBox="1"/>
          <p:nvPr/>
        </p:nvSpPr>
        <p:spPr>
          <a:xfrm>
            <a:off x="4972958" y="1085440"/>
            <a:ext cx="149661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sz="1400" dirty="0"/>
              <a:t>Nuevo </a:t>
            </a:r>
            <a:r>
              <a:rPr lang="en-GB" sz="1400" dirty="0" err="1"/>
              <a:t>enfoque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641315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721699" y="947601"/>
            <a:ext cx="804064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Ventajas</a:t>
            </a:r>
            <a:endParaRPr sz="1400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2494CDD-78EA-835B-3579-911136DFC01E}"/>
              </a:ext>
            </a:extLst>
          </p:cNvPr>
          <p:cNvSpPr txBox="1"/>
          <p:nvPr/>
        </p:nvSpPr>
        <p:spPr>
          <a:xfrm>
            <a:off x="721699" y="1393946"/>
            <a:ext cx="4145914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Disponibilidad inmediata</a:t>
            </a:r>
          </a:p>
          <a:p>
            <a:pPr lvl="2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resuelve el árbol de módulos en tiempo real mediante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peticiones http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Lazy-loading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nativo (sintaxis de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dinámico)</a:t>
            </a:r>
          </a:p>
          <a:p>
            <a:pPr lvl="1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solicita módulos solo cuando los necesita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casi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inmediatos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sirve en caliente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 módulos editados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hay que reconstruir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ningún </a:t>
            </a:r>
            <a:r>
              <a:rPr lang="es-ES" sz="12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endParaRPr lang="es-ES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HMR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módulo ESM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Recargas con bisturí (muy granulares)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petición http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Código fuente - 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304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Redirige a cache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 -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cache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hashing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–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Reusa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hasta nuevo hash</a:t>
            </a: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ángulo 52">
            <a:extLst>
              <a:ext uri="{FF2B5EF4-FFF2-40B4-BE49-F238E27FC236}">
                <a16:creationId xmlns:a16="http://schemas.microsoft.com/office/drawing/2014/main" id="{306AED42-FFA6-7E9E-69F7-FEF39E02DDDA}"/>
              </a:ext>
            </a:extLst>
          </p:cNvPr>
          <p:cNvSpPr/>
          <p:nvPr/>
        </p:nvSpPr>
        <p:spPr>
          <a:xfrm>
            <a:off x="5209207" y="947601"/>
            <a:ext cx="1365115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Inconvenientes</a:t>
            </a:r>
            <a:endParaRPr sz="1400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0242288-9977-1E43-6A45-236E8F3503C4}"/>
              </a:ext>
            </a:extLst>
          </p:cNvPr>
          <p:cNvSpPr txBox="1"/>
          <p:nvPr/>
        </p:nvSpPr>
        <p:spPr>
          <a:xfrm>
            <a:off x="5209207" y="1393945"/>
            <a:ext cx="3598408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Comportamiento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desalineado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vs PROD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Bugs en producción no reproducible en desarrollo o viceversa</a:t>
            </a:r>
            <a:endParaRPr lang="es-ES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Compatibilidad 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navegadores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módulos nativos de ECMAScript, así como ciertas sintaxis específicas de estos, requieren navegadores compatibles</a:t>
            </a: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Soporta TS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box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pero en modo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Opinionado</a:t>
            </a:r>
            <a:endParaRPr lang="es-ES" sz="12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Sintáxis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/directivas exclusivas de Vite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import.meta.glob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que sólo Vite conoce y entiende. Te acoplas.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7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producción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Si en producción continuásemos con módulos nativos:</a:t>
            </a:r>
            <a:endParaRPr sz="1600" b="1" dirty="0"/>
          </a:p>
        </p:txBody>
      </p:sp>
      <p:sp>
        <p:nvSpPr>
          <p:cNvPr id="89" name="TextBox 3">
            <a:extLst>
              <a:ext uri="{FF2B5EF4-FFF2-40B4-BE49-F238E27FC236}">
                <a16:creationId xmlns:a16="http://schemas.microsoft.com/office/drawing/2014/main" id="{1916A55C-63C9-E206-A7D7-9611E217D888}"/>
              </a:ext>
            </a:extLst>
          </p:cNvPr>
          <p:cNvSpPr txBox="1"/>
          <p:nvPr/>
        </p:nvSpPr>
        <p:spPr>
          <a:xfrm>
            <a:off x="1239980" y="1325084"/>
            <a:ext cx="7653195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Sería ineficiente servir </a:t>
            </a:r>
            <a:r>
              <a:rPr lang="es-ES" sz="1600" b="1" dirty="0"/>
              <a:t>cientos o miles de módulos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 generaría una </a:t>
            </a:r>
            <a:r>
              <a:rPr lang="es-ES" sz="1600" b="1" dirty="0"/>
              <a:t>avalancha de peticiones</a:t>
            </a:r>
            <a:r>
              <a:rPr lang="es-ES" sz="1600" dirty="0"/>
              <a:t> en navegador que podría congestionarlo e impactar la </a:t>
            </a:r>
            <a:r>
              <a:rPr lang="es-ES" sz="1600" b="1" dirty="0"/>
              <a:t>experiencia de usuario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desarrollo</a:t>
            </a:r>
            <a:r>
              <a:rPr lang="es-ES" sz="1600" dirty="0"/>
              <a:t> es útil porque prima la </a:t>
            </a:r>
            <a:r>
              <a:rPr lang="es-ES" sz="1600" b="1" dirty="0"/>
              <a:t>inmediatez del cambio</a:t>
            </a:r>
            <a:r>
              <a:rPr lang="es-ES" sz="1600" dirty="0"/>
              <a:t> o edición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producción</a:t>
            </a:r>
            <a:r>
              <a:rPr lang="es-ES" sz="1600" dirty="0"/>
              <a:t> buscamos </a:t>
            </a:r>
            <a:r>
              <a:rPr lang="es-ES" sz="1600" b="1" dirty="0"/>
              <a:t>equilibrio</a:t>
            </a:r>
            <a:r>
              <a:rPr lang="es-ES" sz="1600" dirty="0"/>
              <a:t> entre tiempo de carga y peticiones</a:t>
            </a:r>
            <a:endParaRPr sz="1600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0375CFD7-C7D0-42AD-D467-D231CB655F8E}"/>
              </a:ext>
            </a:extLst>
          </p:cNvPr>
          <p:cNvSpPr txBox="1"/>
          <p:nvPr/>
        </p:nvSpPr>
        <p:spPr>
          <a:xfrm>
            <a:off x="900110" y="334652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Por tanto, en producción </a:t>
            </a:r>
            <a:r>
              <a:rPr lang="es-ES" sz="1600" b="1" dirty="0"/>
              <a:t>SI</a:t>
            </a:r>
            <a:r>
              <a:rPr lang="es-ES" sz="1600" dirty="0"/>
              <a:t> recurrimos a un esquema de </a:t>
            </a:r>
            <a:r>
              <a:rPr lang="es-ES" sz="1600" b="1" i="1" dirty="0" err="1"/>
              <a:t>bundling</a:t>
            </a:r>
            <a:r>
              <a:rPr lang="es-ES" sz="1600" b="1" dirty="0"/>
              <a:t> clásico</a:t>
            </a:r>
            <a:endParaRPr sz="1600" b="1" dirty="0"/>
          </a:p>
        </p:txBody>
      </p:sp>
      <p:sp>
        <p:nvSpPr>
          <p:cNvPr id="93" name="TextBox 3">
            <a:extLst>
              <a:ext uri="{FF2B5EF4-FFF2-40B4-BE49-F238E27FC236}">
                <a16:creationId xmlns:a16="http://schemas.microsoft.com/office/drawing/2014/main" id="{912FA90F-9CDE-6AE0-2A4D-13F4C5305528}"/>
              </a:ext>
            </a:extLst>
          </p:cNvPr>
          <p:cNvSpPr txBox="1"/>
          <p:nvPr/>
        </p:nvSpPr>
        <p:spPr>
          <a:xfrm>
            <a:off x="1202084" y="4409273"/>
            <a:ext cx="743547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Si bien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enormemente rápido y se usa habitualmente para librerías, no está 100% maduro para empaquetado de aplicaciones debido a características aún en desarrollo como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manejo de CSS</a:t>
            </a:r>
          </a:p>
        </p:txBody>
      </p:sp>
      <p:sp>
        <p:nvSpPr>
          <p:cNvPr id="94" name="TextBox 3">
            <a:extLst>
              <a:ext uri="{FF2B5EF4-FFF2-40B4-BE49-F238E27FC236}">
                <a16:creationId xmlns:a16="http://schemas.microsoft.com/office/drawing/2014/main" id="{E71C7547-EC50-E8E0-24A9-7059092C60A8}"/>
              </a:ext>
            </a:extLst>
          </p:cNvPr>
          <p:cNvSpPr txBox="1"/>
          <p:nvPr/>
        </p:nvSpPr>
        <p:spPr>
          <a:xfrm>
            <a:off x="900109" y="3828144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Se emplea </a:t>
            </a:r>
            <a:r>
              <a:rPr lang="es-ES" sz="1600" b="1" dirty="0" err="1"/>
              <a:t>rollup</a:t>
            </a:r>
            <a:r>
              <a:rPr lang="es-ES" sz="1600" dirty="0"/>
              <a:t>, con la vista puesta en </a:t>
            </a:r>
            <a:r>
              <a:rPr lang="es-ES" sz="1600" b="1" dirty="0" err="1"/>
              <a:t>esbuild</a:t>
            </a:r>
            <a:r>
              <a:rPr lang="es-ES" sz="1600" dirty="0"/>
              <a:t> a futuro*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332426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3185</Words>
  <Application>Microsoft Office PowerPoint</Application>
  <PresentationFormat>Presentación en pantalla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-apple-system</vt:lpstr>
      <vt:lpstr>Arial</vt:lpstr>
      <vt:lpstr>Calibri</vt:lpstr>
      <vt:lpstr>Dank Mono Regular</vt:lpstr>
      <vt:lpstr>Monospac821 BT</vt:lpstr>
      <vt:lpstr>Montserrat SemiBold</vt:lpstr>
      <vt:lpstr>Neo Sans Std</vt:lpstr>
      <vt:lpstr>Neo Sans Std Light</vt:lpstr>
      <vt:lpstr>Neo Sans Std Medium</vt:lpstr>
      <vt:lpstr>Open Sans</vt:lpstr>
      <vt:lpstr>Wingdings</vt:lpstr>
      <vt:lpstr>Office Theme</vt:lpstr>
      <vt:lpstr>Presentación de PowerPoint</vt:lpstr>
      <vt:lpstr>Panorama actual</vt:lpstr>
      <vt:lpstr>Comparativa resumida</vt:lpstr>
      <vt:lpstr>El problema del rendimiento</vt:lpstr>
      <vt:lpstr>Vite entra en escena</vt:lpstr>
      <vt:lpstr>Bundling clásico</vt:lpstr>
      <vt:lpstr>Vite - flujo desarrollo</vt:lpstr>
      <vt:lpstr>Vite - flujo desarrollo</vt:lpstr>
      <vt:lpstr>Vite - flujo producción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450</cp:revision>
  <dcterms:modified xsi:type="dcterms:W3CDTF">2024-07-04T12:29:59Z</dcterms:modified>
</cp:coreProperties>
</file>