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737" r:id="rId4"/>
    <p:sldId id="666" r:id="rId5"/>
    <p:sldId id="667" r:id="rId6"/>
    <p:sldId id="738" r:id="rId7"/>
    <p:sldId id="739" r:id="rId8"/>
    <p:sldId id="261" r:id="rId9"/>
    <p:sldId id="741" r:id="rId10"/>
    <p:sldId id="297" r:id="rId11"/>
    <p:sldId id="742" r:id="rId12"/>
    <p:sldId id="26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Dank Mono Regular" panose="00000509000000000000" pitchFamily="50" charset="0"/>
      <p:regular r:id="rId19"/>
    </p:embeddedFont>
    <p:embeddedFont>
      <p:font typeface="Montserrat SemiBold" panose="000007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p15:clr>
            <a:srgbClr val="A4A3A4"/>
          </p15:clr>
        </p15:guide>
        <p15:guide id="4" pos="158">
          <p15:clr>
            <a:srgbClr val="A4A3A4"/>
          </p15:clr>
        </p15:guide>
        <p15:guide id="5" pos="5602">
          <p15:clr>
            <a:srgbClr val="A4A3A4"/>
          </p15:clr>
        </p15:guide>
        <p15:guide id="6" orient="horz" pos="48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rNPmTgZHa7K1yj3rRNKBZC0At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7D5"/>
    <a:srgbClr val="3DA510"/>
    <a:srgbClr val="D54998"/>
    <a:srgbClr val="7887DE"/>
    <a:srgbClr val="949FE4"/>
    <a:srgbClr val="00DAD7"/>
    <a:srgbClr val="006B5F"/>
    <a:srgbClr val="BC5B40"/>
    <a:srgbClr val="FF3E83"/>
    <a:srgbClr val="F7F2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12" autoAdjust="0"/>
    <p:restoredTop sz="69469" autoAdjust="0"/>
  </p:normalViewPr>
  <p:slideViewPr>
    <p:cSldViewPr snapToGrid="0">
      <p:cViewPr varScale="1">
        <p:scale>
          <a:sx n="123" d="100"/>
          <a:sy n="123" d="100"/>
        </p:scale>
        <p:origin x="1893" y="90"/>
      </p:cViewPr>
      <p:guideLst>
        <p:guide orient="horz" pos="1620"/>
        <p:guide pos="2880"/>
        <p:guide pos="408"/>
        <p:guide pos="158"/>
        <p:guide pos="5602"/>
        <p:guide orient="horz" pos="486"/>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gn="l" rtl="0">
              <a:spcBef>
                <a:spcPts val="0"/>
              </a:spcBef>
              <a:spcAft>
                <a:spcPts val="0"/>
              </a:spcAft>
              <a:buFontTx/>
              <a:buNone/>
            </a:pPr>
            <a:r>
              <a:rPr lang="es-ES" sz="1100" dirty="0"/>
              <a:t>¿Alguna vez os habéis planteado quien hace todas esas dependencias que os instaláis con </a:t>
            </a:r>
            <a:r>
              <a:rPr lang="es-ES" sz="1100" i="1" dirty="0" err="1"/>
              <a:t>npm</a:t>
            </a:r>
            <a:r>
              <a:rPr lang="es-ES" sz="1100" dirty="0"/>
              <a:t>? ¡Pues gente como vosotros! </a:t>
            </a:r>
          </a:p>
          <a:p>
            <a:pPr marL="0" lvl="0" indent="0" algn="l" rtl="0">
              <a:spcBef>
                <a:spcPts val="0"/>
              </a:spcBef>
              <a:spcAft>
                <a:spcPts val="0"/>
              </a:spcAft>
              <a:buFontTx/>
              <a:buNone/>
            </a:pPr>
            <a:r>
              <a:rPr lang="es-ES" sz="1100" dirty="0"/>
              <a:t>¿No os veis publicando librerías? Podéis pensar que es algo poco probable, pero si lleváis suficiente tiempo en este mundillo, acabaréis haciéndolo.</a:t>
            </a:r>
          </a:p>
          <a:p>
            <a:pPr marL="0" lvl="0" indent="0" algn="l" rtl="0">
              <a:spcBef>
                <a:spcPts val="0"/>
              </a:spcBef>
              <a:spcAft>
                <a:spcPts val="0"/>
              </a:spcAft>
              <a:buFontTx/>
              <a:buNone/>
            </a:pPr>
            <a:endParaRPr lang="es-ES" sz="1100" dirty="0"/>
          </a:p>
          <a:p>
            <a:pPr marL="0" lvl="0" indent="0" algn="l" rtl="0">
              <a:spcBef>
                <a:spcPts val="0"/>
              </a:spcBef>
              <a:spcAft>
                <a:spcPts val="0"/>
              </a:spcAft>
              <a:buFontTx/>
              <a:buNone/>
            </a:pPr>
            <a:r>
              <a:rPr lang="es-ES" sz="1100" dirty="0"/>
              <a:t>- Podéis animaros con librerías públicas, colaborando con vuestro pequeño granito de arena. Es cierto que en </a:t>
            </a:r>
            <a:r>
              <a:rPr lang="es-ES" sz="1100" dirty="0" err="1"/>
              <a:t>frontend</a:t>
            </a:r>
            <a:r>
              <a:rPr lang="es-ES" sz="1100" dirty="0"/>
              <a:t> tenemos librerías para casi todo, la comunidad es enorme y el ecosistema muy rico, pero seguro que quedan casos por cubrir. Además, no tenéis que pensar en librerías complejas, hay ejemplos de </a:t>
            </a:r>
            <a:r>
              <a:rPr lang="es-ES" sz="1100" dirty="0" err="1"/>
              <a:t>microlibrerías</a:t>
            </a:r>
            <a:r>
              <a:rPr lang="es-ES" sz="1100" dirty="0"/>
              <a:t> tremendamente populares, como </a:t>
            </a:r>
            <a:r>
              <a:rPr lang="es-ES" sz="1100" dirty="0" err="1"/>
              <a:t>is-number</a:t>
            </a:r>
            <a:r>
              <a:rPr lang="es-ES" sz="1100" dirty="0"/>
              <a:t>, </a:t>
            </a:r>
            <a:r>
              <a:rPr lang="es-ES" sz="1100" dirty="0" err="1"/>
              <a:t>is-odd</a:t>
            </a:r>
            <a:r>
              <a:rPr lang="es-ES" sz="1100" dirty="0"/>
              <a:t>, </a:t>
            </a:r>
            <a:r>
              <a:rPr lang="es-ES" sz="1100" dirty="0" err="1"/>
              <a:t>pad-left</a:t>
            </a:r>
            <a:r>
              <a:rPr lang="es-ES" sz="1100" dirty="0"/>
              <a:t>, etc. No necesariamente hay que descubrir el nuevo </a:t>
            </a:r>
            <a:r>
              <a:rPr lang="es-ES" sz="1100" dirty="0" err="1"/>
              <a:t>framework</a:t>
            </a:r>
            <a:r>
              <a:rPr lang="es-ES" sz="1100" dirty="0"/>
              <a:t> de </a:t>
            </a:r>
            <a:r>
              <a:rPr lang="es-ES" sz="1100"/>
              <a:t>moda.</a:t>
            </a:r>
            <a:br>
              <a:rPr lang="es-ES" sz="1100"/>
            </a:br>
            <a:endParaRPr lang="es-ES" sz="1100" dirty="0"/>
          </a:p>
          <a:p>
            <a:pPr marL="0" lvl="0" indent="0" algn="l" rtl="0">
              <a:spcBef>
                <a:spcPts val="0"/>
              </a:spcBef>
              <a:spcAft>
                <a:spcPts val="0"/>
              </a:spcAft>
              <a:buFontTx/>
              <a:buNone/>
            </a:pPr>
            <a:r>
              <a:rPr lang="es-ES" sz="1100" dirty="0"/>
              <a:t>- Pero es que hay otro caso de uso muy probable, no tienen por que ser librerías públicas, sino que, en muchas ocasiones, las publicaréis de forma interna para la empresa o proyecto en el que estéis trabajando. Es bastante común en proyectos grandes tener librerías comunes de utilidades, componentes, herramientas internas, etc. que son transversales a los equipos y que toda la empresa utiliza para armonizar estrategias.</a:t>
            </a:r>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24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La herramienta fundamental para gestionar librerías son los gestores de paquetes:</a:t>
            </a:r>
          </a:p>
          <a:p>
            <a:pPr marL="171450" lvl="0" indent="-171450" algn="l" rtl="0">
              <a:spcBef>
                <a:spcPts val="0"/>
              </a:spcBef>
              <a:spcAft>
                <a:spcPts val="0"/>
              </a:spcAft>
              <a:buFontTx/>
              <a:buChar char="-"/>
            </a:pPr>
            <a:r>
              <a:rPr lang="es-ES" dirty="0"/>
              <a:t>Si somos consumidores de librerías, estos gestores nos permiten instalar y desinstalar paquetes, mantener el árbol de dependencias correcto, con las versiones adecuadas, poder replicar una instalación exacta en otra máquina, etc.</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Si somos creadores de librerías, los gestores nos permiten automatizar tareas como el versionado, la publicación,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Estas herramientas no son nuevas ni específicas del frontend. En otros lenguajes también existen, con el mismo propósito, como Maven en Java o Conan en C++. </a:t>
            </a:r>
          </a:p>
          <a:p>
            <a:pPr marL="0" lvl="0" indent="0" algn="l" rtl="0">
              <a:spcBef>
                <a:spcPts val="0"/>
              </a:spcBef>
              <a:spcAft>
                <a:spcPts val="0"/>
              </a:spcAft>
              <a:buFontTx/>
              <a:buNone/>
            </a:pPr>
            <a:r>
              <a:rPr lang="es-ES" dirty="0"/>
              <a:t>Pero en el caso concreto del frontend, tenemos varias con cierta popularidad:</a:t>
            </a:r>
            <a:br>
              <a:rPr lang="es-ES" dirty="0"/>
            </a:br>
            <a:br>
              <a:rPr lang="es-ES" dirty="0"/>
            </a:br>
            <a:r>
              <a:rPr lang="es-ES" dirty="0"/>
              <a:t>- </a:t>
            </a:r>
            <a:r>
              <a:rPr lang="es-ES" b="1" dirty="0" err="1"/>
              <a:t>npm</a:t>
            </a:r>
            <a:r>
              <a:rPr lang="es-ES" dirty="0"/>
              <a:t>: el gestor más conocido sin duda es </a:t>
            </a:r>
            <a:r>
              <a:rPr lang="es-ES" dirty="0" err="1"/>
              <a:t>npm</a:t>
            </a:r>
            <a:r>
              <a:rPr lang="es-ES" dirty="0"/>
              <a:t> (</a:t>
            </a:r>
            <a:r>
              <a:rPr lang="es-ES" dirty="0" err="1"/>
              <a:t>Node</a:t>
            </a:r>
            <a:r>
              <a:rPr lang="es-ES" dirty="0"/>
              <a:t> </a:t>
            </a:r>
            <a:r>
              <a:rPr lang="es-ES" dirty="0" err="1"/>
              <a:t>Package</a:t>
            </a:r>
            <a:r>
              <a:rPr lang="es-ES" dirty="0"/>
              <a:t> Manager</a:t>
            </a:r>
            <a:r>
              <a:rPr lang="es-ES" u="sng" dirty="0"/>
              <a:t>)</a:t>
            </a:r>
            <a:r>
              <a:rPr lang="es-ES" dirty="0"/>
              <a:t> puesto que se trata del gestor de paquetes oficial que incluye Node.js. Ha sido, y sigue siendo, muy popular, pero durante un tiempo, sobre todo en sus versiones más primitivas, adoleció de ciertas limitaciones en funcionalidad y algunas quejas sobre el rendimiento, incluso problemas serios en la gestión de dependencias como la duplicidad de paquetes. Esto provocó bastante descontento e hizo que la competencia proliferara. Si bien hoy todos estos problemas están resueltos, surgieron alternativas interesantes a </a:t>
            </a:r>
            <a:r>
              <a:rPr lang="es-ES" dirty="0" err="1"/>
              <a:t>npm</a:t>
            </a:r>
            <a:r>
              <a:rPr lang="es-ES" dirty="0"/>
              <a:t>.</a:t>
            </a:r>
            <a:br>
              <a:rPr lang="es-ES" dirty="0"/>
            </a:br>
            <a:endParaRPr lang="es-ES" dirty="0"/>
          </a:p>
          <a:p>
            <a:pPr marL="0" lvl="0" indent="0" algn="l" rtl="0">
              <a:spcBef>
                <a:spcPts val="0"/>
              </a:spcBef>
              <a:spcAft>
                <a:spcPts val="0"/>
              </a:spcAft>
              <a:buFontTx/>
              <a:buNone/>
            </a:pPr>
            <a:r>
              <a:rPr lang="es-ES" dirty="0"/>
              <a:t>- </a:t>
            </a:r>
            <a:r>
              <a:rPr lang="es-ES" b="1" dirty="0" err="1"/>
              <a:t>yarn</a:t>
            </a:r>
            <a:r>
              <a:rPr lang="es-ES" dirty="0"/>
              <a:t>: con este panorama nació YARN, que pretendía solventar estos problemas. </a:t>
            </a:r>
            <a:r>
              <a:rPr lang="es-ES" dirty="0" err="1"/>
              <a:t>Yarn</a:t>
            </a:r>
            <a:r>
              <a:rPr lang="es-ES" dirty="0"/>
              <a:t> aporta algunas novedades como la instalación en paralelo de los paquetes, una estrategia de cacheo de librerías más agresiva, manejo más rápido de ficheros grandes, etc. Fue además pionero al incorporar el </a:t>
            </a:r>
            <a:r>
              <a:rPr lang="es-ES" dirty="0" err="1"/>
              <a:t>lock</a:t>
            </a:r>
            <a:r>
              <a:rPr lang="es-ES" dirty="0"/>
              <a:t>, una descripción más detallada del árbol de dependencias para poder reproducirlo con exactitud. También introdujo </a:t>
            </a:r>
            <a:r>
              <a:rPr lang="es-ES" dirty="0" err="1"/>
              <a:t>workspaces</a:t>
            </a:r>
            <a:r>
              <a:rPr lang="es-ES" dirty="0"/>
              <a:t> o la instalación offline (a través de lo que tengas cacheado). La competencia siempre es beneficiosa e hizo ponerse las pilas a NPM. Hoy día se pueden decir que están a la par.</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 </a:t>
            </a:r>
            <a:r>
              <a:rPr lang="es-ES" b="1" dirty="0" err="1"/>
              <a:t>pnpm</a:t>
            </a:r>
            <a:r>
              <a:rPr lang="es-ES" dirty="0"/>
              <a:t>: otro de los competidores que retó a </a:t>
            </a:r>
            <a:r>
              <a:rPr lang="es-ES" dirty="0" err="1"/>
              <a:t>npm</a:t>
            </a:r>
            <a:r>
              <a:rPr lang="es-ES" dirty="0"/>
              <a:t> es el gestor </a:t>
            </a:r>
            <a:r>
              <a:rPr lang="es-ES" dirty="0" err="1"/>
              <a:t>pnpm</a:t>
            </a:r>
            <a:r>
              <a:rPr lang="es-ES" dirty="0"/>
              <a:t>, que vino a aportar más eficiencia con el uso de enlaces </a:t>
            </a:r>
            <a:r>
              <a:rPr lang="es-ES" dirty="0" err="1"/>
              <a:t>hard</a:t>
            </a:r>
            <a:r>
              <a:rPr lang="es-ES" dirty="0"/>
              <a:t> links (referencia directa, apunta al contenido de un fichero) y </a:t>
            </a:r>
            <a:r>
              <a:rPr lang="es-ES" dirty="0" err="1"/>
              <a:t>sym</a:t>
            </a:r>
            <a:r>
              <a:rPr lang="es-ES" dirty="0"/>
              <a:t> links (referencia indirecta, ruta hacia otro fichero). Ya sabemos lo enorme que puede llegar a ser </a:t>
            </a:r>
            <a:r>
              <a:rPr lang="es-ES" i="1" dirty="0" err="1"/>
              <a:t>node_modules</a:t>
            </a:r>
            <a:r>
              <a:rPr lang="es-ES" dirty="0"/>
              <a:t>, y con múltiples proyectos, nuestro disco duro sufre. </a:t>
            </a:r>
            <a:r>
              <a:rPr lang="es-ES" dirty="0" err="1"/>
              <a:t>Pnpm</a:t>
            </a:r>
            <a:r>
              <a:rPr lang="es-ES" dirty="0"/>
              <a:t> instala y almacena una copia física de cada paquete, independientemente de cuantos proyectos la utilicen. En cada instalación del paquete se añade un enlace hacia la copia física real. Esto aporta de forma implícita gran velocidad de instalación y mucha menor duplicidad de paquetes que </a:t>
            </a:r>
            <a:r>
              <a:rPr lang="es-ES" dirty="0" err="1"/>
              <a:t>npm</a:t>
            </a:r>
            <a:r>
              <a:rPr lang="es-ES" dirty="0"/>
              <a:t> o </a:t>
            </a:r>
            <a:r>
              <a:rPr lang="es-ES" dirty="0" err="1"/>
              <a:t>yarn</a:t>
            </a:r>
            <a:r>
              <a:rPr lang="es-ES" dirty="0"/>
              <a:t>.</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Las librerías o paquetes evolucionan con el tiempo, es decir, cambian. Una forma básica y simple de expresar esa evolución es mediante el número de versión. SEMVER es el acrónimo de </a:t>
            </a:r>
            <a:r>
              <a:rPr lang="es-ES" dirty="0" err="1"/>
              <a:t>Semantic</a:t>
            </a:r>
            <a:r>
              <a:rPr lang="es-ES" dirty="0"/>
              <a:t> </a:t>
            </a:r>
            <a:r>
              <a:rPr lang="es-ES" dirty="0" err="1"/>
              <a:t>Versioning</a:t>
            </a:r>
            <a:r>
              <a:rPr lang="es-ES" dirty="0"/>
              <a:t> y es el estándar por defecto que todos utilizamos en el mundo del software.</a:t>
            </a:r>
          </a:p>
          <a:p>
            <a:pPr marL="228600" indent="0">
              <a:buFontTx/>
              <a:buNone/>
            </a:pPr>
            <a:endParaRPr lang="es-ES" dirty="0"/>
          </a:p>
          <a:p>
            <a:pPr marL="228600" indent="0">
              <a:buFontTx/>
              <a:buNone/>
            </a:pPr>
            <a:r>
              <a:rPr lang="es-ES" dirty="0"/>
              <a:t>SEMVER especifica que una versión debe constar de 3 partes principales o números que representan, en orden, la importancia del cambio:</a:t>
            </a:r>
          </a:p>
          <a:p>
            <a:pPr lvl="1">
              <a:buFont typeface="Arial" panose="020B0604020202020204" pitchFamily="34" charset="0"/>
              <a:buChar char="•"/>
            </a:pPr>
            <a:r>
              <a:rPr lang="es-ES" b="1" dirty="0" err="1"/>
              <a:t>Major</a:t>
            </a:r>
            <a:r>
              <a:rPr lang="es-ES" b="1" dirty="0"/>
              <a:t> </a:t>
            </a:r>
            <a:r>
              <a:rPr lang="es-ES" b="1" dirty="0" err="1"/>
              <a:t>version</a:t>
            </a:r>
            <a:r>
              <a:rPr lang="es-ES" dirty="0"/>
              <a:t> (</a:t>
            </a:r>
            <a:r>
              <a:rPr lang="es-ES" i="1" dirty="0"/>
              <a:t>breaking change</a:t>
            </a:r>
            <a:r>
              <a:rPr lang="es-ES" dirty="0"/>
              <a:t>). Se ha modificado nuestro interfaz de tal modo que rompemos la compatibilidad, esto es, nuestros consumidores se verán obligados a adaptar su código con esta nueva versión. </a:t>
            </a:r>
            <a:r>
              <a:rPr lang="es-ES" i="1" dirty="0"/>
              <a:t>Ejemplo</a:t>
            </a:r>
            <a:r>
              <a:rPr lang="es-ES" dirty="0"/>
              <a:t>: cambiamos el nombre o eliminamos una función de nuestra API.</a:t>
            </a:r>
          </a:p>
          <a:p>
            <a:pPr lvl="1">
              <a:buFont typeface="Arial" panose="020B0604020202020204" pitchFamily="34" charset="0"/>
              <a:buChar char="•"/>
            </a:pPr>
            <a:r>
              <a:rPr lang="es-ES" b="1" dirty="0"/>
              <a:t>Minor </a:t>
            </a:r>
            <a:r>
              <a:rPr lang="es-ES" b="1" dirty="0" err="1"/>
              <a:t>version</a:t>
            </a:r>
            <a:r>
              <a:rPr lang="es-ES" dirty="0"/>
              <a:t> (</a:t>
            </a:r>
            <a:r>
              <a:rPr lang="es-ES" i="1" dirty="0"/>
              <a:t>new features</a:t>
            </a:r>
            <a:r>
              <a:rPr lang="es-ES" dirty="0"/>
              <a:t>). Se ha añadido alguna funcionalidad nueva, pero mantenemos la compatibilidad hacia atrás. </a:t>
            </a:r>
            <a:r>
              <a:rPr lang="es-ES" i="1" dirty="0"/>
              <a:t>Ejemplo</a:t>
            </a:r>
            <a:r>
              <a:rPr lang="es-ES" dirty="0"/>
              <a:t>: añadimos un nuevo método a nuestra interfaz, o añadimos un nuevo argumento a un método ya existente.</a:t>
            </a:r>
          </a:p>
          <a:p>
            <a:pPr lvl="1">
              <a:buFont typeface="Arial" panose="020B0604020202020204" pitchFamily="34" charset="0"/>
              <a:buChar char="•"/>
            </a:pPr>
            <a:r>
              <a:rPr lang="es-ES" b="1" dirty="0"/>
              <a:t>Patch </a:t>
            </a:r>
            <a:r>
              <a:rPr lang="es-ES" b="1" dirty="0" err="1"/>
              <a:t>version</a:t>
            </a:r>
            <a:r>
              <a:rPr lang="es-ES" dirty="0"/>
              <a:t> (</a:t>
            </a:r>
            <a:r>
              <a:rPr lang="es-ES" i="1" dirty="0" err="1"/>
              <a:t>fix</a:t>
            </a:r>
            <a:r>
              <a:rPr lang="es-ES" dirty="0"/>
              <a:t>). Cambio que no modifica la interfaz ni añade nueva funcionalidad, sino que arregla o corrige ciertos defectos. </a:t>
            </a:r>
            <a:r>
              <a:rPr lang="es-ES" i="1" dirty="0"/>
              <a:t>Ejemplo</a:t>
            </a:r>
            <a:r>
              <a:rPr lang="es-ES" dirty="0"/>
              <a:t>: una función de nuestra interfaz devuelve ahora un cálculo corregido.</a:t>
            </a:r>
          </a:p>
          <a:p>
            <a:pPr lvl="1">
              <a:buFontTx/>
              <a:buChar char="-"/>
            </a:pPr>
            <a:endParaRPr lang="es-ES" dirty="0"/>
          </a:p>
          <a:p>
            <a:pPr marL="228600" lvl="0" indent="0">
              <a:buFontTx/>
              <a:buNone/>
            </a:pPr>
            <a:r>
              <a:rPr lang="es-ES" dirty="0"/>
              <a:t>POLÉMICA: un versionado bien aplicado, siguiendo la norma, no debe dar problemas. Los problemas vienen cuando no se aplica de forma estricta. Puede suceder, por ejemplo, que un determinado paquete libera una nueva versión subiendo la </a:t>
            </a:r>
            <a:r>
              <a:rPr lang="es-ES" i="1" dirty="0"/>
              <a:t>minor versión</a:t>
            </a:r>
            <a:r>
              <a:rPr lang="es-ES" dirty="0"/>
              <a:t>, cuando en realidad incluye un </a:t>
            </a:r>
            <a:r>
              <a:rPr lang="es-ES" i="1" dirty="0"/>
              <a:t>breaking change</a:t>
            </a:r>
            <a:r>
              <a:rPr lang="es-ES" dirty="0"/>
              <a:t>. Puesto que, desde nuestro gestor de paquetes, no solemos fijar versiones completamente, podría instalarnos esa nueva </a:t>
            </a:r>
            <a:r>
              <a:rPr lang="es-ES" i="1" dirty="0"/>
              <a:t>minor versión</a:t>
            </a:r>
            <a:r>
              <a:rPr lang="es-ES" dirty="0"/>
              <a:t> y provocar errores.</a:t>
            </a:r>
          </a:p>
          <a:p>
            <a:pPr marL="228600" lvl="0" indent="0">
              <a:buFontTx/>
              <a:buNone/>
            </a:pPr>
            <a:endParaRPr lang="es-ES" dirty="0"/>
          </a:p>
          <a:p>
            <a:pPr marL="228600" lvl="0" indent="0">
              <a:buFontTx/>
              <a:buNone/>
            </a:pPr>
            <a:r>
              <a:rPr lang="es-ES" dirty="0"/>
              <a:t>Existen además operadores o sintaxis para flexibilizar las reglas de SEMVER y que nuestro gestor de paquetes adopte un enfoque más práctico y menos rígido:</a:t>
            </a:r>
          </a:p>
          <a:p>
            <a:pPr marL="228600" lvl="0" indent="0">
              <a:buFontTx/>
              <a:buNone/>
            </a:pPr>
            <a:endParaRPr lang="es-ES" dirty="0"/>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i="0" dirty="0"/>
              <a:t>^</a:t>
            </a:r>
            <a:r>
              <a:rPr lang="es-ES" dirty="0"/>
              <a:t> = Operador para machear versiones cuya mayor coincida, pero cuya </a:t>
            </a:r>
            <a:r>
              <a:rPr lang="es-ES" i="1" dirty="0"/>
              <a:t>minor</a:t>
            </a:r>
            <a:r>
              <a:rPr lang="es-ES" dirty="0"/>
              <a:t> o </a:t>
            </a:r>
            <a:r>
              <a:rPr lang="es-ES" i="1" dirty="0"/>
              <a:t>patch</a:t>
            </a:r>
            <a:r>
              <a:rPr lang="es-ES" dirty="0"/>
              <a:t> sean al menos iguales o mayores que la indicada. “Congela mayor”.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a:t>
            </a:r>
            <a:r>
              <a:rPr lang="es-ES" dirty="0"/>
              <a:t> = Operador para machear versiones cuya mayor y </a:t>
            </a:r>
            <a:r>
              <a:rPr lang="es-ES" i="1" dirty="0"/>
              <a:t>minor</a:t>
            </a:r>
            <a:r>
              <a:rPr lang="es-ES" dirty="0"/>
              <a:t> coincidan, pero cuyo </a:t>
            </a:r>
            <a:r>
              <a:rPr lang="es-ES" i="1" dirty="0"/>
              <a:t>patch</a:t>
            </a:r>
            <a:r>
              <a:rPr lang="es-ES" dirty="0"/>
              <a:t> sean al menos igual o mayor que el indicado. “Congela mayor y minor”.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4.x o 4.1.x </a:t>
            </a:r>
            <a:r>
              <a:rPr lang="es-ES" dirty="0"/>
              <a:t>= Machea la versión siendo x cualquier valor posible.</a:t>
            </a:r>
          </a:p>
          <a:p>
            <a:pPr marL="685800" marR="0" lvl="1"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s-ES" dirty="0"/>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br>
              <a:rPr lang="es-ES" dirty="0"/>
            </a:br>
            <a:r>
              <a:rPr lang="es-ES" u="sng" dirty="0"/>
              <a:t>[Opcional] Mostrar desde </a:t>
            </a:r>
            <a:r>
              <a:rPr lang="es-ES" u="sng" dirty="0" err="1"/>
              <a:t>VSCode</a:t>
            </a:r>
            <a:r>
              <a:rPr lang="es-ES" dirty="0"/>
              <a:t>:</a:t>
            </a:r>
            <a:br>
              <a:rPr lang="es-ES" dirty="0"/>
            </a:br>
            <a:r>
              <a:rPr lang="es-ES" dirty="0"/>
              <a:t>- </a:t>
            </a:r>
            <a:r>
              <a:rPr lang="es-ES" dirty="0" err="1"/>
              <a:t>package.json</a:t>
            </a:r>
            <a:r>
              <a:rPr lang="es-ES" dirty="0"/>
              <a:t>. Ver gorrito, instalar y ver que instala realmente.</a:t>
            </a:r>
            <a:br>
              <a:rPr lang="es-ES" dirty="0"/>
            </a:br>
            <a:r>
              <a:rPr lang="es-ES" dirty="0"/>
              <a:t>- </a:t>
            </a:r>
            <a:r>
              <a:rPr lang="es-ES" dirty="0" err="1"/>
              <a:t>package-lock</a:t>
            </a:r>
            <a:r>
              <a:rPr lang="es-ES" dirty="0"/>
              <a:t>. Ver árbol de dependencias del </a:t>
            </a:r>
            <a:r>
              <a:rPr lang="es-ES" dirty="0" err="1"/>
              <a:t>package-lock</a:t>
            </a:r>
            <a:r>
              <a:rPr lang="es-ES" dirty="0"/>
              <a:t>.</a:t>
            </a:r>
          </a:p>
          <a:p>
            <a:pPr marL="2286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a:t>
            </a:r>
            <a:r>
              <a:rPr lang="es-ES" dirty="0" err="1"/>
              <a:t>Hover</a:t>
            </a:r>
            <a:r>
              <a:rPr lang="es-ES" dirty="0"/>
              <a:t> sobre dependencias en </a:t>
            </a:r>
            <a:r>
              <a:rPr lang="es-ES" dirty="0" err="1"/>
              <a:t>package.json</a:t>
            </a:r>
            <a:r>
              <a:rPr lang="es-ES" dirty="0"/>
              <a:t> para ver la última versión. </a:t>
            </a:r>
          </a:p>
          <a:p>
            <a:pPr marL="228600" lvl="0" indent="0">
              <a:buFontTx/>
              <a:buNone/>
            </a:pPr>
            <a:r>
              <a:rPr lang="es-ES" dirty="0"/>
              <a:t>- </a:t>
            </a:r>
            <a:r>
              <a:rPr lang="es-ES" dirty="0" err="1"/>
              <a:t>npm</a:t>
            </a:r>
            <a:r>
              <a:rPr lang="es-ES" dirty="0"/>
              <a:t> </a:t>
            </a:r>
            <a:r>
              <a:rPr lang="es-ES" dirty="0" err="1"/>
              <a:t>list</a:t>
            </a:r>
            <a:r>
              <a:rPr lang="es-ES" dirty="0"/>
              <a:t> para ver que tenemos instalado. </a:t>
            </a:r>
            <a:br>
              <a:rPr lang="es-ES" dirty="0"/>
            </a:br>
            <a:r>
              <a:rPr lang="es-ES" dirty="0"/>
              <a:t>- </a:t>
            </a:r>
            <a:r>
              <a:rPr lang="es-ES" dirty="0" err="1"/>
              <a:t>npm</a:t>
            </a:r>
            <a:r>
              <a:rPr lang="es-ES" dirty="0"/>
              <a:t> show vite, </a:t>
            </a:r>
            <a:r>
              <a:rPr lang="es-ES" dirty="0" err="1"/>
              <a:t>npm</a:t>
            </a:r>
            <a:r>
              <a:rPr lang="es-ES" dirty="0"/>
              <a:t> show vite </a:t>
            </a:r>
            <a:r>
              <a:rPr lang="es-ES" dirty="0" err="1"/>
              <a:t>versions</a:t>
            </a:r>
            <a:r>
              <a:rPr lang="es-ES" dirty="0"/>
              <a:t>, </a:t>
            </a:r>
            <a:r>
              <a:rPr lang="es-ES" dirty="0" err="1"/>
              <a:t>npm</a:t>
            </a:r>
            <a:r>
              <a:rPr lang="es-ES" dirty="0"/>
              <a:t> show vite </a:t>
            </a:r>
            <a:r>
              <a:rPr lang="es-ES" dirty="0" err="1"/>
              <a:t>dist</a:t>
            </a:r>
            <a:r>
              <a:rPr lang="es-ES" dirty="0"/>
              <a:t>-tags.</a:t>
            </a:r>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422734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El proceso de instalación de un paquete o librería que se encuentra publicado en un repositorio o </a:t>
            </a:r>
            <a:r>
              <a:rPr lang="es-ES" dirty="0" err="1"/>
              <a:t>registry</a:t>
            </a:r>
            <a:r>
              <a:rPr lang="es-ES" dirty="0"/>
              <a:t>, independientemente de que sea público o privado, sucede del siguiente modo:</a:t>
            </a:r>
          </a:p>
          <a:p>
            <a:endParaRPr lang="es-ES" dirty="0"/>
          </a:p>
          <a:p>
            <a:pPr>
              <a:buFontTx/>
              <a:buChar char="-"/>
            </a:pPr>
            <a:r>
              <a:rPr lang="es-ES" dirty="0"/>
              <a:t>Los paquetes que necesitamos para nuestro proyecto quedan registrados en la sección de dependencias de nuestro </a:t>
            </a:r>
            <a:r>
              <a:rPr lang="es-ES" dirty="0" err="1"/>
              <a:t>package.json</a:t>
            </a:r>
            <a:r>
              <a:rPr lang="es-ES" dirty="0"/>
              <a:t> junto con la versión deseada. </a:t>
            </a:r>
          </a:p>
          <a:p>
            <a:pPr>
              <a:buFontTx/>
              <a:buChar char="-"/>
            </a:pPr>
            <a:r>
              <a:rPr lang="es-ES" dirty="0"/>
              <a:t>Al hacer un </a:t>
            </a:r>
            <a:r>
              <a:rPr lang="es-ES" i="1" dirty="0" err="1"/>
              <a:t>npm</a:t>
            </a:r>
            <a:r>
              <a:rPr lang="es-ES" i="1" dirty="0"/>
              <a:t> </a:t>
            </a:r>
            <a:r>
              <a:rPr lang="es-ES" i="1" dirty="0" err="1"/>
              <a:t>install</a:t>
            </a:r>
            <a:r>
              <a:rPr lang="es-ES" dirty="0"/>
              <a:t> solicitamos a </a:t>
            </a:r>
            <a:r>
              <a:rPr lang="es-ES" dirty="0" err="1"/>
              <a:t>npm</a:t>
            </a:r>
            <a:r>
              <a:rPr lang="es-ES" dirty="0"/>
              <a:t> que recupere dichos paquetes para que sean instalados localmente.</a:t>
            </a:r>
          </a:p>
          <a:p>
            <a:pPr>
              <a:buFontTx/>
              <a:buChar char="-"/>
            </a:pPr>
            <a:r>
              <a:rPr lang="es-ES" dirty="0" err="1"/>
              <a:t>Npm</a:t>
            </a:r>
            <a:r>
              <a:rPr lang="es-ES" dirty="0"/>
              <a:t> busca el paquete en su versión compatible más reciente que pueda </a:t>
            </a:r>
            <a:r>
              <a:rPr lang="es-ES" i="1" dirty="0"/>
              <a:t>machear</a:t>
            </a:r>
            <a:r>
              <a:rPr lang="es-ES" dirty="0"/>
              <a:t> con nuestra petición.</a:t>
            </a:r>
          </a:p>
          <a:p>
            <a:pPr>
              <a:buFontTx/>
              <a:buChar char="-"/>
            </a:pPr>
            <a:r>
              <a:rPr lang="es-ES" dirty="0"/>
              <a:t>El paquete recuperado es instalado localmente en la carpeta </a:t>
            </a:r>
            <a:r>
              <a:rPr lang="es-ES" i="1" dirty="0" err="1"/>
              <a:t>node_modules</a:t>
            </a:r>
            <a:r>
              <a:rPr lang="es-ES" dirty="0"/>
              <a:t>.</a:t>
            </a:r>
          </a:p>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a:p>
        </p:txBody>
      </p:sp>
    </p:spTree>
    <p:extLst>
      <p:ext uri="{BB962C8B-B14F-4D97-AF65-F5344CB8AC3E}">
        <p14:creationId xmlns:p14="http://schemas.microsoft.com/office/powerpoint/2010/main" val="30806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¿Pero que sucede si una librería no está aún publicada? ¿Cómo puedo trabajar con ella para probarla?</a:t>
            </a:r>
          </a:p>
          <a:p>
            <a:pPr marL="0" lvl="0" indent="0" algn="l" rtl="0">
              <a:spcBef>
                <a:spcPts val="0"/>
              </a:spcBef>
              <a:spcAft>
                <a:spcPts val="0"/>
              </a:spcAft>
              <a:buFontTx/>
              <a:buNone/>
            </a:pPr>
            <a:r>
              <a:rPr lang="es-ES" dirty="0"/>
              <a:t>Esto es más común de lo que pueda parecer cuando desarrollamos librerías. Queremos poder probarlas antes de publicarlas, y para consumirlas localmente hay diferentes mecanismos:</a:t>
            </a:r>
          </a:p>
          <a:p>
            <a:pPr marL="628650" lvl="1" indent="-171450" algn="l" rtl="0">
              <a:spcBef>
                <a:spcPts val="0"/>
              </a:spcBef>
              <a:spcAft>
                <a:spcPts val="0"/>
              </a:spcAft>
              <a:buFontTx/>
              <a:buChar char="-"/>
            </a:pPr>
            <a:endParaRPr lang="es-ES" dirty="0"/>
          </a:p>
          <a:p>
            <a:pPr marL="171450" lvl="0" indent="-171450" algn="l" rtl="0">
              <a:spcBef>
                <a:spcPts val="0"/>
              </a:spcBef>
              <a:spcAft>
                <a:spcPts val="0"/>
              </a:spcAft>
              <a:buFontTx/>
              <a:buChar char="-"/>
            </a:pPr>
            <a:r>
              <a:rPr lang="es-ES" b="1" dirty="0" err="1"/>
              <a:t>npm</a:t>
            </a:r>
            <a:r>
              <a:rPr lang="es-ES" b="1" dirty="0"/>
              <a:t> link</a:t>
            </a:r>
            <a:r>
              <a:rPr lang="es-ES" dirty="0"/>
              <a:t>: </a:t>
            </a:r>
            <a:r>
              <a:rPr lang="es-ES" dirty="0" err="1"/>
              <a:t>linkamos</a:t>
            </a:r>
            <a:r>
              <a:rPr lang="es-ES" dirty="0"/>
              <a:t> mediante enlace simbólico de forma manual: </a:t>
            </a:r>
          </a:p>
          <a:p>
            <a:pPr marL="628650" lvl="1" indent="-171450" algn="l" rtl="0">
              <a:spcBef>
                <a:spcPts val="0"/>
              </a:spcBef>
              <a:spcAft>
                <a:spcPts val="0"/>
              </a:spcAft>
              <a:buFontTx/>
              <a:buChar char="-"/>
            </a:pPr>
            <a:r>
              <a:rPr lang="es-ES" dirty="0"/>
              <a:t>Primer paso: en la carpeta de la librería que queremos probar, hacemos </a:t>
            </a:r>
            <a:r>
              <a:rPr lang="es-ES" dirty="0" err="1"/>
              <a:t>npm</a:t>
            </a:r>
            <a:r>
              <a:rPr lang="es-ES" dirty="0"/>
              <a:t> link para indicar a NPM que dicha librería es enlazable (o </a:t>
            </a:r>
            <a:r>
              <a:rPr lang="es-ES" dirty="0" err="1"/>
              <a:t>puedeser</a:t>
            </a:r>
            <a:r>
              <a:rPr lang="es-ES" dirty="0"/>
              <a:t> </a:t>
            </a:r>
            <a:r>
              <a:rPr lang="es-ES" dirty="0" err="1"/>
              <a:t>linkada</a:t>
            </a:r>
            <a:r>
              <a:rPr lang="es-ES" dirty="0"/>
              <a:t>).</a:t>
            </a:r>
          </a:p>
          <a:p>
            <a:pPr marL="628650" lvl="1" indent="-171450" algn="l" rtl="0">
              <a:spcBef>
                <a:spcPts val="0"/>
              </a:spcBef>
              <a:spcAft>
                <a:spcPts val="0"/>
              </a:spcAft>
              <a:buFontTx/>
              <a:buChar char="-"/>
            </a:pPr>
            <a:r>
              <a:rPr lang="es-ES" dirty="0"/>
              <a:t>Segundo paso: en la carpeta de nuestra aplicación, establecemos definitivamente el </a:t>
            </a:r>
            <a:r>
              <a:rPr lang="es-ES" dirty="0" err="1"/>
              <a:t>linkado</a:t>
            </a:r>
            <a:r>
              <a:rPr lang="es-ES" dirty="0"/>
              <a:t> con la librería en cuestión mediante </a:t>
            </a:r>
            <a:r>
              <a:rPr lang="es-ES" dirty="0" err="1"/>
              <a:t>npm</a:t>
            </a:r>
            <a:r>
              <a:rPr lang="es-ES" dirty="0"/>
              <a:t> link </a:t>
            </a:r>
            <a:r>
              <a:rPr lang="es-ES" dirty="0" err="1"/>
              <a:t>my</a:t>
            </a:r>
            <a:r>
              <a:rPr lang="es-ES" dirty="0"/>
              <a:t>-lib.</a:t>
            </a:r>
          </a:p>
          <a:p>
            <a:pPr marL="628650" lvl="1" indent="-171450" algn="l" rtl="0">
              <a:spcBef>
                <a:spcPts val="0"/>
              </a:spcBef>
              <a:spcAft>
                <a:spcPts val="0"/>
              </a:spcAft>
              <a:buFontTx/>
              <a:buChar char="-"/>
            </a:pPr>
            <a:r>
              <a:rPr lang="es-ES" dirty="0"/>
              <a:t>El resultado es que en </a:t>
            </a:r>
            <a:r>
              <a:rPr lang="es-ES" dirty="0" err="1"/>
              <a:t>node_modules</a:t>
            </a:r>
            <a:r>
              <a:rPr lang="es-ES" dirty="0"/>
              <a:t> de </a:t>
            </a:r>
            <a:r>
              <a:rPr lang="es-ES" dirty="0" err="1"/>
              <a:t>my</a:t>
            </a:r>
            <a:r>
              <a:rPr lang="es-ES" dirty="0"/>
              <a:t>-app tendremos una carpeta </a:t>
            </a:r>
            <a:r>
              <a:rPr lang="es-ES" dirty="0" err="1"/>
              <a:t>my-lib</a:t>
            </a:r>
            <a:r>
              <a:rPr lang="es-ES" dirty="0"/>
              <a:t> pero que no contiene físicamente la librería sino que apunta a su sitio original. INCONVENIENTE: es una acción que requiere 2 pasos y no deja rastro en el </a:t>
            </a:r>
            <a:r>
              <a:rPr lang="es-ES" dirty="0" err="1"/>
              <a:t>package.json</a:t>
            </a:r>
            <a:r>
              <a:rPr lang="es-ES" dirty="0"/>
              <a:t> a menos que pongas un comando –</a:t>
            </a:r>
            <a:r>
              <a:rPr lang="es-ES" dirty="0" err="1"/>
              <a:t>save</a:t>
            </a:r>
            <a:r>
              <a:rPr lang="es-ES" dirty="0"/>
              <a:t> creo. Puede tener un problema de colisión de nombres si se intentan hacer enlazables 2 librerías que se llaman igual.</a:t>
            </a:r>
          </a:p>
          <a:p>
            <a:pPr marL="914400" lvl="2"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a:t>file</a:t>
            </a:r>
            <a:r>
              <a:rPr lang="es-ES" dirty="0"/>
              <a:t>: azúcar sintáctico sobre los enlaces simbólicos. Dejamos rastro en </a:t>
            </a:r>
            <a:r>
              <a:rPr lang="es-ES" dirty="0" err="1"/>
              <a:t>package.json</a:t>
            </a:r>
            <a:r>
              <a:rPr lang="es-ES" dirty="0"/>
              <a:t>, y simplemente indicamos que carpeta queremos consumir como nuestra librería.</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workspaces</a:t>
            </a:r>
            <a:r>
              <a:rPr lang="es-ES" dirty="0"/>
              <a:t>: alternativa que nos permite trabajar de forma organizada con un repositorio que contiene múltiples proyectos, incluso anidades, lo que se suele conocer como un </a:t>
            </a:r>
            <a:r>
              <a:rPr lang="es-ES" dirty="0" err="1"/>
              <a:t>Monorepo</a:t>
            </a:r>
            <a:r>
              <a:rPr lang="es-ES" dirty="0"/>
              <a:t>. En este caso indicamos como </a:t>
            </a:r>
            <a:r>
              <a:rPr lang="es-ES" dirty="0" err="1"/>
              <a:t>workspace</a:t>
            </a:r>
            <a:r>
              <a:rPr lang="es-ES" dirty="0"/>
              <a:t> donde esta nuestra librería local, y la añadimos en las dependencias de forma clásica. Si no la encuentra, irá a buscarla al </a:t>
            </a:r>
            <a:r>
              <a:rPr lang="es-ES" dirty="0" err="1"/>
              <a:t>workspace</a:t>
            </a:r>
            <a:r>
              <a:rPr lang="es-ES" dirty="0"/>
              <a:t> declarado.</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31780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El </a:t>
            </a:r>
            <a:r>
              <a:rPr lang="es-ES" dirty="0" err="1"/>
              <a:t>package.json</a:t>
            </a:r>
            <a:r>
              <a:rPr lang="es-ES" dirty="0"/>
              <a:t> es muy importante ya que es el punto de entrada que describe nuestra librería. Es lo primero que mira el gestor de paquetes cuando nuestra librería está publicada. Pero además también contiene configuración importante de nuestra librería de cara a ser consumida y publicada. Tiene muchos campos, algunos interesantes, sus propiedades básicas son:</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name</a:t>
            </a:r>
            <a:r>
              <a:rPr lang="es-ES" b="1" dirty="0"/>
              <a:t> </a:t>
            </a:r>
            <a:r>
              <a:rPr lang="es-ES" dirty="0"/>
              <a:t>y </a:t>
            </a:r>
            <a:r>
              <a:rPr lang="es-ES" b="1" dirty="0"/>
              <a:t>versión</a:t>
            </a:r>
            <a:r>
              <a:rPr lang="es-ES" dirty="0"/>
              <a:t> son muy importantes, son el DNI del paquete.</a:t>
            </a:r>
          </a:p>
          <a:p>
            <a:pPr marL="171450" lvl="0" indent="-171450" algn="l" rtl="0">
              <a:spcBef>
                <a:spcPts val="0"/>
              </a:spcBef>
              <a:spcAft>
                <a:spcPts val="0"/>
              </a:spcAft>
              <a:buFontTx/>
              <a:buChar char="-"/>
            </a:pPr>
            <a:r>
              <a:rPr lang="es-ES" b="1" dirty="0"/>
              <a:t>description, </a:t>
            </a:r>
            <a:r>
              <a:rPr lang="es-ES" dirty="0"/>
              <a:t>autor o </a:t>
            </a:r>
            <a:r>
              <a:rPr lang="es-ES" dirty="0" err="1"/>
              <a:t>license</a:t>
            </a:r>
            <a:r>
              <a:rPr lang="es-ES" dirty="0"/>
              <a:t> son metadatos.</a:t>
            </a:r>
          </a:p>
          <a:p>
            <a:pPr marL="171450" lvl="0" indent="-171450" algn="l" rtl="0">
              <a:spcBef>
                <a:spcPts val="0"/>
              </a:spcBef>
              <a:spcAft>
                <a:spcPts val="0"/>
              </a:spcAft>
              <a:buFontTx/>
              <a:buChar char="-"/>
            </a:pPr>
            <a:r>
              <a:rPr lang="es-ES" b="1" dirty="0" err="1"/>
              <a:t>keywords</a:t>
            </a:r>
            <a:r>
              <a:rPr lang="es-ES" dirty="0"/>
              <a:t>, para encontrar esta librería en las búsquedas.</a:t>
            </a:r>
          </a:p>
          <a:p>
            <a:pPr marL="171450" lvl="0" indent="-171450" algn="l" rtl="0">
              <a:spcBef>
                <a:spcPts val="0"/>
              </a:spcBef>
              <a:spcAft>
                <a:spcPts val="0"/>
              </a:spcAft>
              <a:buFontTx/>
              <a:buChar char="-"/>
            </a:pPr>
            <a:r>
              <a:rPr lang="es-ES" dirty="0"/>
              <a:t>Sección de </a:t>
            </a:r>
            <a:r>
              <a:rPr lang="es-ES" b="1" dirty="0"/>
              <a:t>scripts</a:t>
            </a:r>
            <a:r>
              <a:rPr lang="es-ES" dirty="0"/>
              <a:t>, para definir acciones o tareas automáticas.</a:t>
            </a:r>
          </a:p>
          <a:p>
            <a:pPr marL="171450" lvl="0" indent="-171450" algn="l" rtl="0">
              <a:spcBef>
                <a:spcPts val="0"/>
              </a:spcBef>
              <a:spcAft>
                <a:spcPts val="0"/>
              </a:spcAft>
              <a:buFontTx/>
              <a:buChar char="-"/>
            </a:pPr>
            <a:r>
              <a:rPr lang="es-ES" dirty="0"/>
              <a:t>Sección de dependencias que se suele dividir en dependencias directas (</a:t>
            </a:r>
            <a:r>
              <a:rPr lang="es-ES" b="1" dirty="0" err="1"/>
              <a:t>dependencies</a:t>
            </a:r>
            <a:r>
              <a:rPr lang="es-ES" dirty="0"/>
              <a:t>), necesarias para el funcionamiento de nuestro código fuente, y dependencias de desarrollo (</a:t>
            </a:r>
            <a:r>
              <a:rPr lang="es-ES" b="1" dirty="0" err="1"/>
              <a:t>devDependencies</a:t>
            </a:r>
            <a:r>
              <a:rPr lang="es-ES" dirty="0"/>
              <a:t>) que representa todo el </a:t>
            </a:r>
            <a:r>
              <a:rPr lang="es-ES" dirty="0" err="1"/>
              <a:t>tooling</a:t>
            </a:r>
            <a:r>
              <a:rPr lang="es-ES" dirty="0"/>
              <a:t> alrededor del paquete que nos ayuda a mantenerlo, construirlo, etc.</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endParaRPr lang="es-ES" dirty="0"/>
          </a:p>
          <a:p>
            <a:pPr marL="457200" lvl="1"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19927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Los entrypoints representan un conjunto de campos en el </a:t>
            </a:r>
            <a:r>
              <a:rPr lang="es-ES" dirty="0" err="1"/>
              <a:t>package.json</a:t>
            </a:r>
            <a:r>
              <a:rPr lang="es-ES" dirty="0"/>
              <a:t> de vital importancia puesto que indican como debe ser usada esta librería, cual es su punto de entrada. Estos entrypoints son los atributos principales que serán consultados cuando nuestra librería es una dependencia y debe ser </a:t>
            </a:r>
            <a:r>
              <a:rPr lang="es-ES" dirty="0" err="1"/>
              <a:t>lincada</a:t>
            </a:r>
            <a:r>
              <a:rPr lang="es-ES" dirty="0"/>
              <a:t> de algún modo. ¿Quién hace esa consulta? Depende del escenario, serán los bundlers en el caso de aplicaciones para browser, o bien será Node.js si se trata de una aplicación para </a:t>
            </a:r>
            <a:r>
              <a:rPr lang="es-ES" u="none" dirty="0" err="1"/>
              <a:t>Node</a:t>
            </a:r>
            <a:r>
              <a:rPr lang="es-ES" dirty="0"/>
              <a:t>.</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main</a:t>
            </a:r>
            <a:r>
              <a:rPr lang="es-ES" dirty="0"/>
              <a:t>: punto de entrada general de la librería. Independientemente de camino browser o </a:t>
            </a:r>
            <a:r>
              <a:rPr lang="es-ES" dirty="0" err="1"/>
              <a:t>Node</a:t>
            </a:r>
            <a:r>
              <a:rPr lang="es-ES" dirty="0"/>
              <a:t>.</a:t>
            </a:r>
          </a:p>
          <a:p>
            <a:pPr marL="171450" lvl="0" indent="-171450" algn="l" rtl="0">
              <a:spcBef>
                <a:spcPts val="0"/>
              </a:spcBef>
              <a:spcAft>
                <a:spcPts val="0"/>
              </a:spcAft>
              <a:buFontTx/>
              <a:buChar char="-"/>
            </a:pPr>
            <a:r>
              <a:rPr lang="es-ES" b="1" dirty="0"/>
              <a:t>browser</a:t>
            </a:r>
            <a:r>
              <a:rPr lang="es-ES" dirty="0"/>
              <a:t>: punto de entrada para cuando la librería se consume desde browser, si browser está presente, y estamos en este caso, se le dará prioridad sobre </a:t>
            </a:r>
            <a:r>
              <a:rPr lang="es-ES" i="1" dirty="0" err="1"/>
              <a:t>main</a:t>
            </a:r>
            <a:r>
              <a:rPr lang="es-ES" dirty="0"/>
              <a:t>. Lo habitual es tener </a:t>
            </a:r>
            <a:r>
              <a:rPr lang="es-ES" dirty="0" err="1"/>
              <a:t>main</a:t>
            </a:r>
            <a:r>
              <a:rPr lang="es-ES" dirty="0"/>
              <a:t> y module, browser es mas raro verlo.</a:t>
            </a:r>
          </a:p>
          <a:p>
            <a:pPr marL="171450" lvl="0" indent="-171450" algn="l" rtl="0">
              <a:spcBef>
                <a:spcPts val="0"/>
              </a:spcBef>
              <a:spcAft>
                <a:spcPts val="0"/>
              </a:spcAft>
              <a:buFontTx/>
              <a:buChar char="-"/>
            </a:pPr>
            <a:r>
              <a:rPr lang="es-ES" b="1" dirty="0"/>
              <a:t>module</a:t>
            </a:r>
            <a:r>
              <a:rPr lang="es-ES" dirty="0"/>
              <a:t>: entrypoint específico para formato de módulos de ES6. Es habitual publicar las librerías con diferentes sabores de módulos debido a la variedad de formatos que hay. Esto se suele hacer para facilitar el consumo a los bundlers: yo te ofrezco mi librería en diferentes formatos de módulos y tu seleccionas el que más te interese, y probablemente así te ahorrarás tener que hacer conversiones o armonización de formatos.</a:t>
            </a:r>
          </a:p>
          <a:p>
            <a:pPr marL="171450" lvl="0" indent="-171450" algn="l" rtl="0">
              <a:spcBef>
                <a:spcPts val="0"/>
              </a:spcBef>
              <a:spcAft>
                <a:spcPts val="0"/>
              </a:spcAft>
              <a:buFontTx/>
              <a:buChar char="-"/>
            </a:pPr>
            <a:r>
              <a:rPr lang="es-ES" b="1" dirty="0" err="1"/>
              <a:t>types</a:t>
            </a:r>
            <a:r>
              <a:rPr lang="es-ES" dirty="0"/>
              <a:t>: si nuestra librería está implementada en TS, es conveniente que nuestros consumidores puedan beneficiarse de dicho tipado. Pero recordad que al transpilar todo desaparece, por tanto, al compilar y publicar nuestra librería, sus tipos se eliminan del código fuente. Esto es especialmente grave en una librería, y no tanto en una web app que corre en navegador, puesto que queremos poder ofrecer los tipos a nuestros consumidores. ¿Qué se suele hacer? Lo habitual es autogenerar los tipos y empaquetarlos junto con nuestra librería para su consumo, es decir, exportarlos junto con el código fuente transpilado. Se exportan en ficheros .</a:t>
            </a:r>
            <a:r>
              <a:rPr lang="es-ES" dirty="0" err="1"/>
              <a:t>d.ts</a:t>
            </a:r>
            <a:r>
              <a:rPr lang="es-ES" dirty="0"/>
              <a:t>, llamados ficheros de declaración de tipos, y mediante el atributo </a:t>
            </a:r>
            <a:r>
              <a:rPr lang="es-ES" dirty="0" err="1"/>
              <a:t>types</a:t>
            </a:r>
            <a:r>
              <a:rPr lang="es-ES" dirty="0"/>
              <a:t> indicamos cual es el punto de entrada al .</a:t>
            </a:r>
            <a:r>
              <a:rPr lang="es-ES" dirty="0" err="1"/>
              <a:t>d.ts</a:t>
            </a:r>
            <a:r>
              <a:rPr lang="es-ES" dirty="0"/>
              <a:t> principal.</a:t>
            </a:r>
          </a:p>
          <a:p>
            <a:pPr marL="171450" lvl="0" indent="-171450" algn="l" rtl="0">
              <a:spcBef>
                <a:spcPts val="0"/>
              </a:spcBef>
              <a:spcAft>
                <a:spcPts val="0"/>
              </a:spcAft>
              <a:buFontTx/>
              <a:buChar char="-"/>
            </a:pPr>
            <a:endParaRPr lang="es-ES" b="1" dirty="0"/>
          </a:p>
          <a:p>
            <a:pPr marL="0" lvl="0" indent="0" algn="l" rtl="0">
              <a:spcBef>
                <a:spcPts val="0"/>
              </a:spcBef>
              <a:spcAft>
                <a:spcPts val="0"/>
              </a:spcAft>
              <a:buFontTx/>
              <a:buNone/>
            </a:pPr>
            <a:r>
              <a:rPr lang="es-ES" dirty="0"/>
              <a:t>Con los atributos explicados hasta ahora, era como se han organizado los entrypoints de forma clásica. Pero lo cierto es que solía llevar a confusión en numerosas ocasiones. Una nueva sintaxis vino al rescate, aplicada a través del atributo </a:t>
            </a:r>
            <a:r>
              <a:rPr lang="es-ES" dirty="0" err="1"/>
              <a:t>exports</a:t>
            </a:r>
            <a:r>
              <a:rPr lang="es-ES" dirty="0"/>
              <a:t>:</a:t>
            </a:r>
            <a:endParaRPr lang="es-ES" b="1" dirty="0"/>
          </a:p>
          <a:p>
            <a:pPr marL="171450" lvl="0" indent="-171450" algn="l" rtl="0">
              <a:spcBef>
                <a:spcPts val="0"/>
              </a:spcBef>
              <a:spcAft>
                <a:spcPts val="0"/>
              </a:spcAft>
              <a:buFontTx/>
              <a:buChar char="-"/>
            </a:pPr>
            <a:r>
              <a:rPr lang="es-ES" b="1" dirty="0" err="1"/>
              <a:t>exports</a:t>
            </a:r>
            <a:r>
              <a:rPr lang="es-ES" dirty="0"/>
              <a:t>: este campo permite aplicar una sintaxis mucho más estructurada, armonizada y limpia para declarar nuestros entrypoints. </a:t>
            </a:r>
            <a:r>
              <a:rPr lang="es-ES" dirty="0" err="1"/>
              <a:t>Exports</a:t>
            </a:r>
            <a:r>
              <a:rPr lang="es-ES" dirty="0"/>
              <a:t> define un esquema o mapa donde a la izquierda tenemos ‘rutas virtuales’ o ‘alias’ que es lo que vamos a importar en código, y a la derecha declaramos los entrypoints mas relevantes: </a:t>
            </a:r>
            <a:r>
              <a:rPr lang="es-ES" dirty="0" err="1"/>
              <a:t>import</a:t>
            </a:r>
            <a:r>
              <a:rPr lang="es-ES" dirty="0"/>
              <a:t> (entrypoint para ESM), </a:t>
            </a:r>
            <a:r>
              <a:rPr lang="es-ES" dirty="0" err="1"/>
              <a:t>require</a:t>
            </a:r>
            <a:r>
              <a:rPr lang="es-ES" dirty="0"/>
              <a:t> (entrypoint para CJS), </a:t>
            </a:r>
            <a:r>
              <a:rPr lang="es-ES" dirty="0" err="1"/>
              <a:t>node</a:t>
            </a:r>
            <a:r>
              <a:rPr lang="es-ES" dirty="0"/>
              <a:t> (entrypoint para Node.js), default (</a:t>
            </a:r>
            <a:r>
              <a:rPr lang="es-ES" dirty="0" err="1"/>
              <a:t>fallback</a:t>
            </a:r>
            <a:r>
              <a:rPr lang="es-ES" dirty="0"/>
              <a:t>, se define el último).</a:t>
            </a:r>
            <a:br>
              <a:rPr lang="es-ES" dirty="0"/>
            </a:br>
            <a:r>
              <a:rPr lang="es-ES" dirty="0"/>
              <a:t>Lo veremos en un ejemplo de código en breve.</a:t>
            </a:r>
            <a:br>
              <a:rPr lang="es-ES" dirty="0"/>
            </a:br>
            <a:endParaRPr lang="es-ES" dirty="0"/>
          </a:p>
          <a:p>
            <a:pPr marL="171450" lvl="0" indent="-171450" algn="l" rtl="0">
              <a:spcBef>
                <a:spcPts val="0"/>
              </a:spcBef>
              <a:spcAft>
                <a:spcPts val="0"/>
              </a:spcAft>
              <a:buFontTx/>
              <a:buChar char="-"/>
            </a:pPr>
            <a:r>
              <a:rPr lang="es-ES" b="1" dirty="0" err="1"/>
              <a:t>type</a:t>
            </a:r>
            <a:r>
              <a:rPr lang="es-ES" dirty="0"/>
              <a:t>: finalmente, el campo </a:t>
            </a:r>
            <a:r>
              <a:rPr lang="es-ES" dirty="0" err="1"/>
              <a:t>type</a:t>
            </a:r>
            <a:r>
              <a:rPr lang="es-ES" dirty="0"/>
              <a:t>, permite indicar al consumidor (ya sea bundler o </a:t>
            </a:r>
            <a:r>
              <a:rPr lang="es-ES" dirty="0" err="1"/>
              <a:t>Node</a:t>
            </a:r>
            <a:r>
              <a:rPr lang="es-ES" dirty="0"/>
              <a:t>) en que formato se han publicado todos los módulos con extensión *.</a:t>
            </a:r>
            <a:r>
              <a:rPr lang="es-ES" dirty="0" err="1"/>
              <a:t>js</a:t>
            </a:r>
            <a:r>
              <a:rPr lang="es-ES" dirty="0"/>
              <a:t> que van aparecen en nuestra librería, y por tanto con que sistema de módulos deben interpretarse.</a:t>
            </a:r>
            <a:r>
              <a:rPr lang="es-ES" u="sng" dirty="0"/>
              <a:t> </a:t>
            </a: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83602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b="0" dirty="0">
                <a:solidFill>
                  <a:srgbClr val="D4D4D4"/>
                </a:solidFill>
                <a:effectLst/>
                <a:latin typeface="Dank Mono Regular" panose="00000509000000000000" pitchFamily="50" charset="0"/>
              </a:rPr>
              <a:t>Vamos a ver las herramientas y bundlers que utilizaremos para crear nuestras propias librerías. Hemos hablado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como bundler para librerías tanto de JS como de TS. Para aplicaciones web siempre ha predominado </a:t>
            </a:r>
            <a:r>
              <a:rPr lang="es-ES" b="0" dirty="0" err="1">
                <a:solidFill>
                  <a:srgbClr val="D4D4D4"/>
                </a:solidFill>
                <a:effectLst/>
                <a:latin typeface="Dank Mono Regular" panose="00000509000000000000" pitchFamily="50" charset="0"/>
              </a:rPr>
              <a:t>Webpack</a:t>
            </a:r>
            <a:r>
              <a:rPr lang="es-ES" b="0" dirty="0">
                <a:solidFill>
                  <a:srgbClr val="D4D4D4"/>
                </a:solidFill>
                <a:effectLst/>
                <a:latin typeface="Dank Mono Regular" panose="00000509000000000000" pitchFamily="50" charset="0"/>
              </a:rPr>
              <a:t> o Vite. Hemos visto que Vite utiliza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por debajo para las </a:t>
            </a:r>
            <a:r>
              <a:rPr lang="es-ES" b="0" dirty="0" err="1">
                <a:solidFill>
                  <a:srgbClr val="D4D4D4"/>
                </a:solidFill>
                <a:effectLst/>
                <a:latin typeface="Dank Mono Regular" panose="00000509000000000000" pitchFamily="50" charset="0"/>
              </a:rPr>
              <a:t>builds</a:t>
            </a:r>
            <a:r>
              <a:rPr lang="es-ES" b="0" dirty="0">
                <a:solidFill>
                  <a:srgbClr val="D4D4D4"/>
                </a:solidFill>
                <a:effectLst/>
                <a:latin typeface="Dank Mono Regular" panose="00000509000000000000" pitchFamily="50" charset="0"/>
              </a:rPr>
              <a:t> de producción y que podemos utilizar la configuración y </a:t>
            </a:r>
            <a:r>
              <a:rPr lang="es-ES" b="0" dirty="0" err="1">
                <a:solidFill>
                  <a:srgbClr val="D4D4D4"/>
                </a:solidFill>
                <a:effectLst/>
                <a:latin typeface="Dank Mono Regular" panose="00000509000000000000" pitchFamily="50" charset="0"/>
              </a:rPr>
              <a:t>plugins</a:t>
            </a:r>
            <a:r>
              <a:rPr lang="es-ES" b="0" dirty="0">
                <a:solidFill>
                  <a:srgbClr val="D4D4D4"/>
                </a:solidFill>
                <a:effectLst/>
                <a:latin typeface="Dank Mono Regular" panose="00000509000000000000" pitchFamily="50" charset="0"/>
              </a:rPr>
              <a:t>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para poder crear librerías y aprovechar su potencia.</a:t>
            </a:r>
          </a:p>
          <a:p>
            <a:pPr marL="0" lvl="0"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89132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Cuando creamos librerías tenemos que tener en cuenta el target. Si va a estar destinada para el navegador.. o para </a:t>
            </a:r>
            <a:r>
              <a:rPr lang="es-ES" dirty="0" err="1"/>
              <a:t>node</a:t>
            </a:r>
            <a:r>
              <a:rPr lang="es-ES" dirty="0"/>
              <a:t> o ambos, depende de vuestro proyecto. Ya habéis visto que podemos ir jugando con los puntos de entrada.. o usar los </a:t>
            </a:r>
            <a:r>
              <a:rPr lang="es-ES" dirty="0" err="1"/>
              <a:t>exports</a:t>
            </a:r>
            <a:r>
              <a:rPr lang="es-ES" dirty="0"/>
              <a:t> configurando los targets para los diferentes sistemas de módulos.</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Además tenéis que tener en cuenta las dependencias y las </a:t>
            </a:r>
            <a:r>
              <a:rPr lang="es-ES" dirty="0" err="1"/>
              <a:t>peerDependencies</a:t>
            </a:r>
            <a:r>
              <a:rPr lang="es-ES" dirty="0"/>
              <a:t>. Las </a:t>
            </a:r>
            <a:r>
              <a:rPr lang="es-ES" dirty="0" err="1"/>
              <a:t>peerDependencies</a:t>
            </a:r>
            <a:r>
              <a:rPr lang="es-ES" dirty="0"/>
              <a:t> son dependencias que deben ser instaladas en el entorno de ejecución o aplicación para que tu librería puede funcionar. El propósito de las </a:t>
            </a:r>
            <a:r>
              <a:rPr lang="es-ES" dirty="0" err="1"/>
              <a:t>peerDependencies</a:t>
            </a:r>
            <a:r>
              <a:rPr lang="es-ES" dirty="0"/>
              <a:t> son especificar dependencias que se necesitan pero que no están </a:t>
            </a:r>
            <a:r>
              <a:rPr lang="es-ES" dirty="0" err="1"/>
              <a:t>incluídas</a:t>
            </a:r>
            <a:r>
              <a:rPr lang="es-ES" dirty="0"/>
              <a:t> en el </a:t>
            </a:r>
            <a:r>
              <a:rPr lang="es-ES" dirty="0" err="1"/>
              <a:t>bundle</a:t>
            </a:r>
            <a:r>
              <a:rPr lang="es-ES" dirty="0"/>
              <a:t>. A partir de la versión 7 de </a:t>
            </a:r>
            <a:r>
              <a:rPr lang="es-ES" dirty="0" err="1"/>
              <a:t>npm</a:t>
            </a:r>
            <a:r>
              <a:rPr lang="es-ES" dirty="0"/>
              <a:t> son instaladas automáticamente al hacer un </a:t>
            </a:r>
            <a:r>
              <a:rPr lang="es-ES" dirty="0" err="1"/>
              <a:t>npm</a:t>
            </a:r>
            <a:r>
              <a:rPr lang="es-ES" dirty="0"/>
              <a:t> </a:t>
            </a:r>
            <a:r>
              <a:rPr lang="es-ES" dirty="0" err="1"/>
              <a:t>install</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Ojo que NPM no auto instala las </a:t>
            </a:r>
            <a:r>
              <a:rPr lang="es-ES" dirty="0" err="1"/>
              <a:t>peerDependencies</a:t>
            </a:r>
            <a:r>
              <a:rPr lang="es-ES" dirty="0"/>
              <a:t> con paquetes locales (mira el </a:t>
            </a:r>
            <a:r>
              <a:rPr lang="es-ES" dirty="0" err="1"/>
              <a:t>issue</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También si </a:t>
            </a:r>
            <a:r>
              <a:rPr lang="es-ES" dirty="0" err="1"/>
              <a:t>creais</a:t>
            </a:r>
            <a:r>
              <a:rPr lang="es-ES" dirty="0"/>
              <a:t> librerías de componentes </a:t>
            </a:r>
            <a:r>
              <a:rPr lang="es-ES" dirty="0" err="1"/>
              <a:t>teneis</a:t>
            </a:r>
            <a:r>
              <a:rPr lang="es-ES" dirty="0"/>
              <a:t> que tener en cuenta la API, la flexibilidad a la hora de modificar el comportamiento de cada pieza e incluso los estilos... si van a ser CSS global, CSS in JS, módulos CSS,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Por último tener en cuenta la publicación de la librería. Si queremos que sea de acceso público a todo internet o privado. Para tenerlo privado sabed que tenemos varios proveedores y cada uno con su sistema de precios.. por ejemplo el propio </a:t>
            </a:r>
            <a:r>
              <a:rPr lang="es-ES" dirty="0" err="1"/>
              <a:t>registry</a:t>
            </a:r>
            <a:r>
              <a:rPr lang="es-ES" dirty="0"/>
              <a:t> de </a:t>
            </a:r>
            <a:r>
              <a:rPr lang="es-ES" dirty="0" err="1"/>
              <a:t>npm</a:t>
            </a:r>
            <a:r>
              <a:rPr lang="es-ES" dirty="0"/>
              <a:t> permite tener una cuenta y organización de pago.. otros como </a:t>
            </a:r>
            <a:r>
              <a:rPr lang="es-ES" dirty="0" err="1"/>
              <a:t>gitlab</a:t>
            </a:r>
            <a:r>
              <a:rPr lang="es-ES" dirty="0"/>
              <a:t> y </a:t>
            </a:r>
            <a:r>
              <a:rPr lang="es-ES" dirty="0" err="1"/>
              <a:t>github</a:t>
            </a:r>
            <a:r>
              <a:rPr lang="es-ES" dirty="0"/>
              <a:t> también ofrecen un </a:t>
            </a:r>
            <a:r>
              <a:rPr lang="es-ES" dirty="0" err="1"/>
              <a:t>registry</a:t>
            </a:r>
            <a:r>
              <a:rPr lang="es-ES" dirty="0"/>
              <a:t> privado donde publicar nuestros paquetes.. o incluso tenemos mediante software de terceros más artesanal el poder tener nuestro </a:t>
            </a:r>
            <a:r>
              <a:rPr lang="es-ES" dirty="0" err="1"/>
              <a:t>registry</a:t>
            </a:r>
            <a:r>
              <a:rPr lang="es-ES" dirty="0"/>
              <a:t> privado y gestionado por nosotros, algunos </a:t>
            </a:r>
            <a:r>
              <a:rPr lang="es-ES" dirty="0" err="1"/>
              <a:t>gratuítos</a:t>
            </a:r>
            <a:r>
              <a:rPr lang="es-ES" dirty="0"/>
              <a:t> como </a:t>
            </a:r>
            <a:r>
              <a:rPr lang="es-ES" dirty="0" err="1"/>
              <a:t>verdaccio</a:t>
            </a:r>
            <a:r>
              <a:rPr lang="es-ES" dirty="0"/>
              <a:t> o hasta de pago como </a:t>
            </a:r>
            <a:r>
              <a:rPr lang="es-ES" dirty="0" err="1"/>
              <a:t>artifactory</a:t>
            </a:r>
            <a:r>
              <a:rPr lang="es-ES" dirty="0"/>
              <a:t>. En caso de utilizar repositorios privados tendremos que configurar mediante un fichero .</a:t>
            </a:r>
            <a:r>
              <a:rPr lang="es-ES" dirty="0" err="1"/>
              <a:t>npmrc</a:t>
            </a:r>
            <a:r>
              <a:rPr lang="es-ES" dirty="0"/>
              <a:t> el tema de autentificación con este </a:t>
            </a:r>
            <a:r>
              <a:rPr lang="es-ES" dirty="0" err="1"/>
              <a:t>registry</a:t>
            </a:r>
            <a:r>
              <a:rPr lang="es-ES" dirty="0"/>
              <a:t> con su </a:t>
            </a:r>
            <a:r>
              <a:rPr lang="es-ES" dirty="0" err="1"/>
              <a:t>login</a:t>
            </a:r>
            <a:r>
              <a:rPr lang="es-ES" dirty="0"/>
              <a:t>, su token.</a:t>
            </a:r>
          </a:p>
        </p:txBody>
      </p:sp>
      <p:sp>
        <p:nvSpPr>
          <p:cNvPr id="343" name="Google Shape;34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01792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5"/>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txBox="1">
            <a:spLocks noGrp="1"/>
          </p:cNvSpPr>
          <p:nvPr>
            <p:ph type="body" idx="1"/>
          </p:nvPr>
        </p:nvSpPr>
        <p:spPr>
          <a:xfrm rot="5400000">
            <a:off x="3493663" y="-860660"/>
            <a:ext cx="2156675"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0587524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495300" y="2847976"/>
            <a:ext cx="7772400" cy="9334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533400" y="3657600"/>
            <a:ext cx="8013700" cy="4953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7F7F7F"/>
              </a:buClr>
              <a:buSzPts val="3200"/>
              <a:buNone/>
              <a:defRPr>
                <a:solidFill>
                  <a:srgbClr val="7F7F7F"/>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5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9"/>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a:spLocks noGrp="1"/>
          </p:cNvSpPr>
          <p:nvPr>
            <p:ph type="pic" idx="2"/>
          </p:nvPr>
        </p:nvSpPr>
        <p:spPr>
          <a:xfrm>
            <a:off x="1792288" y="459581"/>
            <a:ext cx="5486400" cy="3086100"/>
          </a:xfrm>
          <a:prstGeom prst="rect">
            <a:avLst/>
          </a:prstGeom>
          <a:noFill/>
          <a:ln>
            <a:noFill/>
          </a:ln>
        </p:spPr>
      </p:sp>
      <p:sp>
        <p:nvSpPr>
          <p:cNvPr id="62" name="Google Shape;62;p3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emver.npmjs.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npmjs.com/cli/v6/configuring-npm/package-locks" TargetMode="External"/><Relationship Id="rId5" Type="http://schemas.openxmlformats.org/officeDocument/2006/relationships/hyperlink" Target="https://medium.com/javascript-scene/software-versions-are-broken-3d2dc0da0783" TargetMode="External"/><Relationship Id="rId4" Type="http://schemas.openxmlformats.org/officeDocument/2006/relationships/hyperlink" Target="https://semver.org/lan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npmjs.com/cli/v6/configuring-npm/package-js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dist/latest-v18.x/docs/api/all.html#all_packages_package-entry-poin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vitejs.dev/guide/build.html#library-mode"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rPr lang="es-ES" dirty="0"/>
              <a:t>Creando librerías</a:t>
            </a:r>
            <a:endParaRPr dirty="0"/>
          </a:p>
        </p:txBody>
      </p:sp>
      <p:pic>
        <p:nvPicPr>
          <p:cNvPr id="138" name="Gráfico 9" descr="Gráfico 9"/>
          <p:cNvPicPr>
            <a:picLocks noChangeAspect="1"/>
          </p:cNvPicPr>
          <p:nvPr/>
        </p:nvPicPr>
        <p:blipFill>
          <a:blip r:embed="rId3"/>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6"/>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Title 1">
            <a:extLst>
              <a:ext uri="{FF2B5EF4-FFF2-40B4-BE49-F238E27FC236}">
                <a16:creationId xmlns:a16="http://schemas.microsoft.com/office/drawing/2014/main" id="{74BFD651-CE98-E12A-56E6-0DFEEFD5F778}"/>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A tener en cuenta</a:t>
            </a:r>
          </a:p>
        </p:txBody>
      </p:sp>
      <p:sp>
        <p:nvSpPr>
          <p:cNvPr id="9" name="Rectángulo 52">
            <a:extLst>
              <a:ext uri="{FF2B5EF4-FFF2-40B4-BE49-F238E27FC236}">
                <a16:creationId xmlns:a16="http://schemas.microsoft.com/office/drawing/2014/main" id="{0F2785C2-EEC4-038E-3E09-20BD16BCA336}"/>
              </a:ext>
            </a:extLst>
          </p:cNvPr>
          <p:cNvSpPr/>
          <p:nvPr/>
        </p:nvSpPr>
        <p:spPr>
          <a:xfrm>
            <a:off x="3682487" y="1398410"/>
            <a:ext cx="1999904" cy="369330"/>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browser / Node.js</a:t>
            </a:r>
            <a:endParaRPr sz="1800" dirty="0"/>
          </a:p>
        </p:txBody>
      </p:sp>
      <p:sp>
        <p:nvSpPr>
          <p:cNvPr id="10" name="Rectángulo 52">
            <a:extLst>
              <a:ext uri="{FF2B5EF4-FFF2-40B4-BE49-F238E27FC236}">
                <a16:creationId xmlns:a16="http://schemas.microsoft.com/office/drawing/2014/main" id="{7853DA56-A2E5-CD61-66CF-4ECB610192D0}"/>
              </a:ext>
            </a:extLst>
          </p:cNvPr>
          <p:cNvSpPr/>
          <p:nvPr/>
        </p:nvSpPr>
        <p:spPr>
          <a:xfrm>
            <a:off x="2769577" y="2182241"/>
            <a:ext cx="3825725" cy="369330"/>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err="1"/>
              <a:t>dependencies</a:t>
            </a:r>
            <a:r>
              <a:rPr lang="es-ES" sz="1800" dirty="0"/>
              <a:t> / </a:t>
            </a:r>
            <a:r>
              <a:rPr lang="es-ES" sz="1800" dirty="0" err="1"/>
              <a:t>peerDependencies</a:t>
            </a:r>
            <a:endParaRPr sz="1800" dirty="0"/>
          </a:p>
        </p:txBody>
      </p:sp>
      <p:sp>
        <p:nvSpPr>
          <p:cNvPr id="11" name="Rectángulo 52">
            <a:extLst>
              <a:ext uri="{FF2B5EF4-FFF2-40B4-BE49-F238E27FC236}">
                <a16:creationId xmlns:a16="http://schemas.microsoft.com/office/drawing/2014/main" id="{4CB8CE7D-D076-8C26-A28A-7C6541570493}"/>
              </a:ext>
            </a:extLst>
          </p:cNvPr>
          <p:cNvSpPr/>
          <p:nvPr/>
        </p:nvSpPr>
        <p:spPr>
          <a:xfrm>
            <a:off x="3878855" y="2966072"/>
            <a:ext cx="1607169" cy="369330"/>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Componentes</a:t>
            </a:r>
            <a:endParaRPr sz="1800" dirty="0"/>
          </a:p>
        </p:txBody>
      </p:sp>
      <p:sp>
        <p:nvSpPr>
          <p:cNvPr id="12" name="Rectángulo 52">
            <a:extLst>
              <a:ext uri="{FF2B5EF4-FFF2-40B4-BE49-F238E27FC236}">
                <a16:creationId xmlns:a16="http://schemas.microsoft.com/office/drawing/2014/main" id="{79C92830-BE6A-B416-1553-9814A7AC1747}"/>
              </a:ext>
            </a:extLst>
          </p:cNvPr>
          <p:cNvSpPr/>
          <p:nvPr/>
        </p:nvSpPr>
        <p:spPr>
          <a:xfrm>
            <a:off x="4023927" y="3749904"/>
            <a:ext cx="1317025" cy="369330"/>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Publicación</a:t>
            </a:r>
            <a:endParaRPr sz="1800" dirty="0"/>
          </a:p>
        </p:txBody>
      </p:sp>
    </p:spTree>
    <p:extLst>
      <p:ext uri="{BB962C8B-B14F-4D97-AF65-F5344CB8AC3E}">
        <p14:creationId xmlns:p14="http://schemas.microsoft.com/office/powerpoint/2010/main" val="73181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E410-BDA6-0303-6E5D-DD48BE90B994}"/>
            </a:ext>
          </a:extLst>
        </p:cNvPr>
        <p:cNvGrpSpPr/>
        <p:nvPr/>
      </p:nvGrpSpPr>
      <p:grpSpPr>
        <a:xfrm>
          <a:off x="0" y="0"/>
          <a:ext cx="0" cy="0"/>
          <a:chOff x="0" y="0"/>
          <a:chExt cx="0" cy="0"/>
        </a:xfrm>
      </p:grpSpPr>
      <p:pic>
        <p:nvPicPr>
          <p:cNvPr id="292" name="Imagen 5" descr="Imagen 5">
            <a:extLst>
              <a:ext uri="{FF2B5EF4-FFF2-40B4-BE49-F238E27FC236}">
                <a16:creationId xmlns:a16="http://schemas.microsoft.com/office/drawing/2014/main" id="{CF95E39C-5211-58EB-7BAE-79C9381D3AB6}"/>
              </a:ext>
            </a:extLst>
          </p:cNvPr>
          <p:cNvPicPr>
            <a:picLocks/>
          </p:cNvPicPr>
          <p:nvPr/>
        </p:nvPicPr>
        <p:blipFill>
          <a:blip r:embed="rId3"/>
          <a:stretch>
            <a:fillRect/>
          </a:stretch>
        </p:blipFill>
        <p:spPr>
          <a:xfrm>
            <a:off x="2740790" y="788750"/>
            <a:ext cx="3810001" cy="2143126"/>
          </a:xfrm>
          <a:prstGeom prst="rect">
            <a:avLst/>
          </a:prstGeom>
          <a:ln w="12700">
            <a:miter lim="400000"/>
          </a:ln>
        </p:spPr>
      </p:pic>
      <p:sp>
        <p:nvSpPr>
          <p:cNvPr id="293" name="Rectángulo 6">
            <a:extLst>
              <a:ext uri="{FF2B5EF4-FFF2-40B4-BE49-F238E27FC236}">
                <a16:creationId xmlns:a16="http://schemas.microsoft.com/office/drawing/2014/main" id="{7CD2F336-2F61-C575-7C7A-F0D3A54ED601}"/>
              </a:ext>
            </a:extLst>
          </p:cNvPr>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a:extLst>
              <a:ext uri="{FF2B5EF4-FFF2-40B4-BE49-F238E27FC236}">
                <a16:creationId xmlns:a16="http://schemas.microsoft.com/office/drawing/2014/main" id="{E0C1B639-E006-94F2-6187-FEEE251E025D}"/>
              </a:ext>
            </a:extLst>
          </p:cNvPr>
          <p:cNvSpPr txBox="1"/>
          <p:nvPr/>
        </p:nvSpPr>
        <p:spPr>
          <a:xfrm>
            <a:off x="2854787" y="3044164"/>
            <a:ext cx="343442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Librería</a:t>
            </a:r>
            <a:endParaRPr dirty="0"/>
          </a:p>
        </p:txBody>
      </p:sp>
    </p:spTree>
    <p:extLst>
      <p:ext uri="{BB962C8B-B14F-4D97-AF65-F5344CB8AC3E}">
        <p14:creationId xmlns:p14="http://schemas.microsoft.com/office/powerpoint/2010/main" val="9444137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Gestores de </a:t>
            </a:r>
            <a:r>
              <a:rPr lang="es-ES" sz="4000" dirty="0">
                <a:solidFill>
                  <a:srgbClr val="242415"/>
                </a:solidFill>
                <a:latin typeface="Montserrat SemiBold"/>
                <a:ea typeface="Montserrat SemiBold"/>
                <a:cs typeface="Montserrat SemiBold"/>
                <a:sym typeface="Montserrat SemiBold"/>
              </a:rPr>
              <a:t>paquetes</a:t>
            </a: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7DD853B9-3DE7-9921-169E-B73046B6C0A3}"/>
              </a:ext>
            </a:extLst>
          </p:cNvPr>
          <p:cNvPicPr>
            <a:picLocks noChangeAspect="1"/>
          </p:cNvPicPr>
          <p:nvPr/>
        </p:nvPicPr>
        <p:blipFill>
          <a:blip r:embed="rId3"/>
          <a:stretch>
            <a:fillRect/>
          </a:stretch>
        </p:blipFill>
        <p:spPr>
          <a:xfrm>
            <a:off x="4220199" y="1365964"/>
            <a:ext cx="1142751" cy="1142751"/>
          </a:xfrm>
          <a:prstGeom prst="rect">
            <a:avLst/>
          </a:prstGeom>
        </p:spPr>
      </p:pic>
      <p:pic>
        <p:nvPicPr>
          <p:cNvPr id="9" name="Picture 8">
            <a:extLst>
              <a:ext uri="{FF2B5EF4-FFF2-40B4-BE49-F238E27FC236}">
                <a16:creationId xmlns:a16="http://schemas.microsoft.com/office/drawing/2014/main" id="{93BAC03B-C1A4-EFEA-0E29-88D2A2BC9CF9}"/>
              </a:ext>
            </a:extLst>
          </p:cNvPr>
          <p:cNvPicPr>
            <a:picLocks noChangeAspect="1"/>
          </p:cNvPicPr>
          <p:nvPr/>
        </p:nvPicPr>
        <p:blipFill>
          <a:blip r:embed="rId4"/>
          <a:stretch>
            <a:fillRect/>
          </a:stretch>
        </p:blipFill>
        <p:spPr>
          <a:xfrm>
            <a:off x="998660" y="1623885"/>
            <a:ext cx="1967164" cy="634410"/>
          </a:xfrm>
          <a:prstGeom prst="rect">
            <a:avLst/>
          </a:prstGeom>
        </p:spPr>
      </p:pic>
      <p:pic>
        <p:nvPicPr>
          <p:cNvPr id="15" name="Picture 14">
            <a:extLst>
              <a:ext uri="{FF2B5EF4-FFF2-40B4-BE49-F238E27FC236}">
                <a16:creationId xmlns:a16="http://schemas.microsoft.com/office/drawing/2014/main" id="{B8875BC2-6D72-DFF0-6EBE-B8F067F65D6A}"/>
              </a:ext>
            </a:extLst>
          </p:cNvPr>
          <p:cNvPicPr>
            <a:picLocks noChangeAspect="1"/>
          </p:cNvPicPr>
          <p:nvPr/>
        </p:nvPicPr>
        <p:blipFill>
          <a:blip r:embed="rId5"/>
          <a:srcRect l="18480" t="17326" r="31520" b="26282"/>
          <a:stretch/>
        </p:blipFill>
        <p:spPr>
          <a:xfrm>
            <a:off x="6637251" y="1449958"/>
            <a:ext cx="1142751" cy="810657"/>
          </a:xfrm>
          <a:prstGeom prst="rect">
            <a:avLst/>
          </a:prstGeom>
        </p:spPr>
      </p:pic>
      <p:sp>
        <p:nvSpPr>
          <p:cNvPr id="2" name="Rectángulo 52">
            <a:extLst>
              <a:ext uri="{FF2B5EF4-FFF2-40B4-BE49-F238E27FC236}">
                <a16:creationId xmlns:a16="http://schemas.microsoft.com/office/drawing/2014/main" id="{29449744-EF5C-9B08-7683-3651DF157385}"/>
              </a:ext>
            </a:extLst>
          </p:cNvPr>
          <p:cNvSpPr/>
          <p:nvPr/>
        </p:nvSpPr>
        <p:spPr>
          <a:xfrm>
            <a:off x="1821017" y="2882885"/>
            <a:ext cx="424153"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endParaRPr dirty="0"/>
          </a:p>
        </p:txBody>
      </p:sp>
      <p:sp>
        <p:nvSpPr>
          <p:cNvPr id="3" name="Rectángulo 52">
            <a:extLst>
              <a:ext uri="{FF2B5EF4-FFF2-40B4-BE49-F238E27FC236}">
                <a16:creationId xmlns:a16="http://schemas.microsoft.com/office/drawing/2014/main" id="{A638902A-D456-82EA-07F0-00916B1D4FEE}"/>
              </a:ext>
            </a:extLst>
          </p:cNvPr>
          <p:cNvSpPr/>
          <p:nvPr/>
        </p:nvSpPr>
        <p:spPr>
          <a:xfrm>
            <a:off x="4564772" y="2882885"/>
            <a:ext cx="411329"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yarn</a:t>
            </a:r>
            <a:endParaRPr dirty="0"/>
          </a:p>
        </p:txBody>
      </p:sp>
      <p:sp>
        <p:nvSpPr>
          <p:cNvPr id="4" name="Rectángulo 52">
            <a:extLst>
              <a:ext uri="{FF2B5EF4-FFF2-40B4-BE49-F238E27FC236}">
                <a16:creationId xmlns:a16="http://schemas.microsoft.com/office/drawing/2014/main" id="{5ED10ADF-F264-B66C-8409-B59156002345}"/>
              </a:ext>
            </a:extLst>
          </p:cNvPr>
          <p:cNvSpPr/>
          <p:nvPr/>
        </p:nvSpPr>
        <p:spPr>
          <a:xfrm>
            <a:off x="7043205" y="2882886"/>
            <a:ext cx="51873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pnpm</a:t>
            </a:r>
            <a:endParaRPr dirty="0"/>
          </a:p>
        </p:txBody>
      </p:sp>
      <p:sp>
        <p:nvSpPr>
          <p:cNvPr id="5" name="TextBox 3">
            <a:extLst>
              <a:ext uri="{FF2B5EF4-FFF2-40B4-BE49-F238E27FC236}">
                <a16:creationId xmlns:a16="http://schemas.microsoft.com/office/drawing/2014/main" id="{645600B3-6602-0431-37AD-643EAC692AEE}"/>
              </a:ext>
            </a:extLst>
          </p:cNvPr>
          <p:cNvSpPr txBox="1"/>
          <p:nvPr/>
        </p:nvSpPr>
        <p:spPr>
          <a:xfrm>
            <a:off x="3772560" y="3389684"/>
            <a:ext cx="2064963"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en paralelo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Cacheo de paquetes agresivo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Manejo de grandes ficheros</a:t>
            </a:r>
          </a:p>
          <a:p>
            <a:pPr marL="171450" indent="-171450">
              <a:lnSpc>
                <a:spcPct val="150000"/>
              </a:lnSpc>
              <a:buBlip>
                <a:blip r:embed="rId6"/>
              </a:buBlip>
            </a:pP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Lock</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workspaces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offline</a:t>
            </a:r>
          </a:p>
        </p:txBody>
      </p:sp>
      <p:sp>
        <p:nvSpPr>
          <p:cNvPr id="6" name="TextBox 3">
            <a:extLst>
              <a:ext uri="{FF2B5EF4-FFF2-40B4-BE49-F238E27FC236}">
                <a16:creationId xmlns:a16="http://schemas.microsoft.com/office/drawing/2014/main" id="{AD0893D5-0E29-7B68-0D63-AD10F357F009}"/>
              </a:ext>
            </a:extLst>
          </p:cNvPr>
          <p:cNvSpPr txBox="1"/>
          <p:nvPr/>
        </p:nvSpPr>
        <p:spPr>
          <a:xfrm>
            <a:off x="998660" y="3389685"/>
            <a:ext cx="2345734"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Gestor oficial de Node.js</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Muchas funcionalidades de serie</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Problemas iniciales resueltos</a:t>
            </a:r>
          </a:p>
          <a:p>
            <a:pPr marL="171450" indent="-171450">
              <a:lnSpc>
                <a:spcPct val="150000"/>
              </a:lnSpc>
              <a:buBlip>
                <a:blip r:embed="rId7"/>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Originalmente tuvo problemas de rendimiento y duplicidades</a:t>
            </a:r>
          </a:p>
        </p:txBody>
      </p:sp>
      <p:sp>
        <p:nvSpPr>
          <p:cNvPr id="8" name="TextBox 3">
            <a:extLst>
              <a:ext uri="{FF2B5EF4-FFF2-40B4-BE49-F238E27FC236}">
                <a16:creationId xmlns:a16="http://schemas.microsoft.com/office/drawing/2014/main" id="{1487AFB1-233A-F0AA-44AF-BB5E22EBE80A}"/>
              </a:ext>
            </a:extLst>
          </p:cNvPr>
          <p:cNvSpPr txBox="1"/>
          <p:nvPr/>
        </p:nvSpPr>
        <p:spPr>
          <a:xfrm>
            <a:off x="6238360" y="3389685"/>
            <a:ext cx="2452281" cy="991041"/>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Eficiencia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hardlinks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symlinks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Gran velocidad y poca redundancia</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Sintaxis y uso similar a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npm</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Muy útil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monorepos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Versionado</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9" name="TextBox 19">
            <a:extLst>
              <a:ext uri="{FF2B5EF4-FFF2-40B4-BE49-F238E27FC236}">
                <a16:creationId xmlns:a16="http://schemas.microsoft.com/office/drawing/2014/main" id="{D0BB7AFC-20C7-4A3C-8A30-57F1759C7884}"/>
              </a:ext>
            </a:extLst>
          </p:cNvPr>
          <p:cNvSpPr txBox="1"/>
          <p:nvPr/>
        </p:nvSpPr>
        <p:spPr>
          <a:xfrm>
            <a:off x="3355287" y="1790891"/>
            <a:ext cx="2687426" cy="769441"/>
          </a:xfrm>
          <a:prstGeom prst="rect">
            <a:avLst/>
          </a:prstGeom>
          <a:noFill/>
        </p:spPr>
        <p:txBody>
          <a:bodyPr wrap="square" rtlCol="0">
            <a:spAutoFit/>
          </a:bodyPr>
          <a:lstStyle/>
          <a:p>
            <a:pPr algn="ctr"/>
            <a:r>
              <a:rPr lang="es-ES_tradnl" sz="4400" b="1" dirty="0">
                <a:solidFill>
                  <a:schemeClr val="tx1">
                    <a:lumMod val="50000"/>
                    <a:lumOff val="50000"/>
                  </a:schemeClr>
                </a:solidFill>
                <a:latin typeface="Montserrat SemiBold" panose="00000700000000000000" pitchFamily="2" charset="0"/>
              </a:rPr>
              <a:t>SEMVER</a:t>
            </a:r>
          </a:p>
        </p:txBody>
      </p:sp>
      <p:sp>
        <p:nvSpPr>
          <p:cNvPr id="10" name="TextBox 21">
            <a:extLst>
              <a:ext uri="{FF2B5EF4-FFF2-40B4-BE49-F238E27FC236}">
                <a16:creationId xmlns:a16="http://schemas.microsoft.com/office/drawing/2014/main" id="{7311821F-C1EA-40B8-ABE7-4C6075E482FA}"/>
              </a:ext>
            </a:extLst>
          </p:cNvPr>
          <p:cNvSpPr txBox="1"/>
          <p:nvPr/>
        </p:nvSpPr>
        <p:spPr>
          <a:xfrm>
            <a:off x="3738951" y="2376091"/>
            <a:ext cx="1920098" cy="923330"/>
          </a:xfrm>
          <a:prstGeom prst="rect">
            <a:avLst/>
          </a:prstGeom>
          <a:noFill/>
        </p:spPr>
        <p:txBody>
          <a:bodyPr wrap="square" rtlCol="0">
            <a:spAutoFit/>
          </a:bodyPr>
          <a:lstStyle/>
          <a:p>
            <a:pPr algn="ctr"/>
            <a:r>
              <a:rPr lang="es-ES_tradnl" sz="5400" b="1" dirty="0">
                <a:solidFill>
                  <a:srgbClr val="D54998"/>
                </a:solidFill>
              </a:rPr>
              <a:t>1</a:t>
            </a:r>
            <a:r>
              <a:rPr lang="es-ES_tradnl" sz="5400" b="1" dirty="0"/>
              <a:t>.</a:t>
            </a:r>
            <a:r>
              <a:rPr lang="es-ES_tradnl" sz="5400" b="1" dirty="0">
                <a:solidFill>
                  <a:srgbClr val="5567D5"/>
                </a:solidFill>
              </a:rPr>
              <a:t>2</a:t>
            </a:r>
            <a:r>
              <a:rPr lang="es-ES_tradnl" sz="5400" b="1" dirty="0"/>
              <a:t>.</a:t>
            </a:r>
            <a:r>
              <a:rPr lang="es-ES_tradnl" sz="5400" b="1" dirty="0">
                <a:solidFill>
                  <a:srgbClr val="3DA510"/>
                </a:solidFill>
              </a:rPr>
              <a:t>3</a:t>
            </a:r>
          </a:p>
        </p:txBody>
      </p:sp>
      <p:sp>
        <p:nvSpPr>
          <p:cNvPr id="11" name="TextBox 7">
            <a:extLst>
              <a:ext uri="{FF2B5EF4-FFF2-40B4-BE49-F238E27FC236}">
                <a16:creationId xmlns:a16="http://schemas.microsoft.com/office/drawing/2014/main" id="{738C1E86-6758-4227-9099-9D1690CBE20F}"/>
              </a:ext>
            </a:extLst>
          </p:cNvPr>
          <p:cNvSpPr txBox="1"/>
          <p:nvPr/>
        </p:nvSpPr>
        <p:spPr>
          <a:xfrm>
            <a:off x="3482567" y="3299421"/>
            <a:ext cx="788614" cy="340519"/>
          </a:xfrm>
          <a:prstGeom prst="roundRect">
            <a:avLst/>
          </a:prstGeom>
          <a:solidFill>
            <a:srgbClr val="D54998"/>
          </a:solidFill>
        </p:spPr>
        <p:txBody>
          <a:bodyPr wrap="square" rtlCol="0">
            <a:spAutoFit/>
          </a:bodyPr>
          <a:lstStyle/>
          <a:p>
            <a:pPr algn="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major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78C29A6C-A383-B77B-62B0-4734EBE0AF1A}"/>
              </a:ext>
            </a:extLst>
          </p:cNvPr>
          <p:cNvSpPr txBox="1"/>
          <p:nvPr/>
        </p:nvSpPr>
        <p:spPr>
          <a:xfrm>
            <a:off x="3244114" y="3690003"/>
            <a:ext cx="1027067" cy="307777"/>
          </a:xfrm>
          <a:prstGeom prst="rect">
            <a:avLst/>
          </a:prstGeom>
          <a:noFill/>
        </p:spPr>
        <p:txBody>
          <a:bodyPr wrap="square" rtlCol="0">
            <a:spAutoFit/>
          </a:bodyPr>
          <a:lstStyle/>
          <a:p>
            <a:pPr algn="r"/>
            <a:r>
              <a:rPr lang="es-ES_tradnl" b="1" dirty="0" err="1">
                <a:solidFill>
                  <a:srgbClr val="D54998"/>
                </a:solidFill>
                <a:latin typeface="Open Sans" panose="020B0606030504020204" pitchFamily="34" charset="0"/>
                <a:ea typeface="Open Sans" panose="020B0606030504020204" pitchFamily="34" charset="0"/>
                <a:cs typeface="Open Sans" panose="020B0606030504020204" pitchFamily="34" charset="0"/>
              </a:rPr>
              <a:t>breaking</a:t>
            </a:r>
            <a:endParaRPr lang="es-ES_tradnl" b="1" dirty="0">
              <a:solidFill>
                <a:srgbClr val="D5499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23">
            <a:extLst>
              <a:ext uri="{FF2B5EF4-FFF2-40B4-BE49-F238E27FC236}">
                <a16:creationId xmlns:a16="http://schemas.microsoft.com/office/drawing/2014/main" id="{A8C8437A-3F43-FAD4-4637-45117B6502C8}"/>
              </a:ext>
            </a:extLst>
          </p:cNvPr>
          <p:cNvSpPr txBox="1"/>
          <p:nvPr/>
        </p:nvSpPr>
        <p:spPr>
          <a:xfrm>
            <a:off x="4237058" y="3690004"/>
            <a:ext cx="905458" cy="307777"/>
          </a:xfrm>
          <a:prstGeom prst="rect">
            <a:avLst/>
          </a:prstGeom>
          <a:noFill/>
        </p:spPr>
        <p:txBody>
          <a:bodyPr wrap="square" rtlCol="0">
            <a:spAutoFit/>
          </a:bodyPr>
          <a:lstStyle/>
          <a:p>
            <a:pPr algn="ctr"/>
            <a:r>
              <a:rPr lang="es-ES_tradnl" b="1" dirty="0" err="1">
                <a:solidFill>
                  <a:srgbClr val="5567D5"/>
                </a:solidFill>
                <a:latin typeface="Open Sans" panose="020B0606030504020204" pitchFamily="34" charset="0"/>
                <a:ea typeface="Open Sans" panose="020B0606030504020204" pitchFamily="34" charset="0"/>
                <a:cs typeface="Open Sans" panose="020B0606030504020204" pitchFamily="34" charset="0"/>
              </a:rPr>
              <a:t>feature</a:t>
            </a:r>
            <a:endParaRPr lang="es-ES_tradnl" b="1" dirty="0">
              <a:solidFill>
                <a:srgbClr val="5567D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25">
            <a:extLst>
              <a:ext uri="{FF2B5EF4-FFF2-40B4-BE49-F238E27FC236}">
                <a16:creationId xmlns:a16="http://schemas.microsoft.com/office/drawing/2014/main" id="{65E5D71F-A8D6-4380-CC8D-EFB3D65EEE8D}"/>
              </a:ext>
            </a:extLst>
          </p:cNvPr>
          <p:cNvSpPr txBox="1"/>
          <p:nvPr/>
        </p:nvSpPr>
        <p:spPr>
          <a:xfrm>
            <a:off x="5080067" y="3690434"/>
            <a:ext cx="416509" cy="307777"/>
          </a:xfrm>
          <a:prstGeom prst="rect">
            <a:avLst/>
          </a:prstGeom>
          <a:noFill/>
        </p:spPr>
        <p:txBody>
          <a:bodyPr wrap="square" rtlCol="0">
            <a:spAutoFit/>
          </a:bodyPr>
          <a:lstStyle/>
          <a:p>
            <a:r>
              <a:rPr lang="es-ES_tradnl" b="1" dirty="0" err="1">
                <a:solidFill>
                  <a:srgbClr val="3DA510"/>
                </a:solidFill>
                <a:latin typeface="Open Sans" panose="020B0606030504020204" pitchFamily="34" charset="0"/>
                <a:ea typeface="Open Sans" panose="020B0606030504020204" pitchFamily="34" charset="0"/>
                <a:cs typeface="Open Sans" panose="020B0606030504020204" pitchFamily="34" charset="0"/>
              </a:rPr>
              <a:t>fix</a:t>
            </a:r>
            <a:endParaRPr lang="es-ES_tradnl" b="1" dirty="0">
              <a:solidFill>
                <a:srgbClr val="3DA51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23">
            <a:extLst>
              <a:ext uri="{FF2B5EF4-FFF2-40B4-BE49-F238E27FC236}">
                <a16:creationId xmlns:a16="http://schemas.microsoft.com/office/drawing/2014/main" id="{B36ACD9F-A53E-D9B5-C08F-D10EA8965555}"/>
              </a:ext>
            </a:extLst>
          </p:cNvPr>
          <p:cNvSpPr txBox="1"/>
          <p:nvPr/>
        </p:nvSpPr>
        <p:spPr>
          <a:xfrm>
            <a:off x="3500751" y="2434956"/>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17" name="TextBox 23">
            <a:extLst>
              <a:ext uri="{FF2B5EF4-FFF2-40B4-BE49-F238E27FC236}">
                <a16:creationId xmlns:a16="http://schemas.microsoft.com/office/drawing/2014/main" id="{53518134-684A-EDBC-25D2-727A4F2D6554}"/>
              </a:ext>
            </a:extLst>
          </p:cNvPr>
          <p:cNvSpPr txBox="1"/>
          <p:nvPr/>
        </p:nvSpPr>
        <p:spPr>
          <a:xfrm>
            <a:off x="3501751" y="2560273"/>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2" name="TextBox 3">
            <a:extLst>
              <a:ext uri="{FF2B5EF4-FFF2-40B4-BE49-F238E27FC236}">
                <a16:creationId xmlns:a16="http://schemas.microsoft.com/office/drawing/2014/main" id="{B55D6F64-0102-FF94-7FE1-DC6C051E7BFF}"/>
              </a:ext>
            </a:extLst>
          </p:cNvPr>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Una librería evoluciona constantemente</a:t>
            </a:r>
            <a:endParaRPr sz="1600" dirty="0"/>
          </a:p>
        </p:txBody>
      </p:sp>
      <p:sp>
        <p:nvSpPr>
          <p:cNvPr id="3" name="TextBox 3">
            <a:extLst>
              <a:ext uri="{FF2B5EF4-FFF2-40B4-BE49-F238E27FC236}">
                <a16:creationId xmlns:a16="http://schemas.microsoft.com/office/drawing/2014/main" id="{5F960D5B-B1DB-4F72-A4C5-3475FF3330F5}"/>
              </a:ext>
            </a:extLst>
          </p:cNvPr>
          <p:cNvSpPr txBox="1"/>
          <p:nvPr/>
        </p:nvSpPr>
        <p:spPr>
          <a:xfrm>
            <a:off x="900109" y="1279818"/>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Debemos describir dicha evolución de forma efectiva y simple </a:t>
            </a:r>
            <a:endParaRPr sz="1600" dirty="0"/>
          </a:p>
        </p:txBody>
      </p:sp>
      <p:sp>
        <p:nvSpPr>
          <p:cNvPr id="4" name="CuadroTexto 3">
            <a:extLst>
              <a:ext uri="{FF2B5EF4-FFF2-40B4-BE49-F238E27FC236}">
                <a16:creationId xmlns:a16="http://schemas.microsoft.com/office/drawing/2014/main" id="{48B2CF29-739A-058C-88FE-C4EDD5F7C3A9}"/>
              </a:ext>
            </a:extLst>
          </p:cNvPr>
          <p:cNvSpPr txBox="1"/>
          <p:nvPr/>
        </p:nvSpPr>
        <p:spPr>
          <a:xfrm>
            <a:off x="900109" y="4522037"/>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3"/>
              </a:rPr>
              <a:t>Semver</a:t>
            </a:r>
            <a:r>
              <a:rPr lang="es-ES" sz="1000" b="0" u="sng" dirty="0">
                <a:solidFill>
                  <a:srgbClr val="569CD6"/>
                </a:solidFill>
                <a:effectLst/>
                <a:latin typeface="Dank Mono Regular" panose="00000509000000000000" pitchFamily="50" charset="0"/>
                <a:hlinkClick r:id="rId3"/>
              </a:rPr>
              <a:t> </a:t>
            </a:r>
            <a:r>
              <a:rPr lang="es-ES" sz="1000" b="0" u="sng" dirty="0" err="1">
                <a:solidFill>
                  <a:srgbClr val="569CD6"/>
                </a:solidFill>
                <a:effectLst/>
                <a:latin typeface="Dank Mono Regular" panose="00000509000000000000" pitchFamily="50" charset="0"/>
                <a:hlinkClick r:id="rId3"/>
              </a:rPr>
              <a:t>Calculator</a:t>
            </a:r>
            <a:endParaRPr lang="es-ES" sz="1000" b="0" dirty="0">
              <a:solidFill>
                <a:srgbClr val="D4D4D4"/>
              </a:solidFill>
              <a:effectLst/>
              <a:latin typeface="Dank Mono Regular" panose="00000509000000000000" pitchFamily="50" charset="0"/>
            </a:endParaRPr>
          </a:p>
        </p:txBody>
      </p:sp>
      <p:sp>
        <p:nvSpPr>
          <p:cNvPr id="19" name="CuadroTexto 18">
            <a:extLst>
              <a:ext uri="{FF2B5EF4-FFF2-40B4-BE49-F238E27FC236}">
                <a16:creationId xmlns:a16="http://schemas.microsoft.com/office/drawing/2014/main" id="{66F1D5A3-74D5-DC91-9282-3A620B8E2CF6}"/>
              </a:ext>
            </a:extLst>
          </p:cNvPr>
          <p:cNvSpPr txBox="1"/>
          <p:nvPr/>
        </p:nvSpPr>
        <p:spPr>
          <a:xfrm>
            <a:off x="2822159" y="4522036"/>
            <a:ext cx="96051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4"/>
              </a:rPr>
              <a:t>Semver</a:t>
            </a:r>
            <a:r>
              <a:rPr lang="es-ES" sz="1000" b="0" u="sng" dirty="0">
                <a:solidFill>
                  <a:srgbClr val="569CD6"/>
                </a:solidFill>
                <a:effectLst/>
                <a:latin typeface="Dank Mono Regular" panose="00000509000000000000" pitchFamily="50" charset="0"/>
                <a:hlinkClick r:id="rId4"/>
              </a:rPr>
              <a:t> Spec</a:t>
            </a:r>
            <a:endParaRPr lang="es-ES" sz="1000" b="0" dirty="0">
              <a:solidFill>
                <a:srgbClr val="D4D4D4"/>
              </a:solidFill>
              <a:effectLst/>
              <a:latin typeface="Dank Mono Regular" panose="00000509000000000000" pitchFamily="50" charset="0"/>
            </a:endParaRPr>
          </a:p>
        </p:txBody>
      </p:sp>
      <p:sp>
        <p:nvSpPr>
          <p:cNvPr id="20" name="CuadroTexto 19">
            <a:extLst>
              <a:ext uri="{FF2B5EF4-FFF2-40B4-BE49-F238E27FC236}">
                <a16:creationId xmlns:a16="http://schemas.microsoft.com/office/drawing/2014/main" id="{6203A4DC-11B8-4A09-0A6F-5B8BB313FFF5}"/>
              </a:ext>
            </a:extLst>
          </p:cNvPr>
          <p:cNvSpPr txBox="1"/>
          <p:nvPr/>
        </p:nvSpPr>
        <p:spPr>
          <a:xfrm>
            <a:off x="4321016" y="4522035"/>
            <a:ext cx="215956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Software </a:t>
            </a:r>
            <a:r>
              <a:rPr lang="es-ES" sz="1000" b="0" u="sng" dirty="0" err="1">
                <a:solidFill>
                  <a:srgbClr val="569CD6"/>
                </a:solidFill>
                <a:effectLst/>
                <a:latin typeface="Dank Mono Regular" panose="00000509000000000000" pitchFamily="50" charset="0"/>
                <a:hlinkClick r:id="rId5"/>
              </a:rPr>
              <a:t>versions</a:t>
            </a:r>
            <a:r>
              <a:rPr lang="es-ES" sz="1000" b="0" u="sng" dirty="0">
                <a:solidFill>
                  <a:srgbClr val="569CD6"/>
                </a:solidFill>
                <a:effectLst/>
                <a:latin typeface="Dank Mono Regular" panose="00000509000000000000" pitchFamily="50" charset="0"/>
                <a:hlinkClick r:id="rId5"/>
              </a:rPr>
              <a:t> are </a:t>
            </a:r>
            <a:r>
              <a:rPr lang="es-ES" sz="1000" b="0" u="sng" dirty="0" err="1">
                <a:solidFill>
                  <a:srgbClr val="569CD6"/>
                </a:solidFill>
                <a:effectLst/>
                <a:latin typeface="Dank Mono Regular" panose="00000509000000000000" pitchFamily="50" charset="0"/>
                <a:hlinkClick r:id="rId5"/>
              </a:rPr>
              <a:t>broken</a:t>
            </a:r>
            <a:endParaRPr lang="es-ES" sz="1000" b="0" dirty="0">
              <a:solidFill>
                <a:srgbClr val="D4D4D4"/>
              </a:solidFill>
              <a:effectLst/>
              <a:latin typeface="Dank Mono Regular" panose="00000509000000000000" pitchFamily="50" charset="0"/>
            </a:endParaRPr>
          </a:p>
        </p:txBody>
      </p:sp>
      <p:sp>
        <p:nvSpPr>
          <p:cNvPr id="21" name="CuadroTexto 20">
            <a:extLst>
              <a:ext uri="{FF2B5EF4-FFF2-40B4-BE49-F238E27FC236}">
                <a16:creationId xmlns:a16="http://schemas.microsoft.com/office/drawing/2014/main" id="{E5326ED7-14FF-CDA2-F9FB-F9D9A58B9B15}"/>
              </a:ext>
            </a:extLst>
          </p:cNvPr>
          <p:cNvSpPr txBox="1"/>
          <p:nvPr/>
        </p:nvSpPr>
        <p:spPr>
          <a:xfrm>
            <a:off x="7018919" y="4522035"/>
            <a:ext cx="166584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6"/>
              </a:rPr>
              <a:t>Lockfiles </a:t>
            </a:r>
            <a:r>
              <a:rPr lang="es-ES" sz="1000" b="0" u="sng" dirty="0" err="1">
                <a:solidFill>
                  <a:srgbClr val="569CD6"/>
                </a:solidFill>
                <a:effectLst/>
                <a:latin typeface="Dank Mono Regular" panose="00000509000000000000" pitchFamily="50" charset="0"/>
                <a:hlinkClick r:id="rId6"/>
              </a:rPr>
              <a:t>explanation</a:t>
            </a:r>
            <a:endParaRPr lang="es-ES" sz="1000" b="0" dirty="0">
              <a:solidFill>
                <a:srgbClr val="D4D4D4"/>
              </a:solidFill>
              <a:effectLst/>
              <a:latin typeface="Dank Mono Regular" panose="00000509000000000000" pitchFamily="50" charset="0"/>
            </a:endParaRPr>
          </a:p>
        </p:txBody>
      </p:sp>
      <p:sp>
        <p:nvSpPr>
          <p:cNvPr id="23" name="TextBox 7">
            <a:extLst>
              <a:ext uri="{FF2B5EF4-FFF2-40B4-BE49-F238E27FC236}">
                <a16:creationId xmlns:a16="http://schemas.microsoft.com/office/drawing/2014/main" id="{421CE2FC-419C-7E04-E79D-97DAC5D61166}"/>
              </a:ext>
            </a:extLst>
          </p:cNvPr>
          <p:cNvSpPr txBox="1"/>
          <p:nvPr/>
        </p:nvSpPr>
        <p:spPr>
          <a:xfrm>
            <a:off x="4317933" y="3299421"/>
            <a:ext cx="762134" cy="340519"/>
          </a:xfrm>
          <a:prstGeom prst="roundRect">
            <a:avLst/>
          </a:prstGeom>
          <a:solidFill>
            <a:srgbClr val="5567D5"/>
          </a:solidFill>
        </p:spPr>
        <p:txBody>
          <a:bodyPr wrap="square" rtlCol="0">
            <a:spAutoFit/>
          </a:bodyPr>
          <a:lstStyle/>
          <a:p>
            <a:pPr algn="ct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7">
            <a:extLst>
              <a:ext uri="{FF2B5EF4-FFF2-40B4-BE49-F238E27FC236}">
                <a16:creationId xmlns:a16="http://schemas.microsoft.com/office/drawing/2014/main" id="{F063D59B-956A-AEB6-087E-90CAC909C0CE}"/>
              </a:ext>
            </a:extLst>
          </p:cNvPr>
          <p:cNvSpPr txBox="1"/>
          <p:nvPr/>
        </p:nvSpPr>
        <p:spPr>
          <a:xfrm>
            <a:off x="5126818" y="3299421"/>
            <a:ext cx="762134" cy="340519"/>
          </a:xfrm>
          <a:prstGeom prst="roundRect">
            <a:avLst/>
          </a:prstGeom>
          <a:solidFill>
            <a:srgbClr val="3DA510"/>
          </a:solidFill>
        </p:spPr>
        <p:txBody>
          <a:bodyPr wrap="square" rtlCol="0">
            <a:spAutoFit/>
          </a:bodyPr>
          <a:lstStyle/>
          <a:p>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patch</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4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1E1AAD24-64AE-454A-A1B2-D17EE470CE47}"/>
              </a:ext>
            </a:extLst>
          </p:cNvPr>
          <p:cNvSpPr/>
          <p:nvPr/>
        </p:nvSpPr>
        <p:spPr>
          <a:xfrm>
            <a:off x="4800598" y="1881827"/>
            <a:ext cx="1939413" cy="977344"/>
          </a:xfrm>
          <a:prstGeom prst="roundRect">
            <a:avLst>
              <a:gd name="adj" fmla="val 7641"/>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Instalación remota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cxnSp>
        <p:nvCxnSpPr>
          <p:cNvPr id="3" name="Straight Connector 2">
            <a:extLst>
              <a:ext uri="{FF2B5EF4-FFF2-40B4-BE49-F238E27FC236}">
                <a16:creationId xmlns:a16="http://schemas.microsoft.com/office/drawing/2014/main" id="{C17B5AB5-DD7F-5949-961C-F34C5635AD12}"/>
              </a:ext>
            </a:extLst>
          </p:cNvPr>
          <p:cNvCxnSpPr/>
          <p:nvPr/>
        </p:nvCxnSpPr>
        <p:spPr>
          <a:xfrm>
            <a:off x="796413" y="3477167"/>
            <a:ext cx="8015748" cy="0"/>
          </a:xfrm>
          <a:prstGeom prst="line">
            <a:avLst/>
          </a:prstGeom>
          <a:ln w="15875">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5D6346C3-1D3A-4E4D-984E-80864F0E1967}"/>
              </a:ext>
            </a:extLst>
          </p:cNvPr>
          <p:cNvPicPr>
            <a:picLocks noChangeAspect="1"/>
          </p:cNvPicPr>
          <p:nvPr/>
        </p:nvPicPr>
        <p:blipFill>
          <a:blip r:embed="rId3"/>
          <a:stretch>
            <a:fillRect/>
          </a:stretch>
        </p:blipFill>
        <p:spPr>
          <a:xfrm>
            <a:off x="5000230" y="2096595"/>
            <a:ext cx="1577024" cy="613287"/>
          </a:xfrm>
          <a:prstGeom prst="rect">
            <a:avLst/>
          </a:prstGeom>
        </p:spPr>
      </p:pic>
      <p:sp>
        <p:nvSpPr>
          <p:cNvPr id="9" name="Can 8">
            <a:extLst>
              <a:ext uri="{FF2B5EF4-FFF2-40B4-BE49-F238E27FC236}">
                <a16:creationId xmlns:a16="http://schemas.microsoft.com/office/drawing/2014/main" id="{8574034C-4A8F-CE4F-8AEF-EA1B8E080D49}"/>
              </a:ext>
            </a:extLst>
          </p:cNvPr>
          <p:cNvSpPr/>
          <p:nvPr/>
        </p:nvSpPr>
        <p:spPr>
          <a:xfrm>
            <a:off x="3561997" y="2012079"/>
            <a:ext cx="921774" cy="766916"/>
          </a:xfrm>
          <a:prstGeom prst="ca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688E3744-8F63-4C46-82A6-9516D7B908B0}"/>
              </a:ext>
            </a:extLst>
          </p:cNvPr>
          <p:cNvSpPr/>
          <p:nvPr/>
        </p:nvSpPr>
        <p:spPr>
          <a:xfrm>
            <a:off x="1160663" y="1929312"/>
            <a:ext cx="1796385" cy="328439"/>
          </a:xfrm>
          <a:prstGeom prst="roundRect">
            <a:avLst/>
          </a:prstGeom>
          <a:solidFill>
            <a:srgbClr val="949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17.0.2</a:t>
            </a:r>
          </a:p>
        </p:txBody>
      </p:sp>
      <p:sp>
        <p:nvSpPr>
          <p:cNvPr id="17" name="Rectangle 16">
            <a:extLst>
              <a:ext uri="{FF2B5EF4-FFF2-40B4-BE49-F238E27FC236}">
                <a16:creationId xmlns:a16="http://schemas.microsoft.com/office/drawing/2014/main" id="{BC14D17E-8CDC-BB45-A1C6-9164F158B912}"/>
              </a:ext>
            </a:extLst>
          </p:cNvPr>
          <p:cNvSpPr/>
          <p:nvPr/>
        </p:nvSpPr>
        <p:spPr>
          <a:xfrm>
            <a:off x="1160663" y="2410160"/>
            <a:ext cx="1796385" cy="328439"/>
          </a:xfrm>
          <a:prstGeom prst="roundRect">
            <a:avLst/>
          </a:prstGeom>
          <a:solidFill>
            <a:srgbClr val="788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18.1.0</a:t>
            </a:r>
          </a:p>
        </p:txBody>
      </p:sp>
      <p:sp>
        <p:nvSpPr>
          <p:cNvPr id="19" name="Rectangle 18">
            <a:extLst>
              <a:ext uri="{FF2B5EF4-FFF2-40B4-BE49-F238E27FC236}">
                <a16:creationId xmlns:a16="http://schemas.microsoft.com/office/drawing/2014/main" id="{4E030E24-3211-8F42-B26C-896A77112020}"/>
              </a:ext>
            </a:extLst>
          </p:cNvPr>
          <p:cNvSpPr/>
          <p:nvPr/>
        </p:nvSpPr>
        <p:spPr>
          <a:xfrm>
            <a:off x="1160663" y="2846299"/>
            <a:ext cx="1796387" cy="328439"/>
          </a:xfrm>
          <a:prstGeom prst="roundRect">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21" name="Rounded Rectangle 20">
            <a:extLst>
              <a:ext uri="{FF2B5EF4-FFF2-40B4-BE49-F238E27FC236}">
                <a16:creationId xmlns:a16="http://schemas.microsoft.com/office/drawing/2014/main" id="{43736B12-F434-D54F-9161-A4ADA562A084}"/>
              </a:ext>
            </a:extLst>
          </p:cNvPr>
          <p:cNvSpPr/>
          <p:nvPr/>
        </p:nvSpPr>
        <p:spPr>
          <a:xfrm>
            <a:off x="4800598" y="3765008"/>
            <a:ext cx="1939413" cy="905836"/>
          </a:xfrm>
          <a:prstGeom prst="roundRect">
            <a:avLst>
              <a:gd name="adj" fmla="val 7288"/>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sz="1800" b="1" dirty="0" err="1">
                <a:latin typeface="Open Sans" panose="020B0606030504020204" pitchFamily="34" charset="0"/>
                <a:ea typeface="Open Sans" panose="020B0606030504020204" pitchFamily="34" charset="0"/>
                <a:cs typeface="Open Sans" panose="020B0606030504020204" pitchFamily="34" charset="0"/>
              </a:rPr>
              <a:t>My</a:t>
            </a:r>
            <a:r>
              <a:rPr lang="es-ES_tradnl" sz="1800" b="1" dirty="0">
                <a:latin typeface="Open Sans" panose="020B0606030504020204" pitchFamily="34" charset="0"/>
                <a:ea typeface="Open Sans" panose="020B0606030504020204" pitchFamily="34" charset="0"/>
                <a:cs typeface="Open Sans" panose="020B0606030504020204" pitchFamily="34" charset="0"/>
              </a:rPr>
              <a:t> App</a:t>
            </a:r>
          </a:p>
        </p:txBody>
      </p:sp>
      <p:sp>
        <p:nvSpPr>
          <p:cNvPr id="11" name="Rectangle 10">
            <a:extLst>
              <a:ext uri="{FF2B5EF4-FFF2-40B4-BE49-F238E27FC236}">
                <a16:creationId xmlns:a16="http://schemas.microsoft.com/office/drawing/2014/main" id="{B1689FF7-358F-D34A-B0BB-7D027E8126E7}"/>
              </a:ext>
            </a:extLst>
          </p:cNvPr>
          <p:cNvSpPr/>
          <p:nvPr/>
        </p:nvSpPr>
        <p:spPr>
          <a:xfrm>
            <a:off x="2943660" y="4093893"/>
            <a:ext cx="1710816" cy="577081"/>
          </a:xfrm>
          <a:prstGeom prst="rect">
            <a:avLst/>
          </a:prstGeom>
          <a:solidFill>
            <a:schemeClr val="tx1"/>
          </a:solidFill>
        </p:spPr>
        <p:txBody>
          <a:bodyPr wrap="square">
            <a:spAutoFit/>
          </a:bodyPr>
          <a:lstStyle/>
          <a:p>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dependencies</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p>
          <a:p>
            <a:r>
              <a:rPr lang="en-US" sz="1050" dirty="0">
                <a:solidFill>
                  <a:srgbClr val="F8F8F2"/>
                </a:solidFill>
                <a:latin typeface="Consolas" panose="020B0609020204030204" pitchFamily="49" charset="0"/>
              </a:rPr>
              <a:t>  </a:t>
            </a:r>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react</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r>
              <a:rPr lang="en-US" sz="1050" dirty="0">
                <a:solidFill>
                  <a:srgbClr val="E9F284"/>
                </a:solidFill>
                <a:latin typeface="Consolas" panose="020B0609020204030204" pitchFamily="49" charset="0"/>
              </a:rPr>
              <a:t>"</a:t>
            </a:r>
            <a:r>
              <a:rPr lang="en-US" sz="1050" dirty="0">
                <a:solidFill>
                  <a:srgbClr val="F1FA8C"/>
                </a:solidFill>
                <a:latin typeface="Consolas" panose="020B0609020204030204" pitchFamily="49" charset="0"/>
              </a:rPr>
              <a:t>^18.1.0</a:t>
            </a:r>
            <a:r>
              <a:rPr lang="en-US" sz="1050" dirty="0">
                <a:solidFill>
                  <a:srgbClr val="E9F284"/>
                </a:solidFill>
                <a:latin typeface="Consolas" panose="020B0609020204030204" pitchFamily="49" charset="0"/>
              </a:rPr>
              <a:t>"</a:t>
            </a:r>
            <a:endParaRPr lang="en-US" sz="1050" dirty="0">
              <a:solidFill>
                <a:srgbClr val="F8F8F2"/>
              </a:solidFill>
              <a:latin typeface="Consolas" panose="020B0609020204030204" pitchFamily="49" charset="0"/>
            </a:endParaRPr>
          </a:p>
          <a:p>
            <a:r>
              <a:rPr lang="en-US" sz="1050" dirty="0">
                <a:solidFill>
                  <a:srgbClr val="F8F8F2"/>
                </a:solidFill>
                <a:latin typeface="Consolas" panose="020B0609020204030204" pitchFamily="49" charset="0"/>
              </a:rPr>
              <a:t>}</a:t>
            </a:r>
          </a:p>
        </p:txBody>
      </p:sp>
      <p:sp>
        <p:nvSpPr>
          <p:cNvPr id="12" name="TextBox 11">
            <a:extLst>
              <a:ext uri="{FF2B5EF4-FFF2-40B4-BE49-F238E27FC236}">
                <a16:creationId xmlns:a16="http://schemas.microsoft.com/office/drawing/2014/main" id="{0A6AA3A5-4C5A-FC42-9544-4BE6AC3E1B95}"/>
              </a:ext>
            </a:extLst>
          </p:cNvPr>
          <p:cNvSpPr txBox="1"/>
          <p:nvPr/>
        </p:nvSpPr>
        <p:spPr>
          <a:xfrm>
            <a:off x="3405601" y="3775177"/>
            <a:ext cx="1351653"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package.json</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EBBE1764-1674-1742-94EE-6F9A1887584D}"/>
              </a:ext>
            </a:extLst>
          </p:cNvPr>
          <p:cNvSpPr txBox="1"/>
          <p:nvPr/>
        </p:nvSpPr>
        <p:spPr>
          <a:xfrm>
            <a:off x="6783355" y="3765007"/>
            <a:ext cx="1476686"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node_modules</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4D53B5A1-2C56-0646-831D-74C1E86ACACA}"/>
              </a:ext>
            </a:extLst>
          </p:cNvPr>
          <p:cNvSpPr/>
          <p:nvPr/>
        </p:nvSpPr>
        <p:spPr>
          <a:xfrm>
            <a:off x="6880222" y="4093617"/>
            <a:ext cx="1533832" cy="577634"/>
          </a:xfrm>
          <a:prstGeom prst="roundRect">
            <a:avLst>
              <a:gd name="adj" fmla="val 7973"/>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13" name="TextBox 12">
            <a:extLst>
              <a:ext uri="{FF2B5EF4-FFF2-40B4-BE49-F238E27FC236}">
                <a16:creationId xmlns:a16="http://schemas.microsoft.com/office/drawing/2014/main" id="{72574E96-D313-1246-80E6-5409B1D9D3BD}"/>
              </a:ext>
            </a:extLst>
          </p:cNvPr>
          <p:cNvSpPr txBox="1"/>
          <p:nvPr/>
        </p:nvSpPr>
        <p:spPr>
          <a:xfrm rot="16200000">
            <a:off x="329878" y="4065156"/>
            <a:ext cx="1185823"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Local</a:t>
            </a:r>
          </a:p>
        </p:txBody>
      </p:sp>
      <p:sp>
        <p:nvSpPr>
          <p:cNvPr id="28" name="TextBox 27">
            <a:extLst>
              <a:ext uri="{FF2B5EF4-FFF2-40B4-BE49-F238E27FC236}">
                <a16:creationId xmlns:a16="http://schemas.microsoft.com/office/drawing/2014/main" id="{EFE55579-2A80-204A-BFFC-7E5C0A5058C6}"/>
              </a:ext>
            </a:extLst>
          </p:cNvPr>
          <p:cNvSpPr txBox="1"/>
          <p:nvPr/>
        </p:nvSpPr>
        <p:spPr>
          <a:xfrm rot="16200000">
            <a:off x="-26467" y="2399597"/>
            <a:ext cx="1898514"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Nube</a:t>
            </a:r>
          </a:p>
        </p:txBody>
      </p:sp>
      <p:cxnSp>
        <p:nvCxnSpPr>
          <p:cNvPr id="15" name="Straight Arrow Connector 14">
            <a:extLst>
              <a:ext uri="{FF2B5EF4-FFF2-40B4-BE49-F238E27FC236}">
                <a16:creationId xmlns:a16="http://schemas.microsoft.com/office/drawing/2014/main" id="{2AC83EC5-6ED8-2B41-81D1-07E8C5266472}"/>
              </a:ext>
            </a:extLst>
          </p:cNvPr>
          <p:cNvCxnSpPr>
            <a:cxnSpLocks/>
          </p:cNvCxnSpPr>
          <p:nvPr/>
        </p:nvCxnSpPr>
        <p:spPr>
          <a:xfrm flipV="1">
            <a:off x="5657375" y="2859171"/>
            <a:ext cx="0" cy="905836"/>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4CF266-ABEA-724C-9D65-CF593240A7C6}"/>
              </a:ext>
            </a:extLst>
          </p:cNvPr>
          <p:cNvCxnSpPr>
            <a:cxnSpLocks/>
          </p:cNvCxnSpPr>
          <p:nvPr/>
        </p:nvCxnSpPr>
        <p:spPr>
          <a:xfrm>
            <a:off x="5893106" y="2859171"/>
            <a:ext cx="0" cy="910755"/>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E99FAF-806E-4540-923E-327A9CC65C94}"/>
              </a:ext>
            </a:extLst>
          </p:cNvPr>
          <p:cNvCxnSpPr>
            <a:cxnSpLocks/>
          </p:cNvCxnSpPr>
          <p:nvPr/>
        </p:nvCxnSpPr>
        <p:spPr>
          <a:xfrm flipH="1">
            <a:off x="4469024" y="2274637"/>
            <a:ext cx="331574" cy="0"/>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D97719D-236E-5346-8BE0-7F1B3BC70D91}"/>
              </a:ext>
            </a:extLst>
          </p:cNvPr>
          <p:cNvCxnSpPr>
            <a:cxnSpLocks/>
          </p:cNvCxnSpPr>
          <p:nvPr/>
        </p:nvCxnSpPr>
        <p:spPr>
          <a:xfrm>
            <a:off x="4488689" y="2500777"/>
            <a:ext cx="331574" cy="0"/>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123596C-E4DC-1741-85F7-E64DB3ADF96F}"/>
              </a:ext>
            </a:extLst>
          </p:cNvPr>
          <p:cNvCxnSpPr>
            <a:cxnSpLocks/>
          </p:cNvCxnSpPr>
          <p:nvPr/>
        </p:nvCxnSpPr>
        <p:spPr>
          <a:xfrm flipH="1">
            <a:off x="2957048" y="2418273"/>
            <a:ext cx="550445" cy="462152"/>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312884C-9E6C-FE45-8925-E267BF51CCCB}"/>
              </a:ext>
            </a:extLst>
          </p:cNvPr>
          <p:cNvCxnSpPr>
            <a:cxnSpLocks/>
          </p:cNvCxnSpPr>
          <p:nvPr/>
        </p:nvCxnSpPr>
        <p:spPr>
          <a:xfrm flipV="1">
            <a:off x="3005371" y="2641178"/>
            <a:ext cx="550445" cy="444368"/>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3">
            <a:extLst>
              <a:ext uri="{FF2B5EF4-FFF2-40B4-BE49-F238E27FC236}">
                <a16:creationId xmlns:a16="http://schemas.microsoft.com/office/drawing/2014/main" id="{7B8CA00A-D8D4-7473-6ACA-F1CD0C3B1F79}"/>
              </a:ext>
            </a:extLst>
          </p:cNvPr>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Describimos nuestras dependencias en el fichero </a:t>
            </a:r>
            <a:r>
              <a:rPr lang="es-ES" sz="1600" b="1" dirty="0" err="1"/>
              <a:t>package.json</a:t>
            </a:r>
            <a:endParaRPr sz="1600" b="1" dirty="0"/>
          </a:p>
        </p:txBody>
      </p:sp>
      <p:sp>
        <p:nvSpPr>
          <p:cNvPr id="8" name="TextBox 3">
            <a:extLst>
              <a:ext uri="{FF2B5EF4-FFF2-40B4-BE49-F238E27FC236}">
                <a16:creationId xmlns:a16="http://schemas.microsoft.com/office/drawing/2014/main" id="{BA59C8FA-7C8A-F57F-6F7C-218C165133AC}"/>
              </a:ext>
            </a:extLst>
          </p:cNvPr>
          <p:cNvSpPr txBox="1"/>
          <p:nvPr/>
        </p:nvSpPr>
        <p:spPr>
          <a:xfrm>
            <a:off x="900109" y="1279818"/>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NPM se encargará de instalarlas localmente en la carpeta </a:t>
            </a:r>
            <a:r>
              <a:rPr lang="es-ES" sz="1600" b="1" dirty="0" err="1"/>
              <a:t>node_modules</a:t>
            </a:r>
            <a:endParaRPr sz="1600" b="1" dirty="0"/>
          </a:p>
        </p:txBody>
      </p:sp>
      <p:pic>
        <p:nvPicPr>
          <p:cNvPr id="1026" name="Picture 2" descr="How To Build A NPM Package. Lessons learned from creating my first… | by  Cam Bass | Level Up Coding">
            <a:extLst>
              <a:ext uri="{FF2B5EF4-FFF2-40B4-BE49-F238E27FC236}">
                <a16:creationId xmlns:a16="http://schemas.microsoft.com/office/drawing/2014/main" id="{B8945D3A-7A41-54E5-D079-2A2699084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056" y="290303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ow To Build A NPM Package. Lessons learned from creating my first… | by  Cam Bass | Level Up Coding">
            <a:extLst>
              <a:ext uri="{FF2B5EF4-FFF2-40B4-BE49-F238E27FC236}">
                <a16:creationId xmlns:a16="http://schemas.microsoft.com/office/drawing/2014/main" id="{E6CB4B72-E621-14D7-75C3-400B54AF9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434" y="247550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ow To Build A NPM Package. Lessons learned from creating my first… | by  Cam Bass | Level Up Coding">
            <a:extLst>
              <a:ext uri="{FF2B5EF4-FFF2-40B4-BE49-F238E27FC236}">
                <a16:creationId xmlns:a16="http://schemas.microsoft.com/office/drawing/2014/main" id="{3BD8BD43-5257-A9C0-5186-E20EF4DF9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041" y="1989145"/>
            <a:ext cx="214071" cy="21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4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Rectangle 8">
            <a:extLst>
              <a:ext uri="{FF2B5EF4-FFF2-40B4-BE49-F238E27FC236}">
                <a16:creationId xmlns:a16="http://schemas.microsoft.com/office/drawing/2014/main" id="{31A877F0-9A21-8F1F-B4AA-0D16210762CF}"/>
              </a:ext>
            </a:extLst>
          </p:cNvPr>
          <p:cNvSpPr/>
          <p:nvPr/>
        </p:nvSpPr>
        <p:spPr>
          <a:xfrm>
            <a:off x="3574479" y="2774919"/>
            <a:ext cx="3537284"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file:../my-lib</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0" name="Rectangle 9">
            <a:extLst>
              <a:ext uri="{FF2B5EF4-FFF2-40B4-BE49-F238E27FC236}">
                <a16:creationId xmlns:a16="http://schemas.microsoft.com/office/drawing/2014/main" id="{AA2A9F30-E8D3-36D1-49D8-E9E3EB620209}"/>
              </a:ext>
            </a:extLst>
          </p:cNvPr>
          <p:cNvSpPr/>
          <p:nvPr/>
        </p:nvSpPr>
        <p:spPr>
          <a:xfrm>
            <a:off x="3574479" y="1417883"/>
            <a:ext cx="3537284" cy="1169551"/>
          </a:xfrm>
          <a:prstGeom prst="rect">
            <a:avLst/>
          </a:prstGeom>
          <a:solidFill>
            <a:schemeClr val="tx1"/>
          </a:solidFill>
        </p:spPr>
        <p:txBody>
          <a:bodyPr wrap="square">
            <a:spAutoFit/>
          </a:bodyPr>
          <a:lstStyle/>
          <a:p>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endParaRPr lang="en-US" dirty="0">
              <a:solidFill>
                <a:srgbClr val="F8F8F2"/>
              </a:solidFill>
              <a:latin typeface="Consolas" panose="020B0609020204030204" pitchFamily="49" charset="0"/>
            </a:endParaRPr>
          </a:p>
          <a:p>
            <a:br>
              <a:rPr lang="en-US" dirty="0">
                <a:solidFill>
                  <a:srgbClr val="F8F8F2"/>
                </a:solidFill>
                <a:latin typeface="Consolas" panose="020B0609020204030204" pitchFamily="49" charset="0"/>
              </a:rPr>
            </a:br>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../my-app</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p:txBody>
      </p:sp>
      <p:sp>
        <p:nvSpPr>
          <p:cNvPr id="11" name="Rectangle 10">
            <a:extLst>
              <a:ext uri="{FF2B5EF4-FFF2-40B4-BE49-F238E27FC236}">
                <a16:creationId xmlns:a16="http://schemas.microsoft.com/office/drawing/2014/main" id="{0E0EA810-8C34-330F-61B1-8AE8992347CA}"/>
              </a:ext>
            </a:extLst>
          </p:cNvPr>
          <p:cNvSpPr/>
          <p:nvPr/>
        </p:nvSpPr>
        <p:spPr>
          <a:xfrm>
            <a:off x="3574480" y="3701068"/>
            <a:ext cx="3537283" cy="954107"/>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workspaces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packages/my-lib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8" name="Title 1">
            <a:extLst>
              <a:ext uri="{FF2B5EF4-FFF2-40B4-BE49-F238E27FC236}">
                <a16:creationId xmlns:a16="http://schemas.microsoft.com/office/drawing/2014/main" id="{36E68346-C2C8-3982-5D7A-ABDA29EDD686}"/>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Instalación local</a:t>
            </a:r>
          </a:p>
        </p:txBody>
      </p:sp>
      <p:sp>
        <p:nvSpPr>
          <p:cNvPr id="12" name="TextBox 3">
            <a:extLst>
              <a:ext uri="{FF2B5EF4-FFF2-40B4-BE49-F238E27FC236}">
                <a16:creationId xmlns:a16="http://schemas.microsoft.com/office/drawing/2014/main" id="{A4B7E4B3-44EB-CB3B-00FD-90C2219D3AC5}"/>
              </a:ext>
            </a:extLst>
          </p:cNvPr>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Para librerías en desarrollo o sin publicación disponible</a:t>
            </a:r>
            <a:endParaRPr sz="1600" b="1" dirty="0"/>
          </a:p>
        </p:txBody>
      </p:sp>
      <p:sp>
        <p:nvSpPr>
          <p:cNvPr id="13" name="Rectángulo 52">
            <a:extLst>
              <a:ext uri="{FF2B5EF4-FFF2-40B4-BE49-F238E27FC236}">
                <a16:creationId xmlns:a16="http://schemas.microsoft.com/office/drawing/2014/main" id="{D00F393A-865F-F410-BBCA-1B42157659BF}"/>
              </a:ext>
            </a:extLst>
          </p:cNvPr>
          <p:cNvSpPr/>
          <p:nvPr/>
        </p:nvSpPr>
        <p:spPr>
          <a:xfrm>
            <a:off x="2657843" y="1820962"/>
            <a:ext cx="71590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r>
              <a:rPr lang="es-ES" dirty="0"/>
              <a:t> link</a:t>
            </a:r>
            <a:endParaRPr dirty="0"/>
          </a:p>
        </p:txBody>
      </p:sp>
      <p:sp>
        <p:nvSpPr>
          <p:cNvPr id="14" name="Rectángulo 52">
            <a:extLst>
              <a:ext uri="{FF2B5EF4-FFF2-40B4-BE49-F238E27FC236}">
                <a16:creationId xmlns:a16="http://schemas.microsoft.com/office/drawing/2014/main" id="{45C942CE-67A0-C3AB-3E7B-60B1EA63E63A}"/>
              </a:ext>
            </a:extLst>
          </p:cNvPr>
          <p:cNvSpPr/>
          <p:nvPr/>
        </p:nvSpPr>
        <p:spPr>
          <a:xfrm>
            <a:off x="3065006" y="2967263"/>
            <a:ext cx="308737"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file</a:t>
            </a:r>
            <a:endParaRPr dirty="0"/>
          </a:p>
        </p:txBody>
      </p:sp>
      <p:sp>
        <p:nvSpPr>
          <p:cNvPr id="15" name="Rectángulo 52">
            <a:extLst>
              <a:ext uri="{FF2B5EF4-FFF2-40B4-BE49-F238E27FC236}">
                <a16:creationId xmlns:a16="http://schemas.microsoft.com/office/drawing/2014/main" id="{2862CB86-F119-F369-3B54-EAB0FD9B6B60}"/>
              </a:ext>
            </a:extLst>
          </p:cNvPr>
          <p:cNvSpPr/>
          <p:nvPr/>
        </p:nvSpPr>
        <p:spPr>
          <a:xfrm>
            <a:off x="2438233" y="3975065"/>
            <a:ext cx="93551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workspaces</a:t>
            </a:r>
            <a:endParaRPr dirty="0"/>
          </a:p>
        </p:txBody>
      </p:sp>
    </p:spTree>
    <p:extLst>
      <p:ext uri="{BB962C8B-B14F-4D97-AF65-F5344CB8AC3E}">
        <p14:creationId xmlns:p14="http://schemas.microsoft.com/office/powerpoint/2010/main" val="38834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AA2A9F30-E8D3-36D1-49D8-E9E3EB620209}"/>
              </a:ext>
            </a:extLst>
          </p:cNvPr>
          <p:cNvSpPr/>
          <p:nvPr/>
        </p:nvSpPr>
        <p:spPr>
          <a:xfrm>
            <a:off x="4396407" y="996968"/>
            <a:ext cx="4076182" cy="3693319"/>
          </a:xfrm>
          <a:prstGeom prst="rect">
            <a:avLst/>
          </a:prstGeom>
          <a:solidFill>
            <a:schemeClr val="tx1"/>
          </a:solidFill>
        </p:spPr>
        <p:txBody>
          <a:bodyPr wrap="square">
            <a:spAutoFit/>
          </a:bodyPr>
          <a:lstStyle/>
          <a:p>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name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my-lib</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version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1.0.0</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description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 shared 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author</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license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MIT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keywords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scripts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start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test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err="1">
                <a:solidFill>
                  <a:srgbClr val="8BE9FD"/>
                </a:solidFill>
                <a:latin typeface="Consolas" panose="020B0609020204030204" pitchFamily="49" charset="0"/>
              </a:rPr>
              <a:t>devDependencies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a:t>
            </a:r>
          </a:p>
        </p:txBody>
      </p:sp>
      <p:sp>
        <p:nvSpPr>
          <p:cNvPr id="6" name="Title 1">
            <a:extLst>
              <a:ext uri="{FF2B5EF4-FFF2-40B4-BE49-F238E27FC236}">
                <a16:creationId xmlns:a16="http://schemas.microsoft.com/office/drawing/2014/main" id="{01CBDA50-1D5A-B6CD-D65D-1D2851B30675}"/>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atributos</a:t>
            </a:r>
          </a:p>
        </p:txBody>
      </p:sp>
      <p:sp>
        <p:nvSpPr>
          <p:cNvPr id="7" name="CuadroTexto 6">
            <a:extLst>
              <a:ext uri="{FF2B5EF4-FFF2-40B4-BE49-F238E27FC236}">
                <a16:creationId xmlns:a16="http://schemas.microsoft.com/office/drawing/2014/main" id="{F1E88CBC-B452-3BF3-9B39-1DABFB27E056}"/>
              </a:ext>
            </a:extLst>
          </p:cNvPr>
          <p:cNvSpPr txBox="1"/>
          <p:nvPr/>
        </p:nvSpPr>
        <p:spPr>
          <a:xfrm>
            <a:off x="810339" y="4469156"/>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description</a:t>
            </a:r>
            <a:endParaRPr lang="es-ES" sz="1000" b="0" dirty="0">
              <a:solidFill>
                <a:srgbClr val="D4D4D4"/>
              </a:solidFill>
              <a:effectLst/>
              <a:latin typeface="Dank Mono Regular" panose="00000509000000000000" pitchFamily="50" charset="0"/>
            </a:endParaRPr>
          </a:p>
        </p:txBody>
      </p:sp>
      <p:sp>
        <p:nvSpPr>
          <p:cNvPr id="8" name="Rectángulo 52">
            <a:extLst>
              <a:ext uri="{FF2B5EF4-FFF2-40B4-BE49-F238E27FC236}">
                <a16:creationId xmlns:a16="http://schemas.microsoft.com/office/drawing/2014/main" id="{1C90AA59-EAD6-58D6-7302-6FB938A5D1B7}"/>
              </a:ext>
            </a:extLst>
          </p:cNvPr>
          <p:cNvSpPr/>
          <p:nvPr/>
        </p:nvSpPr>
        <p:spPr>
          <a:xfrm>
            <a:off x="910523" y="1882008"/>
            <a:ext cx="501097"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name</a:t>
            </a:r>
            <a:endParaRPr dirty="0"/>
          </a:p>
        </p:txBody>
      </p:sp>
      <p:sp>
        <p:nvSpPr>
          <p:cNvPr id="9" name="Rectángulo 52">
            <a:extLst>
              <a:ext uri="{FF2B5EF4-FFF2-40B4-BE49-F238E27FC236}">
                <a16:creationId xmlns:a16="http://schemas.microsoft.com/office/drawing/2014/main" id="{F0487AB0-0FA0-911F-A6EC-20C6EC9232CA}"/>
              </a:ext>
            </a:extLst>
          </p:cNvPr>
          <p:cNvSpPr/>
          <p:nvPr/>
        </p:nvSpPr>
        <p:spPr>
          <a:xfrm>
            <a:off x="1705590" y="1880095"/>
            <a:ext cx="618116"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version</a:t>
            </a:r>
            <a:endParaRPr dirty="0"/>
          </a:p>
        </p:txBody>
      </p:sp>
      <p:sp>
        <p:nvSpPr>
          <p:cNvPr id="11" name="Rectángulo 52">
            <a:extLst>
              <a:ext uri="{FF2B5EF4-FFF2-40B4-BE49-F238E27FC236}">
                <a16:creationId xmlns:a16="http://schemas.microsoft.com/office/drawing/2014/main" id="{C3AB9690-FC68-14DE-F938-8642BCDA8222}"/>
              </a:ext>
            </a:extLst>
          </p:cNvPr>
          <p:cNvSpPr/>
          <p:nvPr/>
        </p:nvSpPr>
        <p:spPr>
          <a:xfrm>
            <a:off x="2595468" y="1880095"/>
            <a:ext cx="897038"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description</a:t>
            </a:r>
            <a:endParaRPr dirty="0"/>
          </a:p>
        </p:txBody>
      </p:sp>
      <p:sp>
        <p:nvSpPr>
          <p:cNvPr id="12" name="Rectángulo 52">
            <a:extLst>
              <a:ext uri="{FF2B5EF4-FFF2-40B4-BE49-F238E27FC236}">
                <a16:creationId xmlns:a16="http://schemas.microsoft.com/office/drawing/2014/main" id="{FE9FE336-8EF7-9308-B5E1-EC92D514D5AB}"/>
              </a:ext>
            </a:extLst>
          </p:cNvPr>
          <p:cNvSpPr/>
          <p:nvPr/>
        </p:nvSpPr>
        <p:spPr>
          <a:xfrm>
            <a:off x="2631261" y="2373662"/>
            <a:ext cx="780020"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keywords</a:t>
            </a:r>
            <a:endParaRPr dirty="0"/>
          </a:p>
        </p:txBody>
      </p:sp>
      <p:sp>
        <p:nvSpPr>
          <p:cNvPr id="13" name="Rectángulo 52">
            <a:extLst>
              <a:ext uri="{FF2B5EF4-FFF2-40B4-BE49-F238E27FC236}">
                <a16:creationId xmlns:a16="http://schemas.microsoft.com/office/drawing/2014/main" id="{F986EA75-4966-D175-F0A3-8FD343728500}"/>
              </a:ext>
            </a:extLst>
          </p:cNvPr>
          <p:cNvSpPr/>
          <p:nvPr/>
        </p:nvSpPr>
        <p:spPr>
          <a:xfrm>
            <a:off x="900111" y="2852664"/>
            <a:ext cx="563614"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scripts</a:t>
            </a:r>
            <a:endParaRPr dirty="0"/>
          </a:p>
        </p:txBody>
      </p:sp>
      <p:sp>
        <p:nvSpPr>
          <p:cNvPr id="14" name="Rectángulo 52">
            <a:extLst>
              <a:ext uri="{FF2B5EF4-FFF2-40B4-BE49-F238E27FC236}">
                <a16:creationId xmlns:a16="http://schemas.microsoft.com/office/drawing/2014/main" id="{EEE0AEFB-D354-A09F-C4DC-A087517C742F}"/>
              </a:ext>
            </a:extLst>
          </p:cNvPr>
          <p:cNvSpPr/>
          <p:nvPr/>
        </p:nvSpPr>
        <p:spPr>
          <a:xfrm>
            <a:off x="909312" y="3337992"/>
            <a:ext cx="1097414"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dependencies</a:t>
            </a:r>
            <a:endParaRPr dirty="0"/>
          </a:p>
        </p:txBody>
      </p:sp>
      <p:sp>
        <p:nvSpPr>
          <p:cNvPr id="15" name="Rectángulo 52">
            <a:extLst>
              <a:ext uri="{FF2B5EF4-FFF2-40B4-BE49-F238E27FC236}">
                <a16:creationId xmlns:a16="http://schemas.microsoft.com/office/drawing/2014/main" id="{07AD41FB-D352-090A-59CC-CBCEDC49EC0B}"/>
              </a:ext>
            </a:extLst>
          </p:cNvPr>
          <p:cNvSpPr/>
          <p:nvPr/>
        </p:nvSpPr>
        <p:spPr>
          <a:xfrm>
            <a:off x="900111" y="3823321"/>
            <a:ext cx="1373131"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devDependencies</a:t>
            </a:r>
            <a:endParaRPr dirty="0"/>
          </a:p>
        </p:txBody>
      </p:sp>
      <p:sp>
        <p:nvSpPr>
          <p:cNvPr id="16" name="Rectángulo 52">
            <a:extLst>
              <a:ext uri="{FF2B5EF4-FFF2-40B4-BE49-F238E27FC236}">
                <a16:creationId xmlns:a16="http://schemas.microsoft.com/office/drawing/2014/main" id="{5E18BB87-873F-3E0D-482F-8F2D83BABC9B}"/>
              </a:ext>
            </a:extLst>
          </p:cNvPr>
          <p:cNvSpPr/>
          <p:nvPr/>
        </p:nvSpPr>
        <p:spPr>
          <a:xfrm>
            <a:off x="909312" y="2367336"/>
            <a:ext cx="576438"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author</a:t>
            </a:r>
            <a:endParaRPr dirty="0"/>
          </a:p>
        </p:txBody>
      </p:sp>
      <p:sp>
        <p:nvSpPr>
          <p:cNvPr id="17" name="Rectángulo 52">
            <a:extLst>
              <a:ext uri="{FF2B5EF4-FFF2-40B4-BE49-F238E27FC236}">
                <a16:creationId xmlns:a16="http://schemas.microsoft.com/office/drawing/2014/main" id="{A988C4AC-03F0-FCA1-D9A3-6E5AD6DA11EF}"/>
              </a:ext>
            </a:extLst>
          </p:cNvPr>
          <p:cNvSpPr/>
          <p:nvPr/>
        </p:nvSpPr>
        <p:spPr>
          <a:xfrm>
            <a:off x="1749058" y="2367336"/>
            <a:ext cx="584453"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license</a:t>
            </a:r>
            <a:endParaRPr dirty="0"/>
          </a:p>
        </p:txBody>
      </p:sp>
      <p:sp>
        <p:nvSpPr>
          <p:cNvPr id="18" name="TextBox 3">
            <a:extLst>
              <a:ext uri="{FF2B5EF4-FFF2-40B4-BE49-F238E27FC236}">
                <a16:creationId xmlns:a16="http://schemas.microsoft.com/office/drawing/2014/main" id="{C5E0CD7C-5D3D-BBB3-9BEB-DE29BE63E069}"/>
              </a:ext>
            </a:extLst>
          </p:cNvPr>
          <p:cNvSpPr txBox="1"/>
          <p:nvPr/>
        </p:nvSpPr>
        <p:spPr>
          <a:xfrm>
            <a:off x="900111" y="943947"/>
            <a:ext cx="3230676" cy="4924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Carta de presentación de nuestra librería</a:t>
            </a:r>
            <a:endParaRPr sz="1600" b="1" dirty="0"/>
          </a:p>
        </p:txBody>
      </p:sp>
      <p:sp>
        <p:nvSpPr>
          <p:cNvPr id="19" name="Rectángulo 52">
            <a:extLst>
              <a:ext uri="{FF2B5EF4-FFF2-40B4-BE49-F238E27FC236}">
                <a16:creationId xmlns:a16="http://schemas.microsoft.com/office/drawing/2014/main" id="{B2C0BD4A-8D47-A3D0-7901-E5D542F75182}"/>
              </a:ext>
            </a:extLst>
          </p:cNvPr>
          <p:cNvSpPr/>
          <p:nvPr/>
        </p:nvSpPr>
        <p:spPr>
          <a:xfrm>
            <a:off x="2316896" y="3337991"/>
            <a:ext cx="1445265"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peerDependencies</a:t>
            </a:r>
            <a:endParaRPr dirty="0"/>
          </a:p>
        </p:txBody>
      </p:sp>
    </p:spTree>
    <p:extLst>
      <p:ext uri="{BB962C8B-B14F-4D97-AF65-F5344CB8AC3E}">
        <p14:creationId xmlns:p14="http://schemas.microsoft.com/office/powerpoint/2010/main" val="223112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4" name="Grupo 113">
            <a:extLst>
              <a:ext uri="{FF2B5EF4-FFF2-40B4-BE49-F238E27FC236}">
                <a16:creationId xmlns:a16="http://schemas.microsoft.com/office/drawing/2014/main" id="{F630EBB8-D038-873A-47BE-DE778AAD3B08}"/>
              </a:ext>
            </a:extLst>
          </p:cNvPr>
          <p:cNvGrpSpPr/>
          <p:nvPr/>
        </p:nvGrpSpPr>
        <p:grpSpPr>
          <a:xfrm>
            <a:off x="969162" y="1719430"/>
            <a:ext cx="2861067" cy="2917637"/>
            <a:chOff x="969162" y="1719430"/>
            <a:chExt cx="2861067" cy="2917637"/>
          </a:xfrm>
        </p:grpSpPr>
        <p:sp>
          <p:nvSpPr>
            <p:cNvPr id="98" name="Rectángulo: esquinas redondeadas 97">
              <a:extLst>
                <a:ext uri="{FF2B5EF4-FFF2-40B4-BE49-F238E27FC236}">
                  <a16:creationId xmlns:a16="http://schemas.microsoft.com/office/drawing/2014/main" id="{7EB484D1-0761-1E3D-EAE2-8FCDD237FF6F}"/>
                </a:ext>
              </a:extLst>
            </p:cNvPr>
            <p:cNvSpPr/>
            <p:nvPr/>
          </p:nvSpPr>
          <p:spPr>
            <a:xfrm>
              <a:off x="969162" y="1722450"/>
              <a:ext cx="1401875" cy="2914617"/>
            </a:xfrm>
            <a:prstGeom prst="roundRect">
              <a:avLst>
                <a:gd name="adj" fmla="val 0"/>
              </a:avLst>
            </a:prstGeom>
            <a:gradFill>
              <a:gsLst>
                <a:gs pos="100000">
                  <a:schemeClr val="bg1"/>
                </a:gs>
                <a:gs pos="4000">
                  <a:srgbClr val="D54998"/>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s-ES" sz="1400" dirty="0">
                  <a:solidFill>
                    <a:schemeClr val="bg1"/>
                  </a:solidFill>
                </a:rPr>
                <a:t>BROWSER</a:t>
              </a:r>
            </a:p>
          </p:txBody>
        </p:sp>
        <p:sp>
          <p:nvSpPr>
            <p:cNvPr id="106" name="Rectángulo: esquinas redondeadas 105">
              <a:extLst>
                <a:ext uri="{FF2B5EF4-FFF2-40B4-BE49-F238E27FC236}">
                  <a16:creationId xmlns:a16="http://schemas.microsoft.com/office/drawing/2014/main" id="{A3012B5E-99E6-62BC-F61D-F363C4F74BFE}"/>
                </a:ext>
              </a:extLst>
            </p:cNvPr>
            <p:cNvSpPr/>
            <p:nvPr/>
          </p:nvSpPr>
          <p:spPr>
            <a:xfrm>
              <a:off x="2374699" y="1719430"/>
              <a:ext cx="1455530" cy="2917630"/>
            </a:xfrm>
            <a:prstGeom prst="roundRect">
              <a:avLst>
                <a:gd name="adj" fmla="val 0"/>
              </a:avLst>
            </a:prstGeom>
            <a:gradFill>
              <a:gsLst>
                <a:gs pos="100000">
                  <a:schemeClr val="bg1"/>
                </a:gs>
                <a:gs pos="6000">
                  <a:srgbClr val="5567D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s-ES" sz="1400" dirty="0">
                  <a:solidFill>
                    <a:schemeClr val="bg1"/>
                  </a:solidFill>
                </a:rPr>
                <a:t>NODE</a:t>
              </a:r>
            </a:p>
          </p:txBody>
        </p:sp>
      </p:gr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039D5B12-E4A2-13AB-20A8-63F550048A4B}"/>
              </a:ext>
            </a:extLst>
          </p:cNvPr>
          <p:cNvSpPr/>
          <p:nvPr/>
        </p:nvSpPr>
        <p:spPr>
          <a:xfrm>
            <a:off x="4374425" y="1701324"/>
            <a:ext cx="3968440" cy="3108543"/>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main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browser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module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exports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import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require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commonjs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6272A4"/>
                </a:solidFill>
                <a:latin typeface="Consolas" panose="020B0609020204030204" pitchFamily="49" charset="0"/>
              </a:rPr>
              <a:t>// or "module"</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5" name="Title 1">
            <a:extLst>
              <a:ext uri="{FF2B5EF4-FFF2-40B4-BE49-F238E27FC236}">
                <a16:creationId xmlns:a16="http://schemas.microsoft.com/office/drawing/2014/main" id="{B73C6E74-60BA-1728-E581-B9D890F49DAA}"/>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entrypoints</a:t>
            </a:r>
          </a:p>
        </p:txBody>
      </p:sp>
      <p:sp>
        <p:nvSpPr>
          <p:cNvPr id="16" name="TextBox 3">
            <a:extLst>
              <a:ext uri="{FF2B5EF4-FFF2-40B4-BE49-F238E27FC236}">
                <a16:creationId xmlns:a16="http://schemas.microsoft.com/office/drawing/2014/main" id="{BA70083D-0508-38BC-6932-45BCB906D004}"/>
              </a:ext>
            </a:extLst>
          </p:cNvPr>
          <p:cNvSpPr txBox="1"/>
          <p:nvPr/>
        </p:nvSpPr>
        <p:spPr>
          <a:xfrm>
            <a:off x="900110" y="943947"/>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Campos críticos para describir como debe enlazarse nuestra librería</a:t>
            </a:r>
            <a:endParaRPr sz="1600" b="1" dirty="0"/>
          </a:p>
        </p:txBody>
      </p:sp>
      <p:sp>
        <p:nvSpPr>
          <p:cNvPr id="17" name="TextBox 3">
            <a:extLst>
              <a:ext uri="{FF2B5EF4-FFF2-40B4-BE49-F238E27FC236}">
                <a16:creationId xmlns:a16="http://schemas.microsoft.com/office/drawing/2014/main" id="{D1F14C7B-D1E7-8963-F5CE-9A05732F0525}"/>
              </a:ext>
            </a:extLst>
          </p:cNvPr>
          <p:cNvSpPr txBox="1"/>
          <p:nvPr/>
        </p:nvSpPr>
        <p:spPr>
          <a:xfrm>
            <a:off x="900109" y="1279818"/>
            <a:ext cx="7653195"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Consultados por el bundler en </a:t>
            </a:r>
            <a:r>
              <a:rPr lang="es-ES" sz="1600" i="1" dirty="0"/>
              <a:t>browser apps</a:t>
            </a:r>
            <a:r>
              <a:rPr lang="es-ES" sz="1600" dirty="0"/>
              <a:t> o Node.js en </a:t>
            </a:r>
            <a:r>
              <a:rPr lang="es-ES" sz="1600" i="1" dirty="0"/>
              <a:t>server apps</a:t>
            </a:r>
            <a:endParaRPr sz="1600" b="1" i="1" dirty="0"/>
          </a:p>
        </p:txBody>
      </p:sp>
      <p:sp>
        <p:nvSpPr>
          <p:cNvPr id="18" name="CuadroTexto 17">
            <a:extLst>
              <a:ext uri="{FF2B5EF4-FFF2-40B4-BE49-F238E27FC236}">
                <a16:creationId xmlns:a16="http://schemas.microsoft.com/office/drawing/2014/main" id="{D23A3EBC-BEC9-B2EE-CA7B-3C92A531EE0A}"/>
              </a:ext>
            </a:extLst>
          </p:cNvPr>
          <p:cNvSpPr txBox="1"/>
          <p:nvPr/>
        </p:nvSpPr>
        <p:spPr>
          <a:xfrm>
            <a:off x="801135" y="4681303"/>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entrypoints</a:t>
            </a:r>
            <a:endParaRPr lang="es-ES" sz="1000" b="0" dirty="0">
              <a:solidFill>
                <a:srgbClr val="D4D4D4"/>
              </a:solidFill>
              <a:effectLst/>
              <a:latin typeface="Dank Mono Regular" panose="00000509000000000000" pitchFamily="50" charset="0"/>
            </a:endParaRPr>
          </a:p>
        </p:txBody>
      </p:sp>
      <p:grpSp>
        <p:nvGrpSpPr>
          <p:cNvPr id="113" name="Grupo 112">
            <a:extLst>
              <a:ext uri="{FF2B5EF4-FFF2-40B4-BE49-F238E27FC236}">
                <a16:creationId xmlns:a16="http://schemas.microsoft.com/office/drawing/2014/main" id="{C3D05218-8909-318F-BEA7-030199F84E24}"/>
              </a:ext>
            </a:extLst>
          </p:cNvPr>
          <p:cNvGrpSpPr/>
          <p:nvPr/>
        </p:nvGrpSpPr>
        <p:grpSpPr>
          <a:xfrm>
            <a:off x="900109" y="2131105"/>
            <a:ext cx="2930136" cy="2337033"/>
            <a:chOff x="900109" y="2131105"/>
            <a:chExt cx="2930136" cy="2337033"/>
          </a:xfrm>
          <a:solidFill>
            <a:schemeClr val="bg1"/>
          </a:solidFill>
        </p:grpSpPr>
        <p:sp>
          <p:nvSpPr>
            <p:cNvPr id="19" name="Rectángulo 52">
              <a:extLst>
                <a:ext uri="{FF2B5EF4-FFF2-40B4-BE49-F238E27FC236}">
                  <a16:creationId xmlns:a16="http://schemas.microsoft.com/office/drawing/2014/main" id="{E36BA12E-E6D8-C3ED-C72F-CB9FCC8800D3}"/>
                </a:ext>
              </a:extLst>
            </p:cNvPr>
            <p:cNvSpPr/>
            <p:nvPr/>
          </p:nvSpPr>
          <p:spPr>
            <a:xfrm>
              <a:off x="910522" y="2131105"/>
              <a:ext cx="2919723"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main</a:t>
              </a:r>
              <a:endParaRPr dirty="0">
                <a:solidFill>
                  <a:schemeClr val="tx1">
                    <a:lumMod val="65000"/>
                    <a:lumOff val="35000"/>
                  </a:schemeClr>
                </a:solidFill>
              </a:endParaRPr>
            </a:p>
          </p:txBody>
        </p:sp>
        <p:sp>
          <p:nvSpPr>
            <p:cNvPr id="20" name="Rectángulo 52">
              <a:extLst>
                <a:ext uri="{FF2B5EF4-FFF2-40B4-BE49-F238E27FC236}">
                  <a16:creationId xmlns:a16="http://schemas.microsoft.com/office/drawing/2014/main" id="{4A17E08D-0AAA-0342-3483-1C1FD6FA50FD}"/>
                </a:ext>
              </a:extLst>
            </p:cNvPr>
            <p:cNvSpPr/>
            <p:nvPr/>
          </p:nvSpPr>
          <p:spPr>
            <a:xfrm>
              <a:off x="900109" y="2543112"/>
              <a:ext cx="1357280"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browser</a:t>
              </a:r>
              <a:endParaRPr dirty="0">
                <a:solidFill>
                  <a:schemeClr val="tx1">
                    <a:lumMod val="65000"/>
                    <a:lumOff val="35000"/>
                  </a:schemeClr>
                </a:solidFill>
              </a:endParaRPr>
            </a:p>
          </p:txBody>
        </p:sp>
        <p:sp>
          <p:nvSpPr>
            <p:cNvPr id="21" name="Rectángulo 52">
              <a:extLst>
                <a:ext uri="{FF2B5EF4-FFF2-40B4-BE49-F238E27FC236}">
                  <a16:creationId xmlns:a16="http://schemas.microsoft.com/office/drawing/2014/main" id="{C9F1C108-47E8-7557-7626-BF0ADDC73DB0}"/>
                </a:ext>
              </a:extLst>
            </p:cNvPr>
            <p:cNvSpPr/>
            <p:nvPr/>
          </p:nvSpPr>
          <p:spPr>
            <a:xfrm>
              <a:off x="900109" y="2955119"/>
              <a:ext cx="1357279"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module</a:t>
              </a:r>
              <a:endParaRPr dirty="0">
                <a:solidFill>
                  <a:schemeClr val="tx1">
                    <a:lumMod val="65000"/>
                    <a:lumOff val="35000"/>
                  </a:schemeClr>
                </a:solidFill>
              </a:endParaRPr>
            </a:p>
          </p:txBody>
        </p:sp>
        <p:sp>
          <p:nvSpPr>
            <p:cNvPr id="22" name="Rectángulo 52">
              <a:extLst>
                <a:ext uri="{FF2B5EF4-FFF2-40B4-BE49-F238E27FC236}">
                  <a16:creationId xmlns:a16="http://schemas.microsoft.com/office/drawing/2014/main" id="{6227624C-80AA-8C13-6783-803F5B3789C8}"/>
                </a:ext>
              </a:extLst>
            </p:cNvPr>
            <p:cNvSpPr/>
            <p:nvPr/>
          </p:nvSpPr>
          <p:spPr>
            <a:xfrm>
              <a:off x="910523" y="3367126"/>
              <a:ext cx="2919722"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types</a:t>
              </a:r>
              <a:endParaRPr dirty="0">
                <a:solidFill>
                  <a:schemeClr val="tx1">
                    <a:lumMod val="65000"/>
                    <a:lumOff val="35000"/>
                  </a:schemeClr>
                </a:solidFill>
              </a:endParaRPr>
            </a:p>
          </p:txBody>
        </p:sp>
        <p:sp>
          <p:nvSpPr>
            <p:cNvPr id="23" name="Rectángulo 52">
              <a:extLst>
                <a:ext uri="{FF2B5EF4-FFF2-40B4-BE49-F238E27FC236}">
                  <a16:creationId xmlns:a16="http://schemas.microsoft.com/office/drawing/2014/main" id="{8D0944B4-E6FD-26DB-9230-37F77C522CC8}"/>
                </a:ext>
              </a:extLst>
            </p:cNvPr>
            <p:cNvSpPr/>
            <p:nvPr/>
          </p:nvSpPr>
          <p:spPr>
            <a:xfrm>
              <a:off x="910521" y="3779133"/>
              <a:ext cx="2919712"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exports</a:t>
              </a:r>
              <a:endParaRPr dirty="0">
                <a:solidFill>
                  <a:schemeClr val="tx1">
                    <a:lumMod val="65000"/>
                    <a:lumOff val="35000"/>
                  </a:schemeClr>
                </a:solidFill>
              </a:endParaRPr>
            </a:p>
          </p:txBody>
        </p:sp>
        <p:sp>
          <p:nvSpPr>
            <p:cNvPr id="24" name="Rectángulo 52">
              <a:extLst>
                <a:ext uri="{FF2B5EF4-FFF2-40B4-BE49-F238E27FC236}">
                  <a16:creationId xmlns:a16="http://schemas.microsoft.com/office/drawing/2014/main" id="{7C134396-BB43-4D8B-037B-DDCF3BB644CB}"/>
                </a:ext>
              </a:extLst>
            </p:cNvPr>
            <p:cNvSpPr/>
            <p:nvPr/>
          </p:nvSpPr>
          <p:spPr>
            <a:xfrm>
              <a:off x="910521" y="4191141"/>
              <a:ext cx="2919707" cy="276997"/>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a:t>
              </a:r>
              <a:endParaRPr dirty="0">
                <a:solidFill>
                  <a:schemeClr val="tx1">
                    <a:lumMod val="65000"/>
                    <a:lumOff val="35000"/>
                  </a:schemeClr>
                </a:solidFill>
              </a:endParaRPr>
            </a:p>
          </p:txBody>
        </p:sp>
      </p:grpSp>
    </p:spTree>
    <p:extLst>
      <p:ext uri="{BB962C8B-B14F-4D97-AF65-F5344CB8AC3E}">
        <p14:creationId xmlns:p14="http://schemas.microsoft.com/office/powerpoint/2010/main" val="220397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Entrypoints</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 name="Picture 17">
            <a:extLst>
              <a:ext uri="{FF2B5EF4-FFF2-40B4-BE49-F238E27FC236}">
                <a16:creationId xmlns:a16="http://schemas.microsoft.com/office/drawing/2014/main" id="{7A4F9075-1DF7-C2E4-096F-2E23F0638D4F}"/>
              </a:ext>
            </a:extLst>
          </p:cNvPr>
          <p:cNvPicPr>
            <a:picLocks noChangeAspect="1"/>
          </p:cNvPicPr>
          <p:nvPr/>
        </p:nvPicPr>
        <p:blipFill>
          <a:blip r:embed="rId3"/>
          <a:stretch>
            <a:fillRect/>
          </a:stretch>
        </p:blipFill>
        <p:spPr>
          <a:xfrm>
            <a:off x="5067824" y="1770226"/>
            <a:ext cx="1596810" cy="1603047"/>
          </a:xfrm>
          <a:prstGeom prst="rect">
            <a:avLst/>
          </a:prstGeom>
        </p:spPr>
      </p:pic>
      <p:pic>
        <p:nvPicPr>
          <p:cNvPr id="22" name="Picture 21">
            <a:extLst>
              <a:ext uri="{FF2B5EF4-FFF2-40B4-BE49-F238E27FC236}">
                <a16:creationId xmlns:a16="http://schemas.microsoft.com/office/drawing/2014/main" id="{866553AC-1A9E-9977-D421-3FA9BB1D3C70}"/>
              </a:ext>
            </a:extLst>
          </p:cNvPr>
          <p:cNvPicPr>
            <a:picLocks noChangeAspect="1"/>
          </p:cNvPicPr>
          <p:nvPr/>
        </p:nvPicPr>
        <p:blipFill>
          <a:blip r:embed="rId4"/>
          <a:stretch>
            <a:fillRect/>
          </a:stretch>
        </p:blipFill>
        <p:spPr>
          <a:xfrm>
            <a:off x="2028773" y="1770227"/>
            <a:ext cx="1249000" cy="1603047"/>
          </a:xfrm>
          <a:prstGeom prst="rect">
            <a:avLst/>
          </a:prstGeom>
        </p:spPr>
      </p:pic>
      <p:sp>
        <p:nvSpPr>
          <p:cNvPr id="3" name="CuadroTexto 2">
            <a:extLst>
              <a:ext uri="{FF2B5EF4-FFF2-40B4-BE49-F238E27FC236}">
                <a16:creationId xmlns:a16="http://schemas.microsoft.com/office/drawing/2014/main" id="{7D273458-7C5B-E227-0EBE-32C9510E3ADE}"/>
              </a:ext>
            </a:extLst>
          </p:cNvPr>
          <p:cNvSpPr txBox="1"/>
          <p:nvPr/>
        </p:nvSpPr>
        <p:spPr>
          <a:xfrm>
            <a:off x="810339" y="4469156"/>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Vite </a:t>
            </a:r>
            <a:r>
              <a:rPr lang="es-ES" sz="1000" b="0" u="sng" dirty="0" err="1">
                <a:solidFill>
                  <a:srgbClr val="569CD6"/>
                </a:solidFill>
                <a:effectLst/>
                <a:latin typeface="Dank Mono Regular" panose="00000509000000000000" pitchFamily="50" charset="0"/>
                <a:hlinkClick r:id="rId5"/>
              </a:rPr>
              <a:t>library</a:t>
            </a:r>
            <a:r>
              <a:rPr lang="es-ES" sz="1000" b="0" u="sng" dirty="0">
                <a:solidFill>
                  <a:srgbClr val="569CD6"/>
                </a:solidFill>
                <a:effectLst/>
                <a:latin typeface="Dank Mono Regular" panose="00000509000000000000" pitchFamily="50" charset="0"/>
                <a:hlinkClick r:id="rId5"/>
              </a:rPr>
              <a:t> </a:t>
            </a:r>
            <a:r>
              <a:rPr lang="es-ES" sz="1000" b="0" u="sng" dirty="0" err="1">
                <a:solidFill>
                  <a:srgbClr val="569CD6"/>
                </a:solidFill>
                <a:effectLst/>
                <a:latin typeface="Dank Mono Regular" panose="00000509000000000000" pitchFamily="50" charset="0"/>
                <a:hlinkClick r:id="rId5"/>
              </a:rPr>
              <a:t>mode</a:t>
            </a:r>
            <a:endParaRPr lang="es-ES" sz="1000" b="0" dirty="0">
              <a:solidFill>
                <a:srgbClr val="D4D4D4"/>
              </a:solidFill>
              <a:effectLst/>
              <a:latin typeface="Dank Mono Regular" panose="00000509000000000000" pitchFamily="50" charset="0"/>
            </a:endParaRPr>
          </a:p>
        </p:txBody>
      </p:sp>
      <p:sp>
        <p:nvSpPr>
          <p:cNvPr id="6" name="Title 1">
            <a:extLst>
              <a:ext uri="{FF2B5EF4-FFF2-40B4-BE49-F238E27FC236}">
                <a16:creationId xmlns:a16="http://schemas.microsoft.com/office/drawing/2014/main" id="{20B714FB-0FEB-E768-FCFE-1742FE2071C0}"/>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Vite modo librería</a:t>
            </a:r>
          </a:p>
        </p:txBody>
      </p:sp>
    </p:spTree>
    <p:extLst>
      <p:ext uri="{BB962C8B-B14F-4D97-AF65-F5344CB8AC3E}">
        <p14:creationId xmlns:p14="http://schemas.microsoft.com/office/powerpoint/2010/main" val="39751415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6327</TotalTime>
  <Words>3155</Words>
  <Application>Microsoft Office PowerPoint</Application>
  <PresentationFormat>Presentación en pantalla (16:9)</PresentationFormat>
  <Paragraphs>224</Paragraphs>
  <Slides>12</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Open Sans</vt:lpstr>
      <vt:lpstr>Arial</vt:lpstr>
      <vt:lpstr>Consolas</vt:lpstr>
      <vt:lpstr>Dank Mono Regular</vt:lpstr>
      <vt:lpstr>Montserrat SemiBold</vt:lpstr>
      <vt:lpstr>Calibri</vt:lpstr>
      <vt:lpstr>Wingdings</vt:lpstr>
      <vt:lpstr>Office Theme</vt:lpstr>
      <vt:lpstr>Presentación de PowerPoint</vt:lpstr>
      <vt:lpstr>Gestores de paquetes</vt:lpstr>
      <vt:lpstr>Versionado</vt:lpstr>
      <vt:lpstr>Instalación remota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Brauio Diez</dc:creator>
  <cp:lastModifiedBy>Javier Calzado</cp:lastModifiedBy>
  <cp:revision>67</cp:revision>
  <dcterms:created xsi:type="dcterms:W3CDTF">2011-05-12T11:00:38Z</dcterms:created>
  <dcterms:modified xsi:type="dcterms:W3CDTF">2025-07-18T09:02:45Z</dcterms:modified>
</cp:coreProperties>
</file>