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9"/>
  </p:notesMasterIdLst>
  <p:sldIdLst>
    <p:sldId id="519" r:id="rId2"/>
    <p:sldId id="571" r:id="rId3"/>
    <p:sldId id="573" r:id="rId4"/>
    <p:sldId id="552" r:id="rId5"/>
    <p:sldId id="547" r:id="rId6"/>
    <p:sldId id="556" r:id="rId7"/>
    <p:sldId id="557" r:id="rId8"/>
    <p:sldId id="560" r:id="rId9"/>
    <p:sldId id="561" r:id="rId10"/>
    <p:sldId id="563" r:id="rId11"/>
    <p:sldId id="574" r:id="rId12"/>
    <p:sldId id="553" r:id="rId13"/>
    <p:sldId id="575" r:id="rId14"/>
    <p:sldId id="534" r:id="rId15"/>
    <p:sldId id="569" r:id="rId16"/>
    <p:sldId id="570" r:id="rId17"/>
    <p:sldId id="516" r:id="rId18"/>
  </p:sldIdLst>
  <p:sldSz cx="9144000" cy="5143500" type="screen16x9"/>
  <p:notesSz cx="6858000" cy="9144000"/>
  <p:embeddedFontLst>
    <p:embeddedFont>
      <p:font typeface="Montserrat Medium" panose="00000600000000000000" pitchFamily="2" charset="0"/>
      <p:regular r:id="rId20"/>
      <p:italic r:id="rId21"/>
    </p:embeddedFont>
    <p:embeddedFont>
      <p:font typeface="Montserrat SemiBold" panose="00000700000000000000" pitchFamily="2" charset="0"/>
      <p:bold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408" userDrawn="1">
          <p15:clr>
            <a:srgbClr val="A4A3A4"/>
          </p15:clr>
        </p15:guide>
        <p15:guide id="4" pos="158" userDrawn="1">
          <p15:clr>
            <a:srgbClr val="A4A3A4"/>
          </p15:clr>
        </p15:guide>
        <p15:guide id="5" pos="5602" userDrawn="1">
          <p15:clr>
            <a:srgbClr val="A4A3A4"/>
          </p15:clr>
        </p15:guide>
        <p15:guide id="6" orient="horz" pos="4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  <a:srgbClr val="5567D5"/>
    <a:srgbClr val="BCC3EE"/>
    <a:srgbClr val="3DA510"/>
    <a:srgbClr val="E9A1CA"/>
    <a:srgbClr val="DF73B1"/>
    <a:srgbClr val="D54998"/>
    <a:srgbClr val="F0BEDB"/>
    <a:srgbClr val="CA1B7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32" autoAdjust="0"/>
    <p:restoredTop sz="95533" autoAdjust="0"/>
  </p:normalViewPr>
  <p:slideViewPr>
    <p:cSldViewPr snapToGrid="0" snapToObjects="1">
      <p:cViewPr varScale="1">
        <p:scale>
          <a:sx n="133" d="100"/>
          <a:sy n="133" d="100"/>
        </p:scale>
        <p:origin x="80" y="721"/>
      </p:cViewPr>
      <p:guideLst>
        <p:guide orient="horz" pos="1620"/>
        <p:guide pos="2880"/>
        <p:guide pos="408"/>
        <p:guide pos="158"/>
        <p:guide pos="5602"/>
        <p:guide orient="horz" pos="4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B6EE4-302D-42F1-9E0F-295CEEA59884}" type="datetimeFigureOut">
              <a:rPr lang="es-ES" smtClean="0"/>
              <a:t>11/03/2025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2E3C7-4DED-451B-AD6F-BFB932FF2CA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1342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95300" y="2847976"/>
            <a:ext cx="7772400" cy="933449"/>
          </a:xfrm>
        </p:spPr>
        <p:txBody>
          <a:bodyPr>
            <a:normAutofit/>
          </a:bodyPr>
          <a:lstStyle/>
          <a:p>
            <a:pPr algn="l"/>
            <a:r>
              <a:rPr lang="en-US" sz="7200" spc="-300" dirty="0" err="1">
                <a:latin typeface="Neo Sans Std Medium"/>
                <a:cs typeface="Neo Sans Std Medium"/>
              </a:rPr>
              <a:t>Título</a:t>
            </a:r>
            <a:endParaRPr lang="en-US" sz="7200" spc="-300" dirty="0">
              <a:latin typeface="Neo Sans Std Medium"/>
              <a:cs typeface="Neo Sans Std Medium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3657600"/>
            <a:ext cx="8013700" cy="495300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sz="2800" dirty="0" err="1">
                <a:latin typeface="Neo Sans Std Light"/>
                <a:cs typeface="Neo Sans Std Light"/>
              </a:rPr>
              <a:t>Subtítulo</a:t>
            </a:r>
            <a:endParaRPr lang="en-US" sz="2800" dirty="0">
              <a:latin typeface="Neo Sans Std Light"/>
              <a:cs typeface="Neo Sans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6049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4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8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2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8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4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4B8BC99-9ACD-BE4F-B10C-4208E66E3B9D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6F52DB1-0A36-E24F-B3B2-94DA0D5B1D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7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06322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title</a:t>
            </a:r>
            <a:r>
              <a:rPr lang="es-ES_tradnl" dirty="0"/>
              <a:t> </a:t>
            </a:r>
            <a:r>
              <a:rPr lang="es-ES_tradnl" dirty="0" err="1"/>
              <a:t>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 err="1"/>
              <a:t>Click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edit</a:t>
            </a:r>
            <a:r>
              <a:rPr lang="es-ES_tradnl" dirty="0"/>
              <a:t> Master </a:t>
            </a:r>
            <a:r>
              <a:rPr lang="es-ES_tradnl" dirty="0" err="1"/>
              <a:t>text</a:t>
            </a:r>
            <a:r>
              <a:rPr lang="es-ES_tradnl" dirty="0"/>
              <a:t> </a:t>
            </a:r>
            <a:r>
              <a:rPr lang="es-ES_tradnl" dirty="0" err="1"/>
              <a:t>styles</a:t>
            </a:r>
            <a:endParaRPr lang="es-ES_tradnl" dirty="0"/>
          </a:p>
          <a:p>
            <a:pPr lvl="1"/>
            <a:r>
              <a:rPr lang="es-ES_tradnl" dirty="0" err="1"/>
              <a:t>Second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2"/>
            <a:r>
              <a:rPr lang="es-ES_tradnl" dirty="0" err="1"/>
              <a:t>Third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3"/>
            <a:r>
              <a:rPr lang="es-ES_tradnl" dirty="0" err="1"/>
              <a:t>Fourth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s-ES_tradnl" dirty="0"/>
          </a:p>
          <a:p>
            <a:pPr lvl="4"/>
            <a:r>
              <a:rPr lang="es-ES_tradnl" dirty="0" err="1"/>
              <a:t>Fifth</a:t>
            </a:r>
            <a:r>
              <a:rPr lang="es-ES_tradnl" dirty="0"/>
              <a:t> </a:t>
            </a:r>
            <a:r>
              <a:rPr lang="es-ES_tradn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9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5400" b="0" i="0" kern="1200">
          <a:solidFill>
            <a:schemeClr val="tx1"/>
          </a:solidFill>
          <a:latin typeface="Neo Sans Std Medium"/>
          <a:ea typeface="+mj-ea"/>
          <a:cs typeface="Neo Sans Std Medium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b="0" i="0" kern="1200">
          <a:solidFill>
            <a:schemeClr val="tx1"/>
          </a:solidFill>
          <a:latin typeface="Neo Sans Std"/>
          <a:ea typeface="+mn-ea"/>
          <a:cs typeface="Neo Sans Std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b="0" i="0" kern="1200">
          <a:solidFill>
            <a:schemeClr val="tx1"/>
          </a:solidFill>
          <a:latin typeface="Neo Sans Std"/>
          <a:ea typeface="+mn-ea"/>
          <a:cs typeface="Neo Sans Std"/>
        </a:defRPr>
      </a:lvl2pPr>
      <a:lvl3pPr marL="914400" indent="0" algn="l" defTabSz="457200" rtl="0" eaLnBrk="1" latinLnBrk="0" hangingPunct="1">
        <a:spcBef>
          <a:spcPct val="20000"/>
        </a:spcBef>
        <a:buFont typeface="Arial"/>
        <a:buNone/>
        <a:defRPr sz="2400" b="0" i="0" kern="1200">
          <a:solidFill>
            <a:schemeClr val="tx1"/>
          </a:solidFill>
          <a:latin typeface="Neo Sans Std"/>
          <a:ea typeface="+mn-ea"/>
          <a:cs typeface="Neo Sans Std"/>
        </a:defRPr>
      </a:lvl3pPr>
      <a:lvl4pPr marL="13716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Neo Sans Std"/>
          <a:ea typeface="+mn-ea"/>
          <a:cs typeface="Neo Sans Std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b="0" i="0" kern="1200">
          <a:solidFill>
            <a:schemeClr val="tx1"/>
          </a:solidFill>
          <a:latin typeface="Neo Sans Std"/>
          <a:ea typeface="+mn-ea"/>
          <a:cs typeface="Neo Sans St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twitter.com/lemoncoders" TargetMode="External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hyperlink" Target="github.com/lemoncode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hyperlink" Target="lemoncode.net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hyperlink" Target="facebook.com/lemoncoder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ck.js.org/concepts/module-federation/" TargetMode="External"/><Relationship Id="rId2" Type="http://schemas.openxmlformats.org/officeDocument/2006/relationships/hyperlink" Target="https://single-spa.j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oughtworks.com/radar/techniques/import-maps-for-micro-frontends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svg"/><Relationship Id="rId7" Type="http://schemas.openxmlformats.org/officeDocument/2006/relationships/image" Target="../media/image2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4.svg"/><Relationship Id="rId5" Type="http://schemas.openxmlformats.org/officeDocument/2006/relationships/image" Target="../media/image26.svg"/><Relationship Id="rId10" Type="http://schemas.openxmlformats.org/officeDocument/2006/relationships/image" Target="../media/image23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572755" y="2270925"/>
            <a:ext cx="8320419" cy="1170605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z="7200" spc="-300" dirty="0" err="1">
                <a:solidFill>
                  <a:srgbClr val="242415"/>
                </a:solidFill>
                <a:effectLst/>
                <a:latin typeface="Montserrat SemiBold" panose="00000700000000000000" pitchFamily="2" charset="0"/>
              </a:rPr>
              <a:t>Introducción</a:t>
            </a:r>
            <a:endParaRPr lang="en-US" sz="7200" spc="-300" dirty="0">
              <a:solidFill>
                <a:srgbClr val="242415"/>
              </a:solidFill>
              <a:effectLst/>
              <a:latin typeface="Montserrat SemiBold" panose="000007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1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Microfrontends</a:t>
            </a:r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, SI o NO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2114566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Cuando es adecuado usar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79471FB-239E-4D85-B771-01875E3E6246}"/>
              </a:ext>
            </a:extLst>
          </p:cNvPr>
          <p:cNvGrpSpPr/>
          <p:nvPr/>
        </p:nvGrpSpPr>
        <p:grpSpPr>
          <a:xfrm>
            <a:off x="2239247" y="1125533"/>
            <a:ext cx="5455106" cy="646331"/>
            <a:chOff x="1588225" y="1681501"/>
            <a:chExt cx="5455106" cy="646331"/>
          </a:xfrm>
        </p:grpSpPr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7E1FD476-48DA-45FD-A9A3-F5F4F6FA8100}"/>
                </a:ext>
              </a:extLst>
            </p:cNvPr>
            <p:cNvSpPr txBox="1"/>
            <p:nvPr/>
          </p:nvSpPr>
          <p:spPr>
            <a:xfrm>
              <a:off x="1700421" y="1681501"/>
              <a:ext cx="5342910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 siempre es adecuado hacer </a:t>
              </a:r>
              <a:r>
                <a:rPr lang="es-E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microfrontends</a:t>
              </a:r>
              <a:r>
                <a:rPr lang="es-E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</a:t>
              </a:r>
            </a:p>
            <a:p>
              <a:pPr algn="ctr"/>
              <a:r>
                <a:rPr lang="es-E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corremos el riesgo de hacer </a:t>
              </a:r>
              <a:r>
                <a:rPr lang="es-E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sobreingeniería</a:t>
              </a:r>
              <a:endParaRPr lang="es-ES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CBDD0E26-C263-409D-9255-0F9E6A562610}"/>
                </a:ext>
              </a:extLst>
            </p:cNvPr>
            <p:cNvSpPr/>
            <p:nvPr/>
          </p:nvSpPr>
          <p:spPr>
            <a:xfrm>
              <a:off x="1588225" y="1681501"/>
              <a:ext cx="112196" cy="646330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2E02EC4-B80D-4F95-A30C-1FA7004562A1}"/>
              </a:ext>
            </a:extLst>
          </p:cNvPr>
          <p:cNvSpPr txBox="1"/>
          <p:nvPr/>
        </p:nvSpPr>
        <p:spPr>
          <a:xfrm>
            <a:off x="647699" y="3354621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 cuando no: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D4B411-E90F-4BA4-9D7A-D6667B566783}"/>
              </a:ext>
            </a:extLst>
          </p:cNvPr>
          <p:cNvSpPr/>
          <p:nvPr/>
        </p:nvSpPr>
        <p:spPr>
          <a:xfrm>
            <a:off x="1863038" y="2723942"/>
            <a:ext cx="172584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Grandes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B1507D02-0C84-4F54-B80F-B63C3B5C5398}"/>
              </a:ext>
            </a:extLst>
          </p:cNvPr>
          <p:cNvSpPr/>
          <p:nvPr/>
        </p:nvSpPr>
        <p:spPr>
          <a:xfrm>
            <a:off x="3784890" y="2723942"/>
            <a:ext cx="185729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modular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680DE51D-BF76-4FE8-9D5E-E567A87E1609}"/>
              </a:ext>
            </a:extLst>
          </p:cNvPr>
          <p:cNvSpPr/>
          <p:nvPr/>
        </p:nvSpPr>
        <p:spPr>
          <a:xfrm>
            <a:off x="5838188" y="2723941"/>
            <a:ext cx="1562338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Fácilmente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aislable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75ACB04A-00A8-4C01-9AC8-8419AAD1B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311" y="2670882"/>
            <a:ext cx="337281" cy="337281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2610A74A-7848-497A-B8C8-CD72A6F9B7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8311" y="3972162"/>
            <a:ext cx="254000" cy="254000"/>
          </a:xfrm>
          <a:prstGeom prst="rect">
            <a:avLst/>
          </a:prstGeom>
        </p:spPr>
      </p:pic>
      <p:sp>
        <p:nvSpPr>
          <p:cNvPr id="24" name="Rectangle 16">
            <a:extLst>
              <a:ext uri="{FF2B5EF4-FFF2-40B4-BE49-F238E27FC236}">
                <a16:creationId xmlns:a16="http://schemas.microsoft.com/office/drawing/2014/main" id="{2AE52984-1211-4754-9C33-02419DCAFD94}"/>
              </a:ext>
            </a:extLst>
          </p:cNvPr>
          <p:cNvSpPr/>
          <p:nvPr/>
        </p:nvSpPr>
        <p:spPr>
          <a:xfrm>
            <a:off x="1863038" y="3949163"/>
            <a:ext cx="2086519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muy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sencillas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3D7EBD15-3CF1-490E-B373-B99EBAF4A23A}"/>
              </a:ext>
            </a:extLst>
          </p:cNvPr>
          <p:cNvSpPr/>
          <p:nvPr/>
        </p:nvSpPr>
        <p:spPr>
          <a:xfrm>
            <a:off x="1863038" y="4363636"/>
            <a:ext cx="234139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Desarrollos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cortos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prototipos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38F04F5-74B5-47ED-B746-D851FD593095}"/>
              </a:ext>
            </a:extLst>
          </p:cNvPr>
          <p:cNvSpPr/>
          <p:nvPr/>
        </p:nvSpPr>
        <p:spPr>
          <a:xfrm>
            <a:off x="4099373" y="3949162"/>
            <a:ext cx="266360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acoplada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D0061972-69EC-450E-BE1B-969AC2CB9F75}"/>
              </a:ext>
            </a:extLst>
          </p:cNvPr>
          <p:cNvSpPr/>
          <p:nvPr/>
        </p:nvSpPr>
        <p:spPr>
          <a:xfrm>
            <a:off x="4364554" y="4363636"/>
            <a:ext cx="408706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Estado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complejo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mucha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comunicación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17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DA012-C946-B190-9B0F-F9F53BDF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A03E8E9-4874-3AD8-4657-0366B68CCB40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13D871-B583-ACA3-C8A5-F4F2963676F5}"/>
              </a:ext>
            </a:extLst>
          </p:cNvPr>
          <p:cNvSpPr txBox="1">
            <a:spLocks/>
          </p:cNvSpPr>
          <p:nvPr/>
        </p:nvSpPr>
        <p:spPr>
          <a:xfrm>
            <a:off x="572755" y="2496283"/>
            <a:ext cx="8320419" cy="94524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Aproximaciones</a:t>
            </a:r>
            <a:endParaRPr lang="en-US" spc="-300" dirty="0">
              <a:solidFill>
                <a:srgbClr val="242415"/>
              </a:solidFill>
              <a:effectLst/>
              <a:latin typeface="Montserrat SemiBold" panose="000007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F310251-255D-6968-A75A-73CAF7CC6C6A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D564A6B-8261-43B4-73CE-3444D830F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4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Enfoques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37EAC652-9487-4E44-9A75-02F0A9A47723}"/>
              </a:ext>
            </a:extLst>
          </p:cNvPr>
          <p:cNvSpPr txBox="1"/>
          <p:nvPr/>
        </p:nvSpPr>
        <p:spPr>
          <a:xfrm>
            <a:off x="647699" y="948193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función de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cuándo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cómo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integremos los microfrontends, tendremos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dos enfoques diferenciados:</a:t>
            </a:r>
            <a:endParaRPr lang="es-ES" dirty="0">
              <a:solidFill>
                <a:srgbClr val="24241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358E5C6-834C-4CF6-BFEE-AE486887E2CA}"/>
              </a:ext>
            </a:extLst>
          </p:cNvPr>
          <p:cNvSpPr/>
          <p:nvPr/>
        </p:nvSpPr>
        <p:spPr>
          <a:xfrm>
            <a:off x="968408" y="1726801"/>
            <a:ext cx="2309337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build-time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9925A594-5EAC-4F3E-AB98-EEE0C62E5F98}"/>
              </a:ext>
            </a:extLst>
          </p:cNvPr>
          <p:cNvSpPr/>
          <p:nvPr/>
        </p:nvSpPr>
        <p:spPr>
          <a:xfrm>
            <a:off x="967679" y="3320512"/>
            <a:ext cx="2166669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6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Integración</a:t>
            </a:r>
            <a:r>
              <a:rPr lang="en-GB" sz="16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run-time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CFD4257-5EFB-438F-81F0-6384B31D8D3A}"/>
              </a:ext>
            </a:extLst>
          </p:cNvPr>
          <p:cNvSpPr txBox="1"/>
          <p:nvPr/>
        </p:nvSpPr>
        <p:spPr>
          <a:xfrm>
            <a:off x="4387349" y="1693580"/>
            <a:ext cx="50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vs</a:t>
            </a:r>
            <a:endParaRPr lang="es-ES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7EAEEF78-6972-3F9C-4F7F-31CC195E2F8C}"/>
              </a:ext>
            </a:extLst>
          </p:cNvPr>
          <p:cNvGrpSpPr/>
          <p:nvPr/>
        </p:nvGrpSpPr>
        <p:grpSpPr>
          <a:xfrm>
            <a:off x="4327144" y="1625447"/>
            <a:ext cx="4411799" cy="1457838"/>
            <a:chOff x="782409" y="2199570"/>
            <a:chExt cx="8005971" cy="2645499"/>
          </a:xfrm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247D1691-62AA-DA0B-A19D-393D8B0E4CF5}"/>
                </a:ext>
              </a:extLst>
            </p:cNvPr>
            <p:cNvSpPr/>
            <p:nvPr/>
          </p:nvSpPr>
          <p:spPr>
            <a:xfrm>
              <a:off x="782409" y="2199570"/>
              <a:ext cx="3507079" cy="2645499"/>
            </a:xfrm>
            <a:prstGeom prst="roundRect">
              <a:avLst>
                <a:gd name="adj" fmla="val 2448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200" dirty="0"/>
                <a:t>BUILD-TIME</a:t>
              </a:r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9A968A03-4416-9C42-36D4-48ABB6281B26}"/>
                </a:ext>
              </a:extLst>
            </p:cNvPr>
            <p:cNvSpPr/>
            <p:nvPr/>
          </p:nvSpPr>
          <p:spPr>
            <a:xfrm>
              <a:off x="4834598" y="2199570"/>
              <a:ext cx="3953782" cy="2645499"/>
            </a:xfrm>
            <a:prstGeom prst="roundRect">
              <a:avLst>
                <a:gd name="adj" fmla="val 2448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200" dirty="0"/>
                <a:t>RUN-TIME</a:t>
              </a:r>
            </a:p>
          </p:txBody>
        </p:sp>
        <p:sp>
          <p:nvSpPr>
            <p:cNvPr id="36" name="Rectangle: Rounded Corners 8">
              <a:extLst>
                <a:ext uri="{FF2B5EF4-FFF2-40B4-BE49-F238E27FC236}">
                  <a16:creationId xmlns:a16="http://schemas.microsoft.com/office/drawing/2014/main" id="{0C6A2536-E2A5-1D27-154C-5DB584791C29}"/>
                </a:ext>
              </a:extLst>
            </p:cNvPr>
            <p:cNvSpPr/>
            <p:nvPr/>
          </p:nvSpPr>
          <p:spPr>
            <a:xfrm>
              <a:off x="1920731" y="2782240"/>
              <a:ext cx="672469" cy="35553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: Rounded Corners 8">
              <a:extLst>
                <a:ext uri="{FF2B5EF4-FFF2-40B4-BE49-F238E27FC236}">
                  <a16:creationId xmlns:a16="http://schemas.microsoft.com/office/drawing/2014/main" id="{82256119-A5E9-F000-B792-28B6C5840DFE}"/>
                </a:ext>
              </a:extLst>
            </p:cNvPr>
            <p:cNvSpPr/>
            <p:nvPr/>
          </p:nvSpPr>
          <p:spPr>
            <a:xfrm>
              <a:off x="1920730" y="3222632"/>
              <a:ext cx="672469" cy="35553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8">
              <a:extLst>
                <a:ext uri="{FF2B5EF4-FFF2-40B4-BE49-F238E27FC236}">
                  <a16:creationId xmlns:a16="http://schemas.microsoft.com/office/drawing/2014/main" id="{BDAD030A-6355-15FE-ABA4-7F4892617749}"/>
                </a:ext>
              </a:extLst>
            </p:cNvPr>
            <p:cNvSpPr/>
            <p:nvPr/>
          </p:nvSpPr>
          <p:spPr>
            <a:xfrm>
              <a:off x="1920731" y="3657408"/>
              <a:ext cx="672469" cy="35553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tangle: Rounded Corners 8">
              <a:extLst>
                <a:ext uri="{FF2B5EF4-FFF2-40B4-BE49-F238E27FC236}">
                  <a16:creationId xmlns:a16="http://schemas.microsoft.com/office/drawing/2014/main" id="{99B89321-6282-91C1-D043-2E20E49787CA}"/>
                </a:ext>
              </a:extLst>
            </p:cNvPr>
            <p:cNvSpPr/>
            <p:nvPr/>
          </p:nvSpPr>
          <p:spPr>
            <a:xfrm>
              <a:off x="3354754" y="4267850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8">
              <a:extLst>
                <a:ext uri="{FF2B5EF4-FFF2-40B4-BE49-F238E27FC236}">
                  <a16:creationId xmlns:a16="http://schemas.microsoft.com/office/drawing/2014/main" id="{5B9DC500-F752-A61C-4FDA-D666CD89BE54}"/>
                </a:ext>
              </a:extLst>
            </p:cNvPr>
            <p:cNvSpPr/>
            <p:nvPr/>
          </p:nvSpPr>
          <p:spPr>
            <a:xfrm>
              <a:off x="3388042" y="4302837"/>
              <a:ext cx="263141" cy="13912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: Rounded Corners 8">
              <a:extLst>
                <a:ext uri="{FF2B5EF4-FFF2-40B4-BE49-F238E27FC236}">
                  <a16:creationId xmlns:a16="http://schemas.microsoft.com/office/drawing/2014/main" id="{16F5E266-633B-D763-418D-2A95AF2665F1}"/>
                </a:ext>
              </a:extLst>
            </p:cNvPr>
            <p:cNvSpPr/>
            <p:nvPr/>
          </p:nvSpPr>
          <p:spPr>
            <a:xfrm>
              <a:off x="3388042" y="4462288"/>
              <a:ext cx="613378" cy="13912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Rectangle: Rounded Corners 8">
              <a:extLst>
                <a:ext uri="{FF2B5EF4-FFF2-40B4-BE49-F238E27FC236}">
                  <a16:creationId xmlns:a16="http://schemas.microsoft.com/office/drawing/2014/main" id="{066D4EFF-38BC-8FAF-3479-382BB9013235}"/>
                </a:ext>
              </a:extLst>
            </p:cNvPr>
            <p:cNvSpPr/>
            <p:nvPr/>
          </p:nvSpPr>
          <p:spPr>
            <a:xfrm>
              <a:off x="3675758" y="4305721"/>
              <a:ext cx="325662" cy="13912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" name="Rectangle: Rounded Corners 8">
              <a:extLst>
                <a:ext uri="{FF2B5EF4-FFF2-40B4-BE49-F238E27FC236}">
                  <a16:creationId xmlns:a16="http://schemas.microsoft.com/office/drawing/2014/main" id="{BC8E183D-38BE-26D5-4FEA-154D87E4B2F6}"/>
                </a:ext>
              </a:extLst>
            </p:cNvPr>
            <p:cNvSpPr/>
            <p:nvPr/>
          </p:nvSpPr>
          <p:spPr>
            <a:xfrm>
              <a:off x="5137128" y="2779347"/>
              <a:ext cx="2077815" cy="1098535"/>
            </a:xfrm>
            <a:prstGeom prst="roundRect">
              <a:avLst>
                <a:gd name="adj" fmla="val 4685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angle: Rounded Corners 8">
              <a:extLst>
                <a:ext uri="{FF2B5EF4-FFF2-40B4-BE49-F238E27FC236}">
                  <a16:creationId xmlns:a16="http://schemas.microsoft.com/office/drawing/2014/main" id="{6365969D-54ED-104A-F01D-17AE322AFD30}"/>
                </a:ext>
              </a:extLst>
            </p:cNvPr>
            <p:cNvSpPr/>
            <p:nvPr/>
          </p:nvSpPr>
          <p:spPr>
            <a:xfrm>
              <a:off x="5228416" y="2858412"/>
              <a:ext cx="813062" cy="429864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Rectangle: Rounded Corners 8">
              <a:extLst>
                <a:ext uri="{FF2B5EF4-FFF2-40B4-BE49-F238E27FC236}">
                  <a16:creationId xmlns:a16="http://schemas.microsoft.com/office/drawing/2014/main" id="{1778AE31-4901-74F6-4AC0-2979ADE408D9}"/>
                </a:ext>
              </a:extLst>
            </p:cNvPr>
            <p:cNvSpPr/>
            <p:nvPr/>
          </p:nvSpPr>
          <p:spPr>
            <a:xfrm>
              <a:off x="5228416" y="3363232"/>
              <a:ext cx="1895237" cy="429864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Rectangle: Rounded Corners 8">
              <a:extLst>
                <a:ext uri="{FF2B5EF4-FFF2-40B4-BE49-F238E27FC236}">
                  <a16:creationId xmlns:a16="http://schemas.microsoft.com/office/drawing/2014/main" id="{0A7A75E1-EB5C-60E9-2F70-E725C674B191}"/>
                </a:ext>
              </a:extLst>
            </p:cNvPr>
            <p:cNvSpPr/>
            <p:nvPr/>
          </p:nvSpPr>
          <p:spPr>
            <a:xfrm>
              <a:off x="6117411" y="2858412"/>
              <a:ext cx="1006242" cy="429864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47" name="Conector: angular 46">
              <a:extLst>
                <a:ext uri="{FF2B5EF4-FFF2-40B4-BE49-F238E27FC236}">
                  <a16:creationId xmlns:a16="http://schemas.microsoft.com/office/drawing/2014/main" id="{26DCF660-1DC2-F756-11B2-0D2FEBD3F8D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26075" y="2982246"/>
              <a:ext cx="694655" cy="1174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Conector: angular 47">
              <a:extLst>
                <a:ext uri="{FF2B5EF4-FFF2-40B4-BE49-F238E27FC236}">
                  <a16:creationId xmlns:a16="http://schemas.microsoft.com/office/drawing/2014/main" id="{2EEF27F1-6FA2-0949-C217-B09C07D7A8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26077" y="3403650"/>
              <a:ext cx="694655" cy="1174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Conector: angular 48">
              <a:extLst>
                <a:ext uri="{FF2B5EF4-FFF2-40B4-BE49-F238E27FC236}">
                  <a16:creationId xmlns:a16="http://schemas.microsoft.com/office/drawing/2014/main" id="{6F9FDE79-B870-091B-0301-58774FBFB48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226074" y="3823409"/>
              <a:ext cx="694655" cy="1174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Conector: angular 49">
              <a:extLst>
                <a:ext uri="{FF2B5EF4-FFF2-40B4-BE49-F238E27FC236}">
                  <a16:creationId xmlns:a16="http://schemas.microsoft.com/office/drawing/2014/main" id="{DF35FB19-1259-687C-E8A3-E9BD76395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6077" y="4440502"/>
              <a:ext cx="2121712" cy="5114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Conector: angular 50">
              <a:extLst>
                <a:ext uri="{FF2B5EF4-FFF2-40B4-BE49-F238E27FC236}">
                  <a16:creationId xmlns:a16="http://schemas.microsoft.com/office/drawing/2014/main" id="{7ACF8B95-9352-3F84-2CB3-6ECAE7C1A05F}"/>
                </a:ext>
              </a:extLst>
            </p:cNvPr>
            <p:cNvCxnSpPr>
              <a:cxnSpLocks/>
              <a:stCxn id="39" idx="3"/>
              <a:endCxn id="43" idx="2"/>
            </p:cNvCxnSpPr>
            <p:nvPr/>
          </p:nvCxnSpPr>
          <p:spPr>
            <a:xfrm flipV="1">
              <a:off x="4027222" y="3877882"/>
              <a:ext cx="2148814" cy="567734"/>
            </a:xfrm>
            <a:prstGeom prst="bentConnector2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3">
              <a:extLst>
                <a:ext uri="{FF2B5EF4-FFF2-40B4-BE49-F238E27FC236}">
                  <a16:creationId xmlns:a16="http://schemas.microsoft.com/office/drawing/2014/main" id="{0EB8F050-9159-BF73-4A70-0D4C682895ED}"/>
                </a:ext>
              </a:extLst>
            </p:cNvPr>
            <p:cNvSpPr txBox="1"/>
            <p:nvPr/>
          </p:nvSpPr>
          <p:spPr>
            <a:xfrm>
              <a:off x="913496" y="2458945"/>
              <a:ext cx="1043457" cy="487271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Pipelines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3" name="Conector: angular 52">
              <a:extLst>
                <a:ext uri="{FF2B5EF4-FFF2-40B4-BE49-F238E27FC236}">
                  <a16:creationId xmlns:a16="http://schemas.microsoft.com/office/drawing/2014/main" id="{63D84D75-BF85-23D1-1197-8915471A441D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2593200" y="2960006"/>
              <a:ext cx="494796" cy="1480496"/>
            </a:xfrm>
            <a:prstGeom prst="bentConnector2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Conector: angular 53">
              <a:extLst>
                <a:ext uri="{FF2B5EF4-FFF2-40B4-BE49-F238E27FC236}">
                  <a16:creationId xmlns:a16="http://schemas.microsoft.com/office/drawing/2014/main" id="{839BDC30-E3F7-BB36-9C23-9831019493FE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2593200" y="3835174"/>
              <a:ext cx="75932" cy="605328"/>
            </a:xfrm>
            <a:prstGeom prst="bentConnector2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ector: angular 54">
              <a:extLst>
                <a:ext uri="{FF2B5EF4-FFF2-40B4-BE49-F238E27FC236}">
                  <a16:creationId xmlns:a16="http://schemas.microsoft.com/office/drawing/2014/main" id="{1855BAA9-F6D1-B9DD-96D3-29D0D8F40C82}"/>
                </a:ext>
              </a:extLst>
            </p:cNvPr>
            <p:cNvCxnSpPr>
              <a:stCxn id="37" idx="3"/>
            </p:cNvCxnSpPr>
            <p:nvPr/>
          </p:nvCxnSpPr>
          <p:spPr>
            <a:xfrm>
              <a:off x="2593199" y="3400398"/>
              <a:ext cx="283241" cy="1045218"/>
            </a:xfrm>
            <a:prstGeom prst="bentConnector2">
              <a:avLst/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817D1071-8F50-0E88-872B-1CDB40871F65}"/>
              </a:ext>
            </a:extLst>
          </p:cNvPr>
          <p:cNvGrpSpPr/>
          <p:nvPr/>
        </p:nvGrpSpPr>
        <p:grpSpPr>
          <a:xfrm>
            <a:off x="4399381" y="3320512"/>
            <a:ext cx="4254700" cy="1405926"/>
            <a:chOff x="782409" y="2083374"/>
            <a:chExt cx="8005971" cy="2645499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64E387D9-CBB0-44E9-DAE7-522ECA7B5520}"/>
                </a:ext>
              </a:extLst>
            </p:cNvPr>
            <p:cNvSpPr/>
            <p:nvPr/>
          </p:nvSpPr>
          <p:spPr>
            <a:xfrm>
              <a:off x="782409" y="2083374"/>
              <a:ext cx="3507079" cy="2645499"/>
            </a:xfrm>
            <a:prstGeom prst="roundRect">
              <a:avLst>
                <a:gd name="adj" fmla="val 2448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200" dirty="0"/>
                <a:t>BUILD-TIME</a:t>
              </a:r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9F717DD8-663F-9E2B-3ED1-F5370D40F61C}"/>
                </a:ext>
              </a:extLst>
            </p:cNvPr>
            <p:cNvSpPr/>
            <p:nvPr/>
          </p:nvSpPr>
          <p:spPr>
            <a:xfrm>
              <a:off x="4834598" y="2083374"/>
              <a:ext cx="3953782" cy="2645499"/>
            </a:xfrm>
            <a:prstGeom prst="roundRect">
              <a:avLst>
                <a:gd name="adj" fmla="val 2448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200" dirty="0"/>
                <a:t>RUN-TIME</a:t>
              </a:r>
            </a:p>
          </p:txBody>
        </p:sp>
        <p:sp>
          <p:nvSpPr>
            <p:cNvPr id="60" name="Rectangle: Rounded Corners 8">
              <a:extLst>
                <a:ext uri="{FF2B5EF4-FFF2-40B4-BE49-F238E27FC236}">
                  <a16:creationId xmlns:a16="http://schemas.microsoft.com/office/drawing/2014/main" id="{E5D88568-6E4F-6DD5-20AE-8C5D7F0B8D94}"/>
                </a:ext>
              </a:extLst>
            </p:cNvPr>
            <p:cNvSpPr/>
            <p:nvPr/>
          </p:nvSpPr>
          <p:spPr>
            <a:xfrm>
              <a:off x="3001845" y="277938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ectangle: Rounded Corners 8">
              <a:extLst>
                <a:ext uri="{FF2B5EF4-FFF2-40B4-BE49-F238E27FC236}">
                  <a16:creationId xmlns:a16="http://schemas.microsoft.com/office/drawing/2014/main" id="{25C13881-3A1B-062B-4297-6DFD09F32BA9}"/>
                </a:ext>
              </a:extLst>
            </p:cNvPr>
            <p:cNvSpPr/>
            <p:nvPr/>
          </p:nvSpPr>
          <p:spPr>
            <a:xfrm>
              <a:off x="3001843" y="3219773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2" name="Rectangle: Rounded Corners 8">
              <a:extLst>
                <a:ext uri="{FF2B5EF4-FFF2-40B4-BE49-F238E27FC236}">
                  <a16:creationId xmlns:a16="http://schemas.microsoft.com/office/drawing/2014/main" id="{3D478161-6E2E-4DE7-7595-105C97EEBD72}"/>
                </a:ext>
              </a:extLst>
            </p:cNvPr>
            <p:cNvSpPr/>
            <p:nvPr/>
          </p:nvSpPr>
          <p:spPr>
            <a:xfrm>
              <a:off x="3001845" y="3654550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Rectangle: Rounded Corners 8">
              <a:extLst>
                <a:ext uri="{FF2B5EF4-FFF2-40B4-BE49-F238E27FC236}">
                  <a16:creationId xmlns:a16="http://schemas.microsoft.com/office/drawing/2014/main" id="{DE9060D1-EC0A-C1BA-6875-60B1AD06BC3A}"/>
                </a:ext>
              </a:extLst>
            </p:cNvPr>
            <p:cNvSpPr/>
            <p:nvPr/>
          </p:nvSpPr>
          <p:spPr>
            <a:xfrm>
              <a:off x="2994988" y="409494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Rectangle: Rounded Corners 8">
              <a:extLst>
                <a:ext uri="{FF2B5EF4-FFF2-40B4-BE49-F238E27FC236}">
                  <a16:creationId xmlns:a16="http://schemas.microsoft.com/office/drawing/2014/main" id="{1D8EF7F4-2C8F-93DF-4D8D-3B972EAA8048}"/>
                </a:ext>
              </a:extLst>
            </p:cNvPr>
            <p:cNvSpPr/>
            <p:nvPr/>
          </p:nvSpPr>
          <p:spPr>
            <a:xfrm>
              <a:off x="3028277" y="4129929"/>
              <a:ext cx="263141" cy="139122"/>
            </a:xfrm>
            <a:prstGeom prst="roundRect">
              <a:avLst>
                <a:gd name="adj" fmla="val 468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5" name="Rectangle: Rounded Corners 8">
              <a:extLst>
                <a:ext uri="{FF2B5EF4-FFF2-40B4-BE49-F238E27FC236}">
                  <a16:creationId xmlns:a16="http://schemas.microsoft.com/office/drawing/2014/main" id="{4C7E5BD3-44AB-D13A-9DD0-4818B89AF3C3}"/>
                </a:ext>
              </a:extLst>
            </p:cNvPr>
            <p:cNvSpPr/>
            <p:nvPr/>
          </p:nvSpPr>
          <p:spPr>
            <a:xfrm>
              <a:off x="3028277" y="4289380"/>
              <a:ext cx="613378" cy="139122"/>
            </a:xfrm>
            <a:prstGeom prst="roundRect">
              <a:avLst>
                <a:gd name="adj" fmla="val 468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6" name="Rectangle: Rounded Corners 8">
              <a:extLst>
                <a:ext uri="{FF2B5EF4-FFF2-40B4-BE49-F238E27FC236}">
                  <a16:creationId xmlns:a16="http://schemas.microsoft.com/office/drawing/2014/main" id="{3D18FDA4-C0B9-3165-AFDC-8CCE8397F3CF}"/>
                </a:ext>
              </a:extLst>
            </p:cNvPr>
            <p:cNvSpPr/>
            <p:nvPr/>
          </p:nvSpPr>
          <p:spPr>
            <a:xfrm>
              <a:off x="3315993" y="4132813"/>
              <a:ext cx="325662" cy="134595"/>
            </a:xfrm>
            <a:prstGeom prst="roundRect">
              <a:avLst>
                <a:gd name="adj" fmla="val 468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Rectangle: Rounded Corners 8">
              <a:extLst>
                <a:ext uri="{FF2B5EF4-FFF2-40B4-BE49-F238E27FC236}">
                  <a16:creationId xmlns:a16="http://schemas.microsoft.com/office/drawing/2014/main" id="{28C9B397-0D6E-818E-F834-D41B4977A628}"/>
                </a:ext>
              </a:extLst>
            </p:cNvPr>
            <p:cNvSpPr/>
            <p:nvPr/>
          </p:nvSpPr>
          <p:spPr>
            <a:xfrm>
              <a:off x="5334153" y="2871208"/>
              <a:ext cx="2077815" cy="1098535"/>
            </a:xfrm>
            <a:prstGeom prst="roundRect">
              <a:avLst>
                <a:gd name="adj" fmla="val 4685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68" name="Conector: angular 67">
              <a:extLst>
                <a:ext uri="{FF2B5EF4-FFF2-40B4-BE49-F238E27FC236}">
                  <a16:creationId xmlns:a16="http://schemas.microsoft.com/office/drawing/2014/main" id="{AA5BB30B-8DF2-2B03-2F2A-939449D396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4624" y="2979387"/>
              <a:ext cx="1367219" cy="1176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9" name="Conector: angular 68">
              <a:extLst>
                <a:ext uri="{FF2B5EF4-FFF2-40B4-BE49-F238E27FC236}">
                  <a16:creationId xmlns:a16="http://schemas.microsoft.com/office/drawing/2014/main" id="{532E983C-C130-3D47-59FF-8D3A26532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4624" y="3400793"/>
              <a:ext cx="1367221" cy="1374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Conector: angular 69">
              <a:extLst>
                <a:ext uri="{FF2B5EF4-FFF2-40B4-BE49-F238E27FC236}">
                  <a16:creationId xmlns:a16="http://schemas.microsoft.com/office/drawing/2014/main" id="{7F843A35-10B0-5542-2C7B-F7248312D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5432" y="3820552"/>
              <a:ext cx="1376411" cy="7137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4A631C93-37D6-5D39-15EE-9B1D17C620A5}"/>
                </a:ext>
              </a:extLst>
            </p:cNvPr>
            <p:cNvCxnSpPr>
              <a:cxnSpLocks/>
              <a:stCxn id="63" idx="3"/>
              <a:endCxn id="67" idx="3"/>
            </p:cNvCxnSpPr>
            <p:nvPr/>
          </p:nvCxnSpPr>
          <p:spPr>
            <a:xfrm flipV="1">
              <a:off x="3667457" y="3420476"/>
              <a:ext cx="3744511" cy="852232"/>
            </a:xfrm>
            <a:prstGeom prst="bentConnector3">
              <a:avLst>
                <a:gd name="adj1" fmla="val 106105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TextBox 3">
              <a:extLst>
                <a:ext uri="{FF2B5EF4-FFF2-40B4-BE49-F238E27FC236}">
                  <a16:creationId xmlns:a16="http://schemas.microsoft.com/office/drawing/2014/main" id="{B0D4B879-8262-4FBF-546F-1E662FE4A971}"/>
                </a:ext>
              </a:extLst>
            </p:cNvPr>
            <p:cNvSpPr txBox="1"/>
            <p:nvPr/>
          </p:nvSpPr>
          <p:spPr>
            <a:xfrm>
              <a:off x="1498316" y="2475301"/>
              <a:ext cx="1081985" cy="50526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Pipelines</a:t>
              </a:r>
            </a:p>
          </p:txBody>
        </p:sp>
        <p:cxnSp>
          <p:nvCxnSpPr>
            <p:cNvPr id="73" name="Conector: angular 72">
              <a:extLst>
                <a:ext uri="{FF2B5EF4-FFF2-40B4-BE49-F238E27FC236}">
                  <a16:creationId xmlns:a16="http://schemas.microsoft.com/office/drawing/2014/main" id="{6AAE0BF9-7373-8303-B7B2-BF8B870DEDC7}"/>
                </a:ext>
              </a:extLst>
            </p:cNvPr>
            <p:cNvCxnSpPr>
              <a:cxnSpLocks/>
            </p:cNvCxnSpPr>
            <p:nvPr/>
          </p:nvCxnSpPr>
          <p:spPr>
            <a:xfrm>
              <a:off x="1634624" y="4262753"/>
              <a:ext cx="1353989" cy="8338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ector: angular 73">
              <a:extLst>
                <a:ext uri="{FF2B5EF4-FFF2-40B4-BE49-F238E27FC236}">
                  <a16:creationId xmlns:a16="http://schemas.microsoft.com/office/drawing/2014/main" id="{244EFB8E-A823-B1A5-D8AD-D22328B866D0}"/>
                </a:ext>
              </a:extLst>
            </p:cNvPr>
            <p:cNvCxnSpPr>
              <a:cxnSpLocks/>
              <a:stCxn id="62" idx="3"/>
              <a:endCxn id="82" idx="1"/>
            </p:cNvCxnSpPr>
            <p:nvPr/>
          </p:nvCxnSpPr>
          <p:spPr>
            <a:xfrm>
              <a:off x="3674314" y="3832316"/>
              <a:ext cx="1410554" cy="56230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Conector: angular 74">
              <a:extLst>
                <a:ext uri="{FF2B5EF4-FFF2-40B4-BE49-F238E27FC236}">
                  <a16:creationId xmlns:a16="http://schemas.microsoft.com/office/drawing/2014/main" id="{5EF2AA94-4457-93DC-D16D-CC4521F22797}"/>
                </a:ext>
              </a:extLst>
            </p:cNvPr>
            <p:cNvCxnSpPr>
              <a:cxnSpLocks/>
              <a:stCxn id="60" idx="3"/>
              <a:endCxn id="80" idx="0"/>
            </p:cNvCxnSpPr>
            <p:nvPr/>
          </p:nvCxnSpPr>
          <p:spPr>
            <a:xfrm flipV="1">
              <a:off x="3674314" y="2762822"/>
              <a:ext cx="3349261" cy="194326"/>
            </a:xfrm>
            <a:prstGeom prst="bentConnector4">
              <a:avLst>
                <a:gd name="adj1" fmla="val 12745"/>
                <a:gd name="adj2" fmla="val 217637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6" name="Conector: angular 75">
              <a:extLst>
                <a:ext uri="{FF2B5EF4-FFF2-40B4-BE49-F238E27FC236}">
                  <a16:creationId xmlns:a16="http://schemas.microsoft.com/office/drawing/2014/main" id="{52DCCB3B-9CBD-C4CE-B736-649FD99C6ECF}"/>
                </a:ext>
              </a:extLst>
            </p:cNvPr>
            <p:cNvCxnSpPr>
              <a:stCxn id="61" idx="3"/>
              <a:endCxn id="79" idx="1"/>
            </p:cNvCxnSpPr>
            <p:nvPr/>
          </p:nvCxnSpPr>
          <p:spPr>
            <a:xfrm flipV="1">
              <a:off x="3674313" y="2972606"/>
              <a:ext cx="1545112" cy="424934"/>
            </a:xfrm>
            <a:prstGeom prst="bentConnector3">
              <a:avLst>
                <a:gd name="adj1" fmla="val 49377"/>
              </a:avLst>
            </a:prstGeom>
            <a:ln w="95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95589382-A996-6127-BBDE-29EBA5911A7E}"/>
                </a:ext>
              </a:extLst>
            </p:cNvPr>
            <p:cNvSpPr/>
            <p:nvPr/>
          </p:nvSpPr>
          <p:spPr>
            <a:xfrm>
              <a:off x="5444251" y="2957147"/>
              <a:ext cx="749606" cy="367817"/>
            </a:xfrm>
            <a:prstGeom prst="roundRect">
              <a:avLst>
                <a:gd name="adj" fmla="val 468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8" name="Rectangle: Rounded Corners 8">
              <a:extLst>
                <a:ext uri="{FF2B5EF4-FFF2-40B4-BE49-F238E27FC236}">
                  <a16:creationId xmlns:a16="http://schemas.microsoft.com/office/drawing/2014/main" id="{03B03C5A-E765-C682-AA0F-FA191A928889}"/>
                </a:ext>
              </a:extLst>
            </p:cNvPr>
            <p:cNvSpPr/>
            <p:nvPr/>
          </p:nvSpPr>
          <p:spPr>
            <a:xfrm>
              <a:off x="6318608" y="2962296"/>
              <a:ext cx="1002069" cy="367817"/>
            </a:xfrm>
            <a:prstGeom prst="roundRect">
              <a:avLst>
                <a:gd name="adj" fmla="val 468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Rectangle: Rounded Corners 8">
              <a:extLst>
                <a:ext uri="{FF2B5EF4-FFF2-40B4-BE49-F238E27FC236}">
                  <a16:creationId xmlns:a16="http://schemas.microsoft.com/office/drawing/2014/main" id="{7D24A0D9-9DE0-7067-171E-2E446CA5AD8E}"/>
                </a:ext>
              </a:extLst>
            </p:cNvPr>
            <p:cNvSpPr/>
            <p:nvPr/>
          </p:nvSpPr>
          <p:spPr>
            <a:xfrm>
              <a:off x="5219425" y="2757674"/>
              <a:ext cx="813062" cy="429864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0" name="Rectangle: Rounded Corners 8">
              <a:extLst>
                <a:ext uri="{FF2B5EF4-FFF2-40B4-BE49-F238E27FC236}">
                  <a16:creationId xmlns:a16="http://schemas.microsoft.com/office/drawing/2014/main" id="{C26B726A-B793-77C0-4E14-CA06A8EDFBF1}"/>
                </a:ext>
              </a:extLst>
            </p:cNvPr>
            <p:cNvSpPr/>
            <p:nvPr/>
          </p:nvSpPr>
          <p:spPr>
            <a:xfrm>
              <a:off x="6520454" y="2762822"/>
              <a:ext cx="1006242" cy="429864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1" name="Rectangle: Rounded Corners 8">
              <a:extLst>
                <a:ext uri="{FF2B5EF4-FFF2-40B4-BE49-F238E27FC236}">
                  <a16:creationId xmlns:a16="http://schemas.microsoft.com/office/drawing/2014/main" id="{D0FFC52A-51DD-E517-1EBC-BD1C58755A48}"/>
                </a:ext>
              </a:extLst>
            </p:cNvPr>
            <p:cNvSpPr/>
            <p:nvPr/>
          </p:nvSpPr>
          <p:spPr>
            <a:xfrm>
              <a:off x="5444251" y="3451439"/>
              <a:ext cx="1876426" cy="410399"/>
            </a:xfrm>
            <a:prstGeom prst="roundRect">
              <a:avLst>
                <a:gd name="adj" fmla="val 4685"/>
              </a:avLst>
            </a:prstGeom>
            <a:noFill/>
            <a:ln w="6350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1F376EAC-B622-4FD9-7B1C-7C955687FC99}"/>
                </a:ext>
              </a:extLst>
            </p:cNvPr>
            <p:cNvSpPr/>
            <p:nvPr/>
          </p:nvSpPr>
          <p:spPr>
            <a:xfrm>
              <a:off x="5084868" y="3673614"/>
              <a:ext cx="1895237" cy="429864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88" name="Rectangle 16">
            <a:extLst>
              <a:ext uri="{FF2B5EF4-FFF2-40B4-BE49-F238E27FC236}">
                <a16:creationId xmlns:a16="http://schemas.microsoft.com/office/drawing/2014/main" id="{A42E96CC-B6EF-70CD-E943-F1B8D6986C4E}"/>
              </a:ext>
            </a:extLst>
          </p:cNvPr>
          <p:cNvSpPr/>
          <p:nvPr/>
        </p:nvSpPr>
        <p:spPr>
          <a:xfrm>
            <a:off x="872408" y="2140300"/>
            <a:ext cx="3358857" cy="830997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s-ES" sz="1200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integración sucede en la fase de </a:t>
            </a:r>
            <a:r>
              <a:rPr lang="es-ES" sz="1200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  <a:r>
              <a:rPr lang="es-ES" sz="1200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Cada microfrontend es una dependencia y la aplicación los consume como librerías, con todas las desventajas que ello implica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89" name="Rectangle 16">
            <a:extLst>
              <a:ext uri="{FF2B5EF4-FFF2-40B4-BE49-F238E27FC236}">
                <a16:creationId xmlns:a16="http://schemas.microsoft.com/office/drawing/2014/main" id="{0E598EDD-C2E8-34E6-9213-BE847AB0E2E1}"/>
              </a:ext>
            </a:extLst>
          </p:cNvPr>
          <p:cNvSpPr/>
          <p:nvPr/>
        </p:nvSpPr>
        <p:spPr>
          <a:xfrm>
            <a:off x="873489" y="3784871"/>
            <a:ext cx="3407747" cy="1015663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s-ES" sz="1200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integración sucede durante la ejecución de nuestra aplicación </a:t>
            </a:r>
            <a:r>
              <a:rPr lang="es-ES" sz="1200" i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</a:t>
            </a:r>
            <a:r>
              <a:rPr lang="es-ES" sz="1200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Esta integración asegura independencia al 100%, los microfrontends simplemente se consumen y ejecutan en </a:t>
            </a:r>
            <a:r>
              <a:rPr lang="es-ES" sz="1200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runtime</a:t>
            </a:r>
            <a:r>
              <a:rPr lang="es-ES" sz="1200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1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F8DAC-BFD0-B5C0-644F-F6791F516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380065-11B7-A5BD-7B6E-07F8C088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Formatos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32217DF-01E7-D759-76D1-389AC8450C5B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BDBFD3D-68A3-38E5-1175-2DF3B755340F}"/>
              </a:ext>
            </a:extLst>
          </p:cNvPr>
          <p:cNvSpPr txBox="1"/>
          <p:nvPr/>
        </p:nvSpPr>
        <p:spPr>
          <a:xfrm>
            <a:off x="647699" y="948193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be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defined</a:t>
            </a:r>
            <a:endParaRPr lang="es-ES" dirty="0">
              <a:solidFill>
                <a:srgbClr val="242415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FD43E1D-AA31-D638-87E4-475DB6279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21" y="1889328"/>
            <a:ext cx="3065655" cy="21171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933DEC-03E9-B81D-CA80-BB1A06BF6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9" y="1262561"/>
            <a:ext cx="3112479" cy="345983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766673-2453-708D-42A3-67850A714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254" y="330388"/>
            <a:ext cx="4462659" cy="461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4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B1B95D7-24C4-4A71-87BD-907CD9D13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0" cy="214312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B4C0691-CCF6-4700-A7E5-258D915F9F45}"/>
              </a:ext>
            </a:extLst>
          </p:cNvPr>
          <p:cNvSpPr/>
          <p:nvPr/>
        </p:nvSpPr>
        <p:spPr>
          <a:xfrm rot="5400000">
            <a:off x="4426749" y="1617059"/>
            <a:ext cx="252000" cy="4235115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2392706" y="3044165"/>
            <a:ext cx="4358588" cy="71290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Let’s start coding !!!</a:t>
            </a:r>
          </a:p>
        </p:txBody>
      </p:sp>
    </p:spTree>
    <p:extLst>
      <p:ext uri="{BB962C8B-B14F-4D97-AF65-F5344CB8AC3E}">
        <p14:creationId xmlns:p14="http://schemas.microsoft.com/office/powerpoint/2010/main" val="382892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D4590A5-AEE0-4D1E-8D54-F59FDF702E19}"/>
              </a:ext>
            </a:extLst>
          </p:cNvPr>
          <p:cNvSpPr/>
          <p:nvPr/>
        </p:nvSpPr>
        <p:spPr>
          <a:xfrm>
            <a:off x="4255181" y="1008604"/>
            <a:ext cx="4512644" cy="475194"/>
          </a:xfrm>
          <a:prstGeom prst="roundRect">
            <a:avLst>
              <a:gd name="adj" fmla="val 10504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Module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Federation</a:t>
            </a:r>
            <a:endParaRPr lang="es-ES_tradnl" sz="4000" spc="-3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4" name="Rectangle: Rounded Corners 8">
            <a:extLst>
              <a:ext uri="{FF2B5EF4-FFF2-40B4-BE49-F238E27FC236}">
                <a16:creationId xmlns:a16="http://schemas.microsoft.com/office/drawing/2014/main" id="{8E28900D-DB42-43A2-9F7B-D193A27D67E5}"/>
              </a:ext>
            </a:extLst>
          </p:cNvPr>
          <p:cNvSpPr/>
          <p:nvPr/>
        </p:nvSpPr>
        <p:spPr>
          <a:xfrm>
            <a:off x="6240908" y="1068802"/>
            <a:ext cx="2471951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  <a:endParaRPr lang="en-GB" sz="1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1F1A2013-6B7E-41DA-A116-D858A5E1A0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29726" y="2856427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F0B0BB8-8ACC-4366-8D98-0C4224B89EA2}"/>
              </a:ext>
            </a:extLst>
          </p:cNvPr>
          <p:cNvGrpSpPr/>
          <p:nvPr/>
        </p:nvGrpSpPr>
        <p:grpSpPr>
          <a:xfrm>
            <a:off x="697673" y="1744708"/>
            <a:ext cx="2789492" cy="2426622"/>
            <a:chOff x="868433" y="2290433"/>
            <a:chExt cx="2789492" cy="2426622"/>
          </a:xfrm>
        </p:grpSpPr>
        <p:sp>
          <p:nvSpPr>
            <p:cNvPr id="19" name="Rectangle: Rounded Corners 8">
              <a:extLst>
                <a:ext uri="{FF2B5EF4-FFF2-40B4-BE49-F238E27FC236}">
                  <a16:creationId xmlns:a16="http://schemas.microsoft.com/office/drawing/2014/main" id="{99F5C411-E40A-4E05-84A0-213923B2170C}"/>
                </a:ext>
              </a:extLst>
            </p:cNvPr>
            <p:cNvSpPr/>
            <p:nvPr/>
          </p:nvSpPr>
          <p:spPr>
            <a:xfrm>
              <a:off x="868433" y="2290433"/>
              <a:ext cx="2789492" cy="2426622"/>
            </a:xfrm>
            <a:prstGeom prst="roundRect">
              <a:avLst>
                <a:gd name="adj" fmla="val 2369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">
              <a:extLst>
                <a:ext uri="{FF2B5EF4-FFF2-40B4-BE49-F238E27FC236}">
                  <a16:creationId xmlns:a16="http://schemas.microsoft.com/office/drawing/2014/main" id="{C65D2C57-4A7D-4D70-B499-FB1F65C83F14}"/>
                </a:ext>
              </a:extLst>
            </p:cNvPr>
            <p:cNvSpPr txBox="1"/>
            <p:nvPr/>
          </p:nvSpPr>
          <p:spPr>
            <a:xfrm>
              <a:off x="1357286" y="2290448"/>
              <a:ext cx="1916725" cy="33007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Aplication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Dependencies</a:t>
              </a:r>
              <a:endPara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6A1387A6-04CD-488E-BB1C-4C436430E680}"/>
                </a:ext>
              </a:extLst>
            </p:cNvPr>
            <p:cNvGrpSpPr/>
            <p:nvPr/>
          </p:nvGrpSpPr>
          <p:grpSpPr>
            <a:xfrm>
              <a:off x="961358" y="3626993"/>
              <a:ext cx="913645" cy="432137"/>
              <a:chOff x="1139364" y="2685766"/>
              <a:chExt cx="913645" cy="528133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6A677D1-9B99-4785-A221-C327E38A963F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913645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>
                    <a:solidFill>
                      <a:srgbClr val="7F7F7F"/>
                    </a:solidFill>
                  </a:rPr>
                  <a:t>App</a:t>
                </a:r>
              </a:p>
            </p:txBody>
          </p:sp>
          <p:sp>
            <p:nvSpPr>
              <p:cNvPr id="38" name="Rectangle: Rounded Corners 8">
                <a:extLst>
                  <a:ext uri="{FF2B5EF4-FFF2-40B4-BE49-F238E27FC236}">
                    <a16:creationId xmlns:a16="http://schemas.microsoft.com/office/drawing/2014/main" id="{09461EF9-AE7B-4DF0-81CE-BB0A328610F5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2D3BB484-9348-4ECD-8722-77B2DA18038C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49881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react-</a:t>
                </a:r>
                <a:r>
                  <a:rPr lang="en-GB" sz="600" dirty="0" err="1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dom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3" name="Rectangle: Rounded Corners 8">
              <a:extLst>
                <a:ext uri="{FF2B5EF4-FFF2-40B4-BE49-F238E27FC236}">
                  <a16:creationId xmlns:a16="http://schemas.microsoft.com/office/drawing/2014/main" id="{50E1A539-8EAC-4076-B44B-4C0CC8640E0F}"/>
                </a:ext>
              </a:extLst>
            </p:cNvPr>
            <p:cNvSpPr/>
            <p:nvPr/>
          </p:nvSpPr>
          <p:spPr>
            <a:xfrm>
              <a:off x="1051003" y="2659148"/>
              <a:ext cx="363049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</a:t>
              </a:r>
            </a:p>
          </p:txBody>
        </p:sp>
        <p:sp>
          <p:nvSpPr>
            <p:cNvPr id="55" name="Rectangle: Rounded Corners 8">
              <a:extLst>
                <a:ext uri="{FF2B5EF4-FFF2-40B4-BE49-F238E27FC236}">
                  <a16:creationId xmlns:a16="http://schemas.microsoft.com/office/drawing/2014/main" id="{BDC8BC19-8CAD-49D0-A0CB-61A34AF93264}"/>
                </a:ext>
              </a:extLst>
            </p:cNvPr>
            <p:cNvSpPr/>
            <p:nvPr/>
          </p:nvSpPr>
          <p:spPr>
            <a:xfrm>
              <a:off x="2442166" y="2660889"/>
              <a:ext cx="1044999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react-router-</a:t>
              </a:r>
              <a:r>
                <a:rPr lang="en-GB" sz="800" dirty="0" err="1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dom</a:t>
              </a:r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2CAB2D57-25F4-464B-98A3-6413CFFC9FAB}"/>
                </a:ext>
              </a:extLst>
            </p:cNvPr>
            <p:cNvSpPr/>
            <p:nvPr/>
          </p:nvSpPr>
          <p:spPr>
            <a:xfrm>
              <a:off x="1449336" y="2660889"/>
              <a:ext cx="957545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react-</a:t>
              </a:r>
              <a:r>
                <a:rPr lang="en-GB" sz="800" dirty="0" err="1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dom</a:t>
              </a:r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8">
              <a:extLst>
                <a:ext uri="{FF2B5EF4-FFF2-40B4-BE49-F238E27FC236}">
                  <a16:creationId xmlns:a16="http://schemas.microsoft.com/office/drawing/2014/main" id="{D592954A-37F4-4564-8AB8-7ABA77B757FD}"/>
                </a:ext>
              </a:extLst>
            </p:cNvPr>
            <p:cNvSpPr/>
            <p:nvPr/>
          </p:nvSpPr>
          <p:spPr>
            <a:xfrm>
              <a:off x="2111426" y="2953873"/>
              <a:ext cx="1039138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@material-ui/core</a:t>
              </a:r>
            </a:p>
          </p:txBody>
        </p:sp>
        <p:sp>
          <p:nvSpPr>
            <p:cNvPr id="60" name="TextBox 3">
              <a:extLst>
                <a:ext uri="{FF2B5EF4-FFF2-40B4-BE49-F238E27FC236}">
                  <a16:creationId xmlns:a16="http://schemas.microsoft.com/office/drawing/2014/main" id="{5A5A49E2-E16C-426C-90F9-2D4B098AF749}"/>
                </a:ext>
              </a:extLst>
            </p:cNvPr>
            <p:cNvSpPr txBox="1"/>
            <p:nvPr/>
          </p:nvSpPr>
          <p:spPr>
            <a:xfrm>
              <a:off x="1526530" y="3258342"/>
              <a:ext cx="1514371" cy="330072"/>
            </a:xfrm>
            <a:prstGeom prst="rect">
              <a:avLst/>
            </a:prstGeom>
            <a:noFill/>
          </p:spPr>
          <p:txBody>
            <a:bodyPr wrap="none" lIns="72000" tIns="72000" rIns="72000" bIns="72000" rtlCol="0" anchor="ctr" anchorCtr="0">
              <a:spAutoFit/>
            </a:bodyPr>
            <a:lstStyle/>
            <a:p>
              <a:r>
                <a:rPr lang="es-ES" sz="12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Aplication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Modules</a:t>
              </a:r>
            </a:p>
          </p:txBody>
        </p:sp>
        <p:sp>
          <p:nvSpPr>
            <p:cNvPr id="62" name="Rectangle: Rounded Corners 8">
              <a:extLst>
                <a:ext uri="{FF2B5EF4-FFF2-40B4-BE49-F238E27FC236}">
                  <a16:creationId xmlns:a16="http://schemas.microsoft.com/office/drawing/2014/main" id="{3C024C86-E8F6-486F-9147-DD357B843CB4}"/>
                </a:ext>
              </a:extLst>
            </p:cNvPr>
            <p:cNvSpPr/>
            <p:nvPr/>
          </p:nvSpPr>
          <p:spPr>
            <a:xfrm>
              <a:off x="1371563" y="2952436"/>
              <a:ext cx="698266" cy="244884"/>
            </a:xfrm>
            <a:prstGeom prst="roundRect">
              <a:avLst>
                <a:gd name="adj" fmla="val 11982"/>
              </a:avLst>
            </a:prstGeom>
            <a:solidFill>
              <a:schemeClr val="bg1">
                <a:lumMod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history</a:t>
              </a:r>
            </a:p>
          </p:txBody>
        </p:sp>
        <p:grpSp>
          <p:nvGrpSpPr>
            <p:cNvPr id="63" name="Grupo 62">
              <a:extLst>
                <a:ext uri="{FF2B5EF4-FFF2-40B4-BE49-F238E27FC236}">
                  <a16:creationId xmlns:a16="http://schemas.microsoft.com/office/drawing/2014/main" id="{29413D26-5FD6-4E38-871F-DD1EC36CA0F7}"/>
                </a:ext>
              </a:extLst>
            </p:cNvPr>
            <p:cNvGrpSpPr/>
            <p:nvPr/>
          </p:nvGrpSpPr>
          <p:grpSpPr>
            <a:xfrm>
              <a:off x="995343" y="4138488"/>
              <a:ext cx="1204547" cy="432137"/>
              <a:chOff x="1139364" y="2685766"/>
              <a:chExt cx="1204547" cy="528133"/>
            </a:xfrm>
          </p:grpSpPr>
          <p:sp>
            <p:nvSpPr>
              <p:cNvPr id="64" name="CuadroTexto 63">
                <a:extLst>
                  <a:ext uri="{FF2B5EF4-FFF2-40B4-BE49-F238E27FC236}">
                    <a16:creationId xmlns:a16="http://schemas.microsoft.com/office/drawing/2014/main" id="{E79795A6-EF79-4D6B-AC51-325223728317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1204547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rgbClr val="D54998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>
                    <a:solidFill>
                      <a:srgbClr val="7F7F7F"/>
                    </a:solidFill>
                  </a:rPr>
                  <a:t>Page</a:t>
                </a:r>
              </a:p>
            </p:txBody>
          </p:sp>
          <p:sp>
            <p:nvSpPr>
              <p:cNvPr id="65" name="Rectangle: Rounded Corners 8">
                <a:extLst>
                  <a:ext uri="{FF2B5EF4-FFF2-40B4-BE49-F238E27FC236}">
                    <a16:creationId xmlns:a16="http://schemas.microsoft.com/office/drawing/2014/main" id="{FCE9641D-163B-43FC-A98A-F26E04CCDB16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66" name="Rectangle: Rounded Corners 8">
                <a:extLst>
                  <a:ext uri="{FF2B5EF4-FFF2-40B4-BE49-F238E27FC236}">
                    <a16:creationId xmlns:a16="http://schemas.microsoft.com/office/drawing/2014/main" id="{E9D731F9-D34E-4D75-90E5-24C965616E50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796186" cy="136211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@material-ui/core</a:t>
                </a:r>
              </a:p>
            </p:txBody>
          </p:sp>
        </p:grpSp>
        <p:grpSp>
          <p:nvGrpSpPr>
            <p:cNvPr id="69" name="Grupo 68">
              <a:extLst>
                <a:ext uri="{FF2B5EF4-FFF2-40B4-BE49-F238E27FC236}">
                  <a16:creationId xmlns:a16="http://schemas.microsoft.com/office/drawing/2014/main" id="{0F13D2AD-6F12-48D9-B16B-4B5E6B4540C5}"/>
                </a:ext>
              </a:extLst>
            </p:cNvPr>
            <p:cNvGrpSpPr/>
            <p:nvPr/>
          </p:nvGrpSpPr>
          <p:grpSpPr>
            <a:xfrm>
              <a:off x="1951542" y="3628987"/>
              <a:ext cx="1602411" cy="432137"/>
              <a:chOff x="2126751" y="3628987"/>
              <a:chExt cx="1602411" cy="432137"/>
            </a:xfrm>
          </p:grpSpPr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F056B42A-631B-4A82-B85D-6333033D85BE}"/>
                  </a:ext>
                </a:extLst>
              </p:cNvPr>
              <p:cNvSpPr txBox="1"/>
              <p:nvPr/>
            </p:nvSpPr>
            <p:spPr>
              <a:xfrm>
                <a:off x="2126751" y="3628987"/>
                <a:ext cx="1602411" cy="432137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 err="1">
                    <a:solidFill>
                      <a:srgbClr val="7F7F7F"/>
                    </a:solidFill>
                  </a:rPr>
                  <a:t>Router</a:t>
                </a:r>
                <a:endParaRPr lang="es-ES" sz="14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4FBABBA7-DC0A-47B8-8CA2-0F64AD21CE94}"/>
                  </a:ext>
                </a:extLst>
              </p:cNvPr>
              <p:cNvSpPr/>
              <p:nvPr/>
            </p:nvSpPr>
            <p:spPr>
              <a:xfrm>
                <a:off x="2164822" y="3664106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46" name="Rectangle: Rounded Corners 8">
                <a:extLst>
                  <a:ext uri="{FF2B5EF4-FFF2-40B4-BE49-F238E27FC236}">
                    <a16:creationId xmlns:a16="http://schemas.microsoft.com/office/drawing/2014/main" id="{D14714EC-4FCA-454B-AE05-4D28293B8830}"/>
                  </a:ext>
                </a:extLst>
              </p:cNvPr>
              <p:cNvSpPr/>
              <p:nvPr/>
            </p:nvSpPr>
            <p:spPr>
              <a:xfrm>
                <a:off x="2500060" y="3664106"/>
                <a:ext cx="775700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react-router-</a:t>
                </a:r>
                <a:r>
                  <a:rPr lang="en-GB" sz="600" dirty="0" err="1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dom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8" name="Rectangle: Rounded Corners 8">
                <a:extLst>
                  <a:ext uri="{FF2B5EF4-FFF2-40B4-BE49-F238E27FC236}">
                    <a16:creationId xmlns:a16="http://schemas.microsoft.com/office/drawing/2014/main" id="{1431FF70-BA5E-41CA-A491-CA85E510036B}"/>
                  </a:ext>
                </a:extLst>
              </p:cNvPr>
              <p:cNvSpPr/>
              <p:nvPr/>
            </p:nvSpPr>
            <p:spPr>
              <a:xfrm>
                <a:off x="3313305" y="3665145"/>
                <a:ext cx="37386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history</a:t>
                </a:r>
              </a:p>
            </p:txBody>
          </p:sp>
        </p:grp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09FF0CE1-A499-4ABB-B1B7-012854526B16}"/>
                </a:ext>
              </a:extLst>
            </p:cNvPr>
            <p:cNvGrpSpPr/>
            <p:nvPr/>
          </p:nvGrpSpPr>
          <p:grpSpPr>
            <a:xfrm>
              <a:off x="2284908" y="4138487"/>
              <a:ext cx="1204547" cy="432137"/>
              <a:chOff x="1139364" y="2685766"/>
              <a:chExt cx="1204547" cy="528133"/>
            </a:xfrm>
          </p:grpSpPr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7A6CA27D-590D-495D-A3EE-88976C080D19}"/>
                  </a:ext>
                </a:extLst>
              </p:cNvPr>
              <p:cNvSpPr txBox="1"/>
              <p:nvPr/>
            </p:nvSpPr>
            <p:spPr>
              <a:xfrm>
                <a:off x="1139364" y="2685766"/>
                <a:ext cx="1204547" cy="528133"/>
              </a:xfrm>
              <a:prstGeom prst="roundRect">
                <a:avLst>
                  <a:gd name="adj" fmla="val 3752"/>
                </a:avLst>
              </a:prstGeom>
              <a:noFill/>
              <a:ln w="12700">
                <a:solidFill>
                  <a:srgbClr val="D54998"/>
                </a:solidFill>
                <a:prstDash val="sys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tIns="180000" rtlCol="0" anchor="ctr" anchorCtr="0"/>
              <a:lstStyle>
                <a:defPPr>
                  <a:defRPr lang="en-US"/>
                </a:defPPr>
                <a:lvl1pPr algn="ctr">
                  <a:defRPr sz="2400">
                    <a:solidFill>
                      <a:schemeClr val="lt1"/>
                    </a:solidFill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s-ES" sz="1400" dirty="0" err="1">
                    <a:solidFill>
                      <a:srgbClr val="7F7F7F"/>
                    </a:solidFill>
                  </a:rPr>
                  <a:t>Dialog</a:t>
                </a:r>
                <a:endParaRPr lang="es-ES" sz="1400" dirty="0">
                  <a:solidFill>
                    <a:srgbClr val="7F7F7F"/>
                  </a:solidFill>
                </a:endParaRPr>
              </a:p>
            </p:txBody>
          </p:sp>
          <p:sp>
            <p:nvSpPr>
              <p:cNvPr id="72" name="Rectangle: Rounded Corners 8">
                <a:extLst>
                  <a:ext uri="{FF2B5EF4-FFF2-40B4-BE49-F238E27FC236}">
                    <a16:creationId xmlns:a16="http://schemas.microsoft.com/office/drawing/2014/main" id="{ED2182F5-DE29-4F38-B9D6-E17A08BD87C7}"/>
                  </a:ext>
                </a:extLst>
              </p:cNvPr>
              <p:cNvSpPr/>
              <p:nvPr/>
            </p:nvSpPr>
            <p:spPr>
              <a:xfrm>
                <a:off x="1176706" y="2723298"/>
                <a:ext cx="294103" cy="136212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react</a:t>
                </a:r>
              </a:p>
            </p:txBody>
          </p:sp>
          <p:sp>
            <p:nvSpPr>
              <p:cNvPr id="73" name="Rectangle: Rounded Corners 8">
                <a:extLst>
                  <a:ext uri="{FF2B5EF4-FFF2-40B4-BE49-F238E27FC236}">
                    <a16:creationId xmlns:a16="http://schemas.microsoft.com/office/drawing/2014/main" id="{7794C126-ADAE-4106-8414-F3EB7182F251}"/>
                  </a:ext>
                </a:extLst>
              </p:cNvPr>
              <p:cNvSpPr/>
              <p:nvPr/>
            </p:nvSpPr>
            <p:spPr>
              <a:xfrm>
                <a:off x="1511944" y="2723298"/>
                <a:ext cx="796186" cy="136211"/>
              </a:xfrm>
              <a:prstGeom prst="roundRect">
                <a:avLst>
                  <a:gd name="adj" fmla="val 11982"/>
                </a:avLst>
              </a:prstGeom>
              <a:solidFill>
                <a:schemeClr val="bg1">
                  <a:lumMod val="50000"/>
                </a:schemeClr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@material-ui/core</a:t>
                </a:r>
              </a:p>
            </p:txBody>
          </p:sp>
        </p:grpSp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C8B06981-595E-4C45-9B09-4C91B17E5AA0}"/>
              </a:ext>
            </a:extLst>
          </p:cNvPr>
          <p:cNvSpPr txBox="1"/>
          <p:nvPr/>
        </p:nvSpPr>
        <p:spPr>
          <a:xfrm>
            <a:off x="4305547" y="1093073"/>
            <a:ext cx="1362086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COMPACTO</a:t>
            </a:r>
          </a:p>
        </p:txBody>
      </p:sp>
      <p:sp>
        <p:nvSpPr>
          <p:cNvPr id="83" name="TextBox 3">
            <a:extLst>
              <a:ext uri="{FF2B5EF4-FFF2-40B4-BE49-F238E27FC236}">
                <a16:creationId xmlns:a16="http://schemas.microsoft.com/office/drawing/2014/main" id="{58D6B080-8A37-4DA9-A943-41FD4AA4A8CF}"/>
              </a:ext>
            </a:extLst>
          </p:cNvPr>
          <p:cNvSpPr txBox="1"/>
          <p:nvPr/>
        </p:nvSpPr>
        <p:spPr>
          <a:xfrm>
            <a:off x="3596044" y="2530455"/>
            <a:ext cx="566749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</a:t>
            </a: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682D4F81-243D-48A1-9A8B-CD457476E693}"/>
              </a:ext>
            </a:extLst>
          </p:cNvPr>
          <p:cNvSpPr/>
          <p:nvPr/>
        </p:nvSpPr>
        <p:spPr>
          <a:xfrm>
            <a:off x="4255181" y="1606619"/>
            <a:ext cx="4512644" cy="475194"/>
          </a:xfrm>
          <a:prstGeom prst="roundRect">
            <a:avLst>
              <a:gd name="adj" fmla="val 10504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88" name="TextBox 3">
            <a:extLst>
              <a:ext uri="{FF2B5EF4-FFF2-40B4-BE49-F238E27FC236}">
                <a16:creationId xmlns:a16="http://schemas.microsoft.com/office/drawing/2014/main" id="{38C021D6-EAE7-4E75-AEC7-5BCACD96E1A2}"/>
              </a:ext>
            </a:extLst>
          </p:cNvPr>
          <p:cNvSpPr txBox="1"/>
          <p:nvPr/>
        </p:nvSpPr>
        <p:spPr>
          <a:xfrm>
            <a:off x="4305547" y="1612550"/>
            <a:ext cx="1158504" cy="306989"/>
          </a:xfrm>
          <a:prstGeom prst="rect">
            <a:avLst/>
          </a:prstGeom>
          <a:noFill/>
        </p:spPr>
        <p:txBody>
          <a:bodyPr wrap="non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CLÁSICO</a:t>
            </a:r>
          </a:p>
        </p:txBody>
      </p:sp>
      <p:sp>
        <p:nvSpPr>
          <p:cNvPr id="80" name="Rectangle: Rounded Corners 8">
            <a:extLst>
              <a:ext uri="{FF2B5EF4-FFF2-40B4-BE49-F238E27FC236}">
                <a16:creationId xmlns:a16="http://schemas.microsoft.com/office/drawing/2014/main" id="{156F98C6-7F02-4B9A-8470-E1A1FDE03815}"/>
              </a:ext>
            </a:extLst>
          </p:cNvPr>
          <p:cNvSpPr/>
          <p:nvPr/>
        </p:nvSpPr>
        <p:spPr>
          <a:xfrm>
            <a:off x="6242728" y="1669335"/>
            <a:ext cx="842782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</a:p>
        </p:txBody>
      </p:sp>
      <p:sp>
        <p:nvSpPr>
          <p:cNvPr id="81" name="Rectangle: Rounded Corners 8">
            <a:extLst>
              <a:ext uri="{FF2B5EF4-FFF2-40B4-BE49-F238E27FC236}">
                <a16:creationId xmlns:a16="http://schemas.microsoft.com/office/drawing/2014/main" id="{66F20C20-2C26-490C-B31C-6A204BF030EF}"/>
              </a:ext>
            </a:extLst>
          </p:cNvPr>
          <p:cNvSpPr/>
          <p:nvPr/>
        </p:nvSpPr>
        <p:spPr>
          <a:xfrm>
            <a:off x="7172958" y="1669335"/>
            <a:ext cx="1539901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vendor.js</a:t>
            </a:r>
          </a:p>
        </p:txBody>
      </p:sp>
      <p:sp>
        <p:nvSpPr>
          <p:cNvPr id="85" name="Rectangle 16">
            <a:extLst>
              <a:ext uri="{FF2B5EF4-FFF2-40B4-BE49-F238E27FC236}">
                <a16:creationId xmlns:a16="http://schemas.microsoft.com/office/drawing/2014/main" id="{9B858A26-7E6D-44C5-A307-030ECF1167D2}"/>
              </a:ext>
            </a:extLst>
          </p:cNvPr>
          <p:cNvSpPr/>
          <p:nvPr/>
        </p:nvSpPr>
        <p:spPr>
          <a:xfrm>
            <a:off x="4282263" y="1847153"/>
            <a:ext cx="1479160" cy="215444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Code-splitting: vendor</a:t>
            </a:r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3571A704-9999-435F-AC6C-00735527F1CD}"/>
              </a:ext>
            </a:extLst>
          </p:cNvPr>
          <p:cNvSpPr/>
          <p:nvPr/>
        </p:nvSpPr>
        <p:spPr>
          <a:xfrm>
            <a:off x="4255181" y="2204633"/>
            <a:ext cx="4512644" cy="2624621"/>
          </a:xfrm>
          <a:prstGeom prst="roundRect">
            <a:avLst>
              <a:gd name="adj" fmla="val 2382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s-ES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DBCD42A6-7212-48C0-B7AC-E4ECE67E222D}"/>
              </a:ext>
            </a:extLst>
          </p:cNvPr>
          <p:cNvSpPr txBox="1"/>
          <p:nvPr/>
        </p:nvSpPr>
        <p:spPr>
          <a:xfrm>
            <a:off x="4305547" y="2238615"/>
            <a:ext cx="2779964" cy="306989"/>
          </a:xfrm>
          <a:prstGeom prst="rect">
            <a:avLst/>
          </a:prstGeom>
          <a:noFill/>
        </p:spPr>
        <p:txBody>
          <a:bodyPr wrap="square" lIns="72000" tIns="72000" rIns="72000" bIns="72000" rtlCol="0" anchor="ctr" anchorCtr="0">
            <a:spAutoFit/>
          </a:bodyPr>
          <a:lstStyle/>
          <a:p>
            <a:r>
              <a:rPr lang="es-E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BUILD CON FEDERACIÓN DE MÓDULOS</a:t>
            </a:r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19CD3048-53AA-47E3-B2B0-57ABE1254FD9}"/>
              </a:ext>
            </a:extLst>
          </p:cNvPr>
          <p:cNvSpPr/>
          <p:nvPr/>
        </p:nvSpPr>
        <p:spPr>
          <a:xfrm>
            <a:off x="4282263" y="2509348"/>
            <a:ext cx="2208294" cy="338554"/>
          </a:xfrm>
          <a:prstGeom prst="rect">
            <a:avLst/>
          </a:prstGeom>
          <a:noFill/>
        </p:spPr>
        <p:txBody>
          <a:bodyPr wrap="square" lIns="10800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Federados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Page y Dialog.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Todas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las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compartidas</a:t>
            </a:r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92" name="Rectangle: Rounded Corners 8">
            <a:extLst>
              <a:ext uri="{FF2B5EF4-FFF2-40B4-BE49-F238E27FC236}">
                <a16:creationId xmlns:a16="http://schemas.microsoft.com/office/drawing/2014/main" id="{A939353B-6FFA-4001-85CE-8B7776BADCEA}"/>
              </a:ext>
            </a:extLst>
          </p:cNvPr>
          <p:cNvSpPr/>
          <p:nvPr/>
        </p:nvSpPr>
        <p:spPr>
          <a:xfrm>
            <a:off x="4918641" y="2941654"/>
            <a:ext cx="842782" cy="355532"/>
          </a:xfrm>
          <a:prstGeom prst="roundRect">
            <a:avLst>
              <a:gd name="adj" fmla="val 8599"/>
            </a:avLst>
          </a:prstGeom>
          <a:solidFill>
            <a:srgbClr val="D8D80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app.js</a:t>
            </a:r>
          </a:p>
        </p:txBody>
      </p:sp>
      <p:sp>
        <p:nvSpPr>
          <p:cNvPr id="94" name="Rectangle: Rounded Corners 8">
            <a:extLst>
              <a:ext uri="{FF2B5EF4-FFF2-40B4-BE49-F238E27FC236}">
                <a16:creationId xmlns:a16="http://schemas.microsoft.com/office/drawing/2014/main" id="{715AA2AA-B0AD-499E-B772-54D75968AC0F}"/>
              </a:ext>
            </a:extLst>
          </p:cNvPr>
          <p:cNvSpPr/>
          <p:nvPr/>
        </p:nvSpPr>
        <p:spPr>
          <a:xfrm>
            <a:off x="6540924" y="2561444"/>
            <a:ext cx="1301600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app.react.js</a:t>
            </a:r>
          </a:p>
        </p:txBody>
      </p:sp>
      <p:sp>
        <p:nvSpPr>
          <p:cNvPr id="96" name="Rectangle: Rounded Corners 8">
            <a:extLst>
              <a:ext uri="{FF2B5EF4-FFF2-40B4-BE49-F238E27FC236}">
                <a16:creationId xmlns:a16="http://schemas.microsoft.com/office/drawing/2014/main" id="{BE62315C-9D40-47A4-A987-6D00DC3A14F4}"/>
              </a:ext>
            </a:extLst>
          </p:cNvPr>
          <p:cNvSpPr/>
          <p:nvPr/>
        </p:nvSpPr>
        <p:spPr>
          <a:xfrm>
            <a:off x="6540922" y="3013304"/>
            <a:ext cx="1884899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app.react-dom.js</a:t>
            </a:r>
          </a:p>
        </p:txBody>
      </p:sp>
      <p:sp>
        <p:nvSpPr>
          <p:cNvPr id="98" name="Rectangle: Rounded Corners 8">
            <a:extLst>
              <a:ext uri="{FF2B5EF4-FFF2-40B4-BE49-F238E27FC236}">
                <a16:creationId xmlns:a16="http://schemas.microsoft.com/office/drawing/2014/main" id="{7225C819-6C85-4912-A998-1F1FBB492604}"/>
              </a:ext>
            </a:extLst>
          </p:cNvPr>
          <p:cNvSpPr/>
          <p:nvPr/>
        </p:nvSpPr>
        <p:spPr>
          <a:xfrm>
            <a:off x="6540923" y="3466370"/>
            <a:ext cx="2462709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app.react-router-dom.js</a:t>
            </a:r>
          </a:p>
        </p:txBody>
      </p:sp>
      <p:sp>
        <p:nvSpPr>
          <p:cNvPr id="100" name="Rectangle: Rounded Corners 8">
            <a:extLst>
              <a:ext uri="{FF2B5EF4-FFF2-40B4-BE49-F238E27FC236}">
                <a16:creationId xmlns:a16="http://schemas.microsoft.com/office/drawing/2014/main" id="{355D760C-2FBB-474F-8A34-25D8D651967E}"/>
              </a:ext>
            </a:extLst>
          </p:cNvPr>
          <p:cNvSpPr/>
          <p:nvPr/>
        </p:nvSpPr>
        <p:spPr>
          <a:xfrm>
            <a:off x="6539323" y="3917024"/>
            <a:ext cx="1441724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app.history.js</a:t>
            </a:r>
          </a:p>
        </p:txBody>
      </p:sp>
      <p:sp>
        <p:nvSpPr>
          <p:cNvPr id="102" name="Rectangle: Rounded Corners 8">
            <a:extLst>
              <a:ext uri="{FF2B5EF4-FFF2-40B4-BE49-F238E27FC236}">
                <a16:creationId xmlns:a16="http://schemas.microsoft.com/office/drawing/2014/main" id="{1C7A332C-A7E3-4C9C-B492-5992240312F3}"/>
              </a:ext>
            </a:extLst>
          </p:cNvPr>
          <p:cNvSpPr/>
          <p:nvPr/>
        </p:nvSpPr>
        <p:spPr>
          <a:xfrm>
            <a:off x="6540923" y="4350410"/>
            <a:ext cx="2283195" cy="355532"/>
          </a:xfrm>
          <a:prstGeom prst="roundRect">
            <a:avLst>
              <a:gd name="adj" fmla="val 8599"/>
            </a:avLst>
          </a:prstGeom>
          <a:solidFill>
            <a:srgbClr val="7F7F7F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app.material-ui-core.js</a:t>
            </a:r>
          </a:p>
        </p:txBody>
      </p:sp>
      <p:sp>
        <p:nvSpPr>
          <p:cNvPr id="104" name="Rectangle: Rounded Corners 8">
            <a:extLst>
              <a:ext uri="{FF2B5EF4-FFF2-40B4-BE49-F238E27FC236}">
                <a16:creationId xmlns:a16="http://schemas.microsoft.com/office/drawing/2014/main" id="{A86EA66C-A47D-4748-B15A-AA77A22C857A}"/>
              </a:ext>
            </a:extLst>
          </p:cNvPr>
          <p:cNvSpPr/>
          <p:nvPr/>
        </p:nvSpPr>
        <p:spPr>
          <a:xfrm>
            <a:off x="4452883" y="3439789"/>
            <a:ext cx="1867054" cy="355532"/>
          </a:xfrm>
          <a:prstGeom prst="roundRect">
            <a:avLst>
              <a:gd name="adj" fmla="val 8599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app-container.js</a:t>
            </a:r>
          </a:p>
        </p:txBody>
      </p:sp>
      <p:sp>
        <p:nvSpPr>
          <p:cNvPr id="106" name="Rectangle: Rounded Corners 8">
            <a:extLst>
              <a:ext uri="{FF2B5EF4-FFF2-40B4-BE49-F238E27FC236}">
                <a16:creationId xmlns:a16="http://schemas.microsoft.com/office/drawing/2014/main" id="{2A222B1F-B6A0-4716-BC8A-3CFB41657A92}"/>
              </a:ext>
            </a:extLst>
          </p:cNvPr>
          <p:cNvSpPr/>
          <p:nvPr/>
        </p:nvSpPr>
        <p:spPr>
          <a:xfrm>
            <a:off x="4918641" y="3917024"/>
            <a:ext cx="1299662" cy="355532"/>
          </a:xfrm>
          <a:prstGeom prst="roundRect">
            <a:avLst>
              <a:gd name="adj" fmla="val 8599"/>
            </a:avLst>
          </a:prstGeom>
          <a:solidFill>
            <a:srgbClr val="F0BEDB"/>
          </a:solidFill>
          <a:ln w="15875"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app.page.js</a:t>
            </a:r>
          </a:p>
        </p:txBody>
      </p:sp>
      <p:sp>
        <p:nvSpPr>
          <p:cNvPr id="107" name="Rectangle: Rounded Corners 8">
            <a:extLst>
              <a:ext uri="{FF2B5EF4-FFF2-40B4-BE49-F238E27FC236}">
                <a16:creationId xmlns:a16="http://schemas.microsoft.com/office/drawing/2014/main" id="{BA78DDA5-073A-4D54-A522-6E607548BAD1}"/>
              </a:ext>
            </a:extLst>
          </p:cNvPr>
          <p:cNvSpPr/>
          <p:nvPr/>
        </p:nvSpPr>
        <p:spPr>
          <a:xfrm>
            <a:off x="4918641" y="4359296"/>
            <a:ext cx="1401296" cy="355532"/>
          </a:xfrm>
          <a:prstGeom prst="roundRect">
            <a:avLst>
              <a:gd name="adj" fmla="val 8599"/>
            </a:avLst>
          </a:prstGeom>
          <a:solidFill>
            <a:srgbClr val="F0BEDB"/>
          </a:solidFill>
          <a:ln w="15875"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1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app.dialog.js</a:t>
            </a:r>
          </a:p>
        </p:txBody>
      </p:sp>
      <p:cxnSp>
        <p:nvCxnSpPr>
          <p:cNvPr id="109" name="Conector: angular 108">
            <a:extLst>
              <a:ext uri="{FF2B5EF4-FFF2-40B4-BE49-F238E27FC236}">
                <a16:creationId xmlns:a16="http://schemas.microsoft.com/office/drawing/2014/main" id="{19C98D74-1E6C-4753-B25E-9C05E054D080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4691240" y="3867388"/>
            <a:ext cx="306601" cy="148202"/>
          </a:xfrm>
          <a:prstGeom prst="bentConnector2">
            <a:avLst/>
          </a:prstGeom>
          <a:ln w="15875">
            <a:solidFill>
              <a:srgbClr val="D549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: angular 109">
            <a:extLst>
              <a:ext uri="{FF2B5EF4-FFF2-40B4-BE49-F238E27FC236}">
                <a16:creationId xmlns:a16="http://schemas.microsoft.com/office/drawing/2014/main" id="{BE3EF402-3EDA-4E09-9324-4A0B973E2519}"/>
              </a:ext>
            </a:extLst>
          </p:cNvPr>
          <p:cNvCxnSpPr>
            <a:cxnSpLocks/>
            <a:endCxn id="107" idx="1"/>
          </p:cNvCxnSpPr>
          <p:nvPr/>
        </p:nvCxnSpPr>
        <p:spPr>
          <a:xfrm rot="16200000" flipH="1">
            <a:off x="4396660" y="4015081"/>
            <a:ext cx="748874" cy="295087"/>
          </a:xfrm>
          <a:prstGeom prst="bentConnector2">
            <a:avLst/>
          </a:prstGeom>
          <a:ln w="15875">
            <a:solidFill>
              <a:srgbClr val="D549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764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Module </a:t>
            </a:r>
            <a:r>
              <a:rPr lang="es-ES_tradnl" sz="4000" spc="-300" dirty="0" err="1">
                <a:solidFill>
                  <a:srgbClr val="242415"/>
                </a:solidFill>
                <a:latin typeface="Montserrat SemiBold" panose="00000700000000000000" pitchFamily="2" charset="0"/>
              </a:rPr>
              <a:t>Federation</a:t>
            </a:r>
            <a:endParaRPr lang="es-ES_tradnl" sz="4000" spc="-300" dirty="0">
              <a:solidFill>
                <a:srgbClr val="242415"/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8D0F2AE-81B0-4816-9056-C5E2146818BC}"/>
              </a:ext>
            </a:extLst>
          </p:cNvPr>
          <p:cNvGrpSpPr/>
          <p:nvPr/>
        </p:nvGrpSpPr>
        <p:grpSpPr>
          <a:xfrm>
            <a:off x="673068" y="923978"/>
            <a:ext cx="4305768" cy="2541271"/>
            <a:chOff x="647700" y="981693"/>
            <a:chExt cx="4305768" cy="2541271"/>
          </a:xfrm>
        </p:grpSpPr>
        <p:sp>
          <p:nvSpPr>
            <p:cNvPr id="89" name="Rectángulo: esquinas redondeadas 88">
              <a:extLst>
                <a:ext uri="{FF2B5EF4-FFF2-40B4-BE49-F238E27FC236}">
                  <a16:creationId xmlns:a16="http://schemas.microsoft.com/office/drawing/2014/main" id="{3571A704-9999-435F-AC6C-00735527F1CD}"/>
                </a:ext>
              </a:extLst>
            </p:cNvPr>
            <p:cNvSpPr/>
            <p:nvPr/>
          </p:nvSpPr>
          <p:spPr>
            <a:xfrm>
              <a:off x="647700" y="981693"/>
              <a:ext cx="4305768" cy="2541271"/>
            </a:xfrm>
            <a:prstGeom prst="roundRect">
              <a:avLst>
                <a:gd name="adj" fmla="val 238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600" dirty="0"/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DBCD42A6-7212-48C0-B7AC-E4ECE67E222D}"/>
                </a:ext>
              </a:extLst>
            </p:cNvPr>
            <p:cNvSpPr txBox="1"/>
            <p:nvPr/>
          </p:nvSpPr>
          <p:spPr>
            <a:xfrm>
              <a:off x="698065" y="998245"/>
              <a:ext cx="2394586" cy="299295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</a:t>
              </a:r>
              <a:r>
                <a:rPr lang="es-ES" sz="1000" b="1" dirty="0">
                  <a:solidFill>
                    <a:srgbClr val="D8D8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APP-ONE</a:t>
              </a:r>
            </a:p>
          </p:txBody>
        </p:sp>
        <p:sp>
          <p:nvSpPr>
            <p:cNvPr id="92" name="Rectangle: Rounded Corners 8">
              <a:extLst>
                <a:ext uri="{FF2B5EF4-FFF2-40B4-BE49-F238E27FC236}">
                  <a16:creationId xmlns:a16="http://schemas.microsoft.com/office/drawing/2014/main" id="{A939353B-6FFA-4001-85CE-8B7776BADCEA}"/>
                </a:ext>
              </a:extLst>
            </p:cNvPr>
            <p:cNvSpPr/>
            <p:nvPr/>
          </p:nvSpPr>
          <p:spPr>
            <a:xfrm>
              <a:off x="1311159" y="1338002"/>
              <a:ext cx="725950" cy="306246"/>
            </a:xfrm>
            <a:prstGeom prst="roundRect">
              <a:avLst>
                <a:gd name="adj" fmla="val 8599"/>
              </a:avLst>
            </a:prstGeom>
            <a:solidFill>
              <a:srgbClr val="D8D80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one.js</a:t>
              </a:r>
            </a:p>
          </p:txBody>
        </p:sp>
        <p:sp>
          <p:nvSpPr>
            <p:cNvPr id="94" name="Rectangle: Rounded Corners 8">
              <a:extLst>
                <a:ext uri="{FF2B5EF4-FFF2-40B4-BE49-F238E27FC236}">
                  <a16:creationId xmlns:a16="http://schemas.microsoft.com/office/drawing/2014/main" id="{715AA2AA-B0AD-499E-B772-54D75968AC0F}"/>
                </a:ext>
              </a:extLst>
            </p:cNvPr>
            <p:cNvSpPr/>
            <p:nvPr/>
          </p:nvSpPr>
          <p:spPr>
            <a:xfrm>
              <a:off x="2633547" y="1289688"/>
              <a:ext cx="112116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.react.js</a:t>
              </a:r>
            </a:p>
          </p:txBody>
        </p:sp>
        <p:sp>
          <p:nvSpPr>
            <p:cNvPr id="96" name="Rectangle: Rounded Corners 8">
              <a:extLst>
                <a:ext uri="{FF2B5EF4-FFF2-40B4-BE49-F238E27FC236}">
                  <a16:creationId xmlns:a16="http://schemas.microsoft.com/office/drawing/2014/main" id="{BE62315C-9D40-47A4-A987-6D00DC3A14F4}"/>
                </a:ext>
              </a:extLst>
            </p:cNvPr>
            <p:cNvSpPr/>
            <p:nvPr/>
          </p:nvSpPr>
          <p:spPr>
            <a:xfrm>
              <a:off x="2633546" y="1741548"/>
              <a:ext cx="154639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.react-dom.js</a:t>
              </a:r>
            </a:p>
          </p:txBody>
        </p:sp>
        <p:sp>
          <p:nvSpPr>
            <p:cNvPr id="98" name="Rectangle: Rounded Corners 8">
              <a:extLst>
                <a:ext uri="{FF2B5EF4-FFF2-40B4-BE49-F238E27FC236}">
                  <a16:creationId xmlns:a16="http://schemas.microsoft.com/office/drawing/2014/main" id="{7225C819-6C85-4912-A998-1F1FBB492604}"/>
                </a:ext>
              </a:extLst>
            </p:cNvPr>
            <p:cNvSpPr/>
            <p:nvPr/>
          </p:nvSpPr>
          <p:spPr>
            <a:xfrm>
              <a:off x="2633546" y="2194614"/>
              <a:ext cx="2121313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.react-router-dom.js</a:t>
              </a:r>
            </a:p>
          </p:txBody>
        </p:sp>
        <p:sp>
          <p:nvSpPr>
            <p:cNvPr id="100" name="Rectangle: Rounded Corners 8">
              <a:extLst>
                <a:ext uri="{FF2B5EF4-FFF2-40B4-BE49-F238E27FC236}">
                  <a16:creationId xmlns:a16="http://schemas.microsoft.com/office/drawing/2014/main" id="{355D760C-2FBB-474F-8A34-25D8D651967E}"/>
                </a:ext>
              </a:extLst>
            </p:cNvPr>
            <p:cNvSpPr/>
            <p:nvPr/>
          </p:nvSpPr>
          <p:spPr>
            <a:xfrm>
              <a:off x="2631946" y="2645268"/>
              <a:ext cx="1241863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.history.js</a:t>
              </a:r>
            </a:p>
          </p:txBody>
        </p:sp>
        <p:sp>
          <p:nvSpPr>
            <p:cNvPr id="102" name="Rectangle: Rounded Corners 8">
              <a:extLst>
                <a:ext uri="{FF2B5EF4-FFF2-40B4-BE49-F238E27FC236}">
                  <a16:creationId xmlns:a16="http://schemas.microsoft.com/office/drawing/2014/main" id="{1C7A332C-A7E3-4C9C-B492-5992240312F3}"/>
                </a:ext>
              </a:extLst>
            </p:cNvPr>
            <p:cNvSpPr/>
            <p:nvPr/>
          </p:nvSpPr>
          <p:spPr>
            <a:xfrm>
              <a:off x="2633546" y="3078654"/>
              <a:ext cx="1966685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.material-ui-core.js</a:t>
              </a:r>
            </a:p>
          </p:txBody>
        </p:sp>
        <p:sp>
          <p:nvSpPr>
            <p:cNvPr id="104" name="Rectangle: Rounded Corners 8">
              <a:extLst>
                <a:ext uri="{FF2B5EF4-FFF2-40B4-BE49-F238E27FC236}">
                  <a16:creationId xmlns:a16="http://schemas.microsoft.com/office/drawing/2014/main" id="{A86EA66C-A47D-4748-B15A-AA77A22C857A}"/>
                </a:ext>
              </a:extLst>
            </p:cNvPr>
            <p:cNvSpPr/>
            <p:nvPr/>
          </p:nvSpPr>
          <p:spPr>
            <a:xfrm>
              <a:off x="845401" y="1819749"/>
              <a:ext cx="1608233" cy="648298"/>
            </a:xfrm>
            <a:prstGeom prst="roundRect">
              <a:avLst>
                <a:gd name="adj" fmla="val 4872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-container.js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Expose one/dialog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Needs two/button (remote)</a:t>
              </a: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99B7E637-5A4C-46FF-8441-32F1B391B183}"/>
                </a:ext>
              </a:extLst>
            </p:cNvPr>
            <p:cNvCxnSpPr>
              <a:cxnSpLocks/>
            </p:cNvCxnSpPr>
            <p:nvPr/>
          </p:nvCxnSpPr>
          <p:spPr>
            <a:xfrm>
              <a:off x="1930109" y="2452590"/>
              <a:ext cx="1" cy="779020"/>
            </a:xfrm>
            <a:prstGeom prst="line">
              <a:avLst/>
            </a:prstGeom>
            <a:ln w="15875">
              <a:solidFill>
                <a:srgbClr val="D549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: Rounded Corners 8">
              <a:extLst>
                <a:ext uri="{FF2B5EF4-FFF2-40B4-BE49-F238E27FC236}">
                  <a16:creationId xmlns:a16="http://schemas.microsoft.com/office/drawing/2014/main" id="{2A222B1F-B6A0-4716-BC8A-3CFB41657A92}"/>
                </a:ext>
              </a:extLst>
            </p:cNvPr>
            <p:cNvSpPr/>
            <p:nvPr/>
          </p:nvSpPr>
          <p:spPr>
            <a:xfrm>
              <a:off x="1189614" y="2627461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rgbClr val="E9A1CA"/>
            </a:solidFill>
            <a:ln w="15875">
              <a:solidFill>
                <a:srgbClr val="D5499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.dialog.js</a:t>
              </a:r>
            </a:p>
          </p:txBody>
        </p:sp>
        <p:sp>
          <p:nvSpPr>
            <p:cNvPr id="107" name="Rectangle: Rounded Corners 8">
              <a:extLst>
                <a:ext uri="{FF2B5EF4-FFF2-40B4-BE49-F238E27FC236}">
                  <a16:creationId xmlns:a16="http://schemas.microsoft.com/office/drawing/2014/main" id="{BA78DDA5-073A-4D54-A522-6E607548BAD1}"/>
                </a:ext>
              </a:extLst>
            </p:cNvPr>
            <p:cNvSpPr/>
            <p:nvPr/>
          </p:nvSpPr>
          <p:spPr>
            <a:xfrm>
              <a:off x="1189614" y="3069733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5567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.button.js</a:t>
              </a:r>
            </a:p>
          </p:txBody>
        </p:sp>
        <p:sp>
          <p:nvSpPr>
            <p:cNvPr id="58" name="TextBox 3">
              <a:extLst>
                <a:ext uri="{FF2B5EF4-FFF2-40B4-BE49-F238E27FC236}">
                  <a16:creationId xmlns:a16="http://schemas.microsoft.com/office/drawing/2014/main" id="{D825D58A-4768-4870-8891-76B93270E91E}"/>
                </a:ext>
              </a:extLst>
            </p:cNvPr>
            <p:cNvSpPr txBox="1"/>
            <p:nvPr/>
          </p:nvSpPr>
          <p:spPr>
            <a:xfrm>
              <a:off x="762831" y="3022754"/>
              <a:ext cx="336515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?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4568F579-1356-46E3-A0F5-CEB5D442E6C3}"/>
              </a:ext>
            </a:extLst>
          </p:cNvPr>
          <p:cNvGrpSpPr/>
          <p:nvPr/>
        </p:nvGrpSpPr>
        <p:grpSpPr>
          <a:xfrm>
            <a:off x="4663961" y="2341433"/>
            <a:ext cx="4305768" cy="2541271"/>
            <a:chOff x="4714817" y="2047794"/>
            <a:chExt cx="4305768" cy="2541271"/>
          </a:xfrm>
        </p:grpSpPr>
        <p:sp>
          <p:nvSpPr>
            <p:cNvPr id="61" name="Rectángulo: esquinas redondeadas 60">
              <a:extLst>
                <a:ext uri="{FF2B5EF4-FFF2-40B4-BE49-F238E27FC236}">
                  <a16:creationId xmlns:a16="http://schemas.microsoft.com/office/drawing/2014/main" id="{C460BB33-0141-48ED-A645-5A9B20862D53}"/>
                </a:ext>
              </a:extLst>
            </p:cNvPr>
            <p:cNvSpPr/>
            <p:nvPr/>
          </p:nvSpPr>
          <p:spPr>
            <a:xfrm>
              <a:off x="4714817" y="2047794"/>
              <a:ext cx="4305768" cy="2541271"/>
            </a:xfrm>
            <a:prstGeom prst="roundRect">
              <a:avLst>
                <a:gd name="adj" fmla="val 238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s-ES" sz="1600" dirty="0"/>
            </a:p>
          </p:txBody>
        </p:sp>
        <p:sp>
          <p:nvSpPr>
            <p:cNvPr id="67" name="TextBox 3">
              <a:extLst>
                <a:ext uri="{FF2B5EF4-FFF2-40B4-BE49-F238E27FC236}">
                  <a16:creationId xmlns:a16="http://schemas.microsoft.com/office/drawing/2014/main" id="{5A09C4ED-3B86-43C7-A098-43E92BBB6256}"/>
                </a:ext>
              </a:extLst>
            </p:cNvPr>
            <p:cNvSpPr txBox="1"/>
            <p:nvPr/>
          </p:nvSpPr>
          <p:spPr>
            <a:xfrm>
              <a:off x="4765182" y="2064346"/>
              <a:ext cx="2394586" cy="299295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 </a:t>
              </a:r>
              <a:r>
                <a:rPr lang="es-ES" sz="1000" b="1" dirty="0">
                  <a:solidFill>
                    <a:srgbClr val="5567D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APP-TWO</a:t>
              </a:r>
            </a:p>
          </p:txBody>
        </p:sp>
        <p:sp>
          <p:nvSpPr>
            <p:cNvPr id="75" name="Rectangle: Rounded Corners 8">
              <a:extLst>
                <a:ext uri="{FF2B5EF4-FFF2-40B4-BE49-F238E27FC236}">
                  <a16:creationId xmlns:a16="http://schemas.microsoft.com/office/drawing/2014/main" id="{1188A3D2-0069-440F-93D1-D585394CAAA1}"/>
                </a:ext>
              </a:extLst>
            </p:cNvPr>
            <p:cNvSpPr/>
            <p:nvPr/>
          </p:nvSpPr>
          <p:spPr>
            <a:xfrm>
              <a:off x="5378276" y="2404103"/>
              <a:ext cx="725950" cy="306246"/>
            </a:xfrm>
            <a:prstGeom prst="roundRect">
              <a:avLst>
                <a:gd name="adj" fmla="val 8599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two.js</a:t>
              </a:r>
            </a:p>
          </p:txBody>
        </p:sp>
        <p:sp>
          <p:nvSpPr>
            <p:cNvPr id="76" name="Rectangle: Rounded Corners 8">
              <a:extLst>
                <a:ext uri="{FF2B5EF4-FFF2-40B4-BE49-F238E27FC236}">
                  <a16:creationId xmlns:a16="http://schemas.microsoft.com/office/drawing/2014/main" id="{3C1CE421-86C3-48AB-9D30-69DDBA4A4BE1}"/>
                </a:ext>
              </a:extLst>
            </p:cNvPr>
            <p:cNvSpPr/>
            <p:nvPr/>
          </p:nvSpPr>
          <p:spPr>
            <a:xfrm>
              <a:off x="6700664" y="2355789"/>
              <a:ext cx="112116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.react.js</a:t>
              </a:r>
            </a:p>
          </p:txBody>
        </p: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57BB15E8-5CE4-44F1-A909-3D613158CAC8}"/>
                </a:ext>
              </a:extLst>
            </p:cNvPr>
            <p:cNvSpPr/>
            <p:nvPr/>
          </p:nvSpPr>
          <p:spPr>
            <a:xfrm>
              <a:off x="6700663" y="2807649"/>
              <a:ext cx="1546394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.react-dom.js</a:t>
              </a:r>
            </a:p>
          </p:txBody>
        </p: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B85C727F-03C1-4FF6-A0EE-04A5BFCF38C1}"/>
                </a:ext>
              </a:extLst>
            </p:cNvPr>
            <p:cNvSpPr/>
            <p:nvPr/>
          </p:nvSpPr>
          <p:spPr>
            <a:xfrm>
              <a:off x="6700664" y="3259509"/>
              <a:ext cx="1966685" cy="306246"/>
            </a:xfrm>
            <a:prstGeom prst="roundRect">
              <a:avLst>
                <a:gd name="adj" fmla="val 8599"/>
              </a:avLst>
            </a:prstGeom>
            <a:solidFill>
              <a:srgbClr val="7F7F7F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.material-ui-core.js</a:t>
              </a:r>
            </a:p>
          </p:txBody>
        </p:sp>
        <p:sp>
          <p:nvSpPr>
            <p:cNvPr id="91" name="Rectangle: Rounded Corners 8">
              <a:extLst>
                <a:ext uri="{FF2B5EF4-FFF2-40B4-BE49-F238E27FC236}">
                  <a16:creationId xmlns:a16="http://schemas.microsoft.com/office/drawing/2014/main" id="{028DCC9C-E408-4976-84D6-C1D633088EEC}"/>
                </a:ext>
              </a:extLst>
            </p:cNvPr>
            <p:cNvSpPr/>
            <p:nvPr/>
          </p:nvSpPr>
          <p:spPr>
            <a:xfrm>
              <a:off x="4912518" y="2885850"/>
              <a:ext cx="1608233" cy="648298"/>
            </a:xfrm>
            <a:prstGeom prst="roundRect">
              <a:avLst>
                <a:gd name="adj" fmla="val 4872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BCC3EE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-container.js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Expose two/button</a:t>
              </a:r>
            </a:p>
            <a:p>
              <a:pPr algn="ctr"/>
              <a:r>
                <a:rPr lang="en-GB" sz="7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Needs one/dialog (remote)</a:t>
              </a:r>
            </a:p>
          </p:txBody>
        </p: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590B4417-3344-44B8-B769-78159A6D1591}"/>
                </a:ext>
              </a:extLst>
            </p:cNvPr>
            <p:cNvCxnSpPr>
              <a:cxnSpLocks/>
            </p:cNvCxnSpPr>
            <p:nvPr/>
          </p:nvCxnSpPr>
          <p:spPr>
            <a:xfrm>
              <a:off x="5997226" y="3518691"/>
              <a:ext cx="1" cy="779020"/>
            </a:xfrm>
            <a:prstGeom prst="line">
              <a:avLst/>
            </a:prstGeom>
            <a:ln w="15875">
              <a:solidFill>
                <a:srgbClr val="D5499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: Rounded Corners 8">
              <a:extLst>
                <a:ext uri="{FF2B5EF4-FFF2-40B4-BE49-F238E27FC236}">
                  <a16:creationId xmlns:a16="http://schemas.microsoft.com/office/drawing/2014/main" id="{1B962F89-6051-441C-85CD-CFAB332ABDB4}"/>
                </a:ext>
              </a:extLst>
            </p:cNvPr>
            <p:cNvSpPr/>
            <p:nvPr/>
          </p:nvSpPr>
          <p:spPr>
            <a:xfrm>
              <a:off x="5256731" y="3693562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rgbClr val="E9A1CA"/>
            </a:solidFill>
            <a:ln w="15875">
              <a:solidFill>
                <a:srgbClr val="D54998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5567D5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two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.button.js</a:t>
              </a:r>
            </a:p>
          </p:txBody>
        </p:sp>
        <p:sp>
          <p:nvSpPr>
            <p:cNvPr id="97" name="Rectangle: Rounded Corners 8">
              <a:extLst>
                <a:ext uri="{FF2B5EF4-FFF2-40B4-BE49-F238E27FC236}">
                  <a16:creationId xmlns:a16="http://schemas.microsoft.com/office/drawing/2014/main" id="{DE1CB446-EC86-4714-A560-958CF49EA3EE}"/>
                </a:ext>
              </a:extLst>
            </p:cNvPr>
            <p:cNvSpPr/>
            <p:nvPr/>
          </p:nvSpPr>
          <p:spPr>
            <a:xfrm>
              <a:off x="5256731" y="4135834"/>
              <a:ext cx="1264020" cy="306246"/>
            </a:xfrm>
            <a:prstGeom prst="roundRect">
              <a:avLst>
                <a:gd name="adj" fmla="val 8599"/>
              </a:avLst>
            </a:prstGeom>
            <a:solidFill>
              <a:schemeClr val="bg1">
                <a:lumMod val="75000"/>
              </a:schemeClr>
            </a:solidFill>
            <a:ln w="158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200" dirty="0">
                  <a:solidFill>
                    <a:srgbClr val="D8D800"/>
                  </a:solidFill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one</a:t>
              </a:r>
              <a:r>
                <a:rPr lang="en-GB" sz="12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.dialog.js</a:t>
              </a:r>
            </a:p>
          </p:txBody>
        </p:sp>
        <p:sp>
          <p:nvSpPr>
            <p:cNvPr id="99" name="TextBox 3">
              <a:extLst>
                <a:ext uri="{FF2B5EF4-FFF2-40B4-BE49-F238E27FC236}">
                  <a16:creationId xmlns:a16="http://schemas.microsoft.com/office/drawing/2014/main" id="{93F36202-8B67-4F7A-B87A-DA17B31EBD59}"/>
                </a:ext>
              </a:extLst>
            </p:cNvPr>
            <p:cNvSpPr txBox="1"/>
            <p:nvPr/>
          </p:nvSpPr>
          <p:spPr>
            <a:xfrm>
              <a:off x="4829948" y="4088855"/>
              <a:ext cx="336515" cy="330072"/>
            </a:xfrm>
            <a:prstGeom prst="rect">
              <a:avLst/>
            </a:prstGeom>
            <a:noFill/>
          </p:spPr>
          <p:txBody>
            <a:bodyPr wrap="square" lIns="72000" tIns="72000" rIns="72000" bIns="72000" rtlCol="0" anchor="ctr" anchorCtr="0">
              <a:spAutoFit/>
            </a:bodyPr>
            <a:lstStyle/>
            <a:p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269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DAA2BE4-E4E3-466D-A69E-4A1168EFD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07874" y="765889"/>
            <a:ext cx="4728252" cy="1696294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428D4CDE-866E-4EAF-85C5-3F8FD89FE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8292" y="4329111"/>
            <a:ext cx="360000" cy="360000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0AD3C4D-F776-415B-8202-DEB293E153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8292" y="3786080"/>
            <a:ext cx="360000" cy="360000"/>
          </a:xfrm>
          <a:prstGeom prst="rect">
            <a:avLst/>
          </a:prstGeom>
        </p:spPr>
      </p:pic>
      <p:pic>
        <p:nvPicPr>
          <p:cNvPr id="18" name="Gráfico 17">
            <a:extLst>
              <a:ext uri="{FF2B5EF4-FFF2-40B4-BE49-F238E27FC236}">
                <a16:creationId xmlns:a16="http://schemas.microsoft.com/office/drawing/2014/main" id="{EF2FFB21-4A60-4F74-90B4-B1C6F915E5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65922" y="4333777"/>
            <a:ext cx="360000" cy="360000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0D3538D7-02D6-4195-B58C-41D85E7AB7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65922" y="3800405"/>
            <a:ext cx="360000" cy="3600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0FB01CCC-42FE-4E1D-B7DB-EFEB62C0B947}"/>
              </a:ext>
            </a:extLst>
          </p:cNvPr>
          <p:cNvGrpSpPr/>
          <p:nvPr/>
        </p:nvGrpSpPr>
        <p:grpSpPr>
          <a:xfrm>
            <a:off x="1771312" y="3781414"/>
            <a:ext cx="6298730" cy="917029"/>
            <a:chOff x="1771312" y="3120456"/>
            <a:chExt cx="6298730" cy="917029"/>
          </a:xfrm>
        </p:grpSpPr>
        <p:sp>
          <p:nvSpPr>
            <p:cNvPr id="19" name="CuadroTexto 18">
              <a:hlinkClick r:id="rId12" action="ppaction://hlinkfile"/>
              <a:extLst>
                <a:ext uri="{FF2B5EF4-FFF2-40B4-BE49-F238E27FC236}">
                  <a16:creationId xmlns:a16="http://schemas.microsoft.com/office/drawing/2014/main" id="{DBF31040-853D-40B0-B38E-318019144AC1}"/>
                </a:ext>
              </a:extLst>
            </p:cNvPr>
            <p:cNvSpPr txBox="1"/>
            <p:nvPr/>
          </p:nvSpPr>
          <p:spPr>
            <a:xfrm>
              <a:off x="4623682" y="3120456"/>
              <a:ext cx="32825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github.com/lemoncode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8" name="CuadroTexto 7">
              <a:hlinkClick r:id="rId13" action="ppaction://hlinkfile"/>
              <a:extLst>
                <a:ext uri="{FF2B5EF4-FFF2-40B4-BE49-F238E27FC236}">
                  <a16:creationId xmlns:a16="http://schemas.microsoft.com/office/drawing/2014/main" id="{694D749B-244C-4365-841B-F8BB8A97F055}"/>
                </a:ext>
              </a:extLst>
            </p:cNvPr>
            <p:cNvSpPr txBox="1"/>
            <p:nvPr/>
          </p:nvSpPr>
          <p:spPr>
            <a:xfrm>
              <a:off x="1771312" y="3668153"/>
              <a:ext cx="1972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@lemoncoders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9" name="CuadroTexto 8">
              <a:hlinkClick r:id="rId14" action="ppaction://hlinkfile"/>
              <a:extLst>
                <a:ext uri="{FF2B5EF4-FFF2-40B4-BE49-F238E27FC236}">
                  <a16:creationId xmlns:a16="http://schemas.microsoft.com/office/drawing/2014/main" id="{839F870B-730C-495C-9E28-076EE80CF80E}"/>
                </a:ext>
              </a:extLst>
            </p:cNvPr>
            <p:cNvSpPr txBox="1"/>
            <p:nvPr/>
          </p:nvSpPr>
          <p:spPr>
            <a:xfrm>
              <a:off x="4623681" y="3663487"/>
              <a:ext cx="344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facebook.com/lemoncoders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  <p:sp>
          <p:nvSpPr>
            <p:cNvPr id="13" name="CuadroTexto 12">
              <a:hlinkClick r:id="rId15" action="ppaction://hlinkfile"/>
              <a:extLst>
                <a:ext uri="{FF2B5EF4-FFF2-40B4-BE49-F238E27FC236}">
                  <a16:creationId xmlns:a16="http://schemas.microsoft.com/office/drawing/2014/main" id="{F248597E-A6BC-4979-B7CD-6066201270B2}"/>
                </a:ext>
              </a:extLst>
            </p:cNvPr>
            <p:cNvSpPr txBox="1"/>
            <p:nvPr/>
          </p:nvSpPr>
          <p:spPr>
            <a:xfrm>
              <a:off x="1776449" y="3134781"/>
              <a:ext cx="2027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  <a:latin typeface="Montserrat Medium" panose="00000600000000000000" pitchFamily="2" charset="0"/>
                </a:rPr>
                <a:t>lemoncode.net</a:t>
              </a:r>
              <a:endParaRPr lang="es-ES_tradnl" dirty="0">
                <a:solidFill>
                  <a:schemeClr val="bg1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12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Definición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24A03-5DB4-C84D-9EEF-78BCC49A4CB5}"/>
              </a:ext>
            </a:extLst>
          </p:cNvPr>
          <p:cNvSpPr txBox="1"/>
          <p:nvPr/>
        </p:nvSpPr>
        <p:spPr>
          <a:xfrm>
            <a:off x="647698" y="963300"/>
            <a:ext cx="824547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Open Sans" panose="020B0606030504020204" pitchFamily="34" charset="0"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Arquitectura de desarrollo web que divide el </a:t>
            </a:r>
            <a:r>
              <a:rPr lang="es-ES" i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frontend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módulos independientes, desarrollados, desplegados y mantenidos por diferentes equipos.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C47E5-969C-48E3-A476-6D5530875B16}"/>
              </a:ext>
            </a:extLst>
          </p:cNvPr>
          <p:cNvSpPr/>
          <p:nvPr/>
        </p:nvSpPr>
        <p:spPr>
          <a:xfrm>
            <a:off x="955763" y="3575453"/>
            <a:ext cx="162164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Sistema modular</a:t>
            </a:r>
            <a:endParaRPr lang="en-GB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21C85-A037-4468-ABB9-5AF682193E2B}"/>
              </a:ext>
            </a:extLst>
          </p:cNvPr>
          <p:cNvSpPr/>
          <p:nvPr/>
        </p:nvSpPr>
        <p:spPr>
          <a:xfrm>
            <a:off x="955762" y="3980893"/>
            <a:ext cx="2416738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Escalabilidad</a:t>
            </a:r>
            <a:r>
              <a:rPr lang="en-GB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GB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flexibilidad</a:t>
            </a:r>
            <a:endParaRPr lang="en-GB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8" y="2639349"/>
            <a:ext cx="1621648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 marL="285750" indent="-285750">
              <a:buFont typeface="Open Sans" panose="020B0606030504020204" pitchFamily="34" charset="0"/>
              <a:buChar char="-"/>
              <a:defRPr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Objetivos: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79C0B87-7B4C-4881-B386-B4DC57AAC76B}"/>
              </a:ext>
            </a:extLst>
          </p:cNvPr>
          <p:cNvSpPr/>
          <p:nvPr/>
        </p:nvSpPr>
        <p:spPr>
          <a:xfrm>
            <a:off x="955762" y="4386333"/>
            <a:ext cx="188133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Equipos</a:t>
            </a:r>
            <a:r>
              <a:rPr lang="en-GB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autónomos</a:t>
            </a:r>
            <a:endParaRPr lang="en-GB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E14C77A-6E77-4198-B2B7-6A47E6CF3A11}"/>
              </a:ext>
            </a:extLst>
          </p:cNvPr>
          <p:cNvGrpSpPr/>
          <p:nvPr/>
        </p:nvGrpSpPr>
        <p:grpSpPr>
          <a:xfrm>
            <a:off x="2025825" y="1946567"/>
            <a:ext cx="5151653" cy="369332"/>
            <a:chOff x="1193054" y="1820000"/>
            <a:chExt cx="5151653" cy="369332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1A5B61DE-EFC6-AC95-1E20-594C988DC3DA}"/>
                </a:ext>
              </a:extLst>
            </p:cNvPr>
            <p:cNvSpPr txBox="1"/>
            <p:nvPr/>
          </p:nvSpPr>
          <p:spPr>
            <a:xfrm>
              <a:off x="1305273" y="1820000"/>
              <a:ext cx="5039434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Articular la UI mediante piezas pequeñas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35815DA-D45B-9174-E3E8-4FADBCD36582}"/>
                </a:ext>
              </a:extLst>
            </p:cNvPr>
            <p:cNvSpPr/>
            <p:nvPr/>
          </p:nvSpPr>
          <p:spPr>
            <a:xfrm>
              <a:off x="1193054" y="1820000"/>
              <a:ext cx="112196" cy="369332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Rectangle 16">
            <a:extLst>
              <a:ext uri="{FF2B5EF4-FFF2-40B4-BE49-F238E27FC236}">
                <a16:creationId xmlns:a16="http://schemas.microsoft.com/office/drawing/2014/main" id="{82F94286-6719-5EE5-6E0A-64CBB1CEC71C}"/>
              </a:ext>
            </a:extLst>
          </p:cNvPr>
          <p:cNvSpPr/>
          <p:nvPr/>
        </p:nvSpPr>
        <p:spPr>
          <a:xfrm>
            <a:off x="955762" y="3170013"/>
            <a:ext cx="2142625" cy="30777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Romper </a:t>
            </a:r>
            <a:r>
              <a:rPr lang="en-GB" sz="14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monolito</a:t>
            </a:r>
            <a:r>
              <a:rPr lang="en-GB" sz="14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front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C91177C-43C7-93C6-A779-392AD313D7D5}"/>
              </a:ext>
            </a:extLst>
          </p:cNvPr>
          <p:cNvGrpSpPr/>
          <p:nvPr/>
        </p:nvGrpSpPr>
        <p:grpSpPr>
          <a:xfrm>
            <a:off x="3928253" y="3094566"/>
            <a:ext cx="4730469" cy="1620868"/>
            <a:chOff x="647699" y="1886350"/>
            <a:chExt cx="8005971" cy="2743200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20F5B4FF-1A28-DA96-7D62-CCF20DE594B3}"/>
                </a:ext>
              </a:extLst>
            </p:cNvPr>
            <p:cNvSpPr/>
            <p:nvPr/>
          </p:nvSpPr>
          <p:spPr>
            <a:xfrm>
              <a:off x="647699" y="1886350"/>
              <a:ext cx="3507078" cy="2743200"/>
            </a:xfrm>
            <a:prstGeom prst="roundRect">
              <a:avLst>
                <a:gd name="adj" fmla="val 2448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200" dirty="0"/>
                <a:t>FRONT-END</a:t>
              </a:r>
              <a:br>
                <a:rPr lang="es-ES" sz="1200" dirty="0"/>
              </a:br>
              <a:r>
                <a:rPr lang="es-ES" sz="1200" dirty="0"/>
                <a:t>Tradicional</a:t>
              </a:r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BA6DA0E-E278-3A12-7E37-D568D1B9A17E}"/>
                </a:ext>
              </a:extLst>
            </p:cNvPr>
            <p:cNvSpPr/>
            <p:nvPr/>
          </p:nvSpPr>
          <p:spPr>
            <a:xfrm>
              <a:off x="4699888" y="1886350"/>
              <a:ext cx="3953782" cy="2743200"/>
            </a:xfrm>
            <a:prstGeom prst="roundRect">
              <a:avLst>
                <a:gd name="adj" fmla="val 2448"/>
              </a:avLst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85000"/>
                  </a:schemeClr>
                </a:gs>
              </a:gsLst>
              <a:lin ang="0" scaled="0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200" dirty="0"/>
                <a:t>BACK-END</a:t>
              </a: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5B764021-2896-CF64-DDDA-924839E411D4}"/>
                </a:ext>
              </a:extLst>
            </p:cNvPr>
            <p:cNvGrpSpPr/>
            <p:nvPr/>
          </p:nvGrpSpPr>
          <p:grpSpPr>
            <a:xfrm>
              <a:off x="4989221" y="2437318"/>
              <a:ext cx="1877987" cy="369332"/>
              <a:chOff x="928773" y="2664980"/>
              <a:chExt cx="1877987" cy="369332"/>
            </a:xfrm>
          </p:grpSpPr>
          <p:sp>
            <p:nvSpPr>
              <p:cNvPr id="34" name="Rectangle: Rounded Corners 6">
                <a:extLst>
                  <a:ext uri="{FF2B5EF4-FFF2-40B4-BE49-F238E27FC236}">
                    <a16:creationId xmlns:a16="http://schemas.microsoft.com/office/drawing/2014/main" id="{B59A1136-C262-36C2-0D5C-ABFA16D264C7}"/>
                  </a:ext>
                </a:extLst>
              </p:cNvPr>
              <p:cNvSpPr/>
              <p:nvPr/>
            </p:nvSpPr>
            <p:spPr>
              <a:xfrm>
                <a:off x="928773" y="2664980"/>
                <a:ext cx="1877987" cy="369332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E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Microservice</a:t>
                </a:r>
                <a:endPara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5" name="Rectangle: Rounded Corners 8">
                <a:extLst>
                  <a:ext uri="{FF2B5EF4-FFF2-40B4-BE49-F238E27FC236}">
                    <a16:creationId xmlns:a16="http://schemas.microsoft.com/office/drawing/2014/main" id="{6C50FA36-8220-E410-B05D-C2FBF5C8F9AE}"/>
                  </a:ext>
                </a:extLst>
              </p:cNvPr>
              <p:cNvSpPr/>
              <p:nvPr/>
            </p:nvSpPr>
            <p:spPr>
              <a:xfrm>
                <a:off x="2161753" y="2709430"/>
                <a:ext cx="604008" cy="279400"/>
              </a:xfrm>
              <a:prstGeom prst="roundRect">
                <a:avLst/>
              </a:prstGeom>
              <a:solidFill>
                <a:srgbClr val="5567D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DB</a:t>
                </a:r>
                <a:endPara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665DF0D6-82B0-BF00-2670-38CAD5514176}"/>
                </a:ext>
              </a:extLst>
            </p:cNvPr>
            <p:cNvGrpSpPr/>
            <p:nvPr/>
          </p:nvGrpSpPr>
          <p:grpSpPr>
            <a:xfrm>
              <a:off x="4989221" y="2961659"/>
              <a:ext cx="1877987" cy="369332"/>
              <a:chOff x="928773" y="2664980"/>
              <a:chExt cx="1877987" cy="369332"/>
            </a:xfrm>
          </p:grpSpPr>
          <p:sp>
            <p:nvSpPr>
              <p:cNvPr id="32" name="Rectangle: Rounded Corners 6">
                <a:extLst>
                  <a:ext uri="{FF2B5EF4-FFF2-40B4-BE49-F238E27FC236}">
                    <a16:creationId xmlns:a16="http://schemas.microsoft.com/office/drawing/2014/main" id="{0CC308BF-DD86-7827-044F-82BD5A57EBD3}"/>
                  </a:ext>
                </a:extLst>
              </p:cNvPr>
              <p:cNvSpPr/>
              <p:nvPr/>
            </p:nvSpPr>
            <p:spPr>
              <a:xfrm>
                <a:off x="928773" y="2664980"/>
                <a:ext cx="1877987" cy="369332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E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Microservice</a:t>
                </a:r>
                <a:endPara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3" name="Rectangle: Rounded Corners 8">
                <a:extLst>
                  <a:ext uri="{FF2B5EF4-FFF2-40B4-BE49-F238E27FC236}">
                    <a16:creationId xmlns:a16="http://schemas.microsoft.com/office/drawing/2014/main" id="{3126BD5A-F064-B489-649C-04057616E284}"/>
                  </a:ext>
                </a:extLst>
              </p:cNvPr>
              <p:cNvSpPr/>
              <p:nvPr/>
            </p:nvSpPr>
            <p:spPr>
              <a:xfrm>
                <a:off x="2161753" y="2709430"/>
                <a:ext cx="604008" cy="279400"/>
              </a:xfrm>
              <a:prstGeom prst="roundRect">
                <a:avLst/>
              </a:prstGeom>
              <a:solidFill>
                <a:srgbClr val="5567D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DB</a:t>
                </a:r>
                <a:endPara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FF66BE46-0D98-25F3-75DE-C98158CFCAB6}"/>
                </a:ext>
              </a:extLst>
            </p:cNvPr>
            <p:cNvGrpSpPr/>
            <p:nvPr/>
          </p:nvGrpSpPr>
          <p:grpSpPr>
            <a:xfrm>
              <a:off x="4989221" y="3486000"/>
              <a:ext cx="1877987" cy="369332"/>
              <a:chOff x="928773" y="2664980"/>
              <a:chExt cx="1877987" cy="369332"/>
            </a:xfrm>
          </p:grpSpPr>
          <p:sp>
            <p:nvSpPr>
              <p:cNvPr id="30" name="Rectangle: Rounded Corners 6">
                <a:extLst>
                  <a:ext uri="{FF2B5EF4-FFF2-40B4-BE49-F238E27FC236}">
                    <a16:creationId xmlns:a16="http://schemas.microsoft.com/office/drawing/2014/main" id="{3DF91191-F99C-571B-7B25-AC7E49E9DEE4}"/>
                  </a:ext>
                </a:extLst>
              </p:cNvPr>
              <p:cNvSpPr/>
              <p:nvPr/>
            </p:nvSpPr>
            <p:spPr>
              <a:xfrm>
                <a:off x="928773" y="2664980"/>
                <a:ext cx="1877987" cy="369332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E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Microservice</a:t>
                </a:r>
                <a:endPara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1" name="Rectangle: Rounded Corners 8">
                <a:extLst>
                  <a:ext uri="{FF2B5EF4-FFF2-40B4-BE49-F238E27FC236}">
                    <a16:creationId xmlns:a16="http://schemas.microsoft.com/office/drawing/2014/main" id="{587E1AD2-6C0C-4640-A047-33938052DDEA}"/>
                  </a:ext>
                </a:extLst>
              </p:cNvPr>
              <p:cNvSpPr/>
              <p:nvPr/>
            </p:nvSpPr>
            <p:spPr>
              <a:xfrm>
                <a:off x="2161753" y="2709430"/>
                <a:ext cx="604008" cy="279400"/>
              </a:xfrm>
              <a:prstGeom prst="roundRect">
                <a:avLst/>
              </a:prstGeom>
              <a:solidFill>
                <a:srgbClr val="5567D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DB</a:t>
                </a:r>
                <a:endPara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34C484E3-9283-2142-1CEE-2FEDA1DF5918}"/>
                </a:ext>
              </a:extLst>
            </p:cNvPr>
            <p:cNvGrpSpPr/>
            <p:nvPr/>
          </p:nvGrpSpPr>
          <p:grpSpPr>
            <a:xfrm>
              <a:off x="4989221" y="3991158"/>
              <a:ext cx="1877987" cy="369332"/>
              <a:chOff x="928773" y="2664980"/>
              <a:chExt cx="1877987" cy="369332"/>
            </a:xfrm>
          </p:grpSpPr>
          <p:sp>
            <p:nvSpPr>
              <p:cNvPr id="28" name="Rectangle: Rounded Corners 6">
                <a:extLst>
                  <a:ext uri="{FF2B5EF4-FFF2-40B4-BE49-F238E27FC236}">
                    <a16:creationId xmlns:a16="http://schemas.microsoft.com/office/drawing/2014/main" id="{EF6CE273-CD8C-57B3-C767-25AE24CE07F8}"/>
                  </a:ext>
                </a:extLst>
              </p:cNvPr>
              <p:cNvSpPr/>
              <p:nvPr/>
            </p:nvSpPr>
            <p:spPr>
              <a:xfrm>
                <a:off x="928773" y="2664980"/>
                <a:ext cx="1877987" cy="369332"/>
              </a:xfrm>
              <a:prstGeom prst="round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s-ES" sz="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Microservice</a:t>
                </a:r>
                <a:endPara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1A69CFA3-3719-5394-72A0-A5638E23918B}"/>
                  </a:ext>
                </a:extLst>
              </p:cNvPr>
              <p:cNvSpPr/>
              <p:nvPr/>
            </p:nvSpPr>
            <p:spPr>
              <a:xfrm>
                <a:off x="2161753" y="2709430"/>
                <a:ext cx="604008" cy="279400"/>
              </a:xfrm>
              <a:prstGeom prst="roundRect">
                <a:avLst/>
              </a:prstGeom>
              <a:solidFill>
                <a:srgbClr val="5567D5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DB</a:t>
                </a:r>
                <a:endParaRPr lang="en-GB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0" name="Rectangle: Rounded Corners 8">
              <a:extLst>
                <a:ext uri="{FF2B5EF4-FFF2-40B4-BE49-F238E27FC236}">
                  <a16:creationId xmlns:a16="http://schemas.microsoft.com/office/drawing/2014/main" id="{E070660C-2A59-39FA-00D7-A733FDC04FA3}"/>
                </a:ext>
              </a:extLst>
            </p:cNvPr>
            <p:cNvSpPr/>
            <p:nvPr/>
          </p:nvSpPr>
          <p:spPr>
            <a:xfrm>
              <a:off x="2380753" y="2844492"/>
              <a:ext cx="1428727" cy="1205700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sz="1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UI</a:t>
              </a:r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AB6E3815-E267-8397-F166-B7133742C268}"/>
                </a:ext>
              </a:extLst>
            </p:cNvPr>
            <p:cNvSpPr/>
            <p:nvPr/>
          </p:nvSpPr>
          <p:spPr>
            <a:xfrm>
              <a:off x="960371" y="3247338"/>
              <a:ext cx="1070622" cy="36462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lIns="108000" rtlCol="0">
              <a:spAutoFit/>
            </a:bodyPr>
            <a:lstStyle/>
            <a:p>
              <a:r>
                <a:rPr lang="en-GB" sz="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Monolito</a:t>
              </a:r>
              <a:endPara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9BB13F94-9610-6596-946A-F67D8C4CAA5F}"/>
                </a:ext>
              </a:extLst>
            </p:cNvPr>
            <p:cNvSpPr/>
            <p:nvPr/>
          </p:nvSpPr>
          <p:spPr>
            <a:xfrm>
              <a:off x="7156543" y="3116610"/>
              <a:ext cx="1360909" cy="57297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lIns="108000" rtlCol="0">
              <a:spAutoFit/>
            </a:bodyPr>
            <a:lstStyle/>
            <a:p>
              <a:r>
                <a:rPr lang="en-GB" sz="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Arquitectura</a:t>
              </a:r>
              <a:endPara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/>
              <a:r>
                <a:rPr lang="en-GB" sz="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Distribuida</a:t>
              </a:r>
              <a:endParaRPr lang="en-GB" sz="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23" name="Conector: angular 22">
              <a:extLst>
                <a:ext uri="{FF2B5EF4-FFF2-40B4-BE49-F238E27FC236}">
                  <a16:creationId xmlns:a16="http://schemas.microsoft.com/office/drawing/2014/main" id="{C174194E-CC33-1ECA-4261-747C445C3CD2}"/>
                </a:ext>
              </a:extLst>
            </p:cNvPr>
            <p:cNvCxnSpPr>
              <a:cxnSpLocks/>
              <a:stCxn id="20" idx="3"/>
              <a:endCxn id="34" idx="1"/>
            </p:cNvCxnSpPr>
            <p:nvPr/>
          </p:nvCxnSpPr>
          <p:spPr>
            <a:xfrm flipV="1">
              <a:off x="3809480" y="2621983"/>
              <a:ext cx="1179741" cy="825359"/>
            </a:xfrm>
            <a:prstGeom prst="bentConnector3">
              <a:avLst/>
            </a:prstGeom>
            <a:ln w="12700" cap="flat" cmpd="sng" algn="ctr">
              <a:solidFill>
                <a:srgbClr val="7F7F7F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ector: angular 23">
              <a:extLst>
                <a:ext uri="{FF2B5EF4-FFF2-40B4-BE49-F238E27FC236}">
                  <a16:creationId xmlns:a16="http://schemas.microsoft.com/office/drawing/2014/main" id="{A930D8CA-2724-269A-1DF4-238073DF8271}"/>
                </a:ext>
              </a:extLst>
            </p:cNvPr>
            <p:cNvCxnSpPr>
              <a:cxnSpLocks/>
              <a:stCxn id="20" idx="3"/>
              <a:endCxn id="28" idx="1"/>
            </p:cNvCxnSpPr>
            <p:nvPr/>
          </p:nvCxnSpPr>
          <p:spPr>
            <a:xfrm>
              <a:off x="3809480" y="3447343"/>
              <a:ext cx="1179741" cy="728481"/>
            </a:xfrm>
            <a:prstGeom prst="bentConnector3">
              <a:avLst/>
            </a:prstGeom>
            <a:ln w="12700" cap="flat" cmpd="sng" algn="ctr">
              <a:solidFill>
                <a:srgbClr val="7F7F7F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Conector: angular 24">
              <a:extLst>
                <a:ext uri="{FF2B5EF4-FFF2-40B4-BE49-F238E27FC236}">
                  <a16:creationId xmlns:a16="http://schemas.microsoft.com/office/drawing/2014/main" id="{F63EDC30-B42A-538B-FAA4-66D0B4C00A72}"/>
                </a:ext>
              </a:extLst>
            </p:cNvPr>
            <p:cNvCxnSpPr>
              <a:cxnSpLocks/>
              <a:stCxn id="20" idx="3"/>
              <a:endCxn id="30" idx="1"/>
            </p:cNvCxnSpPr>
            <p:nvPr/>
          </p:nvCxnSpPr>
          <p:spPr>
            <a:xfrm>
              <a:off x="3809480" y="3447343"/>
              <a:ext cx="1179741" cy="223322"/>
            </a:xfrm>
            <a:prstGeom prst="bentConnector3">
              <a:avLst/>
            </a:prstGeom>
            <a:ln w="12700" cap="flat" cmpd="sng" algn="ctr">
              <a:solidFill>
                <a:srgbClr val="7F7F7F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Conector: angular 26">
              <a:extLst>
                <a:ext uri="{FF2B5EF4-FFF2-40B4-BE49-F238E27FC236}">
                  <a16:creationId xmlns:a16="http://schemas.microsoft.com/office/drawing/2014/main" id="{7B39BAF5-9610-7A67-702A-2AAF9A4D82CB}"/>
                </a:ext>
              </a:extLst>
            </p:cNvPr>
            <p:cNvCxnSpPr>
              <a:cxnSpLocks/>
              <a:stCxn id="20" idx="3"/>
              <a:endCxn id="32" idx="1"/>
            </p:cNvCxnSpPr>
            <p:nvPr/>
          </p:nvCxnSpPr>
          <p:spPr>
            <a:xfrm flipV="1">
              <a:off x="3809480" y="3146324"/>
              <a:ext cx="1179741" cy="301018"/>
            </a:xfrm>
            <a:prstGeom prst="bentConnector3">
              <a:avLst/>
            </a:prstGeom>
            <a:ln w="12700" cap="flat" cmpd="sng" algn="ctr">
              <a:solidFill>
                <a:srgbClr val="7F7F7F"/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0" name="TextBox 3">
            <a:extLst>
              <a:ext uri="{FF2B5EF4-FFF2-40B4-BE49-F238E27FC236}">
                <a16:creationId xmlns:a16="http://schemas.microsoft.com/office/drawing/2014/main" id="{D25363E1-26C2-935A-7223-D8815DBF955F}"/>
              </a:ext>
            </a:extLst>
          </p:cNvPr>
          <p:cNvSpPr txBox="1"/>
          <p:nvPr/>
        </p:nvSpPr>
        <p:spPr>
          <a:xfrm>
            <a:off x="3988550" y="2639350"/>
            <a:ext cx="3497039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 marL="285750" indent="-285750">
              <a:buFont typeface="Open Sans" panose="020B0606030504020204" pitchFamily="34" charset="0"/>
              <a:buChar char="-"/>
              <a:defRPr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Inspiración: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120739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Definición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839CA4-DB14-4B52-AED9-2BF275AFC1D8}"/>
              </a:ext>
            </a:extLst>
          </p:cNvPr>
          <p:cNvSpPr/>
          <p:nvPr/>
        </p:nvSpPr>
        <p:spPr>
          <a:xfrm>
            <a:off x="1172955" y="1471239"/>
            <a:ext cx="430026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ninguna tecnología en concreto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C47E5-969C-48E3-A476-6D5530875B16}"/>
              </a:ext>
            </a:extLst>
          </p:cNvPr>
          <p:cNvSpPr/>
          <p:nvPr/>
        </p:nvSpPr>
        <p:spPr>
          <a:xfrm>
            <a:off x="1172955" y="1970054"/>
            <a:ext cx="290405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ningún </a:t>
            </a:r>
            <a:r>
              <a:rPr lang="es-E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21C85-A037-4468-ABB9-5AF682193E2B}"/>
              </a:ext>
            </a:extLst>
          </p:cNvPr>
          <p:cNvSpPr/>
          <p:nvPr/>
        </p:nvSpPr>
        <p:spPr>
          <a:xfrm>
            <a:off x="1172956" y="2460403"/>
            <a:ext cx="3360907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son los Web Components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F5B1ABC-B32D-474E-B2B9-49B21C75E58B}"/>
              </a:ext>
            </a:extLst>
          </p:cNvPr>
          <p:cNvSpPr txBox="1"/>
          <p:nvPr/>
        </p:nvSpPr>
        <p:spPr>
          <a:xfrm>
            <a:off x="647699" y="937273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en-US"/>
            </a:defPPr>
            <a:lvl1pPr marL="285750" indent="-285750">
              <a:buFont typeface="Open Sans" panose="020B0606030504020204" pitchFamily="34" charset="0"/>
              <a:buChar char="-"/>
              <a:defRPr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Todavía hay confusión alrededor de este término, sin embargo: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C79C0B87-7B4C-4881-B386-B4DC57AAC76B}"/>
              </a:ext>
            </a:extLst>
          </p:cNvPr>
          <p:cNvSpPr/>
          <p:nvPr/>
        </p:nvSpPr>
        <p:spPr>
          <a:xfrm>
            <a:off x="1172954" y="2963960"/>
            <a:ext cx="2211553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es un </a:t>
            </a:r>
            <a:r>
              <a:rPr lang="en-GB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estándar</a:t>
            </a:r>
            <a:endParaRPr lang="en-GB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73E440E-3E9B-4465-8631-8C2C1A931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6911" y="3923518"/>
            <a:ext cx="432000" cy="432000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1E78CC80-9234-4A81-913A-8E75A8AA3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1526552"/>
            <a:ext cx="254000" cy="2540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1E46DB1B-A3E3-4C08-8FEA-868C7BBF3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2027720"/>
            <a:ext cx="254000" cy="254000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3F669AE2-0CD6-4B56-A0BC-C0A55CF82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2518069"/>
            <a:ext cx="254000" cy="2540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8591EAFE-2AAF-4211-A355-F1BE0C870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442" y="3021626"/>
            <a:ext cx="254000" cy="254000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051539CC-8C4F-C442-86F0-DD34EF1BBF5C}"/>
              </a:ext>
            </a:extLst>
          </p:cNvPr>
          <p:cNvGrpSpPr/>
          <p:nvPr/>
        </p:nvGrpSpPr>
        <p:grpSpPr>
          <a:xfrm>
            <a:off x="2025825" y="3981134"/>
            <a:ext cx="5829932" cy="369332"/>
            <a:chOff x="1193054" y="1820000"/>
            <a:chExt cx="5829932" cy="369332"/>
          </a:xfrm>
        </p:grpSpPr>
        <p:sp>
          <p:nvSpPr>
            <p:cNvPr id="3" name="TextBox 3">
              <a:extLst>
                <a:ext uri="{FF2B5EF4-FFF2-40B4-BE49-F238E27FC236}">
                  <a16:creationId xmlns:a16="http://schemas.microsoft.com/office/drawing/2014/main" id="{A61B0F67-C58B-2965-2F5C-A1CE473A467E}"/>
                </a:ext>
              </a:extLst>
            </p:cNvPr>
            <p:cNvSpPr txBox="1"/>
            <p:nvPr/>
          </p:nvSpPr>
          <p:spPr>
            <a:xfrm>
              <a:off x="1305273" y="1820000"/>
              <a:ext cx="571771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 una forma de construir aplicaciones en </a:t>
              </a:r>
              <a:r>
                <a:rPr lang="es-ES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front</a:t>
              </a:r>
              <a:endParaRPr lang="es-ES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A024BA8-3DC5-AA63-FB5F-E2FEE880EA3F}"/>
                </a:ext>
              </a:extLst>
            </p:cNvPr>
            <p:cNvSpPr/>
            <p:nvPr/>
          </p:nvSpPr>
          <p:spPr>
            <a:xfrm>
              <a:off x="1193054" y="1820000"/>
              <a:ext cx="112196" cy="369332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99979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Evolución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AAF2EF99-2E91-48E1-9363-FD1936373876}"/>
              </a:ext>
            </a:extLst>
          </p:cNvPr>
          <p:cNvSpPr txBox="1"/>
          <p:nvPr/>
        </p:nvSpPr>
        <p:spPr>
          <a:xfrm>
            <a:off x="647699" y="2514435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Open Sans" panose="020B0606030504020204" pitchFamily="34" charset="0"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Ciertas tecnologías empiezan a tomar peso (2023):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 </a:t>
            </a:r>
            <a:r>
              <a:rPr lang="es-ES" b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federation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918FA8A3-CFC6-45DC-924E-2E350632C9CF}"/>
              </a:ext>
            </a:extLst>
          </p:cNvPr>
          <p:cNvSpPr txBox="1"/>
          <p:nvPr/>
        </p:nvSpPr>
        <p:spPr>
          <a:xfrm>
            <a:off x="647699" y="1721596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Open Sans" panose="020B0606030504020204" pitchFamily="34" charset="0"/>
              <a:buChar char="-"/>
            </a:pP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 aproximaciones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Cada compañía adopta su solución orientada a sus necesidades, con diversas tecnologías.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02EC4-B80D-4F95-A30C-1FA7004562A1}"/>
              </a:ext>
            </a:extLst>
          </p:cNvPr>
          <p:cNvSpPr txBox="1"/>
          <p:nvPr/>
        </p:nvSpPr>
        <p:spPr>
          <a:xfrm>
            <a:off x="647699" y="3030276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Open Sans" panose="020B0606030504020204" pitchFamily="34" charset="0"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 difícil asegurar si en el futuro: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4DE9677-BC03-5E14-6CBD-E968D385CFD1}"/>
              </a:ext>
            </a:extLst>
          </p:cNvPr>
          <p:cNvGrpSpPr/>
          <p:nvPr/>
        </p:nvGrpSpPr>
        <p:grpSpPr>
          <a:xfrm>
            <a:off x="950866" y="3538204"/>
            <a:ext cx="7894598" cy="302755"/>
            <a:chOff x="950866" y="3608932"/>
            <a:chExt cx="7894598" cy="302755"/>
          </a:xfrm>
        </p:grpSpPr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E42FD210-66E3-4FF6-B7B2-82534895103E}"/>
                </a:ext>
              </a:extLst>
            </p:cNvPr>
            <p:cNvSpPr/>
            <p:nvPr/>
          </p:nvSpPr>
          <p:spPr>
            <a:xfrm>
              <a:off x="1238203" y="3621811"/>
              <a:ext cx="760726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Habrá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una </a:t>
              </a:r>
              <a:r>
                <a:rPr lang="en-GB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tecnología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microfrontends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que domine el mercado ? (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Ej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hlinkClick r:id="rId2"/>
                </a:rPr>
                <a:t>single-spa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hlinkClick r:id="rId3"/>
                </a:rPr>
                <a:t>module federation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</p:txBody>
        </p:sp>
        <p:pic>
          <p:nvPicPr>
            <p:cNvPr id="12" name="Gráfico 11">
              <a:extLst>
                <a:ext uri="{FF2B5EF4-FFF2-40B4-BE49-F238E27FC236}">
                  <a16:creationId xmlns:a16="http://schemas.microsoft.com/office/drawing/2014/main" id="{5CDA6225-2C0B-425F-903D-0A99CF95B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866" y="3608932"/>
              <a:ext cx="302755" cy="302755"/>
            </a:xfrm>
            <a:prstGeom prst="rect">
              <a:avLst/>
            </a:prstGeom>
          </p:spPr>
        </p:pic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593453F-FB9B-F406-D34A-80C5E4D70847}"/>
              </a:ext>
            </a:extLst>
          </p:cNvPr>
          <p:cNvGrpSpPr/>
          <p:nvPr/>
        </p:nvGrpSpPr>
        <p:grpSpPr>
          <a:xfrm>
            <a:off x="950866" y="3880173"/>
            <a:ext cx="7671781" cy="302755"/>
            <a:chOff x="950866" y="4024155"/>
            <a:chExt cx="7671781" cy="302755"/>
          </a:xfrm>
        </p:grpSpPr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847B3E22-4D3D-4A45-84E0-F4D9E913B1B3}"/>
                </a:ext>
              </a:extLst>
            </p:cNvPr>
            <p:cNvSpPr/>
            <p:nvPr/>
          </p:nvSpPr>
          <p:spPr>
            <a:xfrm>
              <a:off x="1238203" y="4034224"/>
              <a:ext cx="738444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Existirá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un </a:t>
              </a:r>
              <a:r>
                <a:rPr lang="en-GB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estándar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oficial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 de facto para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construir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/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orquestar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microfrontends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? (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Ej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: 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hlinkClick r:id="rId6"/>
                </a:rPr>
                <a:t>import maps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)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0D768462-D56A-45DF-AF5E-54A513C90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866" y="4024155"/>
              <a:ext cx="302755" cy="302755"/>
            </a:xfrm>
            <a:prstGeom prst="rect">
              <a:avLst/>
            </a:prstGeom>
          </p:spPr>
        </p:pic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A9CF133E-C035-8C90-482C-F02C0816B5BA}"/>
              </a:ext>
            </a:extLst>
          </p:cNvPr>
          <p:cNvGrpSpPr/>
          <p:nvPr/>
        </p:nvGrpSpPr>
        <p:grpSpPr>
          <a:xfrm>
            <a:off x="950866" y="4222142"/>
            <a:ext cx="7500259" cy="302755"/>
            <a:chOff x="950866" y="4439378"/>
            <a:chExt cx="7500259" cy="302755"/>
          </a:xfrm>
        </p:grpSpPr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638AD476-B6DA-476B-B548-C5342F2B53A2}"/>
                </a:ext>
              </a:extLst>
            </p:cNvPr>
            <p:cNvSpPr/>
            <p:nvPr/>
          </p:nvSpPr>
          <p:spPr>
            <a:xfrm>
              <a:off x="1238203" y="4446637"/>
              <a:ext cx="721292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08000" rtlCol="0">
              <a:spAutoFit/>
            </a:bodyPr>
            <a:lstStyle/>
            <a:p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¿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Seguirá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siendo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una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técnica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con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multiples </a:t>
              </a:r>
              <a:r>
                <a:rPr lang="en-GB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implementaciones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tal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como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son los </a:t>
              </a:r>
              <a:r>
                <a:rPr lang="en-GB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componentes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?</a:t>
              </a:r>
            </a:p>
          </p:txBody>
        </p:sp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82D04928-8688-495E-B92F-AEFEB19C7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0866" y="4439378"/>
              <a:ext cx="302755" cy="302755"/>
            </a:xfrm>
            <a:prstGeom prst="rect">
              <a:avLst/>
            </a:prstGeom>
          </p:spPr>
        </p:pic>
      </p:grpSp>
      <p:sp>
        <p:nvSpPr>
          <p:cNvPr id="6" name="TextBox 3">
            <a:extLst>
              <a:ext uri="{FF2B5EF4-FFF2-40B4-BE49-F238E27FC236}">
                <a16:creationId xmlns:a16="http://schemas.microsoft.com/office/drawing/2014/main" id="{58D90A97-D446-3E36-3728-4EF4C6E78E28}"/>
              </a:ext>
            </a:extLst>
          </p:cNvPr>
          <p:cNvSpPr txBox="1"/>
          <p:nvPr/>
        </p:nvSpPr>
        <p:spPr>
          <a:xfrm>
            <a:off x="647699" y="928757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 typeface="Open Sans" panose="020B0606030504020204" pitchFamily="34" charset="0"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término </a:t>
            </a:r>
            <a:r>
              <a:rPr lang="es-ES" b="1" i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empieza a sonar a finales de 2016. Se comienza a adoptar ampliamente en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2019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68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78557BC-75CE-4181-9589-2628A4A7F07D}"/>
              </a:ext>
            </a:extLst>
          </p:cNvPr>
          <p:cNvSpPr/>
          <p:nvPr/>
        </p:nvSpPr>
        <p:spPr>
          <a:xfrm>
            <a:off x="0" y="3443908"/>
            <a:ext cx="9144000" cy="1699591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6B6CDE2-EADE-430A-81A9-A4C92D7A9C60}"/>
              </a:ext>
            </a:extLst>
          </p:cNvPr>
          <p:cNvSpPr txBox="1">
            <a:spLocks/>
          </p:cNvSpPr>
          <p:nvPr/>
        </p:nvSpPr>
        <p:spPr>
          <a:xfrm>
            <a:off x="572755" y="2496283"/>
            <a:ext cx="8320419" cy="945247"/>
          </a:xfrm>
          <a:prstGeom prst="rect">
            <a:avLst/>
          </a:prstGeom>
        </p:spPr>
        <p:txBody>
          <a:bodyPr vert="horz" wrap="square" lIns="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pPr>
              <a:tabLst>
                <a:tab pos="90488" algn="l"/>
              </a:tabLst>
            </a:pPr>
            <a:r>
              <a:rPr lang="en-US" spc="-300" dirty="0">
                <a:solidFill>
                  <a:srgbClr val="242415"/>
                </a:solidFill>
                <a:effectLst/>
                <a:latin typeface="Montserrat SemiBold" panose="00000700000000000000" pitchFamily="2" charset="0"/>
              </a:rPr>
              <a:t>Pros y Cons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846C75-EA81-4B08-9B7A-76A26EDBBCE3}"/>
              </a:ext>
            </a:extLst>
          </p:cNvPr>
          <p:cNvSpPr txBox="1">
            <a:spLocks/>
          </p:cNvSpPr>
          <p:nvPr/>
        </p:nvSpPr>
        <p:spPr>
          <a:xfrm>
            <a:off x="607926" y="3442251"/>
            <a:ext cx="8285248" cy="756000"/>
          </a:xfrm>
          <a:prstGeom prst="rect">
            <a:avLst/>
          </a:prstGeom>
        </p:spPr>
        <p:txBody>
          <a:bodyPr vert="horz" lIns="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1"/>
                </a:solidFill>
                <a:latin typeface="Neo Sans Std Medium"/>
                <a:ea typeface="+mj-ea"/>
                <a:cs typeface="Neo Sans Std Medium"/>
              </a:defRPr>
            </a:lvl1pPr>
          </a:lstStyle>
          <a:p>
            <a:r>
              <a:rPr lang="en-US" sz="4000" spc="-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endParaRPr lang="en-US" sz="4000" spc="-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94D9FF3-C3BC-45FD-BE97-970A880FF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688" t="-754" r="13873" b="52337"/>
          <a:stretch/>
        </p:blipFill>
        <p:spPr>
          <a:xfrm rot="16200000">
            <a:off x="7481612" y="3481111"/>
            <a:ext cx="1701968" cy="162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8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4935F3F-0A44-4CF3-B3B7-FCC306F490C4}"/>
              </a:ext>
            </a:extLst>
          </p:cNvPr>
          <p:cNvSpPr/>
          <p:nvPr/>
        </p:nvSpPr>
        <p:spPr>
          <a:xfrm>
            <a:off x="3968360" y="3151961"/>
            <a:ext cx="3851886" cy="1134861"/>
          </a:xfrm>
          <a:prstGeom prst="roundRect">
            <a:avLst>
              <a:gd name="adj" fmla="val 2448"/>
            </a:avLst>
          </a:prstGeom>
          <a:solidFill>
            <a:srgbClr val="7F7F7F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ES" dirty="0" err="1">
                <a:solidFill>
                  <a:srgbClr val="7F7F7F"/>
                </a:solidFill>
              </a:rPr>
              <a:t>Microfrontends</a:t>
            </a:r>
            <a:endParaRPr lang="es-ES" dirty="0">
              <a:solidFill>
                <a:srgbClr val="7F7F7F"/>
              </a:solidFill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2389126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Aplicaciones más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escalables. 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Permite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actualizaciones incrementales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reduciendo 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deuda técnica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B54DD48-F47D-420E-96A2-4FD0220DBFD3}"/>
              </a:ext>
            </a:extLst>
          </p:cNvPr>
          <p:cNvSpPr/>
          <p:nvPr/>
        </p:nvSpPr>
        <p:spPr>
          <a:xfrm>
            <a:off x="1243032" y="3148305"/>
            <a:ext cx="1954824" cy="1134861"/>
          </a:xfrm>
          <a:prstGeom prst="roundRect">
            <a:avLst>
              <a:gd name="adj" fmla="val 2448"/>
            </a:avLst>
          </a:prstGeom>
          <a:solidFill>
            <a:srgbClr val="7F7F7F">
              <a:alpha val="1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s-ES" dirty="0">
                <a:solidFill>
                  <a:srgbClr val="7F7F7F"/>
                </a:solidFill>
              </a:rPr>
              <a:t>Monolito</a:t>
            </a:r>
          </a:p>
        </p:txBody>
      </p:sp>
      <p:sp>
        <p:nvSpPr>
          <p:cNvPr id="39" name="Rectangle: Rounded Corners 8">
            <a:extLst>
              <a:ext uri="{FF2B5EF4-FFF2-40B4-BE49-F238E27FC236}">
                <a16:creationId xmlns:a16="http://schemas.microsoft.com/office/drawing/2014/main" id="{25F84B47-1F76-4D46-B4FB-9282A11E0567}"/>
              </a:ext>
            </a:extLst>
          </p:cNvPr>
          <p:cNvSpPr/>
          <p:nvPr/>
        </p:nvSpPr>
        <p:spPr>
          <a:xfrm>
            <a:off x="1318770" y="3560696"/>
            <a:ext cx="1778301" cy="639343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7ABDD81D-4584-4CA8-AB03-1DEE0158421D}"/>
              </a:ext>
            </a:extLst>
          </p:cNvPr>
          <p:cNvSpPr txBox="1"/>
          <p:nvPr/>
        </p:nvSpPr>
        <p:spPr>
          <a:xfrm>
            <a:off x="1243032" y="4367277"/>
            <a:ext cx="2242857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migramos a la vez o nos quedamos obsoletos</a:t>
            </a: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A784E4A1-E6F4-4B17-8448-61E09FB7EDF8}"/>
              </a:ext>
            </a:extLst>
          </p:cNvPr>
          <p:cNvSpPr/>
          <p:nvPr/>
        </p:nvSpPr>
        <p:spPr>
          <a:xfrm>
            <a:off x="4056888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>
            <a:solidFill>
              <a:srgbClr val="D5499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56CDE07-4422-4987-9E35-30F415B8409A}"/>
              </a:ext>
            </a:extLst>
          </p:cNvPr>
          <p:cNvGrpSpPr/>
          <p:nvPr/>
        </p:nvGrpSpPr>
        <p:grpSpPr>
          <a:xfrm>
            <a:off x="4056890" y="3999372"/>
            <a:ext cx="790920" cy="182865"/>
            <a:chOff x="3787988" y="3449157"/>
            <a:chExt cx="790920" cy="182865"/>
          </a:xfrm>
        </p:grpSpPr>
        <p:sp>
          <p:nvSpPr>
            <p:cNvPr id="25" name="TextBox 3">
              <a:extLst>
                <a:ext uri="{FF2B5EF4-FFF2-40B4-BE49-F238E27FC236}">
                  <a16:creationId xmlns:a16="http://schemas.microsoft.com/office/drawing/2014/main" id="{AC37EA60-59F7-4B05-A62D-A6DE937AB4E7}"/>
                </a:ext>
              </a:extLst>
            </p:cNvPr>
            <p:cNvSpPr txBox="1"/>
            <p:nvPr/>
          </p:nvSpPr>
          <p:spPr>
            <a:xfrm>
              <a:off x="3913305" y="3449157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UPDATED</a:t>
              </a:r>
            </a:p>
          </p:txBody>
        </p:sp>
        <p:pic>
          <p:nvPicPr>
            <p:cNvPr id="26" name="Gráfico 25">
              <a:extLst>
                <a:ext uri="{FF2B5EF4-FFF2-40B4-BE49-F238E27FC236}">
                  <a16:creationId xmlns:a16="http://schemas.microsoft.com/office/drawing/2014/main" id="{61C99A97-06FD-4233-B2CA-B4AA7329D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87988" y="3477930"/>
              <a:ext cx="125317" cy="125317"/>
            </a:xfrm>
            <a:prstGeom prst="rect">
              <a:avLst/>
            </a:prstGeom>
          </p:spPr>
        </p:pic>
      </p:grpSp>
      <p:sp>
        <p:nvSpPr>
          <p:cNvPr id="50" name="Rectangle: Rounded Corners 8">
            <a:extLst>
              <a:ext uri="{FF2B5EF4-FFF2-40B4-BE49-F238E27FC236}">
                <a16:creationId xmlns:a16="http://schemas.microsoft.com/office/drawing/2014/main" id="{37D0AC84-6150-4220-AE94-91C15719E7DD}"/>
              </a:ext>
            </a:extLst>
          </p:cNvPr>
          <p:cNvSpPr/>
          <p:nvPr/>
        </p:nvSpPr>
        <p:spPr>
          <a:xfrm>
            <a:off x="5003262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7F7F7F">
              <a:alpha val="50000"/>
            </a:srgbClr>
          </a:solidFill>
          <a:ln>
            <a:solidFill>
              <a:srgbClr val="D54998"/>
            </a:solidFill>
            <a:prstDash val="soli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015DCAF6-CDEC-4134-8167-05D420DEC252}"/>
              </a:ext>
            </a:extLst>
          </p:cNvPr>
          <p:cNvGrpSpPr/>
          <p:nvPr/>
        </p:nvGrpSpPr>
        <p:grpSpPr>
          <a:xfrm>
            <a:off x="5019202" y="3999372"/>
            <a:ext cx="774982" cy="182865"/>
            <a:chOff x="4657697" y="3247904"/>
            <a:chExt cx="774982" cy="182865"/>
          </a:xfrm>
        </p:grpSpPr>
        <p:sp>
          <p:nvSpPr>
            <p:cNvPr id="52" name="TextBox 3">
              <a:extLst>
                <a:ext uri="{FF2B5EF4-FFF2-40B4-BE49-F238E27FC236}">
                  <a16:creationId xmlns:a16="http://schemas.microsoft.com/office/drawing/2014/main" id="{C0E13564-D139-46BC-9215-A0489E8E4808}"/>
                </a:ext>
              </a:extLst>
            </p:cNvPr>
            <p:cNvSpPr txBox="1"/>
            <p:nvPr/>
          </p:nvSpPr>
          <p:spPr>
            <a:xfrm>
              <a:off x="4767076" y="3247904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SCHEDULED</a:t>
              </a:r>
            </a:p>
          </p:txBody>
        </p: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BE6C2D0A-2E66-4E98-B8AF-41BA4AD30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57697" y="3282185"/>
              <a:ext cx="114300" cy="114300"/>
            </a:xfrm>
            <a:prstGeom prst="rect">
              <a:avLst/>
            </a:prstGeom>
          </p:spPr>
        </p:pic>
      </p:grpSp>
      <p:sp>
        <p:nvSpPr>
          <p:cNvPr id="62" name="Rectangle: Rounded Corners 8">
            <a:extLst>
              <a:ext uri="{FF2B5EF4-FFF2-40B4-BE49-F238E27FC236}">
                <a16:creationId xmlns:a16="http://schemas.microsoft.com/office/drawing/2014/main" id="{E1A297BF-D03A-4905-AB1D-FD7A1C9D5F91}"/>
              </a:ext>
            </a:extLst>
          </p:cNvPr>
          <p:cNvSpPr/>
          <p:nvPr/>
        </p:nvSpPr>
        <p:spPr>
          <a:xfrm>
            <a:off x="5965575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D54998">
              <a:alpha val="50000"/>
            </a:srgbClr>
          </a:solidFill>
          <a:ln>
            <a:solidFill>
              <a:srgbClr val="D54998"/>
            </a:solidFill>
            <a:prstDash val="sysDot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15E843F0-22C0-483E-96DD-49C12A686051}"/>
              </a:ext>
            </a:extLst>
          </p:cNvPr>
          <p:cNvGrpSpPr/>
          <p:nvPr/>
        </p:nvGrpSpPr>
        <p:grpSpPr>
          <a:xfrm>
            <a:off x="5952787" y="3999372"/>
            <a:ext cx="803710" cy="182865"/>
            <a:chOff x="3682593" y="3970486"/>
            <a:chExt cx="803710" cy="182865"/>
          </a:xfrm>
        </p:grpSpPr>
        <p:sp>
          <p:nvSpPr>
            <p:cNvPr id="64" name="TextBox 3">
              <a:extLst>
                <a:ext uri="{FF2B5EF4-FFF2-40B4-BE49-F238E27FC236}">
                  <a16:creationId xmlns:a16="http://schemas.microsoft.com/office/drawing/2014/main" id="{51369E81-03E8-4250-A2A2-F5E7DA3A2213}"/>
                </a:ext>
              </a:extLst>
            </p:cNvPr>
            <p:cNvSpPr txBox="1"/>
            <p:nvPr/>
          </p:nvSpPr>
          <p:spPr>
            <a:xfrm>
              <a:off x="3820700" y="3970486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 PROGRESS</a:t>
              </a:r>
            </a:p>
          </p:txBody>
        </p:sp>
        <p:pic>
          <p:nvPicPr>
            <p:cNvPr id="65" name="Gráfico 64">
              <a:extLst>
                <a:ext uri="{FF2B5EF4-FFF2-40B4-BE49-F238E27FC236}">
                  <a16:creationId xmlns:a16="http://schemas.microsoft.com/office/drawing/2014/main" id="{EB0A63CF-9329-493B-94D6-064236316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82593" y="3993884"/>
              <a:ext cx="136066" cy="136066"/>
            </a:xfrm>
            <a:prstGeom prst="rect">
              <a:avLst/>
            </a:prstGeom>
          </p:spPr>
        </p:pic>
      </p:grpSp>
      <p:sp>
        <p:nvSpPr>
          <p:cNvPr id="74" name="TextBox 3">
            <a:extLst>
              <a:ext uri="{FF2B5EF4-FFF2-40B4-BE49-F238E27FC236}">
                <a16:creationId xmlns:a16="http://schemas.microsoft.com/office/drawing/2014/main" id="{0F9D4AAA-646E-4359-B3FA-BD1A38909128}"/>
              </a:ext>
            </a:extLst>
          </p:cNvPr>
          <p:cNvSpPr txBox="1"/>
          <p:nvPr/>
        </p:nvSpPr>
        <p:spPr>
          <a:xfrm>
            <a:off x="3968360" y="4367277"/>
            <a:ext cx="385188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Migración incremental, coexistencia sin interferencia</a:t>
            </a: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2E368D7E-6EDD-4425-93F5-6536B1989D93}"/>
              </a:ext>
            </a:extLst>
          </p:cNvPr>
          <p:cNvSpPr/>
          <p:nvPr/>
        </p:nvSpPr>
        <p:spPr>
          <a:xfrm>
            <a:off x="6921024" y="3560696"/>
            <a:ext cx="790921" cy="383664"/>
          </a:xfrm>
          <a:prstGeom prst="roundRect">
            <a:avLst>
              <a:gd name="adj" fmla="val 4685"/>
            </a:avLst>
          </a:prstGeom>
          <a:solidFill>
            <a:srgbClr val="7F7F7F">
              <a:alpha val="50000"/>
            </a:srgbClr>
          </a:solidFill>
          <a:ln>
            <a:solidFill>
              <a:srgbClr val="7F7F7F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s-ES" dirty="0"/>
              <a:t>µUI</a:t>
            </a:r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44C8C95-B314-4CF8-9802-9DC03EFDEF7A}"/>
              </a:ext>
            </a:extLst>
          </p:cNvPr>
          <p:cNvGrpSpPr/>
          <p:nvPr/>
        </p:nvGrpSpPr>
        <p:grpSpPr>
          <a:xfrm>
            <a:off x="6977864" y="3999372"/>
            <a:ext cx="734082" cy="182865"/>
            <a:chOff x="4698597" y="3970486"/>
            <a:chExt cx="734082" cy="182865"/>
          </a:xfrm>
        </p:grpSpPr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CCBA2EEB-8135-4873-95DC-5AC8E6A64AC4}"/>
                </a:ext>
              </a:extLst>
            </p:cNvPr>
            <p:cNvSpPr txBox="1"/>
            <p:nvPr/>
          </p:nvSpPr>
          <p:spPr>
            <a:xfrm>
              <a:off x="4767076" y="3970486"/>
              <a:ext cx="66560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PENDING</a:t>
              </a:r>
            </a:p>
          </p:txBody>
        </p:sp>
        <p:pic>
          <p:nvPicPr>
            <p:cNvPr id="45" name="Gráfico 44">
              <a:extLst>
                <a:ext uri="{FF2B5EF4-FFF2-40B4-BE49-F238E27FC236}">
                  <a16:creationId xmlns:a16="http://schemas.microsoft.com/office/drawing/2014/main" id="{7F893444-36BA-4604-85FF-6BF81FC9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98597" y="4004767"/>
              <a:ext cx="114300" cy="114300"/>
            </a:xfrm>
            <a:prstGeom prst="rect">
              <a:avLst/>
            </a:prstGeom>
          </p:spPr>
        </p:pic>
      </p:grpSp>
      <p:sp>
        <p:nvSpPr>
          <p:cNvPr id="47" name="TextBox 3">
            <a:extLst>
              <a:ext uri="{FF2B5EF4-FFF2-40B4-BE49-F238E27FC236}">
                <a16:creationId xmlns:a16="http://schemas.microsoft.com/office/drawing/2014/main" id="{CC702AF3-D314-4599-A151-558603B73B06}"/>
              </a:ext>
            </a:extLst>
          </p:cNvPr>
          <p:cNvSpPr txBox="1"/>
          <p:nvPr/>
        </p:nvSpPr>
        <p:spPr>
          <a:xfrm>
            <a:off x="647699" y="923552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 construir en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piezas pequeñas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obtenemos los mismos beneficios que nos dan los componentes, pero a nivel de aplicación:</a:t>
            </a: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83B33798-68FE-447D-854E-0D82F52AE7AD}"/>
              </a:ext>
            </a:extLst>
          </p:cNvPr>
          <p:cNvSpPr/>
          <p:nvPr/>
        </p:nvSpPr>
        <p:spPr>
          <a:xfrm>
            <a:off x="937774" y="1658476"/>
            <a:ext cx="177553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Complejidad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reducida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45ADA39-5B8B-4512-805B-5A0454FDF8B8}"/>
              </a:ext>
            </a:extLst>
          </p:cNvPr>
          <p:cNvSpPr/>
          <p:nvPr/>
        </p:nvSpPr>
        <p:spPr>
          <a:xfrm>
            <a:off x="2810890" y="1658476"/>
            <a:ext cx="1807597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única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472509F5-4B99-4ACF-890D-07569D53E3E2}"/>
              </a:ext>
            </a:extLst>
          </p:cNvPr>
          <p:cNvSpPr/>
          <p:nvPr/>
        </p:nvSpPr>
        <p:spPr>
          <a:xfrm>
            <a:off x="2876613" y="2024068"/>
            <a:ext cx="174187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Mejor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mantenibilidad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id="{6BF22D1C-B74B-4600-ADDD-4C92B0072EDA}"/>
              </a:ext>
            </a:extLst>
          </p:cNvPr>
          <p:cNvSpPr/>
          <p:nvPr/>
        </p:nvSpPr>
        <p:spPr>
          <a:xfrm>
            <a:off x="937774" y="2026558"/>
            <a:ext cx="1838054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Codebases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ligeras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angle 16">
            <a:extLst>
              <a:ext uri="{FF2B5EF4-FFF2-40B4-BE49-F238E27FC236}">
                <a16:creationId xmlns:a16="http://schemas.microsoft.com/office/drawing/2014/main" id="{93B5C5BF-5AE0-4530-A54F-986F838B8C05}"/>
              </a:ext>
            </a:extLst>
          </p:cNvPr>
          <p:cNvSpPr/>
          <p:nvPr/>
        </p:nvSpPr>
        <p:spPr>
          <a:xfrm>
            <a:off x="6630860" y="1658476"/>
            <a:ext cx="160722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mas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sencillos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5" name="Rectangle 16">
            <a:extLst>
              <a:ext uri="{FF2B5EF4-FFF2-40B4-BE49-F238E27FC236}">
                <a16:creationId xmlns:a16="http://schemas.microsoft.com/office/drawing/2014/main" id="{C0609F31-49EC-4A1E-8B8D-86BDC742ABBB}"/>
              </a:ext>
            </a:extLst>
          </p:cNvPr>
          <p:cNvSpPr/>
          <p:nvPr/>
        </p:nvSpPr>
        <p:spPr>
          <a:xfrm>
            <a:off x="4716066" y="1658476"/>
            <a:ext cx="1817215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Funcionalidad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acotada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6" name="Rectangle 16">
            <a:extLst>
              <a:ext uri="{FF2B5EF4-FFF2-40B4-BE49-F238E27FC236}">
                <a16:creationId xmlns:a16="http://schemas.microsoft.com/office/drawing/2014/main" id="{EB397281-6AE4-47A9-8CB9-1CCBF4B86C74}"/>
              </a:ext>
            </a:extLst>
          </p:cNvPr>
          <p:cNvSpPr/>
          <p:nvPr/>
        </p:nvSpPr>
        <p:spPr>
          <a:xfrm>
            <a:off x="6514175" y="2017751"/>
            <a:ext cx="326422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77" name="Rectangle 16">
            <a:extLst>
              <a:ext uri="{FF2B5EF4-FFF2-40B4-BE49-F238E27FC236}">
                <a16:creationId xmlns:a16="http://schemas.microsoft.com/office/drawing/2014/main" id="{E47D8382-01F2-43AB-81DD-05CA1463C927}"/>
              </a:ext>
            </a:extLst>
          </p:cNvPr>
          <p:cNvSpPr/>
          <p:nvPr/>
        </p:nvSpPr>
        <p:spPr>
          <a:xfrm>
            <a:off x="4716066" y="2017752"/>
            <a:ext cx="1696990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Menor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acoplamiento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37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Gobernanza independiente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Todo es independiente, desde repositorios, pipelines, despliegues, entornos, procesos, hasta incluso equipos.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Beneficios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5307525-9F99-4830-B127-4FE761575390}"/>
              </a:ext>
            </a:extLst>
          </p:cNvPr>
          <p:cNvGrpSpPr/>
          <p:nvPr/>
        </p:nvGrpSpPr>
        <p:grpSpPr>
          <a:xfrm>
            <a:off x="2497987" y="1658648"/>
            <a:ext cx="3830579" cy="1585961"/>
            <a:chOff x="1393103" y="1984793"/>
            <a:chExt cx="6032800" cy="2829450"/>
          </a:xfrm>
        </p:grpSpPr>
        <p:sp>
          <p:nvSpPr>
            <p:cNvPr id="56" name="Rectangle: Rounded Corners 8">
              <a:extLst>
                <a:ext uri="{FF2B5EF4-FFF2-40B4-BE49-F238E27FC236}">
                  <a16:creationId xmlns:a16="http://schemas.microsoft.com/office/drawing/2014/main" id="{78021163-EC95-4DD0-B3C5-BD5F42AA8B8D}"/>
                </a:ext>
              </a:extLst>
            </p:cNvPr>
            <p:cNvSpPr/>
            <p:nvPr/>
          </p:nvSpPr>
          <p:spPr>
            <a:xfrm>
              <a:off x="3841588" y="2386072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5567D5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8">
              <a:extLst>
                <a:ext uri="{FF2B5EF4-FFF2-40B4-BE49-F238E27FC236}">
                  <a16:creationId xmlns:a16="http://schemas.microsoft.com/office/drawing/2014/main" id="{B05E3DB0-1C45-4915-93B2-0D9BC655965E}"/>
                </a:ext>
              </a:extLst>
            </p:cNvPr>
            <p:cNvSpPr/>
            <p:nvPr/>
          </p:nvSpPr>
          <p:spPr>
            <a:xfrm>
              <a:off x="3878876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8" name="Rectangle: Rounded Corners 8">
              <a:extLst>
                <a:ext uri="{FF2B5EF4-FFF2-40B4-BE49-F238E27FC236}">
                  <a16:creationId xmlns:a16="http://schemas.microsoft.com/office/drawing/2014/main" id="{1ED344B6-1F66-46AF-9C6E-831BF957ED0D}"/>
                </a:ext>
              </a:extLst>
            </p:cNvPr>
            <p:cNvSpPr/>
            <p:nvPr/>
          </p:nvSpPr>
          <p:spPr>
            <a:xfrm>
              <a:off x="4355489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8">
              <a:extLst>
                <a:ext uri="{FF2B5EF4-FFF2-40B4-BE49-F238E27FC236}">
                  <a16:creationId xmlns:a16="http://schemas.microsoft.com/office/drawing/2014/main" id="{8C30C0D9-BDA0-40DB-9D2C-A5C8FED30A02}"/>
                </a:ext>
              </a:extLst>
            </p:cNvPr>
            <p:cNvSpPr/>
            <p:nvPr/>
          </p:nvSpPr>
          <p:spPr>
            <a:xfrm>
              <a:off x="4826397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Rectangle: Rounded Corners 8">
              <a:extLst>
                <a:ext uri="{FF2B5EF4-FFF2-40B4-BE49-F238E27FC236}">
                  <a16:creationId xmlns:a16="http://schemas.microsoft.com/office/drawing/2014/main" id="{295B8D98-05CE-4600-9122-DA592187B03E}"/>
                </a:ext>
              </a:extLst>
            </p:cNvPr>
            <p:cNvSpPr/>
            <p:nvPr/>
          </p:nvSpPr>
          <p:spPr>
            <a:xfrm>
              <a:off x="5297305" y="242105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1" name="Rectangle: Rounded Corners 8">
              <a:extLst>
                <a:ext uri="{FF2B5EF4-FFF2-40B4-BE49-F238E27FC236}">
                  <a16:creationId xmlns:a16="http://schemas.microsoft.com/office/drawing/2014/main" id="{19C96BBC-6CD8-404E-8AA8-C4E48F468D4F}"/>
                </a:ext>
              </a:extLst>
            </p:cNvPr>
            <p:cNvSpPr/>
            <p:nvPr/>
          </p:nvSpPr>
          <p:spPr>
            <a:xfrm>
              <a:off x="6318677" y="238607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62" name="Gráfico 61">
              <a:extLst>
                <a:ext uri="{FF2B5EF4-FFF2-40B4-BE49-F238E27FC236}">
                  <a16:creationId xmlns:a16="http://schemas.microsoft.com/office/drawing/2014/main" id="{ECD163C0-2C47-4E2A-B748-B649F2C98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9231" y="2372752"/>
              <a:ext cx="380626" cy="380626"/>
            </a:xfrm>
            <a:prstGeom prst="rect">
              <a:avLst/>
            </a:prstGeom>
          </p:spPr>
        </p:pic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232146CA-7862-4184-81FA-56908E26093B}"/>
                </a:ext>
              </a:extLst>
            </p:cNvPr>
            <p:cNvCxnSpPr>
              <a:cxnSpLocks/>
              <a:stCxn id="62" idx="3"/>
              <a:endCxn id="56" idx="1"/>
            </p:cNvCxnSpPr>
            <p:nvPr/>
          </p:nvCxnSpPr>
          <p:spPr>
            <a:xfrm>
              <a:off x="3359857" y="2563065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A3B96D6E-23EA-49ED-B19D-1BD9A3B06B0E}"/>
                </a:ext>
              </a:extLst>
            </p:cNvPr>
            <p:cNvCxnSpPr>
              <a:cxnSpLocks/>
              <a:stCxn id="56" idx="3"/>
              <a:endCxn id="61" idx="1"/>
            </p:cNvCxnSpPr>
            <p:nvPr/>
          </p:nvCxnSpPr>
          <p:spPr>
            <a:xfrm>
              <a:off x="5763719" y="2563838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5" name="TextBox 3">
              <a:extLst>
                <a:ext uri="{FF2B5EF4-FFF2-40B4-BE49-F238E27FC236}">
                  <a16:creationId xmlns:a16="http://schemas.microsoft.com/office/drawing/2014/main" id="{300FE7B4-2E8B-416E-A18A-694BEE0B90C2}"/>
                </a:ext>
              </a:extLst>
            </p:cNvPr>
            <p:cNvSpPr txBox="1"/>
            <p:nvPr/>
          </p:nvSpPr>
          <p:spPr>
            <a:xfrm>
              <a:off x="2807526" y="1987876"/>
              <a:ext cx="724035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REPO </a:t>
              </a:r>
              <a:r>
                <a:rPr lang="es-E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Git</a:t>
              </a:r>
            </a:p>
          </p:txBody>
        </p:sp>
        <p:sp>
          <p:nvSpPr>
            <p:cNvPr id="66" name="TextBox 3">
              <a:extLst>
                <a:ext uri="{FF2B5EF4-FFF2-40B4-BE49-F238E27FC236}">
                  <a16:creationId xmlns:a16="http://schemas.microsoft.com/office/drawing/2014/main" id="{AA724A2C-CBD6-409E-8E09-87FFE689424B}"/>
                </a:ext>
              </a:extLst>
            </p:cNvPr>
            <p:cNvSpPr txBox="1"/>
            <p:nvPr/>
          </p:nvSpPr>
          <p:spPr>
            <a:xfrm>
              <a:off x="4115429" y="1984793"/>
              <a:ext cx="1374448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PIPELINE</a:t>
              </a:r>
              <a:r>
                <a:rPr lang="es-E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| </a:t>
              </a:r>
              <a:r>
                <a:rPr lang="es-E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Build</a:t>
              </a:r>
              <a:r>
                <a:rPr lang="es-E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&amp; Test</a:t>
              </a:r>
            </a:p>
          </p:txBody>
        </p:sp>
        <p:sp>
          <p:nvSpPr>
            <p:cNvPr id="67" name="TextBox 3">
              <a:extLst>
                <a:ext uri="{FF2B5EF4-FFF2-40B4-BE49-F238E27FC236}">
                  <a16:creationId xmlns:a16="http://schemas.microsoft.com/office/drawing/2014/main" id="{1DA0DE88-6AC4-4989-97E3-D903199DD403}"/>
                </a:ext>
              </a:extLst>
            </p:cNvPr>
            <p:cNvSpPr txBox="1"/>
            <p:nvPr/>
          </p:nvSpPr>
          <p:spPr>
            <a:xfrm>
              <a:off x="5883432" y="1987876"/>
              <a:ext cx="1542471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PRODUCTION </a:t>
              </a:r>
              <a:r>
                <a:rPr lang="es-E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| </a:t>
              </a:r>
              <a:r>
                <a:rPr lang="es-E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Bundle</a:t>
              </a:r>
              <a:endParaRPr lang="es-E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8" name="TextBox 3">
              <a:extLst>
                <a:ext uri="{FF2B5EF4-FFF2-40B4-BE49-F238E27FC236}">
                  <a16:creationId xmlns:a16="http://schemas.microsoft.com/office/drawing/2014/main" id="{B084129A-8D88-4E3A-8B9E-0E07DE6BDE7B}"/>
                </a:ext>
              </a:extLst>
            </p:cNvPr>
            <p:cNvSpPr txBox="1"/>
            <p:nvPr/>
          </p:nvSpPr>
          <p:spPr>
            <a:xfrm>
              <a:off x="2471716" y="2469535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b="1" dirty="0">
                  <a:solidFill>
                    <a:srgbClr val="5567D5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A</a:t>
              </a:r>
            </a:p>
          </p:txBody>
        </p:sp>
        <p:sp>
          <p:nvSpPr>
            <p:cNvPr id="69" name="Rectángulo: esquinas redondeadas 68">
              <a:extLst>
                <a:ext uri="{FF2B5EF4-FFF2-40B4-BE49-F238E27FC236}">
                  <a16:creationId xmlns:a16="http://schemas.microsoft.com/office/drawing/2014/main" id="{F3945BAF-CDD2-49E4-943F-EA7B8DC5F6B8}"/>
                </a:ext>
              </a:extLst>
            </p:cNvPr>
            <p:cNvSpPr/>
            <p:nvPr/>
          </p:nvSpPr>
          <p:spPr>
            <a:xfrm>
              <a:off x="1393103" y="2289204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5567D5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0" name="Rectángulo: esquinas redondeadas 69">
              <a:extLst>
                <a:ext uri="{FF2B5EF4-FFF2-40B4-BE49-F238E27FC236}">
                  <a16:creationId xmlns:a16="http://schemas.microsoft.com/office/drawing/2014/main" id="{43A3B0CB-48FA-4E95-AA70-E99EC2D8BFD8}"/>
                </a:ext>
              </a:extLst>
            </p:cNvPr>
            <p:cNvSpPr/>
            <p:nvPr/>
          </p:nvSpPr>
          <p:spPr>
            <a:xfrm>
              <a:off x="1393103" y="2290050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5567D5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dirty="0"/>
                <a:t>TEAM</a:t>
              </a:r>
            </a:p>
            <a:p>
              <a:pPr algn="ctr"/>
              <a:r>
                <a:rPr lang="es-ES" sz="800" b="1" dirty="0"/>
                <a:t>PURPLE</a:t>
              </a:r>
            </a:p>
          </p:txBody>
        </p:sp>
        <p:sp>
          <p:nvSpPr>
            <p:cNvPr id="71" name="Rectangle: Rounded Corners 8">
              <a:extLst>
                <a:ext uri="{FF2B5EF4-FFF2-40B4-BE49-F238E27FC236}">
                  <a16:creationId xmlns:a16="http://schemas.microsoft.com/office/drawing/2014/main" id="{75EB38E7-9926-4A91-BC6E-D10AF54FB348}"/>
                </a:ext>
              </a:extLst>
            </p:cNvPr>
            <p:cNvSpPr/>
            <p:nvPr/>
          </p:nvSpPr>
          <p:spPr>
            <a:xfrm>
              <a:off x="3841588" y="3052112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3DA51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2" name="Rectangle: Rounded Corners 8">
              <a:extLst>
                <a:ext uri="{FF2B5EF4-FFF2-40B4-BE49-F238E27FC236}">
                  <a16:creationId xmlns:a16="http://schemas.microsoft.com/office/drawing/2014/main" id="{18ADF120-1E60-476A-AFD9-1D381694E213}"/>
                </a:ext>
              </a:extLst>
            </p:cNvPr>
            <p:cNvSpPr/>
            <p:nvPr/>
          </p:nvSpPr>
          <p:spPr>
            <a:xfrm>
              <a:off x="3878876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Rectangle: Rounded Corners 8">
              <a:extLst>
                <a:ext uri="{FF2B5EF4-FFF2-40B4-BE49-F238E27FC236}">
                  <a16:creationId xmlns:a16="http://schemas.microsoft.com/office/drawing/2014/main" id="{3CB6749E-CFB8-4E22-A038-6CFEE8748AA4}"/>
                </a:ext>
              </a:extLst>
            </p:cNvPr>
            <p:cNvSpPr/>
            <p:nvPr/>
          </p:nvSpPr>
          <p:spPr>
            <a:xfrm>
              <a:off x="4355489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4" name="Rectangle: Rounded Corners 8">
              <a:extLst>
                <a:ext uri="{FF2B5EF4-FFF2-40B4-BE49-F238E27FC236}">
                  <a16:creationId xmlns:a16="http://schemas.microsoft.com/office/drawing/2014/main" id="{F01F3BD4-6DE2-411A-81C4-FF3994AD5F6C}"/>
                </a:ext>
              </a:extLst>
            </p:cNvPr>
            <p:cNvSpPr/>
            <p:nvPr/>
          </p:nvSpPr>
          <p:spPr>
            <a:xfrm>
              <a:off x="4826397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Rectangle: Rounded Corners 8">
              <a:extLst>
                <a:ext uri="{FF2B5EF4-FFF2-40B4-BE49-F238E27FC236}">
                  <a16:creationId xmlns:a16="http://schemas.microsoft.com/office/drawing/2014/main" id="{E78D34A9-86F0-48BD-BC2F-0C5DC36F9249}"/>
                </a:ext>
              </a:extLst>
            </p:cNvPr>
            <p:cNvSpPr/>
            <p:nvPr/>
          </p:nvSpPr>
          <p:spPr>
            <a:xfrm>
              <a:off x="5297305" y="3087099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7" name="Rectangle: Rounded Corners 8">
              <a:extLst>
                <a:ext uri="{FF2B5EF4-FFF2-40B4-BE49-F238E27FC236}">
                  <a16:creationId xmlns:a16="http://schemas.microsoft.com/office/drawing/2014/main" id="{BF82D707-176D-4F19-87D6-1B292A6F2C7D}"/>
                </a:ext>
              </a:extLst>
            </p:cNvPr>
            <p:cNvSpPr/>
            <p:nvPr/>
          </p:nvSpPr>
          <p:spPr>
            <a:xfrm>
              <a:off x="6318677" y="3052112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78" name="Gráfico 77">
              <a:extLst>
                <a:ext uri="{FF2B5EF4-FFF2-40B4-BE49-F238E27FC236}">
                  <a16:creationId xmlns:a16="http://schemas.microsoft.com/office/drawing/2014/main" id="{E90716FA-F5F1-47A5-92CF-E4F2C91EE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79231" y="3038792"/>
              <a:ext cx="380626" cy="380626"/>
            </a:xfrm>
            <a:prstGeom prst="rect">
              <a:avLst/>
            </a:prstGeom>
          </p:spPr>
        </p:pic>
        <p:cxnSp>
          <p:nvCxnSpPr>
            <p:cNvPr id="89" name="Conector recto de flecha 88">
              <a:extLst>
                <a:ext uri="{FF2B5EF4-FFF2-40B4-BE49-F238E27FC236}">
                  <a16:creationId xmlns:a16="http://schemas.microsoft.com/office/drawing/2014/main" id="{D81F8B42-ED24-4B15-84BC-76843220632A}"/>
                </a:ext>
              </a:extLst>
            </p:cNvPr>
            <p:cNvCxnSpPr>
              <a:cxnSpLocks/>
              <a:stCxn id="78" idx="3"/>
              <a:endCxn id="71" idx="1"/>
            </p:cNvCxnSpPr>
            <p:nvPr/>
          </p:nvCxnSpPr>
          <p:spPr>
            <a:xfrm>
              <a:off x="3359857" y="3229105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0" name="Conector recto de flecha 89">
              <a:extLst>
                <a:ext uri="{FF2B5EF4-FFF2-40B4-BE49-F238E27FC236}">
                  <a16:creationId xmlns:a16="http://schemas.microsoft.com/office/drawing/2014/main" id="{FA5803C3-21E1-4036-ACE8-32D5FDE663AD}"/>
                </a:ext>
              </a:extLst>
            </p:cNvPr>
            <p:cNvCxnSpPr>
              <a:cxnSpLocks/>
              <a:stCxn id="71" idx="3"/>
              <a:endCxn id="77" idx="1"/>
            </p:cNvCxnSpPr>
            <p:nvPr/>
          </p:nvCxnSpPr>
          <p:spPr>
            <a:xfrm>
              <a:off x="5763719" y="3229878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1" name="TextBox 3">
              <a:extLst>
                <a:ext uri="{FF2B5EF4-FFF2-40B4-BE49-F238E27FC236}">
                  <a16:creationId xmlns:a16="http://schemas.microsoft.com/office/drawing/2014/main" id="{AA276306-1F44-4085-B4B7-91CA8A5F0AFD}"/>
                </a:ext>
              </a:extLst>
            </p:cNvPr>
            <p:cNvSpPr txBox="1"/>
            <p:nvPr/>
          </p:nvSpPr>
          <p:spPr>
            <a:xfrm>
              <a:off x="2471716" y="3135575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b="1" dirty="0">
                  <a:solidFill>
                    <a:srgbClr val="3DA51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B</a:t>
              </a:r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041BB1EC-328F-41A5-AB8A-D2EA7ED30974}"/>
                </a:ext>
              </a:extLst>
            </p:cNvPr>
            <p:cNvSpPr/>
            <p:nvPr/>
          </p:nvSpPr>
          <p:spPr>
            <a:xfrm>
              <a:off x="1393103" y="2955244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3DA510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3" name="Rectángulo: esquinas redondeadas 112">
              <a:extLst>
                <a:ext uri="{FF2B5EF4-FFF2-40B4-BE49-F238E27FC236}">
                  <a16:creationId xmlns:a16="http://schemas.microsoft.com/office/drawing/2014/main" id="{A3C7A9D1-5A24-4C6A-8461-680196F4AD18}"/>
                </a:ext>
              </a:extLst>
            </p:cNvPr>
            <p:cNvSpPr/>
            <p:nvPr/>
          </p:nvSpPr>
          <p:spPr>
            <a:xfrm>
              <a:off x="1393103" y="2956090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3DA510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dirty="0"/>
                <a:t>TEAM</a:t>
              </a:r>
            </a:p>
            <a:p>
              <a:pPr algn="ctr"/>
              <a:r>
                <a:rPr lang="es-ES" sz="800" b="1" dirty="0"/>
                <a:t>GREEN</a:t>
              </a:r>
            </a:p>
          </p:txBody>
        </p:sp>
        <p:sp>
          <p:nvSpPr>
            <p:cNvPr id="114" name="Rectangle: Rounded Corners 8">
              <a:extLst>
                <a:ext uri="{FF2B5EF4-FFF2-40B4-BE49-F238E27FC236}">
                  <a16:creationId xmlns:a16="http://schemas.microsoft.com/office/drawing/2014/main" id="{25A6C8FC-1B4F-4672-B845-D473870AE350}"/>
                </a:ext>
              </a:extLst>
            </p:cNvPr>
            <p:cNvSpPr/>
            <p:nvPr/>
          </p:nvSpPr>
          <p:spPr>
            <a:xfrm>
              <a:off x="3841588" y="3718151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D54998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8" name="Rectangle: Rounded Corners 8">
              <a:extLst>
                <a:ext uri="{FF2B5EF4-FFF2-40B4-BE49-F238E27FC236}">
                  <a16:creationId xmlns:a16="http://schemas.microsoft.com/office/drawing/2014/main" id="{72A12AD8-47B2-4DD3-80D8-E43FEE404A58}"/>
                </a:ext>
              </a:extLst>
            </p:cNvPr>
            <p:cNvSpPr/>
            <p:nvPr/>
          </p:nvSpPr>
          <p:spPr>
            <a:xfrm>
              <a:off x="3878876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1" name="Rectangle: Rounded Corners 8">
              <a:extLst>
                <a:ext uri="{FF2B5EF4-FFF2-40B4-BE49-F238E27FC236}">
                  <a16:creationId xmlns:a16="http://schemas.microsoft.com/office/drawing/2014/main" id="{58F4FBA4-B1A9-4E64-9F3C-4BF6B173B57C}"/>
                </a:ext>
              </a:extLst>
            </p:cNvPr>
            <p:cNvSpPr/>
            <p:nvPr/>
          </p:nvSpPr>
          <p:spPr>
            <a:xfrm>
              <a:off x="4355489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2" name="Rectangle: Rounded Corners 8">
              <a:extLst>
                <a:ext uri="{FF2B5EF4-FFF2-40B4-BE49-F238E27FC236}">
                  <a16:creationId xmlns:a16="http://schemas.microsoft.com/office/drawing/2014/main" id="{181AD410-5E42-4CD8-8E85-C44F435D2EA3}"/>
                </a:ext>
              </a:extLst>
            </p:cNvPr>
            <p:cNvSpPr/>
            <p:nvPr/>
          </p:nvSpPr>
          <p:spPr>
            <a:xfrm>
              <a:off x="4826397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3" name="Rectangle: Rounded Corners 8">
              <a:extLst>
                <a:ext uri="{FF2B5EF4-FFF2-40B4-BE49-F238E27FC236}">
                  <a16:creationId xmlns:a16="http://schemas.microsoft.com/office/drawing/2014/main" id="{FF6E4658-B323-4C05-92CA-8AFC58912ABC}"/>
                </a:ext>
              </a:extLst>
            </p:cNvPr>
            <p:cNvSpPr/>
            <p:nvPr/>
          </p:nvSpPr>
          <p:spPr>
            <a:xfrm>
              <a:off x="5297305" y="3753138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4" name="Rectangle: Rounded Corners 8">
              <a:extLst>
                <a:ext uri="{FF2B5EF4-FFF2-40B4-BE49-F238E27FC236}">
                  <a16:creationId xmlns:a16="http://schemas.microsoft.com/office/drawing/2014/main" id="{20BD3CED-D3A6-4A03-AC2A-CBACAAB6497A}"/>
                </a:ext>
              </a:extLst>
            </p:cNvPr>
            <p:cNvSpPr/>
            <p:nvPr/>
          </p:nvSpPr>
          <p:spPr>
            <a:xfrm>
              <a:off x="6318677" y="3718151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6" name="Gráfico 125">
              <a:extLst>
                <a:ext uri="{FF2B5EF4-FFF2-40B4-BE49-F238E27FC236}">
                  <a16:creationId xmlns:a16="http://schemas.microsoft.com/office/drawing/2014/main" id="{F2513174-53A8-4F0E-BA21-BE5FC83FA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979231" y="3704831"/>
              <a:ext cx="380626" cy="380626"/>
            </a:xfrm>
            <a:prstGeom prst="rect">
              <a:avLst/>
            </a:prstGeom>
          </p:spPr>
        </p:pic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C607397C-6CFC-46CB-AF8E-0C68DC018683}"/>
                </a:ext>
              </a:extLst>
            </p:cNvPr>
            <p:cNvCxnSpPr>
              <a:cxnSpLocks/>
              <a:stCxn id="126" idx="3"/>
              <a:endCxn id="114" idx="1"/>
            </p:cNvCxnSpPr>
            <p:nvPr/>
          </p:nvCxnSpPr>
          <p:spPr>
            <a:xfrm>
              <a:off x="3359857" y="3895144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E5F0E967-B12F-427E-B5CF-B0E386B35659}"/>
                </a:ext>
              </a:extLst>
            </p:cNvPr>
            <p:cNvCxnSpPr>
              <a:cxnSpLocks/>
              <a:stCxn id="114" idx="3"/>
              <a:endCxn id="124" idx="1"/>
            </p:cNvCxnSpPr>
            <p:nvPr/>
          </p:nvCxnSpPr>
          <p:spPr>
            <a:xfrm>
              <a:off x="5763719" y="3895917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9" name="TextBox 3">
              <a:extLst>
                <a:ext uri="{FF2B5EF4-FFF2-40B4-BE49-F238E27FC236}">
                  <a16:creationId xmlns:a16="http://schemas.microsoft.com/office/drawing/2014/main" id="{CD4FDB67-B424-4CD9-B07B-0CF3E86D8AA9}"/>
                </a:ext>
              </a:extLst>
            </p:cNvPr>
            <p:cNvSpPr txBox="1"/>
            <p:nvPr/>
          </p:nvSpPr>
          <p:spPr>
            <a:xfrm>
              <a:off x="2471716" y="3801614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b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µUI C</a:t>
              </a:r>
            </a:p>
          </p:txBody>
        </p:sp>
        <p:sp>
          <p:nvSpPr>
            <p:cNvPr id="130" name="Rectángulo: esquinas redondeadas 129">
              <a:extLst>
                <a:ext uri="{FF2B5EF4-FFF2-40B4-BE49-F238E27FC236}">
                  <a16:creationId xmlns:a16="http://schemas.microsoft.com/office/drawing/2014/main" id="{55101AC2-CCD1-43E7-A139-4062F1D823DC}"/>
                </a:ext>
              </a:extLst>
            </p:cNvPr>
            <p:cNvSpPr/>
            <p:nvPr/>
          </p:nvSpPr>
          <p:spPr>
            <a:xfrm>
              <a:off x="1393103" y="3621283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D54998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1" name="Rectángulo: esquinas redondeadas 130">
              <a:extLst>
                <a:ext uri="{FF2B5EF4-FFF2-40B4-BE49-F238E27FC236}">
                  <a16:creationId xmlns:a16="http://schemas.microsoft.com/office/drawing/2014/main" id="{BA4880F4-2808-4029-B29D-128B18A3BBFD}"/>
                </a:ext>
              </a:extLst>
            </p:cNvPr>
            <p:cNvSpPr/>
            <p:nvPr/>
          </p:nvSpPr>
          <p:spPr>
            <a:xfrm>
              <a:off x="1393103" y="3622129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D54998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dirty="0"/>
                <a:t>TEAM</a:t>
              </a:r>
            </a:p>
            <a:p>
              <a:pPr algn="ctr"/>
              <a:r>
                <a:rPr lang="es-ES" sz="800" b="1" dirty="0"/>
                <a:t>PINK</a:t>
              </a:r>
            </a:p>
          </p:txBody>
        </p:sp>
        <p:sp>
          <p:nvSpPr>
            <p:cNvPr id="132" name="Rectangle: Rounded Corners 8">
              <a:extLst>
                <a:ext uri="{FF2B5EF4-FFF2-40B4-BE49-F238E27FC236}">
                  <a16:creationId xmlns:a16="http://schemas.microsoft.com/office/drawing/2014/main" id="{7CFD3AE4-E346-484E-A31E-0F5FF3A7E2C2}"/>
                </a:ext>
              </a:extLst>
            </p:cNvPr>
            <p:cNvSpPr/>
            <p:nvPr/>
          </p:nvSpPr>
          <p:spPr>
            <a:xfrm>
              <a:off x="3841588" y="4363533"/>
              <a:ext cx="1922131" cy="355532"/>
            </a:xfrm>
            <a:prstGeom prst="roundRect">
              <a:avLst>
                <a:gd name="adj" fmla="val 7144"/>
              </a:avLst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3" name="Rectangle: Rounded Corners 8">
              <a:extLst>
                <a:ext uri="{FF2B5EF4-FFF2-40B4-BE49-F238E27FC236}">
                  <a16:creationId xmlns:a16="http://schemas.microsoft.com/office/drawing/2014/main" id="{6568CC1A-5476-4BF2-931E-CEF3E25A0FA9}"/>
                </a:ext>
              </a:extLst>
            </p:cNvPr>
            <p:cNvSpPr/>
            <p:nvPr/>
          </p:nvSpPr>
          <p:spPr>
            <a:xfrm>
              <a:off x="3878876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4" name="Rectangle: Rounded Corners 8">
              <a:extLst>
                <a:ext uri="{FF2B5EF4-FFF2-40B4-BE49-F238E27FC236}">
                  <a16:creationId xmlns:a16="http://schemas.microsoft.com/office/drawing/2014/main" id="{A9D8A4C4-A2F3-4462-98E7-7EC3FF4D0BEF}"/>
                </a:ext>
              </a:extLst>
            </p:cNvPr>
            <p:cNvSpPr/>
            <p:nvPr/>
          </p:nvSpPr>
          <p:spPr>
            <a:xfrm>
              <a:off x="4355489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5" name="Rectangle: Rounded Corners 8">
              <a:extLst>
                <a:ext uri="{FF2B5EF4-FFF2-40B4-BE49-F238E27FC236}">
                  <a16:creationId xmlns:a16="http://schemas.microsoft.com/office/drawing/2014/main" id="{DE341B71-242D-4A56-871C-2B6B6A3CFCC3}"/>
                </a:ext>
              </a:extLst>
            </p:cNvPr>
            <p:cNvSpPr/>
            <p:nvPr/>
          </p:nvSpPr>
          <p:spPr>
            <a:xfrm>
              <a:off x="4826397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6" name="Rectangle: Rounded Corners 8">
              <a:extLst>
                <a:ext uri="{FF2B5EF4-FFF2-40B4-BE49-F238E27FC236}">
                  <a16:creationId xmlns:a16="http://schemas.microsoft.com/office/drawing/2014/main" id="{E4418DEB-FDD1-4E6A-99AF-A4BE99701219}"/>
                </a:ext>
              </a:extLst>
            </p:cNvPr>
            <p:cNvSpPr/>
            <p:nvPr/>
          </p:nvSpPr>
          <p:spPr>
            <a:xfrm>
              <a:off x="5297305" y="4398520"/>
              <a:ext cx="433126" cy="284012"/>
            </a:xfrm>
            <a:prstGeom prst="roundRect">
              <a:avLst>
                <a:gd name="adj" fmla="val 4685"/>
              </a:avLst>
            </a:prstGeom>
            <a:solidFill>
              <a:schemeClr val="bg1">
                <a:alpha val="50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7" name="Rectangle: Rounded Corners 8">
              <a:extLst>
                <a:ext uri="{FF2B5EF4-FFF2-40B4-BE49-F238E27FC236}">
                  <a16:creationId xmlns:a16="http://schemas.microsoft.com/office/drawing/2014/main" id="{764E0715-7BD1-402A-A746-07369190D162}"/>
                </a:ext>
              </a:extLst>
            </p:cNvPr>
            <p:cNvSpPr/>
            <p:nvPr/>
          </p:nvSpPr>
          <p:spPr>
            <a:xfrm>
              <a:off x="6318677" y="4363533"/>
              <a:ext cx="672468" cy="355532"/>
            </a:xfrm>
            <a:prstGeom prst="roundRect">
              <a:avLst>
                <a:gd name="adj" fmla="val 4685"/>
              </a:avLst>
            </a:prstGeom>
            <a:solidFill>
              <a:srgbClr val="7F7F7F">
                <a:alpha val="25000"/>
              </a:srgb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38" name="Gráfico 137">
              <a:extLst>
                <a:ext uri="{FF2B5EF4-FFF2-40B4-BE49-F238E27FC236}">
                  <a16:creationId xmlns:a16="http://schemas.microsoft.com/office/drawing/2014/main" id="{353E1C7C-817A-4E18-B034-9162DF9C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9231" y="4350213"/>
              <a:ext cx="380626" cy="380626"/>
            </a:xfrm>
            <a:prstGeom prst="rect">
              <a:avLst/>
            </a:prstGeom>
          </p:spPr>
        </p:pic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B354EF97-FC85-47BF-999B-18E9BEA9FB48}"/>
                </a:ext>
              </a:extLst>
            </p:cNvPr>
            <p:cNvCxnSpPr>
              <a:cxnSpLocks/>
              <a:stCxn id="138" idx="3"/>
              <a:endCxn id="132" idx="1"/>
            </p:cNvCxnSpPr>
            <p:nvPr/>
          </p:nvCxnSpPr>
          <p:spPr>
            <a:xfrm>
              <a:off x="3359857" y="4540526"/>
              <a:ext cx="481731" cy="773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279013EC-4A1A-4844-9095-7922ACFBF672}"/>
                </a:ext>
              </a:extLst>
            </p:cNvPr>
            <p:cNvCxnSpPr>
              <a:cxnSpLocks/>
              <a:stCxn id="132" idx="3"/>
              <a:endCxn id="137" idx="1"/>
            </p:cNvCxnSpPr>
            <p:nvPr/>
          </p:nvCxnSpPr>
          <p:spPr>
            <a:xfrm>
              <a:off x="5763719" y="4541299"/>
              <a:ext cx="554958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1" name="TextBox 3">
              <a:extLst>
                <a:ext uri="{FF2B5EF4-FFF2-40B4-BE49-F238E27FC236}">
                  <a16:creationId xmlns:a16="http://schemas.microsoft.com/office/drawing/2014/main" id="{4DE393B9-EAB2-4F53-B625-3CF35D68A1ED}"/>
                </a:ext>
              </a:extLst>
            </p:cNvPr>
            <p:cNvSpPr txBox="1"/>
            <p:nvPr/>
          </p:nvSpPr>
          <p:spPr>
            <a:xfrm>
              <a:off x="2471716" y="4446996"/>
              <a:ext cx="469733" cy="182865"/>
            </a:xfrm>
            <a:prstGeom prst="rect">
              <a:avLst/>
            </a:prstGeom>
            <a:noFill/>
          </p:spPr>
          <p:txBody>
            <a:bodyPr wrap="none" lIns="108000" rIns="108000" rtlCol="0" anchor="ctr" anchorCtr="0">
              <a:noAutofit/>
            </a:bodyPr>
            <a:lstStyle/>
            <a:p>
              <a:pPr algn="ctr"/>
              <a:r>
                <a:rPr lang="es-ES" sz="800" b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Host</a:t>
              </a:r>
            </a:p>
            <a:p>
              <a:pPr algn="ctr"/>
              <a:r>
                <a:rPr lang="es-ES" sz="800" b="1" dirty="0">
                  <a:solidFill>
                    <a:srgbClr val="7F7F7F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</a:t>
              </a:r>
            </a:p>
          </p:txBody>
        </p:sp>
        <p:sp>
          <p:nvSpPr>
            <p:cNvPr id="142" name="Rectángulo: esquinas redondeadas 141">
              <a:extLst>
                <a:ext uri="{FF2B5EF4-FFF2-40B4-BE49-F238E27FC236}">
                  <a16:creationId xmlns:a16="http://schemas.microsoft.com/office/drawing/2014/main" id="{C901FA6A-683C-4776-A929-7E8C864CFD6A}"/>
                </a:ext>
              </a:extLst>
            </p:cNvPr>
            <p:cNvSpPr/>
            <p:nvPr/>
          </p:nvSpPr>
          <p:spPr>
            <a:xfrm>
              <a:off x="1393103" y="4266665"/>
              <a:ext cx="6032800" cy="547577"/>
            </a:xfrm>
            <a:prstGeom prst="roundRect">
              <a:avLst>
                <a:gd name="adj" fmla="val 6958"/>
              </a:avLst>
            </a:prstGeom>
            <a:noFill/>
            <a:ln w="22225">
              <a:solidFill>
                <a:srgbClr val="7F7F7F">
                  <a:alpha val="25000"/>
                </a:srgb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A7FF8CBE-F847-4FDE-8B77-2CD02D296CC1}"/>
                </a:ext>
              </a:extLst>
            </p:cNvPr>
            <p:cNvSpPr/>
            <p:nvPr/>
          </p:nvSpPr>
          <p:spPr>
            <a:xfrm>
              <a:off x="1393103" y="4267511"/>
              <a:ext cx="845289" cy="546732"/>
            </a:xfrm>
            <a:prstGeom prst="roundRect">
              <a:avLst>
                <a:gd name="adj" fmla="val 6958"/>
              </a:avLst>
            </a:prstGeom>
            <a:solidFill>
              <a:srgbClr val="7F7F7F"/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800" b="1" dirty="0"/>
                <a:t>TEAM</a:t>
              </a:r>
            </a:p>
            <a:p>
              <a:pPr algn="ctr"/>
              <a:r>
                <a:rPr lang="es-ES" sz="800" b="1" dirty="0"/>
                <a:t>SILVER</a:t>
              </a:r>
            </a:p>
          </p:txBody>
        </p:sp>
        <p:sp>
          <p:nvSpPr>
            <p:cNvPr id="144" name="Rectangle: Rounded Corners 8">
              <a:extLst>
                <a:ext uri="{FF2B5EF4-FFF2-40B4-BE49-F238E27FC236}">
                  <a16:creationId xmlns:a16="http://schemas.microsoft.com/office/drawing/2014/main" id="{BB37C721-D805-4FE6-B322-C7B0E2A1E232}"/>
                </a:ext>
              </a:extLst>
            </p:cNvPr>
            <p:cNvSpPr/>
            <p:nvPr/>
          </p:nvSpPr>
          <p:spPr>
            <a:xfrm>
              <a:off x="6351965" y="4398520"/>
              <a:ext cx="263141" cy="139122"/>
            </a:xfrm>
            <a:prstGeom prst="roundRect">
              <a:avLst>
                <a:gd name="adj" fmla="val 4685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5" name="Rectangle: Rounded Corners 8">
              <a:extLst>
                <a:ext uri="{FF2B5EF4-FFF2-40B4-BE49-F238E27FC236}">
                  <a16:creationId xmlns:a16="http://schemas.microsoft.com/office/drawing/2014/main" id="{220E4826-921B-40D3-AA7A-C10708773102}"/>
                </a:ext>
              </a:extLst>
            </p:cNvPr>
            <p:cNvSpPr/>
            <p:nvPr/>
          </p:nvSpPr>
          <p:spPr>
            <a:xfrm>
              <a:off x="6351965" y="4557971"/>
              <a:ext cx="613378" cy="139122"/>
            </a:xfrm>
            <a:prstGeom prst="roundRect">
              <a:avLst>
                <a:gd name="adj" fmla="val 4685"/>
              </a:avLst>
            </a:prstGeom>
            <a:solidFill>
              <a:srgbClr val="D54998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6" name="Rectangle: Rounded Corners 8">
              <a:extLst>
                <a:ext uri="{FF2B5EF4-FFF2-40B4-BE49-F238E27FC236}">
                  <a16:creationId xmlns:a16="http://schemas.microsoft.com/office/drawing/2014/main" id="{FA4773CE-0C03-4D93-9DBC-DF9F864D1937}"/>
                </a:ext>
              </a:extLst>
            </p:cNvPr>
            <p:cNvSpPr/>
            <p:nvPr/>
          </p:nvSpPr>
          <p:spPr>
            <a:xfrm>
              <a:off x="6639681" y="4401404"/>
              <a:ext cx="325662" cy="139122"/>
            </a:xfrm>
            <a:prstGeom prst="roundRect">
              <a:avLst>
                <a:gd name="adj" fmla="val 4685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en-GB" sz="24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147" name="Conector: angular 146">
              <a:extLst>
                <a:ext uri="{FF2B5EF4-FFF2-40B4-BE49-F238E27FC236}">
                  <a16:creationId xmlns:a16="http://schemas.microsoft.com/office/drawing/2014/main" id="{5DDD17C6-F8EC-40FF-B004-E9DB9FFC2F0A}"/>
                </a:ext>
              </a:extLst>
            </p:cNvPr>
            <p:cNvCxnSpPr>
              <a:stCxn id="61" idx="3"/>
              <a:endCxn id="137" idx="3"/>
            </p:cNvCxnSpPr>
            <p:nvPr/>
          </p:nvCxnSpPr>
          <p:spPr>
            <a:xfrm>
              <a:off x="6991145" y="2563838"/>
              <a:ext cx="12700" cy="1977461"/>
            </a:xfrm>
            <a:prstGeom prst="bentConnector3">
              <a:avLst>
                <a:gd name="adj1" fmla="val 7200000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8" name="Conector: angular 147">
              <a:extLst>
                <a:ext uri="{FF2B5EF4-FFF2-40B4-BE49-F238E27FC236}">
                  <a16:creationId xmlns:a16="http://schemas.microsoft.com/office/drawing/2014/main" id="{0E1DD3D6-CE57-4D45-9CE1-D8E65A922DAD}"/>
                </a:ext>
              </a:extLst>
            </p:cNvPr>
            <p:cNvCxnSpPr>
              <a:cxnSpLocks/>
              <a:stCxn id="77" idx="3"/>
              <a:endCxn id="137" idx="3"/>
            </p:cNvCxnSpPr>
            <p:nvPr/>
          </p:nvCxnSpPr>
          <p:spPr>
            <a:xfrm>
              <a:off x="6991145" y="3229878"/>
              <a:ext cx="12700" cy="1311421"/>
            </a:xfrm>
            <a:prstGeom prst="bentConnector3">
              <a:avLst>
                <a:gd name="adj1" fmla="val 6530236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Conector: angular 148">
              <a:extLst>
                <a:ext uri="{FF2B5EF4-FFF2-40B4-BE49-F238E27FC236}">
                  <a16:creationId xmlns:a16="http://schemas.microsoft.com/office/drawing/2014/main" id="{644FFB9F-ADA0-4268-AA5F-D2818A0A686E}"/>
                </a:ext>
              </a:extLst>
            </p:cNvPr>
            <p:cNvCxnSpPr>
              <a:cxnSpLocks/>
              <a:stCxn id="124" idx="3"/>
              <a:endCxn id="137" idx="3"/>
            </p:cNvCxnSpPr>
            <p:nvPr/>
          </p:nvCxnSpPr>
          <p:spPr>
            <a:xfrm>
              <a:off x="6991145" y="3895917"/>
              <a:ext cx="12700" cy="645382"/>
            </a:xfrm>
            <a:prstGeom prst="bentConnector3">
              <a:avLst>
                <a:gd name="adj1" fmla="val 5860465"/>
              </a:avLst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" name="TextBox 3">
            <a:extLst>
              <a:ext uri="{FF2B5EF4-FFF2-40B4-BE49-F238E27FC236}">
                <a16:creationId xmlns:a16="http://schemas.microsoft.com/office/drawing/2014/main" id="{B3A2E57D-B6D5-36FE-1D4E-E75D7E58CD6C}"/>
              </a:ext>
            </a:extLst>
          </p:cNvPr>
          <p:cNvSpPr txBox="1"/>
          <p:nvPr/>
        </p:nvSpPr>
        <p:spPr>
          <a:xfrm>
            <a:off x="641667" y="3398210"/>
            <a:ext cx="8245476" cy="3693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Toma de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decisiones críticas cuanto antes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D0C73BD6-9A75-0CD3-BB0F-9EC901DB89E0}"/>
              </a:ext>
            </a:extLst>
          </p:cNvPr>
          <p:cNvSpPr/>
          <p:nvPr/>
        </p:nvSpPr>
        <p:spPr>
          <a:xfrm>
            <a:off x="1238203" y="3835025"/>
            <a:ext cx="764252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Hacer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obliga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hacer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profundo, nada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dejarse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sobre</a:t>
            </a:r>
            <a:r>
              <a:rPr lang="en-GB" sz="1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 </a:t>
            </a:r>
            <a:r>
              <a:rPr lang="en-GB" sz="12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marcha</a:t>
            </a:r>
            <a:endParaRPr lang="en-GB" sz="1200" i="1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F439CED-111D-9CC5-4A93-ABFA59FA05A6}"/>
              </a:ext>
            </a:extLst>
          </p:cNvPr>
          <p:cNvSpPr/>
          <p:nvPr/>
        </p:nvSpPr>
        <p:spPr>
          <a:xfrm>
            <a:off x="1238203" y="4174184"/>
            <a:ext cx="656370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Hay que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plantear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cuestiones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comunicación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etc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5D37C-6BF7-8796-37B9-8B84C30B5FE8}"/>
              </a:ext>
            </a:extLst>
          </p:cNvPr>
          <p:cNvSpPr/>
          <p:nvPr/>
        </p:nvSpPr>
        <p:spPr>
          <a:xfrm>
            <a:off x="1238203" y="4513343"/>
            <a:ext cx="562434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Necesitamos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contratos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suposiciones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esbozos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incluso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pruebas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concepto</a:t>
            </a: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AutoShape 2" descr="Warning SVG Vector Icon">
            <a:extLst>
              <a:ext uri="{FF2B5EF4-FFF2-40B4-BE49-F238E27FC236}">
                <a16:creationId xmlns:a16="http://schemas.microsoft.com/office/drawing/2014/main" id="{930695CB-542C-29E3-1C3D-51AD62DAB0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81375" y="138112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8777B564-95CA-EA9F-1277-F37DC7132F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0866" y="3837688"/>
            <a:ext cx="302754" cy="302754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7E415510-A882-D6A2-2C5E-E7ACA38C13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1889" y="4182171"/>
            <a:ext cx="302754" cy="302754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F0B3CDD1-9FBB-F1A7-9197-65567A7097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1889" y="4525849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135421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principal y única desventaja es el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peso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completo de la solución. El navegador tendrá que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descargar más código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Cada microfrontend es una aplicación en si misma, con todas sus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 habitual es que haya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redundancia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Desventajas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2E3E02A7-C95F-45E8-A127-06553C9D589C}"/>
              </a:ext>
            </a:extLst>
          </p:cNvPr>
          <p:cNvSpPr/>
          <p:nvPr/>
        </p:nvSpPr>
        <p:spPr>
          <a:xfrm>
            <a:off x="3242674" y="2479355"/>
            <a:ext cx="2524139" cy="1430400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E403B10D-AA0A-4A28-AEAE-7522EB4DAF20}"/>
              </a:ext>
            </a:extLst>
          </p:cNvPr>
          <p:cNvSpPr/>
          <p:nvPr/>
        </p:nvSpPr>
        <p:spPr>
          <a:xfrm>
            <a:off x="3304535" y="2552271"/>
            <a:ext cx="987712" cy="559726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75C2811F-FA99-4502-8937-52D98887E220}"/>
              </a:ext>
            </a:extLst>
          </p:cNvPr>
          <p:cNvSpPr/>
          <p:nvPr/>
        </p:nvSpPr>
        <p:spPr>
          <a:xfrm>
            <a:off x="3304535" y="3184913"/>
            <a:ext cx="2396177" cy="657427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7ECFFAE0-EDB1-4588-BFED-B21DF7411321}"/>
              </a:ext>
            </a:extLst>
          </p:cNvPr>
          <p:cNvSpPr/>
          <p:nvPr/>
        </p:nvSpPr>
        <p:spPr>
          <a:xfrm>
            <a:off x="4354109" y="2553095"/>
            <a:ext cx="1346604" cy="559726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E1B29B72-A877-4DA6-813A-F243B31316CB}"/>
              </a:ext>
            </a:extLst>
          </p:cNvPr>
          <p:cNvSpPr/>
          <p:nvPr/>
        </p:nvSpPr>
        <p:spPr>
          <a:xfrm>
            <a:off x="5561298" y="4235620"/>
            <a:ext cx="252413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¿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Cómo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intentaremos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mitigarlo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?</a:t>
            </a:r>
          </a:p>
        </p:txBody>
      </p:sp>
      <p:pic>
        <p:nvPicPr>
          <p:cNvPr id="20" name="Gráfico 19">
            <a:extLst>
              <a:ext uri="{FF2B5EF4-FFF2-40B4-BE49-F238E27FC236}">
                <a16:creationId xmlns:a16="http://schemas.microsoft.com/office/drawing/2014/main" id="{51355AC3-DC98-42D1-8164-997F6E8BF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961" y="4257789"/>
            <a:ext cx="302755" cy="302755"/>
          </a:xfrm>
          <a:prstGeom prst="rect">
            <a:avLst/>
          </a:prstGeom>
        </p:spPr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0D4B6727-1DB8-436E-9ABA-F764CF3B3F13}"/>
              </a:ext>
            </a:extLst>
          </p:cNvPr>
          <p:cNvSpPr/>
          <p:nvPr/>
        </p:nvSpPr>
        <p:spPr>
          <a:xfrm>
            <a:off x="5672321" y="4526024"/>
            <a:ext cx="112632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 Loading</a:t>
            </a: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C45F8D66-30CC-41F4-8C3F-710B58B9DD75}"/>
              </a:ext>
            </a:extLst>
          </p:cNvPr>
          <p:cNvSpPr/>
          <p:nvPr/>
        </p:nvSpPr>
        <p:spPr>
          <a:xfrm>
            <a:off x="6894247" y="4526024"/>
            <a:ext cx="1884541" cy="27699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108000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Federación</a:t>
            </a:r>
            <a:r>
              <a:rPr lang="en-GB" sz="12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</a:t>
            </a:r>
            <a:endParaRPr lang="en-GB" sz="12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807984A6-EC6F-45AB-B5CE-25B8ECE848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6363" y="2599201"/>
            <a:ext cx="463517" cy="463517"/>
          </a:xfrm>
          <a:prstGeom prst="rect">
            <a:avLst/>
          </a:prstGeom>
        </p:spPr>
      </p:pic>
      <p:sp>
        <p:nvSpPr>
          <p:cNvPr id="23" name="TextBox 3">
            <a:extLst>
              <a:ext uri="{FF2B5EF4-FFF2-40B4-BE49-F238E27FC236}">
                <a16:creationId xmlns:a16="http://schemas.microsoft.com/office/drawing/2014/main" id="{2C46ED57-32DB-402C-A1F3-9B67F9D50E76}"/>
              </a:ext>
            </a:extLst>
          </p:cNvPr>
          <p:cNvSpPr txBox="1"/>
          <p:nvPr/>
        </p:nvSpPr>
        <p:spPr>
          <a:xfrm>
            <a:off x="1158076" y="2673068"/>
            <a:ext cx="1069806" cy="315784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pPr algn="r"/>
            <a:r>
              <a:rPr lang="es-ES" sz="1000" b="1" dirty="0" err="1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v16.8</a:t>
            </a:r>
          </a:p>
          <a:p>
            <a:pPr algn="r"/>
            <a:r>
              <a:rPr lang="es-ES" sz="1000" b="1" dirty="0">
                <a:solidFill>
                  <a:srgbClr val="5567D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 v4</a:t>
            </a:r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0734F747-4C7A-49D8-9200-EDAC73439471}"/>
              </a:ext>
            </a:extLst>
          </p:cNvPr>
          <p:cNvSpPr txBox="1"/>
          <p:nvPr/>
        </p:nvSpPr>
        <p:spPr>
          <a:xfrm>
            <a:off x="6823368" y="2673068"/>
            <a:ext cx="1069806" cy="315784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r>
              <a:rPr lang="es-ES" sz="1000" b="1" dirty="0" err="1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v15.6</a:t>
            </a:r>
          </a:p>
          <a:p>
            <a:r>
              <a:rPr lang="es-ES" sz="1000" b="1" dirty="0">
                <a:solidFill>
                  <a:srgbClr val="3DA51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Material-UI v4</a:t>
            </a:r>
          </a:p>
        </p:txBody>
      </p:sp>
      <p:sp>
        <p:nvSpPr>
          <p:cNvPr id="28" name="TextBox 3">
            <a:extLst>
              <a:ext uri="{FF2B5EF4-FFF2-40B4-BE49-F238E27FC236}">
                <a16:creationId xmlns:a16="http://schemas.microsoft.com/office/drawing/2014/main" id="{A64D6EA9-075C-4DBB-BF96-43A66D89BCF7}"/>
              </a:ext>
            </a:extLst>
          </p:cNvPr>
          <p:cNvSpPr txBox="1"/>
          <p:nvPr/>
        </p:nvSpPr>
        <p:spPr>
          <a:xfrm>
            <a:off x="6907835" y="3396813"/>
            <a:ext cx="919211" cy="233626"/>
          </a:xfrm>
          <a:prstGeom prst="rect">
            <a:avLst/>
          </a:prstGeom>
          <a:noFill/>
        </p:spPr>
        <p:txBody>
          <a:bodyPr wrap="none" lIns="108000" rIns="108000" rtlCol="0" anchor="ctr" anchorCtr="0">
            <a:noAutofit/>
          </a:bodyPr>
          <a:lstStyle/>
          <a:p>
            <a:pPr algn="r"/>
            <a:r>
              <a:rPr lang="es-ES" sz="1000" b="1" dirty="0" err="1">
                <a:solidFill>
                  <a:srgbClr val="D549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lang="es-ES" sz="1000" b="1" dirty="0">
                <a:solidFill>
                  <a:srgbClr val="D5499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v16.8</a:t>
            </a:r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8D857AB1-954B-49FF-B4F1-988EA577F068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rot="10800000">
            <a:off x="2609881" y="2830960"/>
            <a:ext cx="694655" cy="1174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áfico 29">
            <a:extLst>
              <a:ext uri="{FF2B5EF4-FFF2-40B4-BE49-F238E27FC236}">
                <a16:creationId xmlns:a16="http://schemas.microsoft.com/office/drawing/2014/main" id="{B5CA6A72-0A24-4FDC-997F-373AFCF94F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44318" y="2600494"/>
            <a:ext cx="463517" cy="463517"/>
          </a:xfrm>
          <a:prstGeom prst="rect">
            <a:avLst/>
          </a:prstGeom>
        </p:spPr>
      </p:pic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240B5E02-47C6-4304-ACBF-139355C7E995}"/>
              </a:ext>
            </a:extLst>
          </p:cNvPr>
          <p:cNvCxnSpPr>
            <a:cxnSpLocks/>
            <a:stCxn id="12" idx="3"/>
            <a:endCxn id="30" idx="1"/>
          </p:cNvCxnSpPr>
          <p:nvPr/>
        </p:nvCxnSpPr>
        <p:spPr>
          <a:xfrm flipV="1">
            <a:off x="5700713" y="2832253"/>
            <a:ext cx="743605" cy="705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8" name="Gráfico 37">
            <a:extLst>
              <a:ext uri="{FF2B5EF4-FFF2-40B4-BE49-F238E27FC236}">
                <a16:creationId xmlns:a16="http://schemas.microsoft.com/office/drawing/2014/main" id="{161DE996-62FE-4D12-94B8-BF3465D14B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44318" y="3279230"/>
            <a:ext cx="463517" cy="463517"/>
          </a:xfrm>
          <a:prstGeom prst="rect">
            <a:avLst/>
          </a:prstGeom>
        </p:spPr>
      </p:pic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3CD6CE3-CD89-4CD7-A215-9BACA6191A71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 flipV="1">
            <a:off x="5700712" y="3510989"/>
            <a:ext cx="743606" cy="2638"/>
          </a:xfrm>
          <a:prstGeom prst="bentConnector3">
            <a:avLst>
              <a:gd name="adj1" fmla="val 50000"/>
            </a:avLst>
          </a:prstGeom>
          <a:ln w="127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16">
            <a:extLst>
              <a:ext uri="{FF2B5EF4-FFF2-40B4-BE49-F238E27FC236}">
                <a16:creationId xmlns:a16="http://schemas.microsoft.com/office/drawing/2014/main" id="{D98F13F9-68A4-4524-9744-7AE2217624CE}"/>
              </a:ext>
            </a:extLst>
          </p:cNvPr>
          <p:cNvSpPr/>
          <p:nvPr/>
        </p:nvSpPr>
        <p:spPr>
          <a:xfrm>
            <a:off x="1214574" y="4235620"/>
            <a:ext cx="3688405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olvidemos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la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redundancia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también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tiene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positivo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versiones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trabajando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la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vez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1" name="Gráfico 40">
            <a:extLst>
              <a:ext uri="{FF2B5EF4-FFF2-40B4-BE49-F238E27FC236}">
                <a16:creationId xmlns:a16="http://schemas.microsoft.com/office/drawing/2014/main" id="{2AC62CE6-7D1C-4F22-A32D-68CCB0530B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5930" y="4257790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CD5B7A77-187D-46D7-8CC6-7D726F9A3753}"/>
              </a:ext>
            </a:extLst>
          </p:cNvPr>
          <p:cNvSpPr txBox="1"/>
          <p:nvPr/>
        </p:nvSpPr>
        <p:spPr>
          <a:xfrm>
            <a:off x="647699" y="928604"/>
            <a:ext cx="8245476" cy="178510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Mismo </a:t>
            </a:r>
            <a:r>
              <a:rPr lang="es-ES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execution</a:t>
            </a:r>
            <a:r>
              <a:rPr lang="es-ES" i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i="1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context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recursos compartidos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DOM, </a:t>
            </a:r>
            <a:r>
              <a:rPr lang="es-ES" dirty="0" err="1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URL, etc.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Tecnologías no adaptadas a microfrontends: problema de las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múltiples instancias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ejecutándose a la vez. Es necesario hacer prototipos.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Caso ideal: </a:t>
            </a:r>
            <a:r>
              <a:rPr lang="es-ES" b="1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microfrontends estancos</a:t>
            </a:r>
            <a:r>
              <a:rPr lang="es-ES" dirty="0">
                <a:solidFill>
                  <a:srgbClr val="2424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Rara vez es posible, necesitaremos elementos comunes: comunicación, estado, tema, etc.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7699" y="-1627"/>
            <a:ext cx="8245476" cy="810657"/>
          </a:xfrm>
        </p:spPr>
        <p:txBody>
          <a:bodyPr lIns="0" anchor="b"/>
          <a:lstStyle/>
          <a:p>
            <a:r>
              <a:rPr lang="es-ES_tradnl" sz="4000" spc="-300" dirty="0">
                <a:solidFill>
                  <a:srgbClr val="242415"/>
                </a:solidFill>
                <a:latin typeface="Montserrat SemiBold" panose="00000700000000000000" pitchFamily="2" charset="0"/>
              </a:rPr>
              <a:t>Retos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00B578-A172-4123-A9F9-10474B82C587}"/>
              </a:ext>
            </a:extLst>
          </p:cNvPr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_tradn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2C0B6E-8BC4-4A12-98F7-D9A79BBEE766}"/>
              </a:ext>
            </a:extLst>
          </p:cNvPr>
          <p:cNvSpPr/>
          <p:nvPr/>
        </p:nvSpPr>
        <p:spPr>
          <a:xfrm>
            <a:off x="4961064" y="3195760"/>
            <a:ext cx="3637917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Necesitamos despejar interrogantes (contratos, interfaces, datos comunes, 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en las primeras fases del proyecto.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E88A2090-168E-477E-8F98-4A07D726B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420" y="3217930"/>
            <a:ext cx="302754" cy="302754"/>
          </a:xfrm>
          <a:prstGeom prst="rect">
            <a:avLst/>
          </a:prstGeom>
        </p:spPr>
      </p:pic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658F7994-C093-4F14-AB99-A10DDD09B622}"/>
              </a:ext>
            </a:extLst>
          </p:cNvPr>
          <p:cNvSpPr/>
          <p:nvPr/>
        </p:nvSpPr>
        <p:spPr>
          <a:xfrm>
            <a:off x="1859641" y="3378583"/>
            <a:ext cx="1287946" cy="729864"/>
          </a:xfrm>
          <a:prstGeom prst="roundRect">
            <a:avLst>
              <a:gd name="adj" fmla="val 4685"/>
            </a:avLst>
          </a:prstGeom>
          <a:solidFill>
            <a:srgbClr val="7F7F7F">
              <a:alpha val="25000"/>
            </a:srgbClr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60C333B7-93BB-44D0-8D7A-D6C9E3960E7C}"/>
              </a:ext>
            </a:extLst>
          </p:cNvPr>
          <p:cNvSpPr/>
          <p:nvPr/>
        </p:nvSpPr>
        <p:spPr>
          <a:xfrm>
            <a:off x="1198011" y="3355408"/>
            <a:ext cx="503981" cy="285601"/>
          </a:xfrm>
          <a:prstGeom prst="roundRect">
            <a:avLst>
              <a:gd name="adj" fmla="val 4685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8A01B722-B675-4067-B0C7-9EF35420421B}"/>
              </a:ext>
            </a:extLst>
          </p:cNvPr>
          <p:cNvSpPr/>
          <p:nvPr/>
        </p:nvSpPr>
        <p:spPr>
          <a:xfrm>
            <a:off x="2020579" y="4271953"/>
            <a:ext cx="1222654" cy="335453"/>
          </a:xfrm>
          <a:prstGeom prst="roundRect">
            <a:avLst>
              <a:gd name="adj" fmla="val 4685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: Rounded Corners 8">
            <a:extLst>
              <a:ext uri="{FF2B5EF4-FFF2-40B4-BE49-F238E27FC236}">
                <a16:creationId xmlns:a16="http://schemas.microsoft.com/office/drawing/2014/main" id="{494D53BF-CD5E-44E3-B8FF-44A4A393DF79}"/>
              </a:ext>
            </a:extLst>
          </p:cNvPr>
          <p:cNvSpPr/>
          <p:nvPr/>
        </p:nvSpPr>
        <p:spPr>
          <a:xfrm>
            <a:off x="3301928" y="3192579"/>
            <a:ext cx="687106" cy="285601"/>
          </a:xfrm>
          <a:prstGeom prst="roundRect">
            <a:avLst>
              <a:gd name="adj" fmla="val 4685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53DA6775-AF78-4D98-B92E-818FFCAB5C57}"/>
              </a:ext>
            </a:extLst>
          </p:cNvPr>
          <p:cNvSpPr/>
          <p:nvPr/>
        </p:nvSpPr>
        <p:spPr>
          <a:xfrm>
            <a:off x="1891764" y="3413727"/>
            <a:ext cx="503981" cy="285601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5567D5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Rectangle: Rounded Corners 8">
            <a:extLst>
              <a:ext uri="{FF2B5EF4-FFF2-40B4-BE49-F238E27FC236}">
                <a16:creationId xmlns:a16="http://schemas.microsoft.com/office/drawing/2014/main" id="{C40C9105-04EE-41BE-84E5-FEBF7D1DE080}"/>
              </a:ext>
            </a:extLst>
          </p:cNvPr>
          <p:cNvSpPr/>
          <p:nvPr/>
        </p:nvSpPr>
        <p:spPr>
          <a:xfrm>
            <a:off x="1892286" y="3734472"/>
            <a:ext cx="1222654" cy="335453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D54998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Rectangle: Rounded Corners 8">
            <a:extLst>
              <a:ext uri="{FF2B5EF4-FFF2-40B4-BE49-F238E27FC236}">
                <a16:creationId xmlns:a16="http://schemas.microsoft.com/office/drawing/2014/main" id="{B314F159-248E-4652-A8A2-89AD881CCD02}"/>
              </a:ext>
            </a:extLst>
          </p:cNvPr>
          <p:cNvSpPr/>
          <p:nvPr/>
        </p:nvSpPr>
        <p:spPr>
          <a:xfrm>
            <a:off x="2427834" y="3413727"/>
            <a:ext cx="687106" cy="285601"/>
          </a:xfrm>
          <a:prstGeom prst="roundRect">
            <a:avLst>
              <a:gd name="adj" fmla="val 4685"/>
            </a:avLst>
          </a:prstGeom>
          <a:noFill/>
          <a:ln w="12700">
            <a:solidFill>
              <a:srgbClr val="3DA510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GB" sz="24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6FFB19E-D01B-4A71-A752-99E60D819A65}"/>
              </a:ext>
            </a:extLst>
          </p:cNvPr>
          <p:cNvGrpSpPr/>
          <p:nvPr/>
        </p:nvGrpSpPr>
        <p:grpSpPr>
          <a:xfrm>
            <a:off x="1450003" y="2503620"/>
            <a:ext cx="2195478" cy="1854402"/>
            <a:chOff x="1450003" y="2585279"/>
            <a:chExt cx="2195478" cy="1854402"/>
          </a:xfrm>
        </p:grpSpPr>
        <p:cxnSp>
          <p:nvCxnSpPr>
            <p:cNvPr id="32" name="Conector: curvado 31">
              <a:extLst>
                <a:ext uri="{FF2B5EF4-FFF2-40B4-BE49-F238E27FC236}">
                  <a16:creationId xmlns:a16="http://schemas.microsoft.com/office/drawing/2014/main" id="{5F9C4A50-1913-4251-AA77-0ED1D4F1767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rot="10800000" flipV="1">
              <a:off x="2763559" y="3335379"/>
              <a:ext cx="538368" cy="246622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Conector: curvado 35">
              <a:extLst>
                <a:ext uri="{FF2B5EF4-FFF2-40B4-BE49-F238E27FC236}">
                  <a16:creationId xmlns:a16="http://schemas.microsoft.com/office/drawing/2014/main" id="{F96EA1F8-EB4E-444E-8F37-295E174B6F52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701992" y="3498208"/>
              <a:ext cx="450242" cy="83793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ector: curvado 38">
              <a:extLst>
                <a:ext uri="{FF2B5EF4-FFF2-40B4-BE49-F238E27FC236}">
                  <a16:creationId xmlns:a16="http://schemas.microsoft.com/office/drawing/2014/main" id="{25FAA5AA-B4BF-4FBF-AC9E-2A49D1D1986A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rot="16200000" flipV="1">
              <a:off x="2344844" y="3984890"/>
              <a:ext cx="387325" cy="186799"/>
            </a:xfrm>
            <a:prstGeom prst="curvedConnector3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Conector: curvado 40">
              <a:extLst>
                <a:ext uri="{FF2B5EF4-FFF2-40B4-BE49-F238E27FC236}">
                  <a16:creationId xmlns:a16="http://schemas.microsoft.com/office/drawing/2014/main" id="{AE46CC02-6DBC-44BF-983A-C00A728230FE}"/>
                </a:ext>
              </a:extLst>
            </p:cNvPr>
            <p:cNvCxnSpPr>
              <a:stCxn id="8" idx="1"/>
              <a:endCxn id="7" idx="2"/>
            </p:cNvCxnSpPr>
            <p:nvPr/>
          </p:nvCxnSpPr>
          <p:spPr>
            <a:xfrm rot="10800000">
              <a:off x="1450003" y="3641010"/>
              <a:ext cx="570577" cy="798671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Conector: curvado 42">
              <a:extLst>
                <a:ext uri="{FF2B5EF4-FFF2-40B4-BE49-F238E27FC236}">
                  <a16:creationId xmlns:a16="http://schemas.microsoft.com/office/drawing/2014/main" id="{DDB1DBB1-333F-4352-941F-FFDAD6498680}"/>
                </a:ext>
              </a:extLst>
            </p:cNvPr>
            <p:cNvCxnSpPr>
              <a:stCxn id="8" idx="3"/>
              <a:endCxn id="22" idx="2"/>
            </p:cNvCxnSpPr>
            <p:nvPr/>
          </p:nvCxnSpPr>
          <p:spPr>
            <a:xfrm flipV="1">
              <a:off x="3243233" y="3478180"/>
              <a:ext cx="402248" cy="961500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Conector: curvado 44">
              <a:extLst>
                <a:ext uri="{FF2B5EF4-FFF2-40B4-BE49-F238E27FC236}">
                  <a16:creationId xmlns:a16="http://schemas.microsoft.com/office/drawing/2014/main" id="{B36D899E-5AF6-4E3A-94E8-BCED581A0CF4}"/>
                </a:ext>
              </a:extLst>
            </p:cNvPr>
            <p:cNvCxnSpPr>
              <a:cxnSpLocks/>
            </p:cNvCxnSpPr>
            <p:nvPr/>
          </p:nvCxnSpPr>
          <p:spPr>
            <a:xfrm rot="18660000">
              <a:off x="1803938" y="2603279"/>
              <a:ext cx="1476000" cy="1440000"/>
            </a:xfrm>
            <a:prstGeom prst="curvedConnector2">
              <a:avLst/>
            </a:prstGeom>
            <a:ln w="12700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44B4C270-7E11-4ED4-A01E-731F2743224D}"/>
              </a:ext>
            </a:extLst>
          </p:cNvPr>
          <p:cNvGrpSpPr/>
          <p:nvPr/>
        </p:nvGrpSpPr>
        <p:grpSpPr>
          <a:xfrm>
            <a:off x="3444356" y="3862016"/>
            <a:ext cx="252353" cy="252353"/>
            <a:chOff x="4152946" y="3663661"/>
            <a:chExt cx="252353" cy="252353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ED5CF141-899A-43A4-B9FF-B22945AC5E20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8" name="Gráfico 27">
              <a:extLst>
                <a:ext uri="{FF2B5EF4-FFF2-40B4-BE49-F238E27FC236}">
                  <a16:creationId xmlns:a16="http://schemas.microsoft.com/office/drawing/2014/main" id="{86561A16-7A08-407F-8689-DB209C4B8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139E585-AD62-46D2-825E-3FECBCBECA81}"/>
              </a:ext>
            </a:extLst>
          </p:cNvPr>
          <p:cNvGrpSpPr/>
          <p:nvPr/>
        </p:nvGrpSpPr>
        <p:grpSpPr>
          <a:xfrm>
            <a:off x="1463974" y="4002636"/>
            <a:ext cx="252353" cy="252353"/>
            <a:chOff x="4152946" y="3663661"/>
            <a:chExt cx="252353" cy="252353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FC04E1B7-B54B-4470-AFA0-75FBC5B34692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8" name="Gráfico 67">
              <a:extLst>
                <a:ext uri="{FF2B5EF4-FFF2-40B4-BE49-F238E27FC236}">
                  <a16:creationId xmlns:a16="http://schemas.microsoft.com/office/drawing/2014/main" id="{1BDB755F-C550-4B36-970E-9817BC6FF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6AC70EE4-73EE-4F48-AF89-05BB45CB8AC6}"/>
              </a:ext>
            </a:extLst>
          </p:cNvPr>
          <p:cNvGrpSpPr/>
          <p:nvPr/>
        </p:nvGrpSpPr>
        <p:grpSpPr>
          <a:xfrm>
            <a:off x="2377436" y="2762114"/>
            <a:ext cx="252353" cy="252353"/>
            <a:chOff x="4152946" y="3663661"/>
            <a:chExt cx="252353" cy="252353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2613BB0-D8D8-43F2-9A29-68E65C41D87A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1" name="Gráfico 70">
              <a:extLst>
                <a:ext uri="{FF2B5EF4-FFF2-40B4-BE49-F238E27FC236}">
                  <a16:creationId xmlns:a16="http://schemas.microsoft.com/office/drawing/2014/main" id="{A11F4166-8D70-40F8-BF81-DD863BAF1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9B6BEE0D-2830-48BD-BA7F-BD3B4F9A0E3B}"/>
              </a:ext>
            </a:extLst>
          </p:cNvPr>
          <p:cNvGrpSpPr/>
          <p:nvPr/>
        </p:nvGrpSpPr>
        <p:grpSpPr>
          <a:xfrm>
            <a:off x="1846781" y="3466937"/>
            <a:ext cx="165156" cy="165156"/>
            <a:chOff x="4152946" y="3663661"/>
            <a:chExt cx="252353" cy="252353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00274651-4044-40EA-94AF-9C0C9F1825FC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74" name="Gráfico 73">
              <a:extLst>
                <a:ext uri="{FF2B5EF4-FFF2-40B4-BE49-F238E27FC236}">
                  <a16:creationId xmlns:a16="http://schemas.microsoft.com/office/drawing/2014/main" id="{143E5659-ED8B-4961-BB3B-B28566591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595D2BCD-FB13-4EFD-927A-ED07678C5F6C}"/>
              </a:ext>
            </a:extLst>
          </p:cNvPr>
          <p:cNvGrpSpPr/>
          <p:nvPr/>
        </p:nvGrpSpPr>
        <p:grpSpPr>
          <a:xfrm>
            <a:off x="2466751" y="4004397"/>
            <a:ext cx="165156" cy="165156"/>
            <a:chOff x="4152946" y="3663661"/>
            <a:chExt cx="252353" cy="252353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69E18253-7631-4B23-A192-B853E244B9AE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0" name="Gráfico 79">
              <a:extLst>
                <a:ext uri="{FF2B5EF4-FFF2-40B4-BE49-F238E27FC236}">
                  <a16:creationId xmlns:a16="http://schemas.microsoft.com/office/drawing/2014/main" id="{387EFB23-7682-4083-8C6C-C9F91A4BE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0883B8C3-22EB-44DC-B427-DFA308A6E77C}"/>
              </a:ext>
            </a:extLst>
          </p:cNvPr>
          <p:cNvGrpSpPr/>
          <p:nvPr/>
        </p:nvGrpSpPr>
        <p:grpSpPr>
          <a:xfrm>
            <a:off x="2936331" y="3387537"/>
            <a:ext cx="165156" cy="165156"/>
            <a:chOff x="4152946" y="3663661"/>
            <a:chExt cx="252353" cy="252353"/>
          </a:xfrm>
        </p:grpSpPr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8BCC225B-8FB5-4405-AF13-465C7902D216}"/>
                </a:ext>
              </a:extLst>
            </p:cNvPr>
            <p:cNvSpPr/>
            <p:nvPr/>
          </p:nvSpPr>
          <p:spPr>
            <a:xfrm>
              <a:off x="4188202" y="3697874"/>
              <a:ext cx="182364" cy="1823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83" name="Gráfico 82">
              <a:extLst>
                <a:ext uri="{FF2B5EF4-FFF2-40B4-BE49-F238E27FC236}">
                  <a16:creationId xmlns:a16="http://schemas.microsoft.com/office/drawing/2014/main" id="{13524616-EE3B-4791-8C8C-9BCCBC93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52946" y="3663661"/>
              <a:ext cx="252353" cy="252353"/>
            </a:xfrm>
            <a:prstGeom prst="rect">
              <a:avLst/>
            </a:prstGeom>
          </p:spPr>
        </p:pic>
      </p:grpSp>
      <p:sp>
        <p:nvSpPr>
          <p:cNvPr id="40" name="Rectangle 16">
            <a:extLst>
              <a:ext uri="{FF2B5EF4-FFF2-40B4-BE49-F238E27FC236}">
                <a16:creationId xmlns:a16="http://schemas.microsoft.com/office/drawing/2014/main" id="{A72D832A-A7DE-4FA4-8CA4-DF24C8C9CE89}"/>
              </a:ext>
            </a:extLst>
          </p:cNvPr>
          <p:cNvSpPr/>
          <p:nvPr/>
        </p:nvSpPr>
        <p:spPr>
          <a:xfrm>
            <a:off x="4961064" y="3864261"/>
            <a:ext cx="3637917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108000" rtlCol="0">
            <a:spAutoFit/>
          </a:bodyPr>
          <a:lstStyle/>
          <a:p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Intentar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atarse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ninguna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tecnología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concreta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 que a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ellos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respecta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suele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 </a:t>
            </a:r>
            <a:r>
              <a:rPr lang="en-GB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beneficioso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15180A65-AD72-4F09-B861-315FB0E4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420" y="3886431"/>
            <a:ext cx="302754" cy="30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8D800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14481</TotalTime>
  <Words>950</Words>
  <Application>Microsoft Office PowerPoint</Application>
  <PresentationFormat>Presentación en pantalla (16:9)</PresentationFormat>
  <Paragraphs>205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Montserrat SemiBold</vt:lpstr>
      <vt:lpstr>Neo Sans Std</vt:lpstr>
      <vt:lpstr>Open Sans</vt:lpstr>
      <vt:lpstr>Montserrat Medium</vt:lpstr>
      <vt:lpstr>Neo Sans Std Light</vt:lpstr>
      <vt:lpstr>Arial</vt:lpstr>
      <vt:lpstr>Calibri</vt:lpstr>
      <vt:lpstr>Neo Sans Std Medium</vt:lpstr>
      <vt:lpstr>Office Theme</vt:lpstr>
      <vt:lpstr>Presentación de PowerPoint</vt:lpstr>
      <vt:lpstr>Definición</vt:lpstr>
      <vt:lpstr>Definición</vt:lpstr>
      <vt:lpstr>Evolución</vt:lpstr>
      <vt:lpstr>Presentación de PowerPoint</vt:lpstr>
      <vt:lpstr>Beneficios</vt:lpstr>
      <vt:lpstr>Beneficios</vt:lpstr>
      <vt:lpstr>Desventajas</vt:lpstr>
      <vt:lpstr>Retos</vt:lpstr>
      <vt:lpstr>Microfrontends, SI o NO</vt:lpstr>
      <vt:lpstr>Presentación de PowerPoint</vt:lpstr>
      <vt:lpstr>Enfoques</vt:lpstr>
      <vt:lpstr>Formatos</vt:lpstr>
      <vt:lpstr>Presentación de PowerPoint</vt:lpstr>
      <vt:lpstr>Module Federation</vt:lpstr>
      <vt:lpstr>Module Federation</vt:lpstr>
      <vt:lpstr>Presentación de PowerPoint</vt:lpstr>
    </vt:vector>
  </TitlesOfParts>
  <Company>Self Employed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Microfrontends</dc:title>
  <dc:creator>Javier Calzado</dc:creator>
  <cp:keywords>microfrontends,microfrontend,lemoncode</cp:keywords>
  <cp:lastModifiedBy>Javier Calzado</cp:lastModifiedBy>
  <cp:revision>1396</cp:revision>
  <dcterms:created xsi:type="dcterms:W3CDTF">2011-05-12T11:00:38Z</dcterms:created>
  <dcterms:modified xsi:type="dcterms:W3CDTF">2025-03-11T09:22:52Z</dcterms:modified>
  <cp:category>microfrontend</cp:category>
</cp:coreProperties>
</file>