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56" r:id="rId3"/>
    <p:sldId id="265" r:id="rId4"/>
    <p:sldId id="258" r:id="rId5"/>
    <p:sldId id="260" r:id="rId6"/>
    <p:sldId id="259" r:id="rId7"/>
    <p:sldId id="266" r:id="rId8"/>
    <p:sldId id="264" r:id="rId9"/>
    <p:sldId id="261" r:id="rId10"/>
    <p:sldId id="263"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pos="317" userDrawn="1">
          <p15:clr>
            <a:srgbClr val="A4A3A4"/>
          </p15:clr>
        </p15:guide>
        <p15:guide id="4" pos="4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D215"/>
    <a:srgbClr val="A6A6A6"/>
    <a:srgbClr val="22819A"/>
    <a:srgbClr val="BC5B40"/>
    <a:srgbClr val="264DE4"/>
    <a:srgbClr val="E44D26"/>
    <a:srgbClr val="F0DB4F"/>
    <a:srgbClr val="00DAD7"/>
    <a:srgbClr val="006A7B"/>
    <a:srgbClr val="F88F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E46F77-11FA-4CBE-8188-11602A501244}" v="10" dt="2018-10-30T18:02:15.15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157" autoAdjust="0"/>
    <p:restoredTop sz="62942" autoAdjust="0"/>
  </p:normalViewPr>
  <p:slideViewPr>
    <p:cSldViewPr snapToGrid="0" showGuides="1">
      <p:cViewPr varScale="1">
        <p:scale>
          <a:sx n="114" d="100"/>
          <a:sy n="114" d="100"/>
        </p:scale>
        <p:origin x="1678" y="75"/>
      </p:cViewPr>
      <p:guideLst>
        <p:guide orient="horz" pos="1620"/>
        <p:guide pos="2880"/>
        <p:guide pos="317"/>
        <p:guide pos="4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1143000" y="685800"/>
            <a:ext cx="4572000" cy="3429000"/>
          </a:xfrm>
          <a:prstGeom prst="rect">
            <a:avLst/>
          </a:prstGeom>
        </p:spPr>
        <p:txBody>
          <a:bodyPr/>
          <a:lstStyle/>
          <a:p>
            <a:endParaRPr/>
          </a:p>
        </p:txBody>
      </p:sp>
      <p:sp>
        <p:nvSpPr>
          <p:cNvPr id="110" name="Shape 1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b="0" dirty="0">
                <a:solidFill>
                  <a:srgbClr val="D4D4D4"/>
                </a:solidFill>
                <a:effectLst/>
                <a:highlight>
                  <a:srgbClr val="1E1E1E"/>
                </a:highlight>
                <a:latin typeface="Dank Mono Regular" panose="00000509000000000000" pitchFamily="50" charset="0"/>
              </a:rPr>
              <a:t>En los albores de internet, cuando los navegadores era poco más que visores de documentos de texto remotos, las páginas </a:t>
            </a:r>
            <a:r>
              <a:rPr lang="es-ES" b="0" dirty="0" err="1">
                <a:solidFill>
                  <a:srgbClr val="D4D4D4"/>
                </a:solidFill>
                <a:effectLst/>
                <a:highlight>
                  <a:srgbClr val="1E1E1E"/>
                </a:highlight>
                <a:latin typeface="Dank Mono Regular" panose="00000509000000000000" pitchFamily="50" charset="0"/>
              </a:rPr>
              <a:t>consistian</a:t>
            </a:r>
            <a:r>
              <a:rPr lang="es-ES" b="0" dirty="0">
                <a:solidFill>
                  <a:srgbClr val="D4D4D4"/>
                </a:solidFill>
                <a:effectLst/>
                <a:highlight>
                  <a:srgbClr val="1E1E1E"/>
                </a:highlight>
                <a:latin typeface="Dank Mono Regular" panose="00000509000000000000" pitchFamily="50" charset="0"/>
              </a:rPr>
              <a:t> fundamentalmente en:</a:t>
            </a:r>
          </a:p>
          <a:p>
            <a:endParaRPr lang="es-ES" b="0" dirty="0">
              <a:solidFill>
                <a:srgbClr val="D4D4D4"/>
              </a:solidFill>
              <a:effectLst/>
              <a:highlight>
                <a:srgbClr val="1E1E1E"/>
              </a:highlight>
              <a:latin typeface="Dank Mono Regular" panose="00000509000000000000" pitchFamily="50" charset="0"/>
            </a:endParaRPr>
          </a:p>
          <a:p>
            <a:pPr marL="171450" indent="-171450">
              <a:buFont typeface="Arial" panose="020B0604020202020204" pitchFamily="34" charset="0"/>
              <a:buChar char="•"/>
            </a:pPr>
            <a:r>
              <a:rPr lang="es-ES" b="1" dirty="0">
                <a:solidFill>
                  <a:srgbClr val="569CD6"/>
                </a:solidFill>
                <a:effectLst/>
                <a:highlight>
                  <a:srgbClr val="1E1E1E"/>
                </a:highlight>
                <a:latin typeface="Dank Mono Regular" panose="00000509000000000000" pitchFamily="50" charset="0"/>
              </a:rPr>
              <a:t>Contenido</a:t>
            </a:r>
            <a:r>
              <a:rPr lang="es-ES" b="0" dirty="0">
                <a:solidFill>
                  <a:srgbClr val="D4D4D4"/>
                </a:solidFill>
                <a:effectLst/>
                <a:highlight>
                  <a:srgbClr val="1E1E1E"/>
                </a:highlight>
                <a:latin typeface="Dank Mono Regular" panose="00000509000000000000" pitchFamily="50" charset="0"/>
              </a:rPr>
              <a:t>, que se estructuraba gracias al lenguaje de etiquetas </a:t>
            </a:r>
            <a:r>
              <a:rPr lang="es-ES" b="0" dirty="0">
                <a:solidFill>
                  <a:srgbClr val="CE9178"/>
                </a:solidFill>
                <a:effectLst/>
                <a:highlight>
                  <a:srgbClr val="1E1E1E"/>
                </a:highlight>
                <a:latin typeface="Dank Mono Regular" panose="00000509000000000000" pitchFamily="50" charset="0"/>
              </a:rPr>
              <a:t>`HTML`</a:t>
            </a:r>
            <a:r>
              <a:rPr lang="es-ES" b="0" dirty="0">
                <a:solidFill>
                  <a:srgbClr val="D4D4D4"/>
                </a:solidFill>
                <a:effectLst/>
                <a:highlight>
                  <a:srgbClr val="1E1E1E"/>
                </a:highlight>
                <a:latin typeface="Dank Mono Regular" panose="00000509000000000000" pitchFamily="50" charset="0"/>
              </a:rPr>
              <a:t>. Proporciona el "esqueleto" de nuestra página.</a:t>
            </a:r>
          </a:p>
          <a:p>
            <a:pPr marL="171450" indent="-171450">
              <a:buFont typeface="Arial" panose="020B0604020202020204" pitchFamily="34" charset="0"/>
              <a:buChar char="•"/>
            </a:pPr>
            <a:r>
              <a:rPr lang="es-ES" b="1" dirty="0">
                <a:solidFill>
                  <a:srgbClr val="569CD6"/>
                </a:solidFill>
                <a:effectLst/>
                <a:highlight>
                  <a:srgbClr val="1E1E1E"/>
                </a:highlight>
                <a:latin typeface="Dank Mono Regular" panose="00000509000000000000" pitchFamily="50" charset="0"/>
              </a:rPr>
              <a:t>Estilo</a:t>
            </a:r>
            <a:r>
              <a:rPr lang="es-ES" b="0" dirty="0">
                <a:solidFill>
                  <a:srgbClr val="D4D4D4"/>
                </a:solidFill>
                <a:effectLst/>
                <a:highlight>
                  <a:srgbClr val="1E1E1E"/>
                </a:highlight>
                <a:latin typeface="Dank Mono Regular" panose="00000509000000000000" pitchFamily="50" charset="0"/>
              </a:rPr>
              <a:t>. Para hacer visualmente más atractivos estos documentos, aparece un nuevo lenguaje llamado </a:t>
            </a:r>
            <a:r>
              <a:rPr lang="es-ES" b="0" dirty="0">
                <a:solidFill>
                  <a:srgbClr val="CE9178"/>
                </a:solidFill>
                <a:effectLst/>
                <a:highlight>
                  <a:srgbClr val="1E1E1E"/>
                </a:highlight>
                <a:latin typeface="Dank Mono Regular" panose="00000509000000000000" pitchFamily="50" charset="0"/>
              </a:rPr>
              <a:t>`CSS`</a:t>
            </a:r>
            <a:r>
              <a:rPr lang="es-ES" b="0" dirty="0">
                <a:solidFill>
                  <a:srgbClr val="D4D4D4"/>
                </a:solidFill>
                <a:effectLst/>
                <a:highlight>
                  <a:srgbClr val="1E1E1E"/>
                </a:highlight>
                <a:latin typeface="Dank Mono Regular" panose="00000509000000000000" pitchFamily="50" charset="0"/>
              </a:rPr>
              <a:t> que proporciona reglas de estilado que nos permiten adornar o enriquecer el formato de estos documentos: dar color, cambiar la fuente, tamaños, espaciados, etc.</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Sin embargo, las páginas no dejaban de ser documentos estáticos con algunas pocas interacciones con el usuario, como </a:t>
            </a:r>
            <a:r>
              <a:rPr lang="es-ES" b="0" dirty="0" err="1">
                <a:solidFill>
                  <a:srgbClr val="D4D4D4"/>
                </a:solidFill>
                <a:effectLst/>
                <a:highlight>
                  <a:srgbClr val="1E1E1E"/>
                </a:highlight>
                <a:latin typeface="Dank Mono Regular" panose="00000509000000000000" pitchFamily="50" charset="0"/>
              </a:rPr>
              <a:t>clickar</a:t>
            </a:r>
            <a:r>
              <a:rPr lang="es-ES" b="0" dirty="0">
                <a:solidFill>
                  <a:srgbClr val="D4D4D4"/>
                </a:solidFill>
                <a:effectLst/>
                <a:highlight>
                  <a:srgbClr val="1E1E1E"/>
                </a:highlight>
                <a:latin typeface="Dank Mono Regular" panose="00000509000000000000" pitchFamily="50" charset="0"/>
              </a:rPr>
              <a:t> enlaces o pulsar botones. Faltaba un lenguaje de programación, integrado y ejecutado en el propio navegador, que convirtiese estos documentos en aplicaciones, es decir, que las dotase de </a:t>
            </a:r>
            <a:r>
              <a:rPr lang="es-ES" b="1" dirty="0">
                <a:solidFill>
                  <a:srgbClr val="569CD6"/>
                </a:solidFill>
                <a:effectLst/>
                <a:highlight>
                  <a:srgbClr val="1E1E1E"/>
                </a:highlight>
                <a:latin typeface="Dank Mono Regular" panose="00000509000000000000" pitchFamily="50" charset="0"/>
              </a:rPr>
              <a:t>comportamiento</a:t>
            </a:r>
            <a:r>
              <a:rPr lang="es-ES" b="0" dirty="0">
                <a:solidFill>
                  <a:srgbClr val="D4D4D4"/>
                </a:solidFill>
                <a:effectLst/>
                <a:highlight>
                  <a:srgbClr val="1E1E1E"/>
                </a:highlight>
                <a:latin typeface="Dank Mono Regular" panose="00000509000000000000" pitchFamily="50" charset="0"/>
              </a:rPr>
              <a:t>.</a:t>
            </a:r>
          </a:p>
          <a:p>
            <a:pPr marL="0" marR="0" lvl="0" indent="0" defTabSz="914400" eaLnBrk="1" fontAlgn="auto" latinLnBrk="0" hangingPunct="1">
              <a:lnSpc>
                <a:spcPct val="100000"/>
              </a:lnSpc>
              <a:spcBef>
                <a:spcPts val="0"/>
              </a:spcBef>
              <a:spcAft>
                <a:spcPts val="0"/>
              </a:spcAft>
              <a:buClrTx/>
              <a:buSzTx/>
              <a:buFontTx/>
              <a:buNone/>
              <a:tabLst/>
              <a:defRPr/>
            </a:pPr>
            <a:br>
              <a:rPr lang="es-ES" dirty="0"/>
            </a:br>
            <a:r>
              <a:rPr lang="es-ES" b="0" dirty="0">
                <a:solidFill>
                  <a:srgbClr val="D4D4D4"/>
                </a:solidFill>
                <a:effectLst/>
                <a:highlight>
                  <a:srgbClr val="1E1E1E"/>
                </a:highlight>
                <a:latin typeface="Dank Mono Regular" panose="00000509000000000000" pitchFamily="50" charset="0"/>
              </a:rPr>
              <a:t>Y aquí es donde entró en juego </a:t>
            </a:r>
            <a:r>
              <a:rPr lang="es-ES" b="1" dirty="0">
                <a:solidFill>
                  <a:srgbClr val="D4D4D4"/>
                </a:solidFill>
                <a:effectLst/>
                <a:highlight>
                  <a:srgbClr val="1E1E1E"/>
                </a:highlight>
                <a:latin typeface="Dank Mono Regular" panose="00000509000000000000" pitchFamily="50" charset="0"/>
              </a:rPr>
              <a:t>JavaScript</a:t>
            </a:r>
            <a:r>
              <a:rPr lang="es-ES" b="0" dirty="0">
                <a:solidFill>
                  <a:srgbClr val="D4D4D4"/>
                </a:solidFill>
                <a:effectLst/>
                <a:highlight>
                  <a:srgbClr val="1E1E1E"/>
                </a:highlight>
                <a:latin typeface="Dank Mono Regular" panose="00000509000000000000" pitchFamily="50" charset="0"/>
              </a:rPr>
              <a:t>. JavaScript nació como un lenguaje específicamente diseñado para enriquecer páginas o aplicaciones web, de </a:t>
            </a:r>
            <a:r>
              <a:rPr lang="es-ES" b="0" dirty="0" err="1">
                <a:solidFill>
                  <a:srgbClr val="D4D4D4"/>
                </a:solidFill>
                <a:effectLst/>
                <a:highlight>
                  <a:srgbClr val="1E1E1E"/>
                </a:highlight>
                <a:latin typeface="Dank Mono Regular" panose="00000509000000000000" pitchFamily="50" charset="0"/>
              </a:rPr>
              <a:t>ahi</a:t>
            </a:r>
            <a:r>
              <a:rPr lang="es-ES" b="0" dirty="0">
                <a:solidFill>
                  <a:srgbClr val="D4D4D4"/>
                </a:solidFill>
                <a:effectLst/>
                <a:highlight>
                  <a:srgbClr val="1E1E1E"/>
                </a:highlight>
                <a:latin typeface="Dank Mono Regular" panose="00000509000000000000" pitchFamily="50" charset="0"/>
              </a:rPr>
              <a:t> que esté estrechamente vinculado al </a:t>
            </a:r>
            <a:r>
              <a:rPr lang="es-ES" b="0" dirty="0" err="1">
                <a:solidFill>
                  <a:srgbClr val="D4D4D4"/>
                </a:solidFill>
                <a:effectLst/>
                <a:highlight>
                  <a:srgbClr val="1E1E1E"/>
                </a:highlight>
                <a:latin typeface="Dank Mono Regular" panose="00000509000000000000" pitchFamily="50" charset="0"/>
              </a:rPr>
              <a:t>frontend</a:t>
            </a:r>
            <a:r>
              <a:rPr lang="es-ES" b="0" dirty="0">
                <a:solidFill>
                  <a:srgbClr val="D4D4D4"/>
                </a:solidFill>
                <a:effectLst/>
                <a:highlight>
                  <a:srgbClr val="1E1E1E"/>
                </a:highlight>
                <a:latin typeface="Dank Mono Regular" panose="00000509000000000000" pitchFamily="50" charset="0"/>
              </a:rPr>
              <a:t>. Tal fue su éxito que a </a:t>
            </a:r>
            <a:r>
              <a:rPr lang="es-ES" b="0" dirty="0" err="1">
                <a:solidFill>
                  <a:srgbClr val="D4D4D4"/>
                </a:solidFill>
                <a:effectLst/>
                <a:highlight>
                  <a:srgbClr val="1E1E1E"/>
                </a:highlight>
                <a:latin typeface="Dank Mono Regular" panose="00000509000000000000" pitchFamily="50" charset="0"/>
              </a:rPr>
              <a:t>dia</a:t>
            </a:r>
            <a:r>
              <a:rPr lang="es-ES" b="0" dirty="0">
                <a:solidFill>
                  <a:srgbClr val="D4D4D4"/>
                </a:solidFill>
                <a:effectLst/>
                <a:highlight>
                  <a:srgbClr val="1E1E1E"/>
                </a:highlight>
                <a:latin typeface="Dank Mono Regular" panose="00000509000000000000" pitchFamily="50" charset="0"/>
              </a:rPr>
              <a:t> de hoy se ha convertido, </a:t>
            </a:r>
            <a:r>
              <a:rPr lang="es-ES" b="0" i="1" dirty="0">
                <a:solidFill>
                  <a:srgbClr val="D4D4D4"/>
                </a:solidFill>
                <a:effectLst/>
                <a:highlight>
                  <a:srgbClr val="1E1E1E"/>
                </a:highlight>
                <a:latin typeface="Dank Mono Regular" panose="00000509000000000000" pitchFamily="50" charset="0"/>
              </a:rPr>
              <a:t>_de facto_</a:t>
            </a:r>
            <a:r>
              <a:rPr lang="es-ES" b="0" dirty="0">
                <a:solidFill>
                  <a:srgbClr val="D4D4D4"/>
                </a:solidFill>
                <a:effectLst/>
                <a:highlight>
                  <a:srgbClr val="1E1E1E"/>
                </a:highlight>
                <a:latin typeface="Dank Mono Regular" panose="00000509000000000000" pitchFamily="50" charset="0"/>
              </a:rPr>
              <a:t>, en el lenguaje de la web, y podemos encontrarlo integrado en todo tipo de dispositivos conectados.</a:t>
            </a:r>
            <a:br>
              <a:rPr lang="es-ES" b="0" dirty="0">
                <a:solidFill>
                  <a:srgbClr val="D4D4D4"/>
                </a:solidFill>
                <a:effectLst/>
                <a:highlight>
                  <a:srgbClr val="1E1E1E"/>
                </a:highlight>
                <a:latin typeface="Dank Mono Regular" panose="00000509000000000000" pitchFamily="50" charset="0"/>
              </a:rPr>
            </a:br>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NOTA: En esta </a:t>
            </a:r>
            <a:r>
              <a:rPr lang="es-ES" b="0" dirty="0" err="1">
                <a:solidFill>
                  <a:srgbClr val="D4D4D4"/>
                </a:solidFill>
                <a:effectLst/>
                <a:highlight>
                  <a:srgbClr val="1E1E1E"/>
                </a:highlight>
                <a:latin typeface="Dank Mono Regular" panose="00000509000000000000" pitchFamily="50" charset="0"/>
              </a:rPr>
              <a:t>slide</a:t>
            </a:r>
            <a:r>
              <a:rPr lang="es-ES" b="0" dirty="0">
                <a:solidFill>
                  <a:srgbClr val="D4D4D4"/>
                </a:solidFill>
                <a:effectLst/>
                <a:highlight>
                  <a:srgbClr val="1E1E1E"/>
                </a:highlight>
                <a:latin typeface="Dank Mono Regular" panose="00000509000000000000" pitchFamily="50" charset="0"/>
              </a:rPr>
              <a:t> hemos representado la “receta” de la web con sus 3 ingredientes fundamentales. Sin embargo, los hemos pintado de forma proporcional o equitativa: con el mismo tamaño. Esto pudo ser así durante el nacimiento de JS puesto que su misión era apoyar a los otros 2 lenguajes añadiendo capacidades ligeras de scriptings, es decir, permitiendo ejecutar pequeños trozos de código puntualmente para hacer alguna que otra tarea. La realidad es que a medida que maduraban las aplicaciones, lo hacían gracias al enorme crecimiento de JavaScript con respecto a los otros 2. JS ha tomando un gran peso e impacto a la hora de confeccionar aplicaciones web en la actualidad.</a:t>
            </a:r>
            <a:endParaRPr lang="es-ES" dirty="0"/>
          </a:p>
        </p:txBody>
      </p:sp>
    </p:spTree>
    <p:extLst>
      <p:ext uri="{BB962C8B-B14F-4D97-AF65-F5344CB8AC3E}">
        <p14:creationId xmlns:p14="http://schemas.microsoft.com/office/powerpoint/2010/main" val="891860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Si atendemos al peso real que tiene cada ingrediente en la actualidad, la foto cambiaría significativamente.</a:t>
            </a:r>
            <a:br>
              <a:rPr lang="es-ES" dirty="0"/>
            </a:br>
            <a:br>
              <a:rPr lang="es-ES" dirty="0"/>
            </a:br>
            <a:r>
              <a:rPr lang="es-ES" dirty="0"/>
              <a:t>JavaScript, que originalmente vino a cubrir la necesidad de un lenguaje de propósito general para las tareas mas comunes de la web, se ha convertido en el protagonista. Tanto es así, que los </a:t>
            </a:r>
            <a:r>
              <a:rPr lang="es-ES" dirty="0" err="1"/>
              <a:t>frameworks</a:t>
            </a:r>
            <a:r>
              <a:rPr lang="es-ES" dirty="0"/>
              <a:t> modernos (basados en JS) para la construcción de aplicaciones web permiten la generación dinámica de contenido (HTML) y estilo (CSS) desde el propio lenguaje JS. Esto es, no necesitamos recurrir a la forma clásica de hacer aplicaciones con páginas físicas (HTML + CSS) reales que una vez cargadas en el Navegador se traducen al DOM (modelo en memoria que representa el documento visible), sino que dicho documento será generado dinámicamente desde el lenguaje JS una vez se ejecute nuestra aplicación, inyectando nodos al DOM y sus reglas de estilo. Es posible hacerlo gracias a la incorporación de sintaxis que permiten simular HTML desde JS (JSX) o reglas de estilo desde JS (</a:t>
            </a:r>
            <a:r>
              <a:rPr lang="es-ES" dirty="0" err="1"/>
              <a:t>css</a:t>
            </a:r>
            <a:r>
              <a:rPr lang="es-ES" dirty="0"/>
              <a:t>-</a:t>
            </a:r>
            <a:r>
              <a:rPr lang="es-ES" dirty="0" err="1"/>
              <a:t>in-js</a:t>
            </a:r>
            <a:r>
              <a:rPr lang="es-ES" dirty="0"/>
              <a:t>).</a:t>
            </a:r>
          </a:p>
          <a:p>
            <a:br>
              <a:rPr lang="es-ES" dirty="0"/>
            </a:br>
            <a:r>
              <a:rPr lang="es-ES" dirty="0"/>
              <a:t>Se puede decir que JS le ha robado protagonismo a los otros 2 ingredientes, ahora más que nunca.</a:t>
            </a:r>
          </a:p>
        </p:txBody>
      </p:sp>
    </p:spTree>
    <p:extLst>
      <p:ext uri="{BB962C8B-B14F-4D97-AF65-F5344CB8AC3E}">
        <p14:creationId xmlns:p14="http://schemas.microsoft.com/office/powerpoint/2010/main" val="4064694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b="0" dirty="0">
                <a:solidFill>
                  <a:srgbClr val="D4D4D4"/>
                </a:solidFill>
                <a:effectLst/>
                <a:highlight>
                  <a:srgbClr val="1E1E1E"/>
                </a:highlight>
                <a:latin typeface="Dank Mono Regular" panose="00000509000000000000" pitchFamily="50" charset="0"/>
              </a:rPr>
              <a:t>- En los comienzos de internet, </a:t>
            </a:r>
            <a:r>
              <a:rPr lang="es-ES" b="1" dirty="0">
                <a:solidFill>
                  <a:srgbClr val="569CD6"/>
                </a:solidFill>
                <a:effectLst/>
                <a:highlight>
                  <a:srgbClr val="1E1E1E"/>
                </a:highlight>
                <a:latin typeface="Dank Mono Regular" panose="00000509000000000000" pitchFamily="50" charset="0"/>
              </a:rPr>
              <a:t>Netscape</a:t>
            </a:r>
            <a:r>
              <a:rPr lang="es-ES" b="0" dirty="0">
                <a:solidFill>
                  <a:srgbClr val="D4D4D4"/>
                </a:solidFill>
                <a:effectLst/>
                <a:highlight>
                  <a:srgbClr val="1E1E1E"/>
                </a:highlight>
                <a:latin typeface="Dank Mono Regular" panose="00000509000000000000" pitchFamily="50" charset="0"/>
              </a:rPr>
              <a:t> aliado con </a:t>
            </a:r>
            <a:r>
              <a:rPr lang="es-ES" b="1" dirty="0" err="1">
                <a:solidFill>
                  <a:srgbClr val="569CD6"/>
                </a:solidFill>
                <a:effectLst/>
                <a:highlight>
                  <a:srgbClr val="1E1E1E"/>
                </a:highlight>
                <a:latin typeface="Dank Mono Regular" panose="00000509000000000000" pitchFamily="50" charset="0"/>
              </a:rPr>
              <a:t>Sun</a:t>
            </a:r>
            <a:r>
              <a:rPr lang="es-ES" b="1" dirty="0">
                <a:solidFill>
                  <a:srgbClr val="569CD6"/>
                </a:solidFill>
                <a:effectLst/>
                <a:highlight>
                  <a:srgbClr val="1E1E1E"/>
                </a:highlight>
                <a:latin typeface="Dank Mono Regular" panose="00000509000000000000" pitchFamily="50" charset="0"/>
              </a:rPr>
              <a:t> Microsystems</a:t>
            </a:r>
            <a:r>
              <a:rPr lang="es-ES" b="0" dirty="0">
                <a:solidFill>
                  <a:srgbClr val="D4D4D4"/>
                </a:solidFill>
                <a:effectLst/>
                <a:highlight>
                  <a:srgbClr val="1E1E1E"/>
                </a:highlight>
                <a:latin typeface="Dank Mono Regular" panose="00000509000000000000" pitchFamily="50" charset="0"/>
              </a:rPr>
              <a:t> competían con </a:t>
            </a:r>
            <a:r>
              <a:rPr lang="es-ES" b="1" dirty="0">
                <a:solidFill>
                  <a:srgbClr val="569CD6"/>
                </a:solidFill>
                <a:effectLst/>
                <a:highlight>
                  <a:srgbClr val="1E1E1E"/>
                </a:highlight>
                <a:latin typeface="Dank Mono Regular" panose="00000509000000000000" pitchFamily="50" charset="0"/>
              </a:rPr>
              <a:t>Microsoft</a:t>
            </a:r>
            <a:r>
              <a:rPr lang="es-ES" b="0" dirty="0">
                <a:solidFill>
                  <a:srgbClr val="D4D4D4"/>
                </a:solidFill>
                <a:effectLst/>
                <a:highlight>
                  <a:srgbClr val="1E1E1E"/>
                </a:highlight>
                <a:latin typeface="Dank Mono Regular" panose="00000509000000000000" pitchFamily="50" charset="0"/>
              </a:rPr>
              <a:t> en tecnologías web.</a:t>
            </a:r>
          </a:p>
          <a:p>
            <a:r>
              <a:rPr lang="es-ES" b="0" dirty="0">
                <a:solidFill>
                  <a:srgbClr val="D4D4D4"/>
                </a:solidFill>
                <a:effectLst/>
                <a:highlight>
                  <a:srgbClr val="1E1E1E"/>
                </a:highlight>
                <a:latin typeface="Dank Mono Regular" panose="00000509000000000000" pitchFamily="50" charset="0"/>
              </a:rPr>
              <a:t>- Se necesitaba un lenguaje de scripting ligero para dotar de comportamiento a las páginas web, hasta ahora simples documentos de texto, y convertirlas en aplicaciones ricas, completas, capaces de resolver problemas de propósito general. Quedaros con la palabra “script” que estaba de moda en aquella época, pues daba la sensación de potencia y ligereza a la vez.</a:t>
            </a:r>
          </a:p>
          <a:p>
            <a:r>
              <a:rPr lang="es-ES" b="0" dirty="0">
                <a:solidFill>
                  <a:srgbClr val="D4D4D4"/>
                </a:solidFill>
                <a:effectLst/>
                <a:highlight>
                  <a:srgbClr val="1E1E1E"/>
                </a:highlight>
                <a:latin typeface="Dank Mono Regular" panose="00000509000000000000" pitchFamily="50" charset="0"/>
              </a:rPr>
              <a:t>- También estaba de moda Java, era el rey de la escena, pero se desechó la idea de utilizarlo. </a:t>
            </a:r>
            <a:r>
              <a:rPr lang="es-ES" b="1" dirty="0">
                <a:solidFill>
                  <a:srgbClr val="569CD6"/>
                </a:solidFill>
                <a:effectLst/>
                <a:highlight>
                  <a:srgbClr val="1E1E1E"/>
                </a:highlight>
                <a:latin typeface="Dank Mono Regular" panose="00000509000000000000" pitchFamily="50" charset="0"/>
              </a:rPr>
              <a:t>Brendan </a:t>
            </a:r>
            <a:r>
              <a:rPr lang="es-ES" b="1" dirty="0" err="1">
                <a:solidFill>
                  <a:srgbClr val="569CD6"/>
                </a:solidFill>
                <a:effectLst/>
                <a:highlight>
                  <a:srgbClr val="1E1E1E"/>
                </a:highlight>
                <a:latin typeface="Dank Mono Regular" panose="00000509000000000000" pitchFamily="50" charset="0"/>
              </a:rPr>
              <a:t>Eich</a:t>
            </a:r>
            <a:r>
              <a:rPr lang="es-ES" b="0" dirty="0">
                <a:solidFill>
                  <a:srgbClr val="D4D4D4"/>
                </a:solidFill>
                <a:effectLst/>
                <a:highlight>
                  <a:srgbClr val="1E1E1E"/>
                </a:highlight>
                <a:latin typeface="Dank Mono Regular" panose="00000509000000000000" pitchFamily="50" charset="0"/>
              </a:rPr>
              <a:t> fue contratado para desarrollar el prototipo de este lenguaje, para lo que tardó </a:t>
            </a:r>
            <a:r>
              <a:rPr lang="es-ES" b="1" dirty="0">
                <a:solidFill>
                  <a:srgbClr val="569CD6"/>
                </a:solidFill>
                <a:effectLst/>
                <a:highlight>
                  <a:srgbClr val="1E1E1E"/>
                </a:highlight>
                <a:latin typeface="Dank Mono Regular" panose="00000509000000000000" pitchFamily="50" charset="0"/>
              </a:rPr>
              <a:t>10 días</a:t>
            </a:r>
            <a:r>
              <a:rPr lang="es-ES" b="0" dirty="0">
                <a:solidFill>
                  <a:srgbClr val="D4D4D4"/>
                </a:solidFill>
                <a:effectLst/>
                <a:highlight>
                  <a:srgbClr val="1E1E1E"/>
                </a:highlight>
                <a:latin typeface="Dank Mono Regular" panose="00000509000000000000" pitchFamily="50" charset="0"/>
              </a:rPr>
              <a:t>. Era 1995.</a:t>
            </a:r>
          </a:p>
          <a:p>
            <a:r>
              <a:rPr lang="es-ES" b="0" dirty="0">
                <a:solidFill>
                  <a:srgbClr val="D4D4D4"/>
                </a:solidFill>
                <a:effectLst/>
                <a:highlight>
                  <a:srgbClr val="1E1E1E"/>
                </a:highlight>
                <a:latin typeface="Dank Mono Regular" panose="00000509000000000000" pitchFamily="50" charset="0"/>
              </a:rPr>
              <a:t>- Como casi siempre ocurre con los prototipos, se convirtió mágicamente en producto final por falta de tiempo para probarlo y experimentar con el.</a:t>
            </a:r>
          </a:p>
          <a:p>
            <a:r>
              <a:rPr lang="es-ES" b="0" dirty="0">
                <a:solidFill>
                  <a:srgbClr val="D4D4D4"/>
                </a:solidFill>
                <a:effectLst/>
                <a:highlight>
                  <a:srgbClr val="1E1E1E"/>
                </a:highlight>
                <a:latin typeface="Dank Mono Regular" panose="00000509000000000000" pitchFamily="50" charset="0"/>
              </a:rPr>
              <a:t>- Su nombre en clave era </a:t>
            </a:r>
            <a:r>
              <a:rPr lang="es-ES" b="0" i="1" dirty="0">
                <a:solidFill>
                  <a:srgbClr val="D4D4D4"/>
                </a:solidFill>
                <a:effectLst/>
                <a:highlight>
                  <a:srgbClr val="1E1E1E"/>
                </a:highlight>
                <a:latin typeface="Dank Mono Regular" panose="00000509000000000000" pitchFamily="50" charset="0"/>
              </a:rPr>
              <a:t>Mocha</a:t>
            </a:r>
            <a:r>
              <a:rPr lang="es-ES" b="0" dirty="0">
                <a:solidFill>
                  <a:srgbClr val="D4D4D4"/>
                </a:solidFill>
                <a:effectLst/>
                <a:highlight>
                  <a:srgbClr val="1E1E1E"/>
                </a:highlight>
                <a:latin typeface="Dank Mono Regular" panose="00000509000000000000" pitchFamily="50" charset="0"/>
              </a:rPr>
              <a:t>, mientras que oficialmente se le bautizó como </a:t>
            </a:r>
            <a:r>
              <a:rPr lang="es-ES" b="0" i="1" dirty="0" err="1">
                <a:solidFill>
                  <a:srgbClr val="D4D4D4"/>
                </a:solidFill>
                <a:effectLst/>
                <a:highlight>
                  <a:srgbClr val="1E1E1E"/>
                </a:highlight>
                <a:latin typeface="Dank Mono Regular" panose="00000509000000000000" pitchFamily="50" charset="0"/>
              </a:rPr>
              <a:t>LiveScript</a:t>
            </a:r>
            <a:r>
              <a:rPr lang="es-ES" b="0" dirty="0">
                <a:solidFill>
                  <a:srgbClr val="D4D4D4"/>
                </a:solidFill>
                <a:effectLst/>
                <a:highlight>
                  <a:srgbClr val="1E1E1E"/>
                </a:highlight>
                <a:latin typeface="Dank Mono Regular" panose="00000509000000000000" pitchFamily="50" charset="0"/>
              </a:rPr>
              <a:t>. Pero poco más tarde, por ganar tracción con al popularidad de Java, se le rebautizó como </a:t>
            </a:r>
            <a:r>
              <a:rPr lang="es-ES" b="1" dirty="0">
                <a:solidFill>
                  <a:srgbClr val="569CD6"/>
                </a:solidFill>
                <a:effectLst/>
                <a:highlight>
                  <a:srgbClr val="1E1E1E"/>
                </a:highlight>
                <a:latin typeface="Dank Mono Regular" panose="00000509000000000000" pitchFamily="50" charset="0"/>
              </a:rPr>
              <a:t>JavaScript</a:t>
            </a:r>
            <a:r>
              <a:rPr lang="es-ES" b="0" dirty="0">
                <a:solidFill>
                  <a:srgbClr val="D4D4D4"/>
                </a:solidFill>
                <a:effectLst/>
                <a:highlight>
                  <a:srgbClr val="1E1E1E"/>
                </a:highlight>
                <a:latin typeface="Dank Mono Regular" panose="00000509000000000000" pitchFamily="50" charset="0"/>
              </a:rPr>
              <a:t>. Si bien su sintaxis se parece a la de Java (que a su vez se inspira en C) no tiene nada que ver con este lenguaje.</a:t>
            </a:r>
          </a:p>
          <a:p>
            <a:pPr marL="0" marR="0" lvl="0" indent="0" defTabSz="914400" eaLnBrk="1" fontAlgn="auto" latinLnBrk="0" hangingPunct="1">
              <a:lnSpc>
                <a:spcPct val="100000"/>
              </a:lnSpc>
              <a:spcBef>
                <a:spcPts val="0"/>
              </a:spcBef>
              <a:spcAft>
                <a:spcPts val="0"/>
              </a:spcAft>
              <a:buClrTx/>
              <a:buSzTx/>
              <a:buFontTx/>
              <a:buNone/>
              <a:tabLst/>
              <a:defRPr/>
            </a:pPr>
            <a:r>
              <a:rPr lang="es-ES" b="0" dirty="0">
                <a:solidFill>
                  <a:srgbClr val="D4D4D4"/>
                </a:solidFill>
                <a:effectLst/>
                <a:highlight>
                  <a:srgbClr val="1E1E1E"/>
                </a:highlight>
                <a:latin typeface="Dank Mono Regular" panose="00000509000000000000" pitchFamily="50" charset="0"/>
              </a:rPr>
              <a:t>- En 1996 su máximo competidor, Microsoft, decide unirse al enemigo y acaba adoptándolo, marcando así el comienzo de la gran popularidad de este lenguaje que finalmente fue estandarizado en 1997 por la organización ECMA International con el nombre técnico de </a:t>
            </a:r>
            <a:r>
              <a:rPr lang="es-ES" b="1" dirty="0">
                <a:solidFill>
                  <a:srgbClr val="569CD6"/>
                </a:solidFill>
                <a:effectLst/>
                <a:highlight>
                  <a:srgbClr val="1E1E1E"/>
                </a:highlight>
                <a:latin typeface="Dank Mono Regular" panose="00000509000000000000" pitchFamily="50" charset="0"/>
              </a:rPr>
              <a:t>ECMAScript</a:t>
            </a:r>
            <a:r>
              <a:rPr lang="es-ES" b="0" dirty="0">
                <a:solidFill>
                  <a:srgbClr val="D4D4D4"/>
                </a:solidFill>
                <a:effectLst/>
                <a:highlight>
                  <a:srgbClr val="1E1E1E"/>
                </a:highlight>
                <a:latin typeface="Dank Mono Regular" panose="00000509000000000000" pitchFamily="50" charset="0"/>
              </a:rPr>
              <a:t>. (ECMA = </a:t>
            </a:r>
            <a:r>
              <a:rPr lang="es-ES" b="0" dirty="0" err="1">
                <a:solidFill>
                  <a:srgbClr val="D4D4D4"/>
                </a:solidFill>
                <a:effectLst/>
                <a:highlight>
                  <a:srgbClr val="1E1E1E"/>
                </a:highlight>
                <a:latin typeface="Dank Mono Regular" panose="00000509000000000000" pitchFamily="50" charset="0"/>
              </a:rPr>
              <a:t>European</a:t>
            </a:r>
            <a:r>
              <a:rPr lang="es-ES" b="0" dirty="0">
                <a:solidFill>
                  <a:srgbClr val="D4D4D4"/>
                </a:solidFill>
                <a:effectLst/>
                <a:highlight>
                  <a:srgbClr val="1E1E1E"/>
                </a:highlight>
                <a:latin typeface="Dank Mono Regular" panose="00000509000000000000" pitchFamily="50" charset="0"/>
              </a:rPr>
              <a:t> </a:t>
            </a:r>
            <a:r>
              <a:rPr lang="es-ES" b="0" dirty="0" err="1">
                <a:solidFill>
                  <a:srgbClr val="D4D4D4"/>
                </a:solidFill>
                <a:effectLst/>
                <a:highlight>
                  <a:srgbClr val="1E1E1E"/>
                </a:highlight>
                <a:latin typeface="Dank Mono Regular" panose="00000509000000000000" pitchFamily="50" charset="0"/>
              </a:rPr>
              <a:t>Computer</a:t>
            </a:r>
            <a:r>
              <a:rPr lang="es-ES" b="0" dirty="0">
                <a:solidFill>
                  <a:srgbClr val="D4D4D4"/>
                </a:solidFill>
                <a:effectLst/>
                <a:highlight>
                  <a:srgbClr val="1E1E1E"/>
                </a:highlight>
                <a:latin typeface="Dank Mono Regular" panose="00000509000000000000" pitchFamily="50" charset="0"/>
              </a:rPr>
              <a:t> Manufacture </a:t>
            </a:r>
            <a:r>
              <a:rPr lang="es-ES" b="0" dirty="0" err="1">
                <a:solidFill>
                  <a:srgbClr val="D4D4D4"/>
                </a:solidFill>
                <a:effectLst/>
                <a:highlight>
                  <a:srgbClr val="1E1E1E"/>
                </a:highlight>
                <a:latin typeface="Dank Mono Regular" panose="00000509000000000000" pitchFamily="50" charset="0"/>
              </a:rPr>
              <a:t>Association</a:t>
            </a:r>
            <a:r>
              <a:rPr lang="es-ES" b="0" dirty="0">
                <a:solidFill>
                  <a:srgbClr val="D4D4D4"/>
                </a:solidFill>
                <a:effectLst/>
                <a:highlight>
                  <a:srgbClr val="1E1E1E"/>
                </a:highlight>
                <a:latin typeface="Dank Mono Regular" panose="00000509000000000000" pitchFamily="50" charset="0"/>
              </a:rPr>
              <a:t>, si bien empezó siendo una asociación de fabricantes europeos de ordenadores, a día de hoy es una institución que estandariza procesos, lenguajes y demás elementos relacionados con IT).</a:t>
            </a:r>
            <a:br>
              <a:rPr lang="es-ES" b="0" dirty="0">
                <a:solidFill>
                  <a:srgbClr val="D4D4D4"/>
                </a:solidFill>
                <a:effectLst/>
                <a:highlight>
                  <a:srgbClr val="1E1E1E"/>
                </a:highlight>
                <a:latin typeface="Dank Mono Regular" panose="00000509000000000000" pitchFamily="50" charset="0"/>
              </a:rPr>
            </a:br>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A día de hoy es habitual llamar a este lenguaje con su nombre oficial JavaScript (abreviado como JS), o su nombre técnico ECMAScript (abreviado como ES).</a:t>
            </a:r>
          </a:p>
          <a:p>
            <a:endParaRPr lang="es-ES" b="0" u="sng" dirty="0">
              <a:solidFill>
                <a:srgbClr val="D4D4D4"/>
              </a:solidFill>
              <a:effectLst/>
              <a:highlight>
                <a:srgbClr val="1E1E1E"/>
              </a:highlight>
              <a:latin typeface="Dank Mono Regular" panose="00000509000000000000" pitchFamily="50" charset="0"/>
            </a:endParaRPr>
          </a:p>
          <a:p>
            <a:endParaRPr lang="es-ES" dirty="0"/>
          </a:p>
        </p:txBody>
      </p:sp>
    </p:spTree>
    <p:extLst>
      <p:ext uri="{BB962C8B-B14F-4D97-AF65-F5344CB8AC3E}">
        <p14:creationId xmlns:p14="http://schemas.microsoft.com/office/powerpoint/2010/main" val="3432464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Multiparadigma</a:t>
            </a:r>
            <a:r>
              <a:rPr lang="es-ES" b="0" dirty="0">
                <a:solidFill>
                  <a:srgbClr val="D4D4D4"/>
                </a:solidFill>
                <a:effectLst/>
                <a:highlight>
                  <a:srgbClr val="1E1E1E"/>
                </a:highlight>
                <a:latin typeface="Dank Mono Regular" panose="00000509000000000000" pitchFamily="50" charset="0"/>
              </a:rPr>
              <a:t>. Si bien JS se considera un lenguaje orientado a prototipos, soporta diferentes paradigmas. Esto significa que podemos adoptar distintos enfoques de entre los más habituales en el mundo de la programación, como por ejemplo:</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 Programación orientada a objetos (OOP), donde las clases son la pieza fundamental y en ellas abstraemos datos y manejo de esos datos.</a:t>
            </a:r>
          </a:p>
          <a:p>
            <a:r>
              <a:rPr lang="es-ES" b="0" dirty="0">
                <a:solidFill>
                  <a:srgbClr val="D4D4D4"/>
                </a:solidFill>
                <a:effectLst/>
                <a:highlight>
                  <a:srgbClr val="1E1E1E"/>
                </a:highlight>
                <a:latin typeface="Dank Mono Regular" panose="00000509000000000000" pitchFamily="50" charset="0"/>
              </a:rPr>
              <a:t>  - Programación funcional, en cuyo caso las funciones son el elemento estrella.</a:t>
            </a:r>
          </a:p>
          <a:p>
            <a:r>
              <a:rPr lang="es-ES" b="0" dirty="0">
                <a:solidFill>
                  <a:srgbClr val="D4D4D4"/>
                </a:solidFill>
                <a:effectLst/>
                <a:highlight>
                  <a:srgbClr val="1E1E1E"/>
                </a:highlight>
                <a:latin typeface="Dank Mono Regular" panose="00000509000000000000" pitchFamily="50" charset="0"/>
              </a:rPr>
              <a:t>  - O la programación imperativa donde no abstraemos en clases o funciones e indicamos paso a paso las instrucciones a realizar para conseguir una tarea.</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Dinámico e Interpretado</a:t>
            </a:r>
            <a:r>
              <a:rPr lang="es-ES" b="0" dirty="0">
                <a:solidFill>
                  <a:srgbClr val="D4D4D4"/>
                </a:solidFill>
                <a:effectLst/>
                <a:highlight>
                  <a:srgbClr val="1E1E1E"/>
                </a:highlight>
                <a:latin typeface="Dank Mono Regular" panose="00000509000000000000" pitchFamily="50" charset="0"/>
              </a:rPr>
              <a:t>. Lo que implica que no se requiera de una compilación previa con la que obtener los artefactos de salida que finalmente serán ejecutados, como puede pasar por ejemplo con C que es compilado a binario, sino que el lenguaje que nosotros escribimos es directamente consumido por el navegador, quien lo interpreta y lo ejecuta**.</a:t>
            </a:r>
          </a:p>
          <a:p>
            <a:endParaRPr lang="es-ES" b="0" dirty="0">
              <a:solidFill>
                <a:srgbClr val="D4D4D4"/>
              </a:solidFill>
              <a:effectLst/>
              <a:highlight>
                <a:srgbClr val="1E1E1E"/>
              </a:highlight>
              <a:latin typeface="Dank Mono Regular" panose="00000509000000000000" pitchFamily="50" charset="0"/>
            </a:endParaRPr>
          </a:p>
          <a:p>
            <a:r>
              <a:rPr lang="es-ES" b="0" dirty="0">
                <a:solidFill>
                  <a:srgbClr val="D4D4D4"/>
                </a:solidFill>
                <a:effectLst/>
                <a:highlight>
                  <a:srgbClr val="1E1E1E"/>
                </a:highlight>
                <a:latin typeface="Dank Mono Regular" panose="00000509000000000000" pitchFamily="50" charset="0"/>
              </a:rPr>
              <a:t>NOTA**: Hay que añadir un matiz importante a estas definiciones, y es que se suelen usar para clasificar los lenguajes de forma binaria en lenguajes dinámicos vs estáticos, o lenguajes compilados vs interpretados. Sin embargo no siempre las cosas son blancas o negras, y al realidad es que, si bien JS está mas cerca de ser un lenguaje dinámico e interpretado para el desarrollador, el motor o intérprete que ejecuta JS si que realiza una compilación previa del mismo, en la que además puede aplicar ciertas optimizaciones o incluso detectar errores y evitar totalmente la ejecución. Lo que sucede es que esta compilación es lo que se conoce como compilación JIT (</a:t>
            </a:r>
            <a:r>
              <a:rPr lang="es-ES" b="0" dirty="0" err="1">
                <a:solidFill>
                  <a:srgbClr val="D4D4D4"/>
                </a:solidFill>
                <a:effectLst/>
                <a:highlight>
                  <a:srgbClr val="1E1E1E"/>
                </a:highlight>
                <a:latin typeface="Dank Mono Regular" panose="00000509000000000000" pitchFamily="50" charset="0"/>
              </a:rPr>
              <a:t>just</a:t>
            </a:r>
            <a:r>
              <a:rPr lang="es-ES" b="0" dirty="0">
                <a:solidFill>
                  <a:srgbClr val="D4D4D4"/>
                </a:solidFill>
                <a:effectLst/>
                <a:highlight>
                  <a:srgbClr val="1E1E1E"/>
                </a:highlight>
                <a:latin typeface="Dank Mono Regular" panose="00000509000000000000" pitchFamily="50" charset="0"/>
              </a:rPr>
              <a:t>-</a:t>
            </a:r>
            <a:r>
              <a:rPr lang="es-ES" b="0" dirty="0" err="1">
                <a:solidFill>
                  <a:srgbClr val="D4D4D4"/>
                </a:solidFill>
                <a:effectLst/>
                <a:highlight>
                  <a:srgbClr val="1E1E1E"/>
                </a:highlight>
                <a:latin typeface="Dank Mono Regular" panose="00000509000000000000" pitchFamily="50" charset="0"/>
              </a:rPr>
              <a:t>in-time</a:t>
            </a:r>
            <a:r>
              <a:rPr lang="es-ES" b="0" dirty="0">
                <a:solidFill>
                  <a:srgbClr val="D4D4D4"/>
                </a:solidFill>
                <a:effectLst/>
                <a:highlight>
                  <a:srgbClr val="1E1E1E"/>
                </a:highlight>
                <a:latin typeface="Dank Mono Regular" panose="00000509000000000000" pitchFamily="50" charset="0"/>
              </a:rPr>
              <a:t>) o ‘al vuelo’, y es transparente para el desarrollador y el usuario puesto que la hace el motor en caliente a medida que </a:t>
            </a:r>
            <a:r>
              <a:rPr lang="es-ES" b="0" dirty="0" err="1">
                <a:solidFill>
                  <a:srgbClr val="D4D4D4"/>
                </a:solidFill>
                <a:effectLst/>
                <a:highlight>
                  <a:srgbClr val="1E1E1E"/>
                </a:highlight>
                <a:latin typeface="Dank Mono Regular" panose="00000509000000000000" pitchFamily="50" charset="0"/>
              </a:rPr>
              <a:t>parsea</a:t>
            </a:r>
            <a:r>
              <a:rPr lang="es-ES" b="0" dirty="0">
                <a:solidFill>
                  <a:srgbClr val="D4D4D4"/>
                </a:solidFill>
                <a:effectLst/>
                <a:highlight>
                  <a:srgbClr val="1E1E1E"/>
                </a:highlight>
                <a:latin typeface="Dank Mono Regular" panose="00000509000000000000" pitchFamily="50" charset="0"/>
              </a:rPr>
              <a:t> y ejecuta la aplicación.</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Multipropósito</a:t>
            </a:r>
            <a:r>
              <a:rPr lang="es-ES" b="0" dirty="0">
                <a:solidFill>
                  <a:srgbClr val="D4D4D4"/>
                </a:solidFill>
                <a:effectLst/>
                <a:highlight>
                  <a:srgbClr val="1E1E1E"/>
                </a:highlight>
                <a:latin typeface="Dank Mono Regular" panose="00000509000000000000" pitchFamily="50" charset="0"/>
              </a:rPr>
              <a:t>. No sólo puede emplearse de lado de cliente, es decir, en el navegador, sino también de lado del servidor. </a:t>
            </a:r>
            <a:br>
              <a:rPr lang="es-ES" b="0" dirty="0">
                <a:solidFill>
                  <a:srgbClr val="D4D4D4"/>
                </a:solidFill>
                <a:effectLst/>
                <a:highlight>
                  <a:srgbClr val="1E1E1E"/>
                </a:highlight>
                <a:latin typeface="Dank Mono Regular" panose="00000509000000000000" pitchFamily="50" charset="0"/>
              </a:rPr>
            </a:br>
            <a:endParaRPr lang="es-ES" b="0" dirty="0">
              <a:solidFill>
                <a:srgbClr val="D4D4D4"/>
              </a:solidFill>
              <a:effectLst/>
              <a:highlight>
                <a:srgbClr val="1E1E1E"/>
              </a:highlight>
              <a:latin typeface="Dank Mono Regular" panose="00000509000000000000" pitchFamily="50" charset="0"/>
            </a:endParaRPr>
          </a:p>
          <a:p>
            <a:r>
              <a:rPr lang="es-ES" b="0" dirty="0">
                <a:solidFill>
                  <a:srgbClr val="D4D4D4"/>
                </a:solidFill>
                <a:effectLst/>
                <a:highlight>
                  <a:srgbClr val="1E1E1E"/>
                </a:highlight>
                <a:latin typeface="Dank Mono Regular" panose="00000509000000000000" pitchFamily="50" charset="0"/>
              </a:rPr>
              <a:t>Esto es posible gracias a plataformas como Node.js. </a:t>
            </a:r>
            <a:r>
              <a:rPr lang="es-ES" b="0" dirty="0" err="1">
                <a:solidFill>
                  <a:srgbClr val="D4D4D4"/>
                </a:solidFill>
                <a:effectLst/>
                <a:highlight>
                  <a:srgbClr val="1E1E1E"/>
                </a:highlight>
                <a:latin typeface="Dank Mono Regular" panose="00000509000000000000" pitchFamily="50" charset="0"/>
              </a:rPr>
              <a:t>Node</a:t>
            </a:r>
            <a:r>
              <a:rPr lang="es-ES" b="0" dirty="0">
                <a:solidFill>
                  <a:srgbClr val="D4D4D4"/>
                </a:solidFill>
                <a:effectLst/>
                <a:highlight>
                  <a:srgbClr val="1E1E1E"/>
                </a:highlight>
                <a:latin typeface="Dank Mono Regular" panose="00000509000000000000" pitchFamily="50" charset="0"/>
              </a:rPr>
              <a:t> es fundamentalmente el motor V8 de Google extraído o “portado” como una aplicación </a:t>
            </a:r>
            <a:r>
              <a:rPr lang="es-ES" b="0" i="1" dirty="0" err="1">
                <a:solidFill>
                  <a:srgbClr val="D4D4D4"/>
                </a:solidFill>
                <a:effectLst/>
                <a:highlight>
                  <a:srgbClr val="1E1E1E"/>
                </a:highlight>
                <a:latin typeface="Dank Mono Regular" panose="00000509000000000000" pitchFamily="50" charset="0"/>
              </a:rPr>
              <a:t>standalone</a:t>
            </a:r>
            <a:r>
              <a:rPr lang="es-ES" b="0" dirty="0">
                <a:solidFill>
                  <a:srgbClr val="D4D4D4"/>
                </a:solidFill>
                <a:effectLst/>
                <a:highlight>
                  <a:srgbClr val="1E1E1E"/>
                </a:highlight>
                <a:latin typeface="Dank Mono Regular" panose="00000509000000000000" pitchFamily="50" charset="0"/>
              </a:rPr>
              <a:t> que podemos instalar en cualquier máquina. Este motor v8 es la pieza que utiliza el navegador </a:t>
            </a:r>
            <a:r>
              <a:rPr lang="es-ES" b="0" dirty="0" err="1">
                <a:solidFill>
                  <a:srgbClr val="D4D4D4"/>
                </a:solidFill>
                <a:effectLst/>
                <a:highlight>
                  <a:srgbClr val="1E1E1E"/>
                </a:highlight>
                <a:latin typeface="Dank Mono Regular" panose="00000509000000000000" pitchFamily="50" charset="0"/>
              </a:rPr>
              <a:t>Chromium</a:t>
            </a:r>
            <a:r>
              <a:rPr lang="es-ES" b="0" dirty="0">
                <a:solidFill>
                  <a:srgbClr val="D4D4D4"/>
                </a:solidFill>
                <a:effectLst/>
                <a:highlight>
                  <a:srgbClr val="1E1E1E"/>
                </a:highlight>
                <a:latin typeface="Dank Mono Regular" panose="00000509000000000000" pitchFamily="50" charset="0"/>
              </a:rPr>
              <a:t> para poder interpretar y ejecutar código JavaScript.</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Por lo tanto, gracias a </a:t>
            </a:r>
            <a:r>
              <a:rPr lang="es-ES" b="0" dirty="0" err="1">
                <a:solidFill>
                  <a:srgbClr val="D4D4D4"/>
                </a:solidFill>
                <a:effectLst/>
                <a:highlight>
                  <a:srgbClr val="1E1E1E"/>
                </a:highlight>
                <a:latin typeface="Dank Mono Regular" panose="00000509000000000000" pitchFamily="50" charset="0"/>
              </a:rPr>
              <a:t>Node</a:t>
            </a:r>
            <a:r>
              <a:rPr lang="es-ES" b="0" dirty="0">
                <a:solidFill>
                  <a:srgbClr val="D4D4D4"/>
                </a:solidFill>
                <a:effectLst/>
                <a:highlight>
                  <a:srgbClr val="1E1E1E"/>
                </a:highlight>
                <a:latin typeface="Dank Mono Regular" panose="00000509000000000000" pitchFamily="50" charset="0"/>
              </a:rPr>
              <a:t>, ahora tenemos el </a:t>
            </a:r>
            <a:r>
              <a:rPr lang="es-ES" b="0" dirty="0" err="1">
                <a:solidFill>
                  <a:srgbClr val="D4D4D4"/>
                </a:solidFill>
                <a:effectLst/>
                <a:highlight>
                  <a:srgbClr val="1E1E1E"/>
                </a:highlight>
                <a:latin typeface="Dank Mono Regular" panose="00000509000000000000" pitchFamily="50" charset="0"/>
              </a:rPr>
              <a:t>engine</a:t>
            </a:r>
            <a:r>
              <a:rPr lang="es-ES" b="0" dirty="0">
                <a:solidFill>
                  <a:srgbClr val="D4D4D4"/>
                </a:solidFill>
                <a:effectLst/>
                <a:highlight>
                  <a:srgbClr val="1E1E1E"/>
                </a:highlight>
                <a:latin typeface="Dank Mono Regular" panose="00000509000000000000" pitchFamily="50" charset="0"/>
              </a:rPr>
              <a:t> de Chrome allá donde queramos, haciendo posible ejecutar JavaScript fuera de un navegador, por ejemplo, en un servidor.</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Objetos y Prototipos</a:t>
            </a:r>
            <a:r>
              <a:rPr lang="es-ES" b="0" dirty="0">
                <a:solidFill>
                  <a:srgbClr val="D4D4D4"/>
                </a:solidFill>
                <a:effectLst/>
                <a:highlight>
                  <a:srgbClr val="1E1E1E"/>
                </a:highlight>
                <a:latin typeface="Dank Mono Regular" panose="00000509000000000000" pitchFamily="50" charset="0"/>
              </a:rPr>
              <a:t>. El lenguaje nos da de serie los objetos y los prototipos, lo que permite tener un sistema de herencia considerada más potente que la herencia clásica con clases.</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JSON</a:t>
            </a:r>
            <a:r>
              <a:rPr lang="es-ES" b="0" dirty="0">
                <a:solidFill>
                  <a:srgbClr val="D4D4D4"/>
                </a:solidFill>
                <a:effectLst/>
                <a:highlight>
                  <a:srgbClr val="1E1E1E"/>
                </a:highlight>
                <a:latin typeface="Dank Mono Regular" panose="00000509000000000000" pitchFamily="50" charset="0"/>
              </a:rPr>
              <a:t>. También de serie nos proporciona una notación literal de objetos, con lo que poder serializar objetos hacia afuera de nuestro código (es decir, exportar, por ejemplo hacia un fichero de texto) y </a:t>
            </a:r>
            <a:r>
              <a:rPr lang="es-ES" b="0" dirty="0" err="1">
                <a:solidFill>
                  <a:srgbClr val="D4D4D4"/>
                </a:solidFill>
                <a:effectLst/>
                <a:highlight>
                  <a:srgbClr val="1E1E1E"/>
                </a:highlight>
                <a:latin typeface="Dank Mono Regular" panose="00000509000000000000" pitchFamily="50" charset="0"/>
              </a:rPr>
              <a:t>deserializar</a:t>
            </a:r>
            <a:r>
              <a:rPr lang="es-ES" b="0" dirty="0">
                <a:solidFill>
                  <a:srgbClr val="D4D4D4"/>
                </a:solidFill>
                <a:effectLst/>
                <a:highlight>
                  <a:srgbClr val="1E1E1E"/>
                </a:highlight>
                <a:latin typeface="Dank Mono Regular" panose="00000509000000000000" pitchFamily="50" charset="0"/>
              </a:rPr>
              <a:t> (lo que equivale a importar objetos desde el exterior hacia nuestro código).</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 </a:t>
            </a:r>
            <a:r>
              <a:rPr lang="es-ES" b="1" dirty="0">
                <a:solidFill>
                  <a:srgbClr val="569CD6"/>
                </a:solidFill>
                <a:effectLst/>
                <a:highlight>
                  <a:srgbClr val="1E1E1E"/>
                </a:highlight>
                <a:latin typeface="Dank Mono Regular" panose="00000509000000000000" pitchFamily="50" charset="0"/>
              </a:rPr>
              <a:t>Popularidad e Importancia</a:t>
            </a:r>
            <a:r>
              <a:rPr lang="es-ES" b="0" dirty="0">
                <a:solidFill>
                  <a:srgbClr val="D4D4D4"/>
                </a:solidFill>
                <a:effectLst/>
                <a:highlight>
                  <a:srgbClr val="1E1E1E"/>
                </a:highlight>
                <a:latin typeface="Dank Mono Regular" panose="00000509000000000000" pitchFamily="50" charset="0"/>
              </a:rPr>
              <a:t>. JavaScript es el estándar de la web y esto lo convierte en el lenguaje más utilizado del mundo.</a:t>
            </a:r>
          </a:p>
          <a:p>
            <a:endParaRPr lang="es-ES" dirty="0"/>
          </a:p>
        </p:txBody>
      </p:sp>
    </p:spTree>
    <p:extLst>
      <p:ext uri="{BB962C8B-B14F-4D97-AF65-F5344CB8AC3E}">
        <p14:creationId xmlns:p14="http://schemas.microsoft.com/office/powerpoint/2010/main" val="3147683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Nos vamos a detener brevemente a tratar un tema de gran importancia en el ecosistema web como es la compatibilidad, y veremos el tipo de compatibilidad que ofrece cada lenguaje involucrado. En resumen:</a:t>
            </a:r>
          </a:p>
          <a:p>
            <a:endParaRPr lang="es-ES" dirty="0"/>
          </a:p>
          <a:p>
            <a:pPr algn="l">
              <a:buFont typeface="Arial" panose="020B0604020202020204" pitchFamily="34" charset="0"/>
              <a:buChar char="•"/>
            </a:pPr>
            <a:r>
              <a:rPr lang="es-ES" b="0" i="0" dirty="0">
                <a:solidFill>
                  <a:srgbClr val="D1D2D3"/>
                </a:solidFill>
                <a:effectLst/>
                <a:latin typeface="Slack-Lato"/>
              </a:rPr>
              <a:t> La compatibilidad hacia atrás implica que cualquier </a:t>
            </a:r>
            <a:r>
              <a:rPr lang="es-ES" b="0" i="0" dirty="0" err="1">
                <a:solidFill>
                  <a:srgbClr val="D1D2D3"/>
                </a:solidFill>
                <a:effectLst/>
                <a:latin typeface="Slack-Lato"/>
              </a:rPr>
              <a:t>feature</a:t>
            </a:r>
            <a:r>
              <a:rPr lang="es-ES" b="0" i="0" dirty="0">
                <a:solidFill>
                  <a:srgbClr val="D1D2D3"/>
                </a:solidFill>
                <a:effectLst/>
                <a:latin typeface="Slack-Lato"/>
              </a:rPr>
              <a:t> del lenguaje debe ser soportada pase el tiempo que pase, con el objetivo de que programas antiguos no "se rompan" en navegadores nuevos. Cualquier web por antiguo que sea su código va a funcionar hoy día. JS es compatible hacia atrás, y esto puede explicar que ciertas decisiones del lenguaje que podrían considerarse polémicas hoy día, son herencia histórica que no puede deshacerse.</a:t>
            </a:r>
          </a:p>
          <a:p>
            <a:pPr algn="l">
              <a:buFont typeface="Arial" panose="020B0604020202020204" pitchFamily="34" charset="0"/>
              <a:buChar char="•"/>
            </a:pPr>
            <a:r>
              <a:rPr lang="es-ES" b="0" i="0" dirty="0">
                <a:solidFill>
                  <a:srgbClr val="D1D2D3"/>
                </a:solidFill>
                <a:effectLst/>
                <a:latin typeface="Slack-Lato"/>
              </a:rPr>
              <a:t> La compatibilidad hacia adelante, al contrario, implica que </a:t>
            </a:r>
            <a:r>
              <a:rPr lang="es-ES" b="0" i="0" dirty="0" err="1">
                <a:solidFill>
                  <a:srgbClr val="D1D2D3"/>
                </a:solidFill>
                <a:effectLst/>
                <a:latin typeface="Slack-Lato"/>
              </a:rPr>
              <a:t>features</a:t>
            </a:r>
            <a:r>
              <a:rPr lang="es-ES" b="0" i="0" dirty="0">
                <a:solidFill>
                  <a:srgbClr val="D1D2D3"/>
                </a:solidFill>
                <a:effectLst/>
                <a:latin typeface="Slack-Lato"/>
              </a:rPr>
              <a:t> o sintaxis novedosas del lenguaje no van a provocar errores si se ejecutan en navegadores antiguos o sin soporte. Esto se hace ignorando lo que el </a:t>
            </a:r>
            <a:r>
              <a:rPr lang="es-ES" b="0" i="0" dirty="0" err="1">
                <a:solidFill>
                  <a:srgbClr val="D1D2D3"/>
                </a:solidFill>
                <a:effectLst/>
                <a:latin typeface="Slack-Lato"/>
              </a:rPr>
              <a:t>engine</a:t>
            </a:r>
            <a:r>
              <a:rPr lang="es-ES" b="0" i="0" dirty="0">
                <a:solidFill>
                  <a:srgbClr val="D1D2D3"/>
                </a:solidFill>
                <a:effectLst/>
                <a:latin typeface="Slack-Lato"/>
              </a:rPr>
              <a:t> 'no entiende', pero como es lógico, en un programa de propósito general como JS esto no tendría mucho sentido porque no sería factible. Sin embargo, en lenguajes de propósito reducido como HTML o CSS si que se puede aplicar la compatibilidad hacia adelante y no hacia atrás: estos lenguajes son mucho más declarativos y representan un conjunto de reglas (CSS) o conjunto de etiquetas/nodos (HTML) y por tanto podemos obviar aquellas reglas o etiquetas que no entendamos sin interferir con el resto.</a:t>
            </a:r>
            <a:br>
              <a:rPr lang="es-ES" b="0" i="0" dirty="0">
                <a:solidFill>
                  <a:srgbClr val="D1D2D3"/>
                </a:solidFill>
                <a:effectLst/>
                <a:latin typeface="Slack-Lato"/>
              </a:rPr>
            </a:br>
            <a:br>
              <a:rPr lang="es-ES" b="0" i="0" dirty="0">
                <a:solidFill>
                  <a:srgbClr val="D1D2D3"/>
                </a:solidFill>
                <a:effectLst/>
                <a:latin typeface="Slack-Lato"/>
              </a:rPr>
            </a:br>
            <a:r>
              <a:rPr lang="es-ES" b="0" i="0" dirty="0">
                <a:solidFill>
                  <a:srgbClr val="D1D2D3"/>
                </a:solidFill>
                <a:effectLst/>
                <a:latin typeface="Slack-Lato"/>
              </a:rPr>
              <a:t>Como Nota al margen: la gran mayoría de los comportamientos que se critican a JS tienen que ver con su compatibilidad hacia atrás. Lo que es liberado en JS tiene que permanecer siempre, no podemos borrarlo o rehacerlo. Pagaremos el precio de arrastrar dichos comportamientos, pero a cambio evitamos que se rompa la web.</a:t>
            </a:r>
          </a:p>
          <a:p>
            <a:endParaRPr lang="es-ES" dirty="0"/>
          </a:p>
        </p:txBody>
      </p:sp>
    </p:spTree>
    <p:extLst>
      <p:ext uri="{BB962C8B-B14F-4D97-AF65-F5344CB8AC3E}">
        <p14:creationId xmlns:p14="http://schemas.microsoft.com/office/powerpoint/2010/main" val="2554531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b="0" dirty="0">
                <a:solidFill>
                  <a:srgbClr val="D4D4D4"/>
                </a:solidFill>
                <a:effectLst/>
                <a:highlight>
                  <a:srgbClr val="1E1E1E"/>
                </a:highlight>
                <a:latin typeface="Dank Mono Regular" panose="00000509000000000000" pitchFamily="50" charset="0"/>
              </a:rPr>
              <a:t>JavaScript evoluciona en base a </a:t>
            </a:r>
            <a:r>
              <a:rPr lang="es-ES" b="0" i="1" dirty="0" err="1">
                <a:solidFill>
                  <a:srgbClr val="D4D4D4"/>
                </a:solidFill>
                <a:effectLst/>
                <a:highlight>
                  <a:srgbClr val="1E1E1E"/>
                </a:highlight>
                <a:latin typeface="Dank Mono Regular" panose="00000509000000000000" pitchFamily="50" charset="0"/>
              </a:rPr>
              <a:t>releases</a:t>
            </a:r>
            <a:r>
              <a:rPr lang="es-ES" b="0" dirty="0">
                <a:solidFill>
                  <a:srgbClr val="D4D4D4"/>
                </a:solidFill>
                <a:effectLst/>
                <a:highlight>
                  <a:srgbClr val="1E1E1E"/>
                </a:highlight>
                <a:latin typeface="Dank Mono Regular" panose="00000509000000000000" pitchFamily="50" charset="0"/>
              </a:rPr>
              <a:t>, es decir, se liberan nuevas versiones del lenguaje con un conjunto de nuevas características.</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Si bien las primeras versiones o </a:t>
            </a:r>
            <a:r>
              <a:rPr lang="es-ES" b="0" dirty="0" err="1">
                <a:solidFill>
                  <a:srgbClr val="D4D4D4"/>
                </a:solidFill>
                <a:effectLst/>
                <a:highlight>
                  <a:srgbClr val="1E1E1E"/>
                </a:highlight>
                <a:latin typeface="Dank Mono Regular" panose="00000509000000000000" pitchFamily="50" charset="0"/>
              </a:rPr>
              <a:t>releases</a:t>
            </a:r>
            <a:r>
              <a:rPr lang="es-ES" b="0" dirty="0">
                <a:solidFill>
                  <a:srgbClr val="D4D4D4"/>
                </a:solidFill>
                <a:effectLst/>
                <a:highlight>
                  <a:srgbClr val="1E1E1E"/>
                </a:highlight>
                <a:latin typeface="Dank Mono Regular" panose="00000509000000000000" pitchFamily="50" charset="0"/>
              </a:rPr>
              <a:t> fueron un poco caóticas, menos regulares o más </a:t>
            </a:r>
            <a:r>
              <a:rPr lang="es-ES" b="0" dirty="0" err="1">
                <a:solidFill>
                  <a:srgbClr val="D4D4D4"/>
                </a:solidFill>
                <a:effectLst/>
                <a:highlight>
                  <a:srgbClr val="1E1E1E"/>
                </a:highlight>
                <a:latin typeface="Dank Mono Regular" panose="00000509000000000000" pitchFamily="50" charset="0"/>
              </a:rPr>
              <a:t>organicas</a:t>
            </a:r>
            <a:r>
              <a:rPr lang="es-ES" b="0" dirty="0">
                <a:solidFill>
                  <a:srgbClr val="D4D4D4"/>
                </a:solidFill>
                <a:effectLst/>
                <a:highlight>
                  <a:srgbClr val="1E1E1E"/>
                </a:highlight>
                <a:latin typeface="Dank Mono Regular" panose="00000509000000000000" pitchFamily="50" charset="0"/>
              </a:rPr>
              <a:t>, principalmente debido a que sucedieron a medida que se necesitaban nuevas características del lenguaje, a partir de 2015 se decidió estandarizar las </a:t>
            </a:r>
            <a:r>
              <a:rPr lang="es-ES" b="0" dirty="0" err="1">
                <a:solidFill>
                  <a:srgbClr val="D4D4D4"/>
                </a:solidFill>
                <a:effectLst/>
                <a:highlight>
                  <a:srgbClr val="1E1E1E"/>
                </a:highlight>
                <a:latin typeface="Dank Mono Regular" panose="00000509000000000000" pitchFamily="50" charset="0"/>
              </a:rPr>
              <a:t>releases</a:t>
            </a:r>
            <a:r>
              <a:rPr lang="es-ES" b="0" dirty="0">
                <a:solidFill>
                  <a:srgbClr val="D4D4D4"/>
                </a:solidFill>
                <a:effectLst/>
                <a:highlight>
                  <a:srgbClr val="1E1E1E"/>
                </a:highlight>
                <a:latin typeface="Dank Mono Regular" panose="00000509000000000000" pitchFamily="50" charset="0"/>
              </a:rPr>
              <a:t> y hacerlas anuales.</a:t>
            </a:r>
          </a:p>
          <a:p>
            <a:br>
              <a:rPr lang="es-ES" b="0" dirty="0">
                <a:solidFill>
                  <a:srgbClr val="D4D4D4"/>
                </a:solidFill>
                <a:effectLst/>
                <a:highlight>
                  <a:srgbClr val="1E1E1E"/>
                </a:highlight>
                <a:latin typeface="Dank Mono Regular" panose="00000509000000000000" pitchFamily="50" charset="0"/>
              </a:rPr>
            </a:br>
            <a:r>
              <a:rPr lang="es-ES" b="0" dirty="0">
                <a:solidFill>
                  <a:srgbClr val="D4D4D4"/>
                </a:solidFill>
                <a:effectLst/>
                <a:highlight>
                  <a:srgbClr val="1E1E1E"/>
                </a:highlight>
                <a:latin typeface="Dank Mono Regular" panose="00000509000000000000" pitchFamily="50" charset="0"/>
              </a:rPr>
              <a:t>En este </a:t>
            </a:r>
            <a:r>
              <a:rPr lang="es-ES" b="0" dirty="0" err="1">
                <a:solidFill>
                  <a:srgbClr val="D4D4D4"/>
                </a:solidFill>
                <a:effectLst/>
                <a:highlight>
                  <a:srgbClr val="1E1E1E"/>
                </a:highlight>
                <a:latin typeface="Dank Mono Regular" panose="00000509000000000000" pitchFamily="50" charset="0"/>
              </a:rPr>
              <a:t>proces</a:t>
            </a:r>
            <a:r>
              <a:rPr lang="es-ES" b="0" dirty="0">
                <a:solidFill>
                  <a:srgbClr val="D4D4D4"/>
                </a:solidFill>
                <a:effectLst/>
                <a:highlight>
                  <a:srgbClr val="1E1E1E"/>
                </a:highlight>
                <a:latin typeface="Dank Mono Regular" panose="00000509000000000000" pitchFamily="50" charset="0"/>
              </a:rPr>
              <a:t> estandarizado, existe un comité de expertos llamado TC39 que apadrina las nuevas propuestas que la comunidad sugiere (cualquiera de nosotros puede hacerlo) y las promociona en diferentes </a:t>
            </a:r>
            <a:r>
              <a:rPr lang="es-ES" b="0" i="1" dirty="0" err="1">
                <a:solidFill>
                  <a:srgbClr val="D4D4D4"/>
                </a:solidFill>
                <a:effectLst/>
                <a:highlight>
                  <a:srgbClr val="1E1E1E"/>
                </a:highlight>
                <a:latin typeface="Dank Mono Regular" panose="00000509000000000000" pitchFamily="50" charset="0"/>
              </a:rPr>
              <a:t>stages</a:t>
            </a:r>
            <a:r>
              <a:rPr lang="es-ES" b="0" dirty="0">
                <a:solidFill>
                  <a:srgbClr val="D4D4D4"/>
                </a:solidFill>
                <a:effectLst/>
                <a:highlight>
                  <a:srgbClr val="1E1E1E"/>
                </a:highlight>
                <a:latin typeface="Dank Mono Regular" panose="00000509000000000000" pitchFamily="50" charset="0"/>
              </a:rPr>
              <a:t> del 1 al 4 en función del grado de madurez. De modo que si una nueva característica alcanza el </a:t>
            </a:r>
            <a:r>
              <a:rPr lang="es-ES" b="0" i="1" dirty="0" err="1">
                <a:solidFill>
                  <a:srgbClr val="D4D4D4"/>
                </a:solidFill>
                <a:effectLst/>
                <a:highlight>
                  <a:srgbClr val="1E1E1E"/>
                </a:highlight>
                <a:latin typeface="Dank Mono Regular" panose="00000509000000000000" pitchFamily="50" charset="0"/>
              </a:rPr>
              <a:t>stage</a:t>
            </a:r>
            <a:r>
              <a:rPr lang="es-ES" b="0" dirty="0">
                <a:solidFill>
                  <a:srgbClr val="D4D4D4"/>
                </a:solidFill>
                <a:effectLst/>
                <a:highlight>
                  <a:srgbClr val="1E1E1E"/>
                </a:highlight>
                <a:latin typeface="Dank Mono Regular" panose="00000509000000000000" pitchFamily="50" charset="0"/>
              </a:rPr>
              <a:t> 4 significa que va a ser liberada con la siguiente </a:t>
            </a:r>
            <a:r>
              <a:rPr lang="es-ES" b="0" dirty="0" err="1">
                <a:solidFill>
                  <a:srgbClr val="D4D4D4"/>
                </a:solidFill>
                <a:effectLst/>
                <a:highlight>
                  <a:srgbClr val="1E1E1E"/>
                </a:highlight>
                <a:latin typeface="Dank Mono Regular" panose="00000509000000000000" pitchFamily="50" charset="0"/>
              </a:rPr>
              <a:t>release</a:t>
            </a:r>
            <a:r>
              <a:rPr lang="es-ES" b="0" dirty="0">
                <a:solidFill>
                  <a:srgbClr val="D4D4D4"/>
                </a:solidFill>
                <a:effectLst/>
                <a:highlight>
                  <a:srgbClr val="1E1E1E"/>
                </a:highlight>
                <a:latin typeface="Dank Mono Regular" panose="00000509000000000000" pitchFamily="50" charset="0"/>
              </a:rPr>
              <a:t> anual.</a:t>
            </a:r>
          </a:p>
          <a:p>
            <a:endParaRPr lang="es-ES" b="0" dirty="0">
              <a:solidFill>
                <a:srgbClr val="D4D4D4"/>
              </a:solidFill>
              <a:effectLst/>
              <a:highlight>
                <a:srgbClr val="1E1E1E"/>
              </a:highlight>
              <a:latin typeface="Dank Mono Regular" panose="00000509000000000000" pitchFamily="50" charset="0"/>
            </a:endParaRPr>
          </a:p>
          <a:p>
            <a:r>
              <a:rPr lang="es-ES" b="0" dirty="0">
                <a:solidFill>
                  <a:srgbClr val="D4D4D4"/>
                </a:solidFill>
                <a:effectLst/>
                <a:highlight>
                  <a:srgbClr val="1E1E1E"/>
                </a:highlight>
                <a:latin typeface="Dank Mono Regular" panose="00000509000000000000" pitchFamily="50" charset="0"/>
              </a:rPr>
              <a:t>Lo cierto es que en cuanto a compatibilidad lo importante no es tanto la versión sino la característica en si. Es decir, cada nueva característica se lanza englobada en una </a:t>
            </a:r>
            <a:r>
              <a:rPr lang="es-ES" b="0" dirty="0" err="1">
                <a:solidFill>
                  <a:srgbClr val="D4D4D4"/>
                </a:solidFill>
                <a:effectLst/>
                <a:highlight>
                  <a:srgbClr val="1E1E1E"/>
                </a:highlight>
                <a:latin typeface="Dank Mono Regular" panose="00000509000000000000" pitchFamily="50" charset="0"/>
              </a:rPr>
              <a:t>release</a:t>
            </a:r>
            <a:r>
              <a:rPr lang="es-ES" b="0" dirty="0">
                <a:solidFill>
                  <a:srgbClr val="D4D4D4"/>
                </a:solidFill>
                <a:effectLst/>
                <a:highlight>
                  <a:srgbClr val="1E1E1E"/>
                </a:highlight>
                <a:latin typeface="Dank Mono Regular" panose="00000509000000000000" pitchFamily="50" charset="0"/>
              </a:rPr>
              <a:t>, esto es cierto, pero un navegador o plataforma podría soportar total o parcialmente dicha </a:t>
            </a:r>
            <a:r>
              <a:rPr lang="es-ES" b="0" dirty="0" err="1">
                <a:solidFill>
                  <a:srgbClr val="D4D4D4"/>
                </a:solidFill>
                <a:effectLst/>
                <a:highlight>
                  <a:srgbClr val="1E1E1E"/>
                </a:highlight>
                <a:latin typeface="Dank Mono Regular" panose="00000509000000000000" pitchFamily="50" charset="0"/>
              </a:rPr>
              <a:t>release</a:t>
            </a:r>
            <a:r>
              <a:rPr lang="es-ES" b="0" dirty="0">
                <a:solidFill>
                  <a:srgbClr val="D4D4D4"/>
                </a:solidFill>
                <a:effectLst/>
                <a:highlight>
                  <a:srgbClr val="1E1E1E"/>
                </a:highlight>
                <a:latin typeface="Dank Mono Regular" panose="00000509000000000000" pitchFamily="50" charset="0"/>
              </a:rPr>
              <a:t>. En la práctica, la compatibilidad se especifica por característica y no tanto por </a:t>
            </a:r>
            <a:r>
              <a:rPr lang="es-ES" b="0" dirty="0" err="1">
                <a:solidFill>
                  <a:srgbClr val="D4D4D4"/>
                </a:solidFill>
                <a:effectLst/>
                <a:highlight>
                  <a:srgbClr val="1E1E1E"/>
                </a:highlight>
                <a:latin typeface="Dank Mono Regular" panose="00000509000000000000" pitchFamily="50" charset="0"/>
              </a:rPr>
              <a:t>release</a:t>
            </a:r>
            <a:r>
              <a:rPr lang="es-ES" b="0" dirty="0">
                <a:solidFill>
                  <a:srgbClr val="D4D4D4"/>
                </a:solidFill>
                <a:effectLst/>
                <a:highlight>
                  <a:srgbClr val="1E1E1E"/>
                </a:highlight>
                <a:latin typeface="Dank Mono Regular" panose="00000509000000000000" pitchFamily="50" charset="0"/>
              </a:rPr>
              <a:t>. Por ello tenemos una matriz famosa de compatibilidad en donde se listan todas las características del lenguaje y los navegadores o </a:t>
            </a:r>
            <a:r>
              <a:rPr lang="es-ES" b="0" dirty="0" err="1">
                <a:solidFill>
                  <a:srgbClr val="D4D4D4"/>
                </a:solidFill>
                <a:effectLst/>
                <a:highlight>
                  <a:srgbClr val="1E1E1E"/>
                </a:highlight>
                <a:latin typeface="Dank Mono Regular" panose="00000509000000000000" pitchFamily="50" charset="0"/>
              </a:rPr>
              <a:t>engines</a:t>
            </a:r>
            <a:r>
              <a:rPr lang="es-ES" b="0" dirty="0">
                <a:solidFill>
                  <a:srgbClr val="D4D4D4"/>
                </a:solidFill>
                <a:effectLst/>
                <a:highlight>
                  <a:srgbClr val="1E1E1E"/>
                </a:highlight>
                <a:latin typeface="Dank Mono Regular" panose="00000509000000000000" pitchFamily="50" charset="0"/>
              </a:rPr>
              <a:t> (disponibles a </a:t>
            </a:r>
            <a:r>
              <a:rPr lang="es-ES" b="0" dirty="0" err="1">
                <a:solidFill>
                  <a:srgbClr val="D4D4D4"/>
                </a:solidFill>
                <a:effectLst/>
                <a:highlight>
                  <a:srgbClr val="1E1E1E"/>
                </a:highlight>
                <a:latin typeface="Dank Mono Regular" panose="00000509000000000000" pitchFamily="50" charset="0"/>
              </a:rPr>
              <a:t>dia</a:t>
            </a:r>
            <a:r>
              <a:rPr lang="es-ES" b="0" dirty="0">
                <a:solidFill>
                  <a:srgbClr val="D4D4D4"/>
                </a:solidFill>
                <a:effectLst/>
                <a:highlight>
                  <a:srgbClr val="1E1E1E"/>
                </a:highlight>
                <a:latin typeface="Dank Mono Regular" panose="00000509000000000000" pitchFamily="50" charset="0"/>
              </a:rPr>
              <a:t> de hoy) que las soportan. Como curiosidad, se dice que los </a:t>
            </a:r>
            <a:r>
              <a:rPr lang="es-ES" b="0" i="1" dirty="0" err="1">
                <a:solidFill>
                  <a:srgbClr val="D4D4D4"/>
                </a:solidFill>
                <a:effectLst/>
                <a:highlight>
                  <a:srgbClr val="1E1E1E"/>
                </a:highlight>
                <a:latin typeface="Dank Mono Regular" panose="00000509000000000000" pitchFamily="50" charset="0"/>
              </a:rPr>
              <a:t>ever</a:t>
            </a:r>
            <a:r>
              <a:rPr lang="es-ES" b="0" i="1" dirty="0">
                <a:solidFill>
                  <a:srgbClr val="D4D4D4"/>
                </a:solidFill>
                <a:effectLst/>
                <a:highlight>
                  <a:srgbClr val="1E1E1E"/>
                </a:highlight>
                <a:latin typeface="Dank Mono Regular" panose="00000509000000000000" pitchFamily="50" charset="0"/>
              </a:rPr>
              <a:t> </a:t>
            </a:r>
            <a:r>
              <a:rPr lang="es-ES" b="0" i="1" dirty="0" err="1">
                <a:solidFill>
                  <a:srgbClr val="D4D4D4"/>
                </a:solidFill>
                <a:effectLst/>
                <a:highlight>
                  <a:srgbClr val="1E1E1E"/>
                </a:highlight>
                <a:latin typeface="Dank Mono Regular" panose="00000509000000000000" pitchFamily="50" charset="0"/>
              </a:rPr>
              <a:t>green</a:t>
            </a:r>
            <a:r>
              <a:rPr lang="es-ES" b="0" i="1" dirty="0">
                <a:solidFill>
                  <a:srgbClr val="D4D4D4"/>
                </a:solidFill>
                <a:effectLst/>
                <a:highlight>
                  <a:srgbClr val="1E1E1E"/>
                </a:highlight>
                <a:latin typeface="Dank Mono Regular" panose="00000509000000000000" pitchFamily="50" charset="0"/>
              </a:rPr>
              <a:t> browsers</a:t>
            </a:r>
            <a:r>
              <a:rPr lang="es-ES" b="0" dirty="0">
                <a:solidFill>
                  <a:srgbClr val="D4D4D4"/>
                </a:solidFill>
                <a:effectLst/>
                <a:highlight>
                  <a:srgbClr val="1E1E1E"/>
                </a:highlight>
                <a:latin typeface="Dank Mono Regular" panose="00000509000000000000" pitchFamily="50" charset="0"/>
              </a:rPr>
              <a:t> o simplemente </a:t>
            </a:r>
            <a:r>
              <a:rPr lang="es-ES" b="0" i="1" dirty="0" err="1">
                <a:solidFill>
                  <a:srgbClr val="D4D4D4"/>
                </a:solidFill>
                <a:effectLst/>
                <a:highlight>
                  <a:srgbClr val="1E1E1E"/>
                </a:highlight>
                <a:latin typeface="Dank Mono Regular" panose="00000509000000000000" pitchFamily="50" charset="0"/>
              </a:rPr>
              <a:t>green</a:t>
            </a:r>
            <a:r>
              <a:rPr lang="es-ES" b="0" i="1" dirty="0">
                <a:solidFill>
                  <a:srgbClr val="D4D4D4"/>
                </a:solidFill>
                <a:effectLst/>
                <a:highlight>
                  <a:srgbClr val="1E1E1E"/>
                </a:highlight>
                <a:latin typeface="Dank Mono Regular" panose="00000509000000000000" pitchFamily="50" charset="0"/>
              </a:rPr>
              <a:t> browsers</a:t>
            </a:r>
            <a:r>
              <a:rPr lang="es-ES" b="0" dirty="0">
                <a:solidFill>
                  <a:srgbClr val="D4D4D4"/>
                </a:solidFill>
                <a:effectLst/>
                <a:highlight>
                  <a:srgbClr val="1E1E1E"/>
                </a:highlight>
                <a:latin typeface="Dank Mono Regular" panose="00000509000000000000" pitchFamily="50" charset="0"/>
              </a:rPr>
              <a:t> son aquellos que siempre están en verde, es decir, que soportan todas las características (no importa cuantas liberen, hacen un gran esfuerzo por mantenerse siempre actualizados).</a:t>
            </a:r>
          </a:p>
          <a:p>
            <a:br>
              <a:rPr lang="es-ES" b="0" dirty="0">
                <a:solidFill>
                  <a:srgbClr val="D4D4D4"/>
                </a:solidFill>
                <a:effectLst/>
                <a:highlight>
                  <a:srgbClr val="1E1E1E"/>
                </a:highlight>
                <a:latin typeface="Dank Mono Regular" panose="00000509000000000000" pitchFamily="50" charset="0"/>
              </a:rPr>
            </a:br>
            <a:r>
              <a:rPr lang="es-ES" b="0" i="1" dirty="0">
                <a:solidFill>
                  <a:srgbClr val="D4D4D4"/>
                </a:solidFill>
                <a:effectLst/>
                <a:highlight>
                  <a:srgbClr val="1E1E1E"/>
                </a:highlight>
                <a:latin typeface="Dank Mono Regular" panose="00000509000000000000" pitchFamily="50" charset="0"/>
              </a:rPr>
              <a:t>&gt; De entre todas las </a:t>
            </a:r>
            <a:r>
              <a:rPr lang="es-ES" b="0" i="1" dirty="0" err="1">
                <a:solidFill>
                  <a:srgbClr val="D4D4D4"/>
                </a:solidFill>
                <a:effectLst/>
                <a:highlight>
                  <a:srgbClr val="1E1E1E"/>
                </a:highlight>
                <a:latin typeface="Dank Mono Regular" panose="00000509000000000000" pitchFamily="50" charset="0"/>
              </a:rPr>
              <a:t>releases</a:t>
            </a:r>
            <a:r>
              <a:rPr lang="es-ES" b="0" i="1" dirty="0">
                <a:solidFill>
                  <a:srgbClr val="D4D4D4"/>
                </a:solidFill>
                <a:effectLst/>
                <a:highlight>
                  <a:srgbClr val="1E1E1E"/>
                </a:highlight>
                <a:latin typeface="Dank Mono Regular" panose="00000509000000000000" pitchFamily="50" charset="0"/>
              </a:rPr>
              <a:t>, hay una de bastante importancia que solemos llamar el </a:t>
            </a:r>
            <a:r>
              <a:rPr lang="es-ES" b="0" i="1" dirty="0" err="1">
                <a:solidFill>
                  <a:srgbClr val="D4D4D4"/>
                </a:solidFill>
                <a:effectLst/>
                <a:highlight>
                  <a:srgbClr val="1E1E1E"/>
                </a:highlight>
                <a:latin typeface="Dank Mono Regular" panose="00000509000000000000" pitchFamily="50" charset="0"/>
              </a:rPr>
              <a:t>baseline</a:t>
            </a:r>
            <a:r>
              <a:rPr lang="es-ES" b="0" i="1" dirty="0">
                <a:solidFill>
                  <a:srgbClr val="D4D4D4"/>
                </a:solidFill>
                <a:effectLst/>
                <a:highlight>
                  <a:srgbClr val="1E1E1E"/>
                </a:highlight>
                <a:latin typeface="Dank Mono Regular" panose="00000509000000000000" pitchFamily="50" charset="0"/>
              </a:rPr>
              <a:t>. Se trata de la versión 5.0 o 5.1, y decimos que es el </a:t>
            </a:r>
            <a:r>
              <a:rPr lang="es-ES" b="0" i="1" dirty="0" err="1">
                <a:solidFill>
                  <a:srgbClr val="D4D4D4"/>
                </a:solidFill>
                <a:effectLst/>
                <a:highlight>
                  <a:srgbClr val="1E1E1E"/>
                </a:highlight>
                <a:latin typeface="Dank Mono Regular" panose="00000509000000000000" pitchFamily="50" charset="0"/>
              </a:rPr>
              <a:t>baseline</a:t>
            </a:r>
            <a:r>
              <a:rPr lang="es-ES" b="0" i="1" dirty="0">
                <a:solidFill>
                  <a:srgbClr val="D4D4D4"/>
                </a:solidFill>
                <a:effectLst/>
                <a:highlight>
                  <a:srgbClr val="1E1E1E"/>
                </a:highlight>
                <a:latin typeface="Dank Mono Regular" panose="00000509000000000000" pitchFamily="50" charset="0"/>
              </a:rPr>
              <a:t> porque todos los navegadores y plataformas que ejecutan JS, soportan todas las características contenidas hasta, al menos, dicho </a:t>
            </a:r>
            <a:r>
              <a:rPr lang="es-ES" b="0" i="1" dirty="0" err="1">
                <a:solidFill>
                  <a:srgbClr val="D4D4D4"/>
                </a:solidFill>
                <a:effectLst/>
                <a:highlight>
                  <a:srgbClr val="1E1E1E"/>
                </a:highlight>
                <a:latin typeface="Dank Mono Regular" panose="00000509000000000000" pitchFamily="50" charset="0"/>
              </a:rPr>
              <a:t>baseline</a:t>
            </a:r>
            <a:r>
              <a:rPr lang="es-ES" b="0" i="1" dirty="0">
                <a:solidFill>
                  <a:srgbClr val="D4D4D4"/>
                </a:solidFill>
                <a:effectLst/>
                <a:highlight>
                  <a:srgbClr val="1E1E1E"/>
                </a:highlight>
                <a:latin typeface="Dank Mono Regular" panose="00000509000000000000" pitchFamily="50" charset="0"/>
              </a:rPr>
              <a:t>.</a:t>
            </a:r>
          </a:p>
          <a:p>
            <a:endParaRPr lang="es-ES" b="0" i="1" dirty="0">
              <a:solidFill>
                <a:srgbClr val="D4D4D4"/>
              </a:solidFill>
              <a:effectLst/>
              <a:highlight>
                <a:srgbClr val="1E1E1E"/>
              </a:highlight>
              <a:latin typeface="Dank Mono Regular" panose="00000509000000000000" pitchFamily="50" charset="0"/>
            </a:endParaRPr>
          </a:p>
          <a:p>
            <a:r>
              <a:rPr lang="es-ES" b="0" i="0" dirty="0">
                <a:solidFill>
                  <a:srgbClr val="D4D4D4"/>
                </a:solidFill>
                <a:effectLst/>
                <a:highlight>
                  <a:srgbClr val="1E1E1E"/>
                </a:highlight>
                <a:latin typeface="Dank Mono Regular" panose="00000509000000000000" pitchFamily="50" charset="0"/>
              </a:rPr>
              <a:t>Todo lo anterior al </a:t>
            </a:r>
            <a:r>
              <a:rPr lang="es-ES" b="0" i="1" dirty="0" err="1">
                <a:solidFill>
                  <a:srgbClr val="D4D4D4"/>
                </a:solidFill>
                <a:effectLst/>
                <a:highlight>
                  <a:srgbClr val="1E1E1E"/>
                </a:highlight>
                <a:latin typeface="Dank Mono Regular" panose="00000509000000000000" pitchFamily="50" charset="0"/>
              </a:rPr>
              <a:t>baseline</a:t>
            </a:r>
            <a:r>
              <a:rPr lang="es-ES" b="0" i="0" dirty="0">
                <a:solidFill>
                  <a:srgbClr val="D4D4D4"/>
                </a:solidFill>
                <a:effectLst/>
                <a:highlight>
                  <a:srgbClr val="1E1E1E"/>
                </a:highlight>
                <a:latin typeface="Dank Mono Regular" panose="00000509000000000000" pitchFamily="50" charset="0"/>
              </a:rPr>
              <a:t> podemos etiquetarlo como JS clásico, mientras que todo lo posterior se suele llamar JS moderno, o también </a:t>
            </a:r>
            <a:r>
              <a:rPr lang="es-ES" b="0" i="0" dirty="0" err="1">
                <a:solidFill>
                  <a:srgbClr val="D4D4D4"/>
                </a:solidFill>
                <a:effectLst/>
                <a:highlight>
                  <a:srgbClr val="1E1E1E"/>
                </a:highlight>
                <a:latin typeface="Dank Mono Regular" panose="00000509000000000000" pitchFamily="50" charset="0"/>
              </a:rPr>
              <a:t>ESNext</a:t>
            </a:r>
            <a:r>
              <a:rPr lang="es-ES" b="0" i="0" dirty="0">
                <a:solidFill>
                  <a:srgbClr val="D4D4D4"/>
                </a:solidFill>
                <a:effectLst/>
                <a:highlight>
                  <a:srgbClr val="1E1E1E"/>
                </a:highlight>
                <a:latin typeface="Dank Mono Regular" panose="00000509000000000000" pitchFamily="50" charset="0"/>
              </a:rPr>
              <a:t>. El motivo de tener un </a:t>
            </a:r>
            <a:r>
              <a:rPr lang="es-ES" b="0" i="0" dirty="0" err="1">
                <a:solidFill>
                  <a:srgbClr val="D4D4D4"/>
                </a:solidFill>
                <a:effectLst/>
                <a:highlight>
                  <a:srgbClr val="1E1E1E"/>
                </a:highlight>
                <a:latin typeface="Dank Mono Regular" panose="00000509000000000000" pitchFamily="50" charset="0"/>
              </a:rPr>
              <a:t>baseline</a:t>
            </a:r>
            <a:r>
              <a:rPr lang="es-ES" b="0" i="0" dirty="0">
                <a:solidFill>
                  <a:srgbClr val="D4D4D4"/>
                </a:solidFill>
                <a:effectLst/>
                <a:highlight>
                  <a:srgbClr val="1E1E1E"/>
                </a:highlight>
                <a:latin typeface="Dank Mono Regular" panose="00000509000000000000" pitchFamily="50" charset="0"/>
              </a:rPr>
              <a:t> es contar con una referencia de código que siempre será ejecutable sin errores, da igual en que navegador. Por otro lado, si como desarrollador quiero usar una característica que no está en el </a:t>
            </a:r>
            <a:r>
              <a:rPr lang="es-ES" b="0" i="0" dirty="0" err="1">
                <a:solidFill>
                  <a:srgbClr val="D4D4D4"/>
                </a:solidFill>
                <a:effectLst/>
                <a:highlight>
                  <a:srgbClr val="1E1E1E"/>
                </a:highlight>
                <a:latin typeface="Dank Mono Regular" panose="00000509000000000000" pitchFamily="50" charset="0"/>
              </a:rPr>
              <a:t>baseline</a:t>
            </a:r>
            <a:r>
              <a:rPr lang="es-ES" b="0" i="0" dirty="0">
                <a:solidFill>
                  <a:srgbClr val="D4D4D4"/>
                </a:solidFill>
                <a:effectLst/>
                <a:highlight>
                  <a:srgbClr val="1E1E1E"/>
                </a:highlight>
                <a:latin typeface="Dank Mono Regular" panose="00000509000000000000" pitchFamily="50" charset="0"/>
              </a:rPr>
              <a:t>, debo tener en cuenta que podría fallar en algún navegador que no la soporte. ¿Qué hacemos en tales casos? </a:t>
            </a:r>
            <a:r>
              <a:rPr lang="es-ES" b="0" i="0" dirty="0" err="1">
                <a:solidFill>
                  <a:srgbClr val="D4D4D4"/>
                </a:solidFill>
                <a:effectLst/>
                <a:highlight>
                  <a:srgbClr val="1E1E1E"/>
                </a:highlight>
                <a:latin typeface="Dank Mono Regular" panose="00000509000000000000" pitchFamily="50" charset="0"/>
              </a:rPr>
              <a:t>Transpilar</a:t>
            </a:r>
            <a:r>
              <a:rPr lang="es-ES" b="0" i="0" dirty="0">
                <a:solidFill>
                  <a:srgbClr val="D4D4D4"/>
                </a:solidFill>
                <a:effectLst/>
                <a:highlight>
                  <a:srgbClr val="1E1E1E"/>
                </a:highlight>
                <a:latin typeface="Dank Mono Regular" panose="00000509000000000000" pitchFamily="50" charset="0"/>
              </a:rPr>
              <a:t> para aplicar </a:t>
            </a:r>
            <a:r>
              <a:rPr lang="es-ES" b="0" i="0" dirty="0" err="1">
                <a:solidFill>
                  <a:srgbClr val="D4D4D4"/>
                </a:solidFill>
                <a:effectLst/>
                <a:highlight>
                  <a:srgbClr val="1E1E1E"/>
                </a:highlight>
                <a:latin typeface="Dank Mono Regular" panose="00000509000000000000" pitchFamily="50" charset="0"/>
              </a:rPr>
              <a:t>polyfills</a:t>
            </a:r>
            <a:r>
              <a:rPr lang="es-ES" b="0" i="0" dirty="0">
                <a:solidFill>
                  <a:srgbClr val="D4D4D4"/>
                </a:solidFill>
                <a:effectLst/>
                <a:highlight>
                  <a:srgbClr val="1E1E1E"/>
                </a:highlight>
                <a:latin typeface="Dank Mono Regular" panose="00000509000000000000" pitchFamily="50" charset="0"/>
              </a:rPr>
              <a:t> con los que compatibilizar mi código.</a:t>
            </a:r>
            <a:br>
              <a:rPr lang="es-ES" b="0" i="0" dirty="0">
                <a:solidFill>
                  <a:srgbClr val="D4D4D4"/>
                </a:solidFill>
                <a:effectLst/>
                <a:highlight>
                  <a:srgbClr val="1E1E1E"/>
                </a:highlight>
                <a:latin typeface="Dank Mono Regular" panose="00000509000000000000" pitchFamily="50" charset="0"/>
              </a:rPr>
            </a:br>
            <a:endParaRPr lang="es-ES" b="0" i="0" dirty="0">
              <a:solidFill>
                <a:srgbClr val="D4D4D4"/>
              </a:solidFill>
              <a:effectLst/>
              <a:highlight>
                <a:srgbClr val="1E1E1E"/>
              </a:highlight>
              <a:latin typeface="Dank Mono Regular" panose="00000509000000000000" pitchFamily="50" charset="0"/>
            </a:endParaRPr>
          </a:p>
          <a:p>
            <a:br>
              <a:rPr lang="es-ES" b="0" dirty="0">
                <a:solidFill>
                  <a:srgbClr val="D4D4D4"/>
                </a:solidFill>
                <a:effectLst/>
                <a:highlight>
                  <a:srgbClr val="1E1E1E"/>
                </a:highlight>
                <a:latin typeface="Dank Mono Regular" panose="00000509000000000000" pitchFamily="50" charset="0"/>
              </a:rPr>
            </a:br>
            <a:endParaRPr lang="es-ES" b="0" dirty="0">
              <a:solidFill>
                <a:srgbClr val="D4D4D4"/>
              </a:solidFill>
              <a:effectLst/>
              <a:highlight>
                <a:srgbClr val="1E1E1E"/>
              </a:highlight>
              <a:latin typeface="Dank Mono Regular" panose="00000509000000000000" pitchFamily="50" charset="0"/>
            </a:endParaRPr>
          </a:p>
          <a:p>
            <a:br>
              <a:rPr lang="es-ES" b="0" dirty="0">
                <a:solidFill>
                  <a:srgbClr val="D4D4D4"/>
                </a:solidFill>
                <a:effectLst/>
                <a:highlight>
                  <a:srgbClr val="1E1E1E"/>
                </a:highlight>
                <a:latin typeface="Dank Mono Regular" panose="00000509000000000000" pitchFamily="50" charset="0"/>
              </a:rPr>
            </a:br>
            <a:endParaRPr lang="es-ES" b="0" dirty="0">
              <a:solidFill>
                <a:srgbClr val="D4D4D4"/>
              </a:solidFill>
              <a:effectLst/>
              <a:highlight>
                <a:srgbClr val="1E1E1E"/>
              </a:highlight>
              <a:latin typeface="Dank Mono Regular" panose="00000509000000000000" pitchFamily="50" charset="0"/>
            </a:endParaRPr>
          </a:p>
          <a:p>
            <a:endParaRPr lang="es-ES" dirty="0"/>
          </a:p>
        </p:txBody>
      </p:sp>
    </p:spTree>
    <p:extLst>
      <p:ext uri="{BB962C8B-B14F-4D97-AF65-F5344CB8AC3E}">
        <p14:creationId xmlns:p14="http://schemas.microsoft.com/office/powerpoint/2010/main" val="1189325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r>
              <a:rPr lang="es-ES" dirty="0"/>
              <a:t>Esta </a:t>
            </a:r>
            <a:r>
              <a:rPr lang="es-ES" i="1" dirty="0" err="1"/>
              <a:t>slide</a:t>
            </a:r>
            <a:r>
              <a:rPr lang="es-ES" dirty="0"/>
              <a:t> se entiende mucho mejor con un ejemplo:</a:t>
            </a:r>
            <a:br>
              <a:rPr lang="es-ES" dirty="0"/>
            </a:br>
            <a:br>
              <a:rPr lang="es-ES" dirty="0"/>
            </a:br>
            <a:r>
              <a:rPr lang="es-ES" dirty="0"/>
              <a:t>“Supongamos que somos desarrolladores y queremos usar el nuevo, flamante y recién liberado operador que nos va a hacer la vida mucho más sencilla en nuestro código. Pero sabemos que si lo utilizamos, podría haber navegadores que peten al ejecutar nuestra web, puesto que no soportan dicho operador. ¿Qué hacemos? ¿Dejamos de usar algo que nos interesa para que el usuario no experimente problemas en su navegador antiguo? ¿O miramos para nosotros, trabajamos con lo nuevo y que le den al usuario? Pues ni una cosa ni la otra.”</a:t>
            </a:r>
            <a:br>
              <a:rPr lang="es-ES" dirty="0"/>
            </a:br>
            <a:br>
              <a:rPr lang="es-ES" dirty="0"/>
            </a:br>
            <a:r>
              <a:rPr lang="es-ES" dirty="0"/>
              <a:t>- Como desarrolladores nos interesa maximizar nuestra productividad y calidad de código. Deberíamos contar con las últimas novedades del lenguaje que nos permitirán ser más eficientes y efectivos.</a:t>
            </a:r>
            <a:br>
              <a:rPr lang="es-ES" dirty="0"/>
            </a:br>
            <a:r>
              <a:rPr lang="es-ES" dirty="0"/>
              <a:t>- Como usuarios, nos interesa que toda aplicación que ejecutemos en nuestro entorno (navegador, dispositivo, plataforma) tenga un código suficientemente compatible para no experimentar errores ni malfuncionamiento.</a:t>
            </a:r>
            <a:br>
              <a:rPr lang="es-ES" dirty="0"/>
            </a:br>
            <a:br>
              <a:rPr lang="es-ES" dirty="0"/>
            </a:br>
            <a:r>
              <a:rPr lang="es-ES" dirty="0"/>
              <a:t>LA SOLUCIÓN: </a:t>
            </a:r>
            <a:r>
              <a:rPr lang="es-ES" dirty="0" err="1"/>
              <a:t>Transpilar</a:t>
            </a:r>
            <a:r>
              <a:rPr lang="es-ES" dirty="0"/>
              <a:t> el código durante su desarrollo para compatibilizarlo. Las diferencias con la compilación mencionada anteriormente radica fundamentalmente en:</a:t>
            </a:r>
            <a:br>
              <a:rPr lang="es-ES" dirty="0"/>
            </a:br>
            <a:r>
              <a:rPr lang="es-ES" dirty="0"/>
              <a:t>- En la compilación, a partir de un lenguaje de alto nivel se obtiene como resultado otro de bajo nivel, adaptado a la arquitectura o plataforma donde va a ser ejecutado.</a:t>
            </a:r>
          </a:p>
          <a:p>
            <a:r>
              <a:rPr lang="es-ES" dirty="0"/>
              <a:t>- En la </a:t>
            </a:r>
            <a:r>
              <a:rPr lang="es-ES" dirty="0" err="1"/>
              <a:t>transpilación</a:t>
            </a:r>
            <a:r>
              <a:rPr lang="es-ES" dirty="0"/>
              <a:t>, sin embargo, la entrada y la salida sigue siendo un lenguaje de alto nivel (normalmente el mismo) que simplemente es transformado en el proceso.</a:t>
            </a:r>
            <a:br>
              <a:rPr lang="es-ES" dirty="0"/>
            </a:br>
            <a:r>
              <a:rPr lang="es-ES" dirty="0"/>
              <a:t>Esa transformación, en nuestro caso, consiste en reemplazar el código que contiene características modernas o candidatas a no ser compatibles, con código equivalente (es decir, que haga lo mismo) escrito con características que si son compatibles. A esos “parches” de código que nos proporcionan </a:t>
            </a:r>
            <a:r>
              <a:rPr lang="es-ES" u="none" dirty="0"/>
              <a:t>compatibilidad</a:t>
            </a:r>
            <a:r>
              <a:rPr lang="es-ES" dirty="0"/>
              <a:t> los llamamos </a:t>
            </a:r>
            <a:r>
              <a:rPr lang="es-ES" i="1" dirty="0" err="1"/>
              <a:t>polyfills</a:t>
            </a:r>
            <a:r>
              <a:rPr lang="es-ES" dirty="0"/>
              <a:t>.</a:t>
            </a:r>
          </a:p>
        </p:txBody>
      </p:sp>
    </p:spTree>
    <p:extLst>
      <p:ext uri="{BB962C8B-B14F-4D97-AF65-F5344CB8AC3E}">
        <p14:creationId xmlns:p14="http://schemas.microsoft.com/office/powerpoint/2010/main" val="79150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495300" y="2847975"/>
            <a:ext cx="7772400" cy="933450"/>
          </a:xfrm>
          <a:prstGeom prst="rect">
            <a:avLst/>
          </a:prstGeom>
        </p:spPr>
        <p:txBody>
          <a:bodyPr/>
          <a:lstStyle>
            <a:lvl1pPr>
              <a:defRPr sz="7200" spc="-300"/>
            </a:lvl1pPr>
          </a:lstStyle>
          <a:p>
            <a:r>
              <a:t>Texto del título</a:t>
            </a:r>
          </a:p>
        </p:txBody>
      </p:sp>
      <p:sp>
        <p:nvSpPr>
          <p:cNvPr id="12" name="Nivel de texto 1…"/>
          <p:cNvSpPr txBox="1">
            <a:spLocks noGrp="1"/>
          </p:cNvSpPr>
          <p:nvPr>
            <p:ph type="body" sz="quarter" idx="1"/>
          </p:nvPr>
        </p:nvSpPr>
        <p:spPr>
          <a:xfrm>
            <a:off x="533400" y="3657600"/>
            <a:ext cx="8013700" cy="495300"/>
          </a:xfrm>
          <a:prstGeom prst="rect">
            <a:avLst/>
          </a:prstGeom>
        </p:spPr>
        <p:txBody>
          <a:bodyPr/>
          <a:lstStyle>
            <a:lvl1pPr>
              <a:spcBef>
                <a:spcPts val="600"/>
              </a:spcBef>
              <a:defRPr sz="2800">
                <a:solidFill>
                  <a:srgbClr val="808080"/>
                </a:solidFill>
                <a:latin typeface="Neo Sans Std Light"/>
                <a:ea typeface="Neo Sans Std Light"/>
                <a:cs typeface="Neo Sans Std Light"/>
                <a:sym typeface="Neo Sans Std Light"/>
              </a:defRPr>
            </a:lvl1pPr>
            <a:lvl2pPr>
              <a:spcBef>
                <a:spcPts val="600"/>
              </a:spcBef>
              <a:defRPr sz="2800">
                <a:solidFill>
                  <a:srgbClr val="808080"/>
                </a:solidFill>
                <a:latin typeface="Neo Sans Std Light"/>
                <a:ea typeface="Neo Sans Std Light"/>
                <a:cs typeface="Neo Sans Std Light"/>
                <a:sym typeface="Neo Sans Std Light"/>
              </a:defRPr>
            </a:lvl2pPr>
            <a:lvl3pPr>
              <a:spcBef>
                <a:spcPts val="600"/>
              </a:spcBef>
              <a:defRPr sz="2800">
                <a:solidFill>
                  <a:srgbClr val="808080"/>
                </a:solidFill>
                <a:latin typeface="Neo Sans Std Light"/>
                <a:ea typeface="Neo Sans Std Light"/>
                <a:cs typeface="Neo Sans Std Light"/>
                <a:sym typeface="Neo Sans Std Light"/>
              </a:defRPr>
            </a:lvl3pPr>
            <a:lvl4pPr>
              <a:spcBef>
                <a:spcPts val="600"/>
              </a:spcBef>
              <a:defRPr sz="2800">
                <a:solidFill>
                  <a:srgbClr val="808080"/>
                </a:solidFill>
                <a:latin typeface="Neo Sans Std Light"/>
                <a:ea typeface="Neo Sans Std Light"/>
                <a:cs typeface="Neo Sans Std Light"/>
                <a:sym typeface="Neo Sans Std Light"/>
              </a:defRPr>
            </a:lvl4pPr>
            <a:lvl5pPr>
              <a:spcBef>
                <a:spcPts val="600"/>
              </a:spcBef>
              <a:defRPr sz="2800">
                <a:solidFill>
                  <a:srgbClr val="808080"/>
                </a:solidFill>
                <a:latin typeface="Neo Sans Std Light"/>
                <a:ea typeface="Neo Sans Std Light"/>
                <a:cs typeface="Neo Sans Std Light"/>
                <a:sym typeface="Neo Sans Std Light"/>
              </a:defRPr>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t>‹Nº›</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2" name="Texto del título"/>
          <p:cNvSpPr txBox="1">
            <a:spLocks noGrp="1"/>
          </p:cNvSpPr>
          <p:nvPr>
            <p:ph type="title"/>
          </p:nvPr>
        </p:nvSpPr>
        <p:spPr>
          <a:prstGeom prst="rect">
            <a:avLst/>
          </a:prstGeom>
        </p:spPr>
        <p:txBody>
          <a:bodyPr/>
          <a:lstStyle/>
          <a:p>
            <a:r>
              <a:t>Texto del título</a:t>
            </a:r>
          </a:p>
        </p:txBody>
      </p:sp>
      <p:sp>
        <p:nvSpPr>
          <p:cNvPr id="93"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94"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1" name="Texto del título"/>
          <p:cNvSpPr txBox="1">
            <a:spLocks noGrp="1"/>
          </p:cNvSpPr>
          <p:nvPr>
            <p:ph type="title"/>
          </p:nvPr>
        </p:nvSpPr>
        <p:spPr>
          <a:xfrm>
            <a:off x="6629400" y="205978"/>
            <a:ext cx="2057400" cy="4388646"/>
          </a:xfrm>
          <a:prstGeom prst="rect">
            <a:avLst/>
          </a:prstGeom>
        </p:spPr>
        <p:txBody>
          <a:bodyPr/>
          <a:lstStyle/>
          <a:p>
            <a:r>
              <a:t>Texto del título</a:t>
            </a:r>
          </a:p>
        </p:txBody>
      </p:sp>
      <p:sp>
        <p:nvSpPr>
          <p:cNvPr id="102" name="Nivel de texto 1…"/>
          <p:cNvSpPr txBox="1">
            <a:spLocks noGrp="1"/>
          </p:cNvSpPr>
          <p:nvPr>
            <p:ph type="body" idx="1"/>
          </p:nvPr>
        </p:nvSpPr>
        <p:spPr>
          <a:xfrm>
            <a:off x="457200" y="205978"/>
            <a:ext cx="6019800" cy="438864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exto del título"/>
          <p:cNvSpPr txBox="1">
            <a:spLocks noGrp="1"/>
          </p:cNvSpPr>
          <p:nvPr>
            <p:ph type="title"/>
          </p:nvPr>
        </p:nvSpPr>
        <p:spPr>
          <a:prstGeom prst="rect">
            <a:avLst/>
          </a:prstGeom>
        </p:spPr>
        <p:txBody>
          <a:bodyPr/>
          <a:lstStyle/>
          <a:p>
            <a:r>
              <a:t>Texto del título</a:t>
            </a:r>
          </a:p>
        </p:txBody>
      </p:sp>
      <p:sp>
        <p:nvSpPr>
          <p:cNvPr id="21"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exto del título"/>
          <p:cNvSpPr txBox="1">
            <a:spLocks noGrp="1"/>
          </p:cNvSpPr>
          <p:nvPr>
            <p:ph type="title"/>
          </p:nvPr>
        </p:nvSpPr>
        <p:spPr>
          <a:xfrm>
            <a:off x="722312" y="3305176"/>
            <a:ext cx="7772401" cy="1021557"/>
          </a:xfrm>
          <a:prstGeom prst="rect">
            <a:avLst/>
          </a:prstGeom>
        </p:spPr>
        <p:txBody>
          <a:bodyPr anchor="t"/>
          <a:lstStyle>
            <a:lvl1pPr>
              <a:defRPr sz="4000" b="1" cap="all"/>
            </a:lvl1pPr>
          </a:lstStyle>
          <a:p>
            <a:r>
              <a:t>Texto del título</a:t>
            </a:r>
          </a:p>
        </p:txBody>
      </p:sp>
      <p:sp>
        <p:nvSpPr>
          <p:cNvPr id="30" name="Nivel de texto 1…"/>
          <p:cNvSpPr txBox="1">
            <a:spLocks noGrp="1"/>
          </p:cNvSpPr>
          <p:nvPr>
            <p:ph type="body" sz="quarter" idx="1"/>
          </p:nvPr>
        </p:nvSpPr>
        <p:spPr>
          <a:xfrm>
            <a:off x="722312" y="2180034"/>
            <a:ext cx="7772401" cy="1125141"/>
          </a:xfrm>
          <a:prstGeom prst="rect">
            <a:avLst/>
          </a:prstGeom>
        </p:spPr>
        <p:txBody>
          <a:bodyPr anchor="b"/>
          <a:lstStyle>
            <a:lvl1pPr>
              <a:spcBef>
                <a:spcPts val="400"/>
              </a:spcBef>
              <a:defRPr sz="2000">
                <a:solidFill>
                  <a:srgbClr val="888888"/>
                </a:solidFill>
              </a:defRPr>
            </a:lvl1pPr>
            <a:lvl2pPr>
              <a:spcBef>
                <a:spcPts val="400"/>
              </a:spcBef>
              <a:defRPr sz="2000">
                <a:solidFill>
                  <a:srgbClr val="888888"/>
                </a:solidFill>
              </a:defRPr>
            </a:lvl2pPr>
            <a:lvl3pPr>
              <a:spcBef>
                <a:spcPts val="400"/>
              </a:spcBef>
              <a:defRPr sz="2000">
                <a:solidFill>
                  <a:srgbClr val="888888"/>
                </a:solidFill>
              </a:defRPr>
            </a:lvl3pPr>
            <a:lvl4pPr>
              <a:spcBef>
                <a:spcPts val="400"/>
              </a:spcBef>
              <a:defRPr sz="2000">
                <a:solidFill>
                  <a:srgbClr val="888888"/>
                </a:solidFill>
              </a:defRPr>
            </a:lvl4pPr>
            <a:lvl5pPr>
              <a:spcBef>
                <a:spcPts val="400"/>
              </a:spcBef>
              <a:defRPr sz="2000">
                <a:solidFill>
                  <a:srgbClr val="888888"/>
                </a:solidFill>
              </a:defRPr>
            </a:lvl5pPr>
          </a:lstStyle>
          <a:p>
            <a:r>
              <a:t>Nivel de texto 1</a:t>
            </a:r>
          </a:p>
          <a:p>
            <a:pPr lvl="1"/>
            <a:r>
              <a:t>Nivel de texto 2</a:t>
            </a:r>
          </a:p>
          <a:p>
            <a:pPr lvl="2"/>
            <a:r>
              <a:t>Nivel de texto 3</a:t>
            </a:r>
          </a:p>
          <a:p>
            <a:pPr lvl="3"/>
            <a:r>
              <a:t>Nivel de texto 4</a:t>
            </a:r>
          </a:p>
          <a:p>
            <a:pPr lvl="4"/>
            <a:r>
              <a:t>Nivel de texto 5</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exto del título"/>
          <p:cNvSpPr txBox="1">
            <a:spLocks noGrp="1"/>
          </p:cNvSpPr>
          <p:nvPr>
            <p:ph type="title"/>
          </p:nvPr>
        </p:nvSpPr>
        <p:spPr>
          <a:prstGeom prst="rect">
            <a:avLst/>
          </a:prstGeom>
        </p:spPr>
        <p:txBody>
          <a:bodyPr/>
          <a:lstStyle/>
          <a:p>
            <a:r>
              <a:t>Texto del título</a:t>
            </a:r>
          </a:p>
        </p:txBody>
      </p:sp>
      <p:sp>
        <p:nvSpPr>
          <p:cNvPr id="39" name="Nivel de texto 1…"/>
          <p:cNvSpPr txBox="1">
            <a:spLocks noGrp="1"/>
          </p:cNvSpPr>
          <p:nvPr>
            <p:ph type="body" sz="half" idx="1"/>
          </p:nvPr>
        </p:nvSpPr>
        <p:spPr>
          <a:xfrm>
            <a:off x="457200" y="1200150"/>
            <a:ext cx="4038600" cy="3394473"/>
          </a:xfrm>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Nivel de texto 1</a:t>
            </a:r>
          </a:p>
          <a:p>
            <a:pPr lvl="1"/>
            <a:r>
              <a:t>Nivel de texto 2</a:t>
            </a:r>
          </a:p>
          <a:p>
            <a:pPr lvl="2"/>
            <a:r>
              <a:t>Nivel de texto 3</a:t>
            </a:r>
          </a:p>
          <a:p>
            <a:pPr lvl="3"/>
            <a:r>
              <a:t>Nivel de texto 4</a:t>
            </a:r>
          </a:p>
          <a:p>
            <a:pPr lvl="4"/>
            <a:r>
              <a:t>Nivel de texto 5</a:t>
            </a:r>
          </a:p>
        </p:txBody>
      </p:sp>
      <p:sp>
        <p:nvSpPr>
          <p:cNvPr id="4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exto del título"/>
          <p:cNvSpPr txBox="1">
            <a:spLocks noGrp="1"/>
          </p:cNvSpPr>
          <p:nvPr>
            <p:ph type="title"/>
          </p:nvPr>
        </p:nvSpPr>
        <p:spPr>
          <a:prstGeom prst="rect">
            <a:avLst/>
          </a:prstGeom>
        </p:spPr>
        <p:txBody>
          <a:bodyPr/>
          <a:lstStyle/>
          <a:p>
            <a:r>
              <a:t>Texto del título</a:t>
            </a:r>
          </a:p>
        </p:txBody>
      </p:sp>
      <p:sp>
        <p:nvSpPr>
          <p:cNvPr id="48" name="Nivel de texto 1…"/>
          <p:cNvSpPr txBox="1">
            <a:spLocks noGrp="1"/>
          </p:cNvSpPr>
          <p:nvPr>
            <p:ph type="body" sz="quarter" idx="1"/>
          </p:nvPr>
        </p:nvSpPr>
        <p:spPr>
          <a:xfrm>
            <a:off x="457200" y="1151334"/>
            <a:ext cx="4040188" cy="479823"/>
          </a:xfrm>
          <a:prstGeom prst="rect">
            <a:avLst/>
          </a:prstGeom>
        </p:spPr>
        <p:txBody>
          <a:bodyPr anchor="b"/>
          <a:lstStyle>
            <a:lvl1pPr>
              <a:spcBef>
                <a:spcPts val="500"/>
              </a:spcBef>
              <a:defRPr sz="2400" b="1"/>
            </a:lvl1pPr>
            <a:lvl2pPr>
              <a:spcBef>
                <a:spcPts val="500"/>
              </a:spcBef>
              <a:defRPr sz="2400" b="1"/>
            </a:lvl2pPr>
            <a:lvl3pPr>
              <a:spcBef>
                <a:spcPts val="500"/>
              </a:spcBef>
              <a:defRPr sz="2400" b="1"/>
            </a:lvl3pPr>
            <a:lvl4pPr>
              <a:spcBef>
                <a:spcPts val="500"/>
              </a:spcBef>
              <a:defRPr sz="2400" b="1"/>
            </a:lvl4pPr>
            <a:lvl5pPr>
              <a:spcBef>
                <a:spcPts val="500"/>
              </a:spcBef>
              <a:defRPr sz="2400" b="1"/>
            </a:lvl5pPr>
          </a:lstStyle>
          <a:p>
            <a:r>
              <a:t>Nivel de texto 1</a:t>
            </a:r>
          </a:p>
          <a:p>
            <a:pPr lvl="1"/>
            <a:r>
              <a:t>Nivel de texto 2</a:t>
            </a:r>
          </a:p>
          <a:p>
            <a:pPr lvl="2"/>
            <a:r>
              <a:t>Nivel de texto 3</a:t>
            </a:r>
          </a:p>
          <a:p>
            <a:pPr lvl="3"/>
            <a:r>
              <a:t>Nivel de texto 4</a:t>
            </a:r>
          </a:p>
          <a:p>
            <a:pPr lvl="4"/>
            <a:r>
              <a:t>Nivel de texto 5</a:t>
            </a:r>
          </a:p>
        </p:txBody>
      </p:sp>
      <p:sp>
        <p:nvSpPr>
          <p:cNvPr id="49" name="Text Placeholder 4"/>
          <p:cNvSpPr>
            <a:spLocks noGrp="1"/>
          </p:cNvSpPr>
          <p:nvPr>
            <p:ph type="body" sz="quarter" idx="13"/>
          </p:nvPr>
        </p:nvSpPr>
        <p:spPr>
          <a:xfrm>
            <a:off x="4645026" y="1151334"/>
            <a:ext cx="4041776" cy="479823"/>
          </a:xfrm>
          <a:prstGeom prst="rect">
            <a:avLst/>
          </a:prstGeom>
        </p:spPr>
        <p:txBody>
          <a:bodyPr anchor="b"/>
          <a:lstStyle/>
          <a:p>
            <a:pPr>
              <a:spcBef>
                <a:spcPts val="500"/>
              </a:spcBef>
              <a:defRPr sz="2400" b="1"/>
            </a:pPr>
            <a:endParaRPr/>
          </a:p>
        </p:txBody>
      </p:sp>
      <p:sp>
        <p:nvSpPr>
          <p:cNvPr id="50"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exto del título"/>
          <p:cNvSpPr txBox="1">
            <a:spLocks noGrp="1"/>
          </p:cNvSpPr>
          <p:nvPr>
            <p:ph type="title"/>
          </p:nvPr>
        </p:nvSpPr>
        <p:spPr>
          <a:prstGeom prst="rect">
            <a:avLst/>
          </a:prstGeom>
        </p:spPr>
        <p:txBody>
          <a:bodyPr/>
          <a:lstStyle/>
          <a:p>
            <a:r>
              <a:t>Texto del título</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exto del título"/>
          <p:cNvSpPr txBox="1">
            <a:spLocks noGrp="1"/>
          </p:cNvSpPr>
          <p:nvPr>
            <p:ph type="title"/>
          </p:nvPr>
        </p:nvSpPr>
        <p:spPr>
          <a:xfrm>
            <a:off x="457201" y="204786"/>
            <a:ext cx="3008314" cy="871539"/>
          </a:xfrm>
          <a:prstGeom prst="rect">
            <a:avLst/>
          </a:prstGeom>
        </p:spPr>
        <p:txBody>
          <a:bodyPr anchor="b"/>
          <a:lstStyle>
            <a:lvl1pPr>
              <a:defRPr sz="2000" b="1"/>
            </a:lvl1pPr>
          </a:lstStyle>
          <a:p>
            <a:r>
              <a:t>Texto del título</a:t>
            </a:r>
          </a:p>
        </p:txBody>
      </p:sp>
      <p:sp>
        <p:nvSpPr>
          <p:cNvPr id="73" name="Nivel de texto 1…"/>
          <p:cNvSpPr txBox="1">
            <a:spLocks noGrp="1"/>
          </p:cNvSpPr>
          <p:nvPr>
            <p:ph type="body" idx="1"/>
          </p:nvPr>
        </p:nvSpPr>
        <p:spPr>
          <a:xfrm>
            <a:off x="3575050" y="204788"/>
            <a:ext cx="5111750" cy="438983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4" name="Text Placeholder 3"/>
          <p:cNvSpPr>
            <a:spLocks noGrp="1"/>
          </p:cNvSpPr>
          <p:nvPr>
            <p:ph type="body" sz="half" idx="13"/>
          </p:nvPr>
        </p:nvSpPr>
        <p:spPr>
          <a:xfrm>
            <a:off x="457200" y="1076326"/>
            <a:ext cx="3008315" cy="3518297"/>
          </a:xfrm>
          <a:prstGeom prst="rect">
            <a:avLst/>
          </a:prstGeom>
        </p:spPr>
        <p:txBody>
          <a:bodyPr/>
          <a:lstStyle/>
          <a:p>
            <a:pPr>
              <a:spcBef>
                <a:spcPts val="300"/>
              </a:spcBef>
              <a:defRPr sz="1400"/>
            </a:pPr>
            <a:endParaRPr/>
          </a:p>
        </p:txBody>
      </p:sp>
      <p:sp>
        <p:nvSpPr>
          <p:cNvPr id="7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exto del título"/>
          <p:cNvSpPr txBox="1">
            <a:spLocks noGrp="1"/>
          </p:cNvSpPr>
          <p:nvPr>
            <p:ph type="title"/>
          </p:nvPr>
        </p:nvSpPr>
        <p:spPr>
          <a:xfrm>
            <a:off x="1792288" y="3600450"/>
            <a:ext cx="5486401" cy="425054"/>
          </a:xfrm>
          <a:prstGeom prst="rect">
            <a:avLst/>
          </a:prstGeom>
        </p:spPr>
        <p:txBody>
          <a:bodyPr anchor="b"/>
          <a:lstStyle>
            <a:lvl1pPr>
              <a:defRPr sz="2000" b="1"/>
            </a:lvl1pPr>
          </a:lstStyle>
          <a:p>
            <a:r>
              <a:t>Texto del título</a:t>
            </a:r>
          </a:p>
        </p:txBody>
      </p:sp>
      <p:sp>
        <p:nvSpPr>
          <p:cNvPr id="83" name="Picture Placeholder 2"/>
          <p:cNvSpPr>
            <a:spLocks noGrp="1"/>
          </p:cNvSpPr>
          <p:nvPr>
            <p:ph type="pic" sz="half" idx="13"/>
          </p:nvPr>
        </p:nvSpPr>
        <p:spPr>
          <a:xfrm>
            <a:off x="1792288" y="459581"/>
            <a:ext cx="5486401" cy="3086101"/>
          </a:xfrm>
          <a:prstGeom prst="rect">
            <a:avLst/>
          </a:prstGeom>
        </p:spPr>
        <p:txBody>
          <a:bodyPr lIns="91439" rIns="91439">
            <a:noAutofit/>
          </a:bodyPr>
          <a:lstStyle/>
          <a:p>
            <a:endParaRPr/>
          </a:p>
        </p:txBody>
      </p:sp>
      <p:sp>
        <p:nvSpPr>
          <p:cNvPr id="84" name="Nivel de texto 1…"/>
          <p:cNvSpPr txBox="1">
            <a:spLocks noGrp="1"/>
          </p:cNvSpPr>
          <p:nvPr>
            <p:ph type="body" sz="quarter" idx="1"/>
          </p:nvPr>
        </p:nvSpPr>
        <p:spPr>
          <a:xfrm>
            <a:off x="1792288" y="4025503"/>
            <a:ext cx="5486401" cy="603648"/>
          </a:xfrm>
          <a:prstGeom prst="rect">
            <a:avLst/>
          </a:prstGeom>
        </p:spPr>
        <p:txBody>
          <a:bodyPr/>
          <a:lstStyle>
            <a:lvl1pPr>
              <a:spcBef>
                <a:spcPts val="300"/>
              </a:spcBef>
              <a:defRPr sz="1400"/>
            </a:lvl1pPr>
            <a:lvl2pPr>
              <a:spcBef>
                <a:spcPts val="300"/>
              </a:spcBef>
              <a:defRPr sz="1400"/>
            </a:lvl2pPr>
            <a:lvl3pPr>
              <a:spcBef>
                <a:spcPts val="300"/>
              </a:spcBef>
              <a:defRPr sz="1400"/>
            </a:lvl3pPr>
            <a:lvl4pPr>
              <a:spcBef>
                <a:spcPts val="300"/>
              </a:spcBef>
              <a:defRPr sz="1400"/>
            </a:lvl4pPr>
            <a:lvl5pPr>
              <a:spcBef>
                <a:spcPts val="300"/>
              </a:spcBef>
              <a:defRPr sz="1400"/>
            </a:lvl5pPr>
          </a:lstStyle>
          <a:p>
            <a:r>
              <a:t>Nivel de texto 1</a:t>
            </a:r>
          </a:p>
          <a:p>
            <a:pPr lvl="1"/>
            <a:r>
              <a:t>Nivel de texto 2</a:t>
            </a:r>
          </a:p>
          <a:p>
            <a:pPr lvl="2"/>
            <a:r>
              <a:t>Nivel de texto 3</a:t>
            </a:r>
          </a:p>
          <a:p>
            <a:pPr lvl="3"/>
            <a:r>
              <a:t>Nivel de texto 4</a:t>
            </a:r>
          </a:p>
          <a:p>
            <a:pPr lvl="4"/>
            <a:r>
              <a:t>Nivel de texto 5</a:t>
            </a:r>
          </a:p>
        </p:txBody>
      </p:sp>
      <p:sp>
        <p:nvSpPr>
          <p:cNvPr id="85"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457200" y="1063228"/>
            <a:ext cx="8229600" cy="8572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Texto del título</a:t>
            </a:r>
          </a:p>
        </p:txBody>
      </p:sp>
      <p:sp>
        <p:nvSpPr>
          <p:cNvPr id="3" name="Nivel de texto 1…"/>
          <p:cNvSpPr txBox="1">
            <a:spLocks noGrp="1"/>
          </p:cNvSpPr>
          <p:nvPr>
            <p:ph type="body" idx="1"/>
          </p:nvPr>
        </p:nvSpPr>
        <p:spPr>
          <a:xfrm>
            <a:off x="457200" y="1200150"/>
            <a:ext cx="8229600" cy="33944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6553200" y="4767262"/>
            <a:ext cx="343903" cy="358141"/>
          </a:xfrm>
          <a:prstGeom prst="rect">
            <a:avLst/>
          </a:prstGeom>
          <a:ln w="12700">
            <a:miter lim="400000"/>
          </a:ln>
        </p:spPr>
        <p:txBody>
          <a:bodyPr wrap="none" lIns="45719" rIns="45719">
            <a:spAutoFit/>
          </a:bodyPr>
          <a:lstStyle/>
          <a:p>
            <a:fld id="{86CB4B4D-7CA3-9044-876B-883B54F8677D}" type="slidenum">
              <a:t>‹Nº›</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1pPr>
      <a:lvl2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2pPr>
      <a:lvl3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3pPr>
      <a:lvl4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4pPr>
      <a:lvl5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5pPr>
      <a:lvl6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6pPr>
      <a:lvl7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7pPr>
      <a:lvl8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8pPr>
      <a:lvl9pPr marL="0" marR="0" indent="0" algn="l" defTabSz="457200" rtl="0" latinLnBrk="0">
        <a:lnSpc>
          <a:spcPct val="100000"/>
        </a:lnSpc>
        <a:spcBef>
          <a:spcPts val="0"/>
        </a:spcBef>
        <a:spcAft>
          <a:spcPts val="0"/>
        </a:spcAft>
        <a:buClrTx/>
        <a:buSzTx/>
        <a:buFontTx/>
        <a:buNone/>
        <a:tabLst/>
        <a:defRPr sz="5400" b="0" i="0" u="none" strike="noStrike" cap="none" spc="0" baseline="0">
          <a:ln>
            <a:noFill/>
          </a:ln>
          <a:solidFill>
            <a:srgbClr val="000000"/>
          </a:solidFill>
          <a:uFillTx/>
          <a:latin typeface="Neo Sans Std Medium"/>
          <a:ea typeface="Neo Sans Std Medium"/>
          <a:cs typeface="Neo Sans Std Medium"/>
          <a:sym typeface="Neo Sans Std Medium"/>
        </a:defRPr>
      </a:lvl9pPr>
    </p:titleStyle>
    <p:bodyStyle>
      <a:lvl1pPr marL="0" marR="0" indent="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1pPr>
      <a:lvl2pPr marL="0" marR="0" indent="4572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2pPr>
      <a:lvl3pPr marL="0" marR="0" indent="9144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3pPr>
      <a:lvl4pPr marL="0" marR="0" indent="13716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4pPr>
      <a:lvl5pPr marL="0" marR="0" indent="1828800" algn="l" defTabSz="457200" rtl="0" latinLnBrk="0">
        <a:lnSpc>
          <a:spcPct val="100000"/>
        </a:lnSpc>
        <a:spcBef>
          <a:spcPts val="700"/>
        </a:spcBef>
        <a:spcAft>
          <a:spcPts val="0"/>
        </a:spcAft>
        <a:buClrTx/>
        <a:buSzTx/>
        <a:buFontTx/>
        <a:buNone/>
        <a:tabLst/>
        <a:defRPr sz="3200" b="0" i="0" u="none" strike="noStrike" cap="none" spc="0" baseline="0">
          <a:ln>
            <a:noFill/>
          </a:ln>
          <a:solidFill>
            <a:srgbClr val="000000"/>
          </a:solidFill>
          <a:uFillTx/>
          <a:latin typeface="Neo Sans Std"/>
          <a:ea typeface="Neo Sans Std"/>
          <a:cs typeface="Neo Sans Std"/>
          <a:sym typeface="Neo Sans Std"/>
        </a:defRPr>
      </a:lvl5pPr>
      <a:lvl6pPr marL="2651760" marR="0" indent="-365760"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6pPr>
      <a:lvl7pPr marL="3108960" marR="0" indent="-365760"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7pPr>
      <a:lvl8pPr marL="3566159" marR="0" indent="-365759"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8pPr>
      <a:lvl9pPr marL="4023359" marR="0" indent="-365759" algn="l" defTabSz="457200" rtl="0" latinLnBrk="0">
        <a:lnSpc>
          <a:spcPct val="100000"/>
        </a:lnSpc>
        <a:spcBef>
          <a:spcPts val="700"/>
        </a:spcBef>
        <a:spcAft>
          <a:spcPts val="0"/>
        </a:spcAft>
        <a:buClrTx/>
        <a:buSzPct val="100000"/>
        <a:buFontTx/>
        <a:buChar char="•"/>
        <a:tabLst/>
        <a:defRPr sz="3200" b="0" i="0" u="none" strike="noStrike" cap="none" spc="0" baseline="0">
          <a:ln>
            <a:noFill/>
          </a:ln>
          <a:solidFill>
            <a:srgbClr val="000000"/>
          </a:solidFill>
          <a:uFillTx/>
          <a:latin typeface="Neo Sans Std"/>
          <a:ea typeface="Neo Sans Std"/>
          <a:cs typeface="Neo Sans Std"/>
          <a:sym typeface="Neo Sans Std"/>
        </a:defRPr>
      </a:lvl9pPr>
    </p:bodyStyle>
    <p:otherStyle>
      <a:lvl1pPr marL="0" marR="0" indent="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4572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9144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13716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18288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22860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27432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32004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3657600" algn="l" defTabSz="457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hyperlink" Target="http://kangax.github.io/compat-table/es2016plus/" TargetMode="External"/><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4.png"/><Relationship Id="rId3" Type="http://schemas.openxmlformats.org/officeDocument/2006/relationships/hyperlink" Target="https://github.com/tc39/proposals" TargetMode="External"/><Relationship Id="rId7" Type="http://schemas.openxmlformats.org/officeDocument/2006/relationships/image" Target="../media/image22.png"/><Relationship Id="rId12" Type="http://schemas.openxmlformats.org/officeDocument/2006/relationships/image" Target="../media/image19.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kangax.github.io/compat-table/es2016plus/" TargetMode="External"/><Relationship Id="rId11" Type="http://schemas.openxmlformats.org/officeDocument/2006/relationships/image" Target="../media/image18.png"/><Relationship Id="rId5" Type="http://schemas.openxmlformats.org/officeDocument/2006/relationships/hyperlink" Target="https://compat-table.github.io/compat-table/es2016plus/" TargetMode="External"/><Relationship Id="rId10" Type="http://schemas.openxmlformats.org/officeDocument/2006/relationships/image" Target="../media/image17.svg"/><Relationship Id="rId4" Type="http://schemas.openxmlformats.org/officeDocument/2006/relationships/hyperlink" Target="https://github.com/tc39/proposals/blob/master/finished-proposals.md" TargetMode="External"/><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18" Type="http://schemas.openxmlformats.org/officeDocument/2006/relationships/image" Target="../media/image39.png"/><Relationship Id="rId26" Type="http://schemas.openxmlformats.org/officeDocument/2006/relationships/image" Target="../media/image19.svg"/><Relationship Id="rId3" Type="http://schemas.openxmlformats.org/officeDocument/2006/relationships/hyperlink" Target="http://kangax.github.io/compat-table/es2016plus/" TargetMode="External"/><Relationship Id="rId21" Type="http://schemas.openxmlformats.org/officeDocument/2006/relationships/image" Target="../media/image42.svg"/><Relationship Id="rId7" Type="http://schemas.openxmlformats.org/officeDocument/2006/relationships/image" Target="../media/image28.svg"/><Relationship Id="rId12" Type="http://schemas.openxmlformats.org/officeDocument/2006/relationships/image" Target="../media/image33.png"/><Relationship Id="rId17" Type="http://schemas.openxmlformats.org/officeDocument/2006/relationships/image" Target="../media/image38.svg"/><Relationship Id="rId25" Type="http://schemas.openxmlformats.org/officeDocument/2006/relationships/image" Target="../media/image18.png"/><Relationship Id="rId2" Type="http://schemas.openxmlformats.org/officeDocument/2006/relationships/notesSlide" Target="../notesSlides/notesSlide7.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svg"/><Relationship Id="rId24" Type="http://schemas.openxmlformats.org/officeDocument/2006/relationships/image" Target="../media/image45.png"/><Relationship Id="rId5" Type="http://schemas.openxmlformats.org/officeDocument/2006/relationships/image" Target="../media/image26.svg"/><Relationship Id="rId15" Type="http://schemas.openxmlformats.org/officeDocument/2006/relationships/image" Target="../media/image36.svg"/><Relationship Id="rId23" Type="http://schemas.openxmlformats.org/officeDocument/2006/relationships/image" Target="../media/image44.svg"/><Relationship Id="rId10" Type="http://schemas.openxmlformats.org/officeDocument/2006/relationships/image" Target="../media/image31.png"/><Relationship Id="rId19" Type="http://schemas.openxmlformats.org/officeDocument/2006/relationships/image" Target="../media/image40.svg"/><Relationship Id="rId4" Type="http://schemas.openxmlformats.org/officeDocument/2006/relationships/image" Target="../media/image25.png"/><Relationship Id="rId9" Type="http://schemas.openxmlformats.org/officeDocument/2006/relationships/image" Target="../media/image30.svg"/><Relationship Id="rId14" Type="http://schemas.openxmlformats.org/officeDocument/2006/relationships/image" Target="../media/image35.png"/><Relationship Id="rId22" Type="http://schemas.openxmlformats.org/officeDocument/2006/relationships/image" Target="../media/image43.png"/></Relationships>
</file>

<file path=ppt/slides/_rels/slide9.xml.rels><?xml version="1.0" encoding="UTF-8" standalone="yes"?>
<Relationships xmlns="http://schemas.openxmlformats.org/package/2006/relationships"><Relationship Id="rId2" Type="http://schemas.openxmlformats.org/officeDocument/2006/relationships/image" Target="../media/image46.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36" name="Title 1"/>
          <p:cNvSpPr txBox="1"/>
          <p:nvPr/>
        </p:nvSpPr>
        <p:spPr>
          <a:xfrm>
            <a:off x="572754" y="2270924"/>
            <a:ext cx="8320421" cy="10922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tabLst>
                <a:tab pos="88900" algn="l"/>
              </a:tabLst>
              <a:defRPr sz="7200" spc="-300">
                <a:solidFill>
                  <a:srgbClr val="242415"/>
                </a:solidFill>
                <a:latin typeface="Montserrat SemiBold"/>
                <a:ea typeface="Montserrat SemiBold"/>
                <a:cs typeface="Montserrat SemiBold"/>
                <a:sym typeface="Montserrat SemiBold"/>
              </a:defRPr>
            </a:lvl1pPr>
          </a:lstStyle>
          <a:p>
            <a:r>
              <a:t>JavaScript</a:t>
            </a:r>
          </a:p>
        </p:txBody>
      </p:sp>
      <p:sp>
        <p:nvSpPr>
          <p:cNvPr id="137" name="Title 1"/>
          <p:cNvSpPr txBox="1"/>
          <p:nvPr/>
        </p:nvSpPr>
        <p:spPr>
          <a:xfrm>
            <a:off x="607926" y="3442251"/>
            <a:ext cx="8285248" cy="75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b">
            <a:normAutofit/>
          </a:bodyPr>
          <a:lstStyle>
            <a:lvl1pPr>
              <a:defRPr sz="3900" spc="-200">
                <a:solidFill>
                  <a:srgbClr val="FFFFFF"/>
                </a:solidFill>
                <a:latin typeface="Open Sans"/>
                <a:ea typeface="Open Sans"/>
                <a:cs typeface="Open Sans"/>
                <a:sym typeface="Open Sans"/>
              </a:defRPr>
            </a:lvl1pPr>
          </a:lstStyle>
          <a:p>
            <a:r>
              <a:t>Introducción</a:t>
            </a:r>
          </a:p>
        </p:txBody>
      </p:sp>
      <p:pic>
        <p:nvPicPr>
          <p:cNvPr id="138" name="Gráfico 9" descr="Gráfico 9"/>
          <p:cNvPicPr>
            <a:picLocks noChangeAspect="1"/>
          </p:cNvPicPr>
          <p:nvPr/>
        </p:nvPicPr>
        <p:blipFill>
          <a:blip r:embed="rId2"/>
          <a:srcRect l="50688" r="13872" b="52337"/>
          <a:stretch>
            <a:fillRect/>
          </a:stretch>
        </p:blipFill>
        <p:spPr>
          <a:xfrm rot="16200000">
            <a:off x="7494248" y="3493747"/>
            <a:ext cx="1701969" cy="159753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pic>
        <p:nvPicPr>
          <p:cNvPr id="302" name="Gráfico 10" descr="Gráfico 10"/>
          <p:cNvPicPr>
            <a:picLocks noChangeAspect="1"/>
          </p:cNvPicPr>
          <p:nvPr/>
        </p:nvPicPr>
        <p:blipFill>
          <a:blip r:embed="rId2"/>
          <a:stretch>
            <a:fillRect/>
          </a:stretch>
        </p:blipFill>
        <p:spPr>
          <a:xfrm>
            <a:off x="2207873" y="765889"/>
            <a:ext cx="4728254" cy="1696294"/>
          </a:xfrm>
          <a:prstGeom prst="rect">
            <a:avLst/>
          </a:prstGeom>
          <a:ln w="12700">
            <a:miter lim="400000"/>
          </a:ln>
        </p:spPr>
      </p:pic>
      <p:pic>
        <p:nvPicPr>
          <p:cNvPr id="303" name="Gráfico 13" descr="Gráfico 13"/>
          <p:cNvPicPr>
            <a:picLocks noChangeAspect="1"/>
          </p:cNvPicPr>
          <p:nvPr/>
        </p:nvPicPr>
        <p:blipFill>
          <a:blip r:embed="rId3"/>
          <a:stretch>
            <a:fillRect/>
          </a:stretch>
        </p:blipFill>
        <p:spPr>
          <a:xfrm>
            <a:off x="4218292" y="4329110"/>
            <a:ext cx="360001" cy="360001"/>
          </a:xfrm>
          <a:prstGeom prst="rect">
            <a:avLst/>
          </a:prstGeom>
          <a:ln w="12700">
            <a:miter lim="400000"/>
          </a:ln>
        </p:spPr>
      </p:pic>
      <p:pic>
        <p:nvPicPr>
          <p:cNvPr id="304" name="Gráfico 15" descr="Gráfico 15"/>
          <p:cNvPicPr>
            <a:picLocks noChangeAspect="1"/>
          </p:cNvPicPr>
          <p:nvPr/>
        </p:nvPicPr>
        <p:blipFill>
          <a:blip r:embed="rId4"/>
          <a:stretch>
            <a:fillRect/>
          </a:stretch>
        </p:blipFill>
        <p:spPr>
          <a:xfrm>
            <a:off x="4218292" y="3786080"/>
            <a:ext cx="360001" cy="360001"/>
          </a:xfrm>
          <a:prstGeom prst="rect">
            <a:avLst/>
          </a:prstGeom>
          <a:ln w="12700">
            <a:miter lim="400000"/>
          </a:ln>
        </p:spPr>
      </p:pic>
      <p:pic>
        <p:nvPicPr>
          <p:cNvPr id="305" name="Gráfico 17" descr="Gráfico 17"/>
          <p:cNvPicPr>
            <a:picLocks noChangeAspect="1"/>
          </p:cNvPicPr>
          <p:nvPr/>
        </p:nvPicPr>
        <p:blipFill>
          <a:blip r:embed="rId5"/>
          <a:stretch>
            <a:fillRect/>
          </a:stretch>
        </p:blipFill>
        <p:spPr>
          <a:xfrm>
            <a:off x="1365921" y="4333776"/>
            <a:ext cx="360001" cy="360001"/>
          </a:xfrm>
          <a:prstGeom prst="rect">
            <a:avLst/>
          </a:prstGeom>
          <a:ln w="12700">
            <a:miter lim="400000"/>
          </a:ln>
        </p:spPr>
      </p:pic>
      <p:pic>
        <p:nvPicPr>
          <p:cNvPr id="306" name="Gráfico 2" descr="Gráfico 2"/>
          <p:cNvPicPr>
            <a:picLocks noChangeAspect="1"/>
          </p:cNvPicPr>
          <p:nvPr/>
        </p:nvPicPr>
        <p:blipFill>
          <a:blip r:embed="rId6"/>
          <a:stretch>
            <a:fillRect/>
          </a:stretch>
        </p:blipFill>
        <p:spPr>
          <a:xfrm>
            <a:off x="1365921" y="3800404"/>
            <a:ext cx="360001" cy="360001"/>
          </a:xfrm>
          <a:prstGeom prst="rect">
            <a:avLst/>
          </a:prstGeom>
          <a:ln w="12700">
            <a:miter lim="400000"/>
          </a:ln>
        </p:spPr>
      </p:pic>
      <p:grpSp>
        <p:nvGrpSpPr>
          <p:cNvPr id="311" name="Grupo 5"/>
          <p:cNvGrpSpPr/>
          <p:nvPr/>
        </p:nvGrpSpPr>
        <p:grpSpPr>
          <a:xfrm>
            <a:off x="1771311" y="3781414"/>
            <a:ext cx="6298731" cy="918538"/>
            <a:chOff x="0" y="0"/>
            <a:chExt cx="6298730" cy="918537"/>
          </a:xfrm>
        </p:grpSpPr>
        <p:sp>
          <p:nvSpPr>
            <p:cNvPr id="307" name="CuadroTexto 18"/>
            <p:cNvSpPr txBox="1"/>
            <p:nvPr/>
          </p:nvSpPr>
          <p:spPr>
            <a:xfrm>
              <a:off x="2852369" y="0"/>
              <a:ext cx="3282596"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github.com/lemoncode</a:t>
              </a:r>
            </a:p>
          </p:txBody>
        </p:sp>
        <p:sp>
          <p:nvSpPr>
            <p:cNvPr id="308" name="CuadroTexto 7"/>
            <p:cNvSpPr txBox="1"/>
            <p:nvPr/>
          </p:nvSpPr>
          <p:spPr>
            <a:xfrm>
              <a:off x="0" y="547697"/>
              <a:ext cx="1972172"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@lemoncoders</a:t>
              </a:r>
            </a:p>
          </p:txBody>
        </p:sp>
        <p:sp>
          <p:nvSpPr>
            <p:cNvPr id="309" name="CuadroTexto 8"/>
            <p:cNvSpPr txBox="1"/>
            <p:nvPr/>
          </p:nvSpPr>
          <p:spPr>
            <a:xfrm>
              <a:off x="2852369" y="543031"/>
              <a:ext cx="3446362"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facebook.com/lemoncoders</a:t>
              </a:r>
            </a:p>
          </p:txBody>
        </p:sp>
        <p:sp>
          <p:nvSpPr>
            <p:cNvPr id="310" name="CuadroTexto 12"/>
            <p:cNvSpPr txBox="1"/>
            <p:nvPr/>
          </p:nvSpPr>
          <p:spPr>
            <a:xfrm>
              <a:off x="5137" y="14325"/>
              <a:ext cx="2027658"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lemoncode.net</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dirty="0"/>
              <a:t>De </a:t>
            </a:r>
            <a:r>
              <a:rPr dirty="0" err="1"/>
              <a:t>qué</a:t>
            </a:r>
            <a:r>
              <a:rPr dirty="0"/>
              <a:t> </a:t>
            </a:r>
            <a:r>
              <a:rPr dirty="0" err="1"/>
              <a:t>está</a:t>
            </a:r>
            <a:r>
              <a:rPr dirty="0"/>
              <a:t> </a:t>
            </a:r>
            <a:r>
              <a:rPr dirty="0" err="1"/>
              <a:t>hecha</a:t>
            </a:r>
            <a:r>
              <a:rPr dirty="0"/>
              <a:t> la web</a:t>
            </a:r>
            <a:r>
              <a:rPr lang="es-ES" dirty="0"/>
              <a:t> …</a:t>
            </a:r>
            <a:endParaRPr dirty="0"/>
          </a:p>
        </p:txBody>
      </p:sp>
      <p:sp>
        <p:nvSpPr>
          <p:cNvPr id="113"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pic>
        <p:nvPicPr>
          <p:cNvPr id="132" name="Gráfico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45805" y="1534810"/>
            <a:ext cx="2270597" cy="2270597"/>
          </a:xfrm>
          <a:prstGeom prst="rect">
            <a:avLst/>
          </a:prstGeom>
          <a:ln w="12700">
            <a:miter lim="400000"/>
          </a:ln>
        </p:spPr>
      </p:pic>
      <p:grpSp>
        <p:nvGrpSpPr>
          <p:cNvPr id="7" name="Grupo 6">
            <a:extLst>
              <a:ext uri="{FF2B5EF4-FFF2-40B4-BE49-F238E27FC236}">
                <a16:creationId xmlns:a16="http://schemas.microsoft.com/office/drawing/2014/main" id="{6A028015-2658-439F-3361-F7948B878C5F}"/>
              </a:ext>
            </a:extLst>
          </p:cNvPr>
          <p:cNvGrpSpPr/>
          <p:nvPr/>
        </p:nvGrpSpPr>
        <p:grpSpPr>
          <a:xfrm>
            <a:off x="1011902" y="3077044"/>
            <a:ext cx="3843616" cy="678069"/>
            <a:chOff x="1011902" y="3077044"/>
            <a:chExt cx="3843616" cy="678069"/>
          </a:xfrm>
        </p:grpSpPr>
        <p:grpSp>
          <p:nvGrpSpPr>
            <p:cNvPr id="128" name="Rectangle: Rounded Corners 6"/>
            <p:cNvGrpSpPr/>
            <p:nvPr/>
          </p:nvGrpSpPr>
          <p:grpSpPr>
            <a:xfrm>
              <a:off x="1011902" y="3208054"/>
              <a:ext cx="3766253" cy="547059"/>
              <a:chOff x="0" y="0"/>
              <a:chExt cx="3766251" cy="547057"/>
            </a:xfrm>
          </p:grpSpPr>
          <p:sp>
            <p:nvSpPr>
              <p:cNvPr id="126" name="Rectángulo redondeado"/>
              <p:cNvSpPr/>
              <p:nvPr/>
            </p:nvSpPr>
            <p:spPr>
              <a:xfrm>
                <a:off x="0" y="0"/>
                <a:ext cx="3766252" cy="547058"/>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7" name="Comportamiento"/>
              <p:cNvSpPr txBox="1"/>
              <p:nvPr/>
            </p:nvSpPr>
            <p:spPr>
              <a:xfrm>
                <a:off x="26705" y="43658"/>
                <a:ext cx="3712842" cy="4597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t>Comportamiento</a:t>
                </a:r>
              </a:p>
            </p:txBody>
          </p:sp>
        </p:grpSp>
        <p:grpSp>
          <p:nvGrpSpPr>
            <p:cNvPr id="4" name="Grupo 3">
              <a:extLst>
                <a:ext uri="{FF2B5EF4-FFF2-40B4-BE49-F238E27FC236}">
                  <a16:creationId xmlns:a16="http://schemas.microsoft.com/office/drawing/2014/main" id="{C62AF623-1D8C-234F-4058-8B9174728864}"/>
                </a:ext>
              </a:extLst>
            </p:cNvPr>
            <p:cNvGrpSpPr/>
            <p:nvPr/>
          </p:nvGrpSpPr>
          <p:grpSpPr>
            <a:xfrm>
              <a:off x="3690108" y="3077044"/>
              <a:ext cx="1165410" cy="611466"/>
              <a:chOff x="3690108" y="3077044"/>
              <a:chExt cx="1165410" cy="611466"/>
            </a:xfrm>
          </p:grpSpPr>
          <p:grpSp>
            <p:nvGrpSpPr>
              <p:cNvPr id="131" name="Rectangle: Rounded Corners 8"/>
              <p:cNvGrpSpPr/>
              <p:nvPr/>
            </p:nvGrpSpPr>
            <p:grpSpPr>
              <a:xfrm>
                <a:off x="3690108" y="3274659"/>
                <a:ext cx="1028196" cy="413851"/>
                <a:chOff x="0" y="0"/>
                <a:chExt cx="1028194" cy="413849"/>
              </a:xfrm>
            </p:grpSpPr>
            <p:sp>
              <p:nvSpPr>
                <p:cNvPr id="129" name="Rectángulo redondeado"/>
                <p:cNvSpPr/>
                <p:nvPr/>
              </p:nvSpPr>
              <p:spPr>
                <a:xfrm>
                  <a:off x="0" y="0"/>
                  <a:ext cx="1028195" cy="413850"/>
                </a:xfrm>
                <a:prstGeom prst="roundRect">
                  <a:avLst>
                    <a:gd name="adj" fmla="val 16667"/>
                  </a:avLst>
                </a:prstGeom>
                <a:solidFill>
                  <a:srgbClr val="EBD215"/>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30" name="JavaScript"/>
                <p:cNvSpPr txBox="1"/>
                <p:nvPr/>
              </p:nvSpPr>
              <p:spPr>
                <a:xfrm>
                  <a:off x="20201" y="53254"/>
                  <a:ext cx="987793"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t>JavaScript</a:t>
                  </a:r>
                </a:p>
              </p:txBody>
            </p:sp>
          </p:grpSp>
          <p:pic>
            <p:nvPicPr>
              <p:cNvPr id="1026" name="Picture 2">
                <a:extLst>
                  <a:ext uri="{FF2B5EF4-FFF2-40B4-BE49-F238E27FC236}">
                    <a16:creationId xmlns:a16="http://schemas.microsoft.com/office/drawing/2014/main" id="{4E9E7BD9-B68E-9DE0-A559-E2E00E82981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40689" y="3077044"/>
                <a:ext cx="314829" cy="314829"/>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grpSp>
        <p:nvGrpSpPr>
          <p:cNvPr id="6" name="Grupo 5">
            <a:extLst>
              <a:ext uri="{FF2B5EF4-FFF2-40B4-BE49-F238E27FC236}">
                <a16:creationId xmlns:a16="http://schemas.microsoft.com/office/drawing/2014/main" id="{9D217448-27D0-27B4-43AF-D547660B9828}"/>
              </a:ext>
            </a:extLst>
          </p:cNvPr>
          <p:cNvGrpSpPr/>
          <p:nvPr/>
        </p:nvGrpSpPr>
        <p:grpSpPr>
          <a:xfrm>
            <a:off x="1011901" y="2270816"/>
            <a:ext cx="3850698" cy="703562"/>
            <a:chOff x="1011901" y="2270816"/>
            <a:chExt cx="3850698" cy="703562"/>
          </a:xfrm>
        </p:grpSpPr>
        <p:grpSp>
          <p:nvGrpSpPr>
            <p:cNvPr id="122" name="Rectangle: Rounded Corners 6"/>
            <p:cNvGrpSpPr/>
            <p:nvPr/>
          </p:nvGrpSpPr>
          <p:grpSpPr>
            <a:xfrm>
              <a:off x="1011901" y="2427319"/>
              <a:ext cx="3766255" cy="547059"/>
              <a:chOff x="0" y="0"/>
              <a:chExt cx="3766253" cy="547057"/>
            </a:xfrm>
          </p:grpSpPr>
          <p:sp>
            <p:nvSpPr>
              <p:cNvPr id="120" name="Rectángulo redondeado"/>
              <p:cNvSpPr/>
              <p:nvPr/>
            </p:nvSpPr>
            <p:spPr>
              <a:xfrm>
                <a:off x="0" y="0"/>
                <a:ext cx="3766254" cy="547058"/>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1" name="Estilo"/>
              <p:cNvSpPr txBox="1"/>
              <p:nvPr/>
            </p:nvSpPr>
            <p:spPr>
              <a:xfrm>
                <a:off x="26704" y="43658"/>
                <a:ext cx="3712845" cy="4597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t>Estilo</a:t>
                </a:r>
              </a:p>
            </p:txBody>
          </p:sp>
        </p:grpSp>
        <p:grpSp>
          <p:nvGrpSpPr>
            <p:cNvPr id="3" name="Grupo 2">
              <a:extLst>
                <a:ext uri="{FF2B5EF4-FFF2-40B4-BE49-F238E27FC236}">
                  <a16:creationId xmlns:a16="http://schemas.microsoft.com/office/drawing/2014/main" id="{3E6E8FDF-F820-2320-90B6-CB905617DECF}"/>
                </a:ext>
              </a:extLst>
            </p:cNvPr>
            <p:cNvGrpSpPr/>
            <p:nvPr/>
          </p:nvGrpSpPr>
          <p:grpSpPr>
            <a:xfrm>
              <a:off x="3690108" y="2270816"/>
              <a:ext cx="1172491" cy="636957"/>
              <a:chOff x="3690108" y="2270816"/>
              <a:chExt cx="1172491" cy="636957"/>
            </a:xfrm>
          </p:grpSpPr>
          <p:grpSp>
            <p:nvGrpSpPr>
              <p:cNvPr id="125" name="Rectangle: Rounded Corners 8"/>
              <p:cNvGrpSpPr/>
              <p:nvPr/>
            </p:nvGrpSpPr>
            <p:grpSpPr>
              <a:xfrm>
                <a:off x="3690108" y="2493922"/>
                <a:ext cx="1028196" cy="413851"/>
                <a:chOff x="0" y="0"/>
                <a:chExt cx="1028194" cy="413849"/>
              </a:xfrm>
            </p:grpSpPr>
            <p:sp>
              <p:nvSpPr>
                <p:cNvPr id="123" name="Rectángulo redondeado"/>
                <p:cNvSpPr/>
                <p:nvPr/>
              </p:nvSpPr>
              <p:spPr>
                <a:xfrm>
                  <a:off x="0" y="0"/>
                  <a:ext cx="1028195" cy="413850"/>
                </a:xfrm>
                <a:prstGeom prst="roundRect">
                  <a:avLst>
                    <a:gd name="adj" fmla="val 16667"/>
                  </a:avLst>
                </a:prstGeom>
                <a:solidFill>
                  <a:srgbClr val="264DE4"/>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24" name="CSS"/>
                <p:cNvSpPr txBox="1"/>
                <p:nvPr/>
              </p:nvSpPr>
              <p:spPr>
                <a:xfrm>
                  <a:off x="20201" y="53254"/>
                  <a:ext cx="987793"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CSS</a:t>
                  </a:r>
                </a:p>
              </p:txBody>
            </p:sp>
          </p:grpSp>
          <p:pic>
            <p:nvPicPr>
              <p:cNvPr id="1030" name="Picture 6" descr="undefined">
                <a:extLst>
                  <a:ext uri="{FF2B5EF4-FFF2-40B4-BE49-F238E27FC236}">
                    <a16:creationId xmlns:a16="http://schemas.microsoft.com/office/drawing/2014/main" id="{F959578E-3EC7-7DED-7F25-4696884B802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53811" y="2270816"/>
                <a:ext cx="308788" cy="435368"/>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grpSp>
        <p:nvGrpSpPr>
          <p:cNvPr id="5" name="Grupo 4">
            <a:extLst>
              <a:ext uri="{FF2B5EF4-FFF2-40B4-BE49-F238E27FC236}">
                <a16:creationId xmlns:a16="http://schemas.microsoft.com/office/drawing/2014/main" id="{1156EE31-0FF3-2FB2-1CB7-495D3C578A8C}"/>
              </a:ext>
            </a:extLst>
          </p:cNvPr>
          <p:cNvGrpSpPr/>
          <p:nvPr/>
        </p:nvGrpSpPr>
        <p:grpSpPr>
          <a:xfrm>
            <a:off x="1011902" y="1498738"/>
            <a:ext cx="3913459" cy="700258"/>
            <a:chOff x="1011902" y="1498738"/>
            <a:chExt cx="3913459" cy="700258"/>
          </a:xfrm>
        </p:grpSpPr>
        <p:grpSp>
          <p:nvGrpSpPr>
            <p:cNvPr id="116" name="Rectangle: Rounded Corners 6"/>
            <p:cNvGrpSpPr/>
            <p:nvPr/>
          </p:nvGrpSpPr>
          <p:grpSpPr>
            <a:xfrm>
              <a:off x="1011902" y="1651937"/>
              <a:ext cx="3766253" cy="547059"/>
              <a:chOff x="0" y="0"/>
              <a:chExt cx="3766251" cy="547057"/>
            </a:xfrm>
          </p:grpSpPr>
          <p:sp>
            <p:nvSpPr>
              <p:cNvPr id="114" name="Rectángulo redondeado"/>
              <p:cNvSpPr/>
              <p:nvPr/>
            </p:nvSpPr>
            <p:spPr>
              <a:xfrm>
                <a:off x="0" y="0"/>
                <a:ext cx="3766252" cy="547058"/>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dirty="0"/>
              </a:p>
            </p:txBody>
          </p:sp>
          <p:sp>
            <p:nvSpPr>
              <p:cNvPr id="115" name="Contenido"/>
              <p:cNvSpPr txBox="1"/>
              <p:nvPr/>
            </p:nvSpPr>
            <p:spPr>
              <a:xfrm>
                <a:off x="26705" y="43658"/>
                <a:ext cx="3712842" cy="4597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rPr dirty="0" err="1"/>
                  <a:t>Contenido</a:t>
                </a:r>
                <a:endParaRPr dirty="0"/>
              </a:p>
            </p:txBody>
          </p:sp>
        </p:grpSp>
        <p:grpSp>
          <p:nvGrpSpPr>
            <p:cNvPr id="2" name="Grupo 1">
              <a:extLst>
                <a:ext uri="{FF2B5EF4-FFF2-40B4-BE49-F238E27FC236}">
                  <a16:creationId xmlns:a16="http://schemas.microsoft.com/office/drawing/2014/main" id="{90C1F6E2-08C3-0F27-BE7F-453F62FC67AF}"/>
                </a:ext>
              </a:extLst>
            </p:cNvPr>
            <p:cNvGrpSpPr/>
            <p:nvPr/>
          </p:nvGrpSpPr>
          <p:grpSpPr>
            <a:xfrm>
              <a:off x="3690108" y="1498738"/>
              <a:ext cx="1235253" cy="633654"/>
              <a:chOff x="3690108" y="1498738"/>
              <a:chExt cx="1235253" cy="633654"/>
            </a:xfrm>
          </p:grpSpPr>
          <p:grpSp>
            <p:nvGrpSpPr>
              <p:cNvPr id="119" name="Rectangle: Rounded Corners 8"/>
              <p:cNvGrpSpPr/>
              <p:nvPr/>
            </p:nvGrpSpPr>
            <p:grpSpPr>
              <a:xfrm>
                <a:off x="3690108" y="1718542"/>
                <a:ext cx="1028196" cy="413850"/>
                <a:chOff x="0" y="0"/>
                <a:chExt cx="1028194" cy="413849"/>
              </a:xfrm>
            </p:grpSpPr>
            <p:sp>
              <p:nvSpPr>
                <p:cNvPr id="117" name="Rectángulo redondeado"/>
                <p:cNvSpPr/>
                <p:nvPr/>
              </p:nvSpPr>
              <p:spPr>
                <a:xfrm>
                  <a:off x="0" y="0"/>
                  <a:ext cx="1028195" cy="413850"/>
                </a:xfrm>
                <a:prstGeom prst="roundRect">
                  <a:avLst>
                    <a:gd name="adj" fmla="val 16667"/>
                  </a:avLst>
                </a:prstGeom>
                <a:solidFill>
                  <a:srgbClr val="E44D26"/>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18" name="HTML"/>
                <p:cNvSpPr txBox="1"/>
                <p:nvPr/>
              </p:nvSpPr>
              <p:spPr>
                <a:xfrm>
                  <a:off x="20201" y="53254"/>
                  <a:ext cx="987793"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HTML</a:t>
                  </a:r>
                </a:p>
              </p:txBody>
            </p:sp>
          </p:grpSp>
          <p:pic>
            <p:nvPicPr>
              <p:cNvPr id="1032" name="Picture 8">
                <a:extLst>
                  <a:ext uri="{FF2B5EF4-FFF2-40B4-BE49-F238E27FC236}">
                    <a16:creationId xmlns:a16="http://schemas.microsoft.com/office/drawing/2014/main" id="{604CADC1-A78D-0991-88CA-C30687A65A4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91049" y="1498738"/>
                <a:ext cx="434312" cy="434312"/>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 actualmente</a:t>
            </a:r>
            <a:endParaRPr dirty="0"/>
          </a:p>
        </p:txBody>
      </p:sp>
      <p:sp>
        <p:nvSpPr>
          <p:cNvPr id="113"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cxnSp>
        <p:nvCxnSpPr>
          <p:cNvPr id="18" name="Conector recto de flecha 17">
            <a:extLst>
              <a:ext uri="{FF2B5EF4-FFF2-40B4-BE49-F238E27FC236}">
                <a16:creationId xmlns:a16="http://schemas.microsoft.com/office/drawing/2014/main" id="{B775F9D5-2DCA-B117-FEA4-E613A257706C}"/>
              </a:ext>
            </a:extLst>
          </p:cNvPr>
          <p:cNvCxnSpPr>
            <a:cxnSpLocks/>
            <a:stCxn id="4" idx="3"/>
            <a:endCxn id="114" idx="1"/>
          </p:cNvCxnSpPr>
          <p:nvPr/>
        </p:nvCxnSpPr>
        <p:spPr>
          <a:xfrm>
            <a:off x="3680895" y="1878348"/>
            <a:ext cx="1608202" cy="233"/>
          </a:xfrm>
          <a:prstGeom prst="straightConnector1">
            <a:avLst/>
          </a:prstGeom>
          <a:noFill/>
          <a:ln w="25400" cap="flat">
            <a:solidFill>
              <a:schemeClr val="bg1">
                <a:lumMod val="50000"/>
              </a:schemeClr>
            </a:solidFill>
            <a:prstDash val="dash"/>
            <a:round/>
            <a:tailEnd type="triangle"/>
          </a:ln>
          <a:effectLst/>
          <a:sp3d/>
        </p:spPr>
        <p:style>
          <a:lnRef idx="0">
            <a:scrgbClr r="0" g="0" b="0"/>
          </a:lnRef>
          <a:fillRef idx="0">
            <a:scrgbClr r="0" g="0" b="0"/>
          </a:fillRef>
          <a:effectRef idx="0">
            <a:scrgbClr r="0" g="0" b="0"/>
          </a:effectRef>
          <a:fontRef idx="none"/>
        </p:style>
      </p:cxnSp>
      <p:cxnSp>
        <p:nvCxnSpPr>
          <p:cNvPr id="20" name="Conector recto de flecha 19">
            <a:extLst>
              <a:ext uri="{FF2B5EF4-FFF2-40B4-BE49-F238E27FC236}">
                <a16:creationId xmlns:a16="http://schemas.microsoft.com/office/drawing/2014/main" id="{E723EE42-6206-DB23-FD87-997A2989EA03}"/>
              </a:ext>
            </a:extLst>
          </p:cNvPr>
          <p:cNvCxnSpPr>
            <a:stCxn id="7" idx="3"/>
            <a:endCxn id="120" idx="1"/>
          </p:cNvCxnSpPr>
          <p:nvPr/>
        </p:nvCxnSpPr>
        <p:spPr>
          <a:xfrm flipV="1">
            <a:off x="3680895" y="2518748"/>
            <a:ext cx="1608201" cy="305"/>
          </a:xfrm>
          <a:prstGeom prst="straightConnector1">
            <a:avLst/>
          </a:prstGeom>
          <a:noFill/>
          <a:ln w="25400" cap="flat">
            <a:solidFill>
              <a:schemeClr val="bg1">
                <a:lumMod val="50000"/>
              </a:schemeClr>
            </a:solidFill>
            <a:prstDash val="dash"/>
            <a:round/>
            <a:tailEnd type="triangle"/>
          </a:ln>
          <a:effectLst/>
          <a:sp3d/>
        </p:spPr>
        <p:style>
          <a:lnRef idx="0">
            <a:scrgbClr r="0" g="0" b="0"/>
          </a:lnRef>
          <a:fillRef idx="0">
            <a:scrgbClr r="0" g="0" b="0"/>
          </a:fillRef>
          <a:effectRef idx="0">
            <a:scrgbClr r="0" g="0" b="0"/>
          </a:effectRef>
          <a:fontRef idx="none"/>
        </p:style>
      </p:cxnSp>
      <p:sp>
        <p:nvSpPr>
          <p:cNvPr id="24" name="Rectangle: Rounded Corners 6">
            <a:extLst>
              <a:ext uri="{FF2B5EF4-FFF2-40B4-BE49-F238E27FC236}">
                <a16:creationId xmlns:a16="http://schemas.microsoft.com/office/drawing/2014/main" id="{E83D7B5C-2EB2-48C5-4300-2C9EDA58C156}"/>
              </a:ext>
            </a:extLst>
          </p:cNvPr>
          <p:cNvSpPr txBox="1"/>
          <p:nvPr/>
        </p:nvSpPr>
        <p:spPr>
          <a:xfrm>
            <a:off x="4138164" y="1998609"/>
            <a:ext cx="867671" cy="40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dirty="0"/>
              <a:t>Generación</a:t>
            </a:r>
          </a:p>
          <a:p>
            <a:r>
              <a:rPr lang="es-ES" dirty="0"/>
              <a:t>Dinámica</a:t>
            </a:r>
            <a:endParaRPr dirty="0"/>
          </a:p>
        </p:txBody>
      </p:sp>
      <p:grpSp>
        <p:nvGrpSpPr>
          <p:cNvPr id="104" name="Grupo 103">
            <a:extLst>
              <a:ext uri="{FF2B5EF4-FFF2-40B4-BE49-F238E27FC236}">
                <a16:creationId xmlns:a16="http://schemas.microsoft.com/office/drawing/2014/main" id="{69C8F73B-CE19-7263-7506-99D22FAC995C}"/>
              </a:ext>
            </a:extLst>
          </p:cNvPr>
          <p:cNvGrpSpPr/>
          <p:nvPr/>
        </p:nvGrpSpPr>
        <p:grpSpPr>
          <a:xfrm>
            <a:off x="1054942" y="1300138"/>
            <a:ext cx="7207557" cy="2882476"/>
            <a:chOff x="1054942" y="1300138"/>
            <a:chExt cx="7207557" cy="2882476"/>
          </a:xfrm>
        </p:grpSpPr>
        <p:grpSp>
          <p:nvGrpSpPr>
            <p:cNvPr id="16" name="Grupo 15">
              <a:extLst>
                <a:ext uri="{FF2B5EF4-FFF2-40B4-BE49-F238E27FC236}">
                  <a16:creationId xmlns:a16="http://schemas.microsoft.com/office/drawing/2014/main" id="{4E969971-95AF-1952-C994-FE84D80DA2F6}"/>
                </a:ext>
              </a:extLst>
            </p:cNvPr>
            <p:cNvGrpSpPr/>
            <p:nvPr/>
          </p:nvGrpSpPr>
          <p:grpSpPr>
            <a:xfrm>
              <a:off x="1186069" y="1435894"/>
              <a:ext cx="2678462" cy="2746720"/>
              <a:chOff x="1186069" y="1435894"/>
              <a:chExt cx="2678462" cy="2746720"/>
            </a:xfrm>
          </p:grpSpPr>
          <p:sp>
            <p:nvSpPr>
              <p:cNvPr id="126" name="Rectángulo redondeado"/>
              <p:cNvSpPr/>
              <p:nvPr/>
            </p:nvSpPr>
            <p:spPr>
              <a:xfrm>
                <a:off x="1186069" y="1435894"/>
                <a:ext cx="2678462" cy="2746720"/>
              </a:xfrm>
              <a:prstGeom prst="roundRect">
                <a:avLst>
                  <a:gd name="adj" fmla="val 5555"/>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7" name="Comportamiento"/>
              <p:cNvSpPr txBox="1"/>
              <p:nvPr/>
            </p:nvSpPr>
            <p:spPr>
              <a:xfrm>
                <a:off x="1233917" y="3695070"/>
                <a:ext cx="2588330" cy="45974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r>
                  <a:rPr dirty="0" err="1"/>
                  <a:t>Comportamiento</a:t>
                </a:r>
                <a:endParaRPr dirty="0"/>
              </a:p>
            </p:txBody>
          </p:sp>
          <p:sp>
            <p:nvSpPr>
              <p:cNvPr id="2" name="Rectángulo redondeado">
                <a:extLst>
                  <a:ext uri="{FF2B5EF4-FFF2-40B4-BE49-F238E27FC236}">
                    <a16:creationId xmlns:a16="http://schemas.microsoft.com/office/drawing/2014/main" id="{4A44E7FC-9195-22D9-02D4-0045555472B2}"/>
                  </a:ext>
                </a:extLst>
              </p:cNvPr>
              <p:cNvSpPr/>
              <p:nvPr/>
            </p:nvSpPr>
            <p:spPr>
              <a:xfrm>
                <a:off x="1274611" y="1516145"/>
                <a:ext cx="2505349" cy="2050955"/>
              </a:xfrm>
              <a:prstGeom prst="roundRect">
                <a:avLst>
                  <a:gd name="adj" fmla="val 3962"/>
                </a:avLst>
              </a:prstGeom>
              <a:solidFill>
                <a:srgbClr val="EBD215"/>
              </a:solidFill>
              <a:ln w="12700" cap="flat">
                <a:noFill/>
                <a:miter lim="400000"/>
              </a:ln>
              <a:effectLst/>
            </p:spPr>
            <p:txBody>
              <a:bodyPr wrap="square" lIns="45719" tIns="45719" rIns="45719" bIns="45719" numCol="1" anchor="b" anchorCtr="0">
                <a:noAutofit/>
              </a:bodyPr>
              <a:lstStyle/>
              <a:p>
                <a:pPr algn="ctr">
                  <a:defRPr sz="1400">
                    <a:solidFill>
                      <a:srgbClr val="FFFFFF"/>
                    </a:solidFill>
                    <a:latin typeface="Open Sans"/>
                    <a:ea typeface="Open Sans"/>
                    <a:cs typeface="Open Sans"/>
                    <a:sym typeface="Open Sans"/>
                  </a:defRPr>
                </a:pPr>
                <a:r>
                  <a:rPr lang="es-ES" sz="1600" b="1" dirty="0"/>
                  <a:t>JavaScript</a:t>
                </a:r>
              </a:p>
              <a:p>
                <a:pPr algn="ctr">
                  <a:defRPr sz="1400">
                    <a:solidFill>
                      <a:srgbClr val="FFFFFF"/>
                    </a:solidFill>
                    <a:latin typeface="Open Sans"/>
                    <a:ea typeface="Open Sans"/>
                    <a:cs typeface="Open Sans"/>
                    <a:sym typeface="Open Sans"/>
                  </a:defRPr>
                </a:pPr>
                <a:endParaRPr sz="800" b="1" dirty="0"/>
              </a:p>
            </p:txBody>
          </p:sp>
          <p:grpSp>
            <p:nvGrpSpPr>
              <p:cNvPr id="3" name="Rectangle: Rounded Corners 8">
                <a:extLst>
                  <a:ext uri="{FF2B5EF4-FFF2-40B4-BE49-F238E27FC236}">
                    <a16:creationId xmlns:a16="http://schemas.microsoft.com/office/drawing/2014/main" id="{24DB008D-B609-7D72-07AA-43E1FD794FAD}"/>
                  </a:ext>
                </a:extLst>
              </p:cNvPr>
              <p:cNvGrpSpPr/>
              <p:nvPr/>
            </p:nvGrpSpPr>
            <p:grpSpPr>
              <a:xfrm>
                <a:off x="2557895" y="1610049"/>
                <a:ext cx="1123000" cy="536598"/>
                <a:chOff x="-94802" y="0"/>
                <a:chExt cx="1122998" cy="413850"/>
              </a:xfrm>
            </p:grpSpPr>
            <p:sp>
              <p:nvSpPr>
                <p:cNvPr id="4" name="Rectángulo redondeado">
                  <a:extLst>
                    <a:ext uri="{FF2B5EF4-FFF2-40B4-BE49-F238E27FC236}">
                      <a16:creationId xmlns:a16="http://schemas.microsoft.com/office/drawing/2014/main" id="{9908FCD1-ACB3-387E-EBC3-3EFA58DA144B}"/>
                    </a:ext>
                  </a:extLst>
                </p:cNvPr>
                <p:cNvSpPr/>
                <p:nvPr/>
              </p:nvSpPr>
              <p:spPr>
                <a:xfrm>
                  <a:off x="-94802" y="0"/>
                  <a:ext cx="1122998" cy="413850"/>
                </a:xfrm>
                <a:prstGeom prst="roundRect">
                  <a:avLst>
                    <a:gd name="adj" fmla="val 7802"/>
                  </a:avLst>
                </a:prstGeom>
                <a:solidFill>
                  <a:srgbClr val="E44D26">
                    <a:alpha val="46000"/>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dirty="0"/>
                </a:p>
              </p:txBody>
            </p:sp>
            <p:sp>
              <p:nvSpPr>
                <p:cNvPr id="5" name="HTML">
                  <a:extLst>
                    <a:ext uri="{FF2B5EF4-FFF2-40B4-BE49-F238E27FC236}">
                      <a16:creationId xmlns:a16="http://schemas.microsoft.com/office/drawing/2014/main" id="{E756CADD-6A45-82FD-47B8-2D7C0F006406}"/>
                    </a:ext>
                  </a:extLst>
                </p:cNvPr>
                <p:cNvSpPr txBox="1"/>
                <p:nvPr/>
              </p:nvSpPr>
              <p:spPr>
                <a:xfrm>
                  <a:off x="-52927" y="64501"/>
                  <a:ext cx="1045063" cy="2848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lang="es-ES" sz="1000" dirty="0"/>
                    <a:t>Pseudo-</a:t>
                  </a:r>
                  <a:r>
                    <a:rPr sz="1000" dirty="0"/>
                    <a:t>HTML</a:t>
                  </a:r>
                  <a:endParaRPr lang="es-ES" sz="1000" dirty="0"/>
                </a:p>
                <a:p>
                  <a:r>
                    <a:rPr lang="es-ES" sz="800" dirty="0"/>
                    <a:t>(ej. JSX)</a:t>
                  </a:r>
                  <a:endParaRPr sz="800" dirty="0"/>
                </a:p>
              </p:txBody>
            </p:sp>
          </p:grpSp>
          <p:grpSp>
            <p:nvGrpSpPr>
              <p:cNvPr id="6" name="Rectangle: Rounded Corners 8">
                <a:extLst>
                  <a:ext uri="{FF2B5EF4-FFF2-40B4-BE49-F238E27FC236}">
                    <a16:creationId xmlns:a16="http://schemas.microsoft.com/office/drawing/2014/main" id="{F04BA580-A03F-F599-6620-A901382447D6}"/>
                  </a:ext>
                </a:extLst>
              </p:cNvPr>
              <p:cNvGrpSpPr/>
              <p:nvPr/>
            </p:nvGrpSpPr>
            <p:grpSpPr>
              <a:xfrm>
                <a:off x="2557895" y="2250753"/>
                <a:ext cx="1123000" cy="536599"/>
                <a:chOff x="0" y="0"/>
                <a:chExt cx="1028195" cy="413850"/>
              </a:xfrm>
            </p:grpSpPr>
            <p:sp>
              <p:nvSpPr>
                <p:cNvPr id="7" name="Rectángulo redondeado">
                  <a:extLst>
                    <a:ext uri="{FF2B5EF4-FFF2-40B4-BE49-F238E27FC236}">
                      <a16:creationId xmlns:a16="http://schemas.microsoft.com/office/drawing/2014/main" id="{D5939348-1436-7FD2-68F9-B5141B4620BB}"/>
                    </a:ext>
                  </a:extLst>
                </p:cNvPr>
                <p:cNvSpPr/>
                <p:nvPr/>
              </p:nvSpPr>
              <p:spPr>
                <a:xfrm>
                  <a:off x="0" y="0"/>
                  <a:ext cx="1028195" cy="413850"/>
                </a:xfrm>
                <a:prstGeom prst="roundRect">
                  <a:avLst>
                    <a:gd name="adj" fmla="val 9772"/>
                  </a:avLst>
                </a:prstGeom>
                <a:solidFill>
                  <a:srgbClr val="264DE4">
                    <a:alpha val="66000"/>
                  </a:srgbClr>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8" name="CSS">
                  <a:extLst>
                    <a:ext uri="{FF2B5EF4-FFF2-40B4-BE49-F238E27FC236}">
                      <a16:creationId xmlns:a16="http://schemas.microsoft.com/office/drawing/2014/main" id="{8F000F7E-7370-4956-3447-EF0495F230CC}"/>
                    </a:ext>
                  </a:extLst>
                </p:cNvPr>
                <p:cNvSpPr txBox="1"/>
                <p:nvPr/>
              </p:nvSpPr>
              <p:spPr>
                <a:xfrm>
                  <a:off x="20201" y="64500"/>
                  <a:ext cx="987793" cy="2848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lang="es-ES" sz="1000" dirty="0"/>
                    <a:t>Pseudo-</a:t>
                  </a:r>
                  <a:r>
                    <a:rPr sz="1000" dirty="0"/>
                    <a:t>CSS</a:t>
                  </a:r>
                  <a:br>
                    <a:rPr lang="es-ES" sz="1000" dirty="0"/>
                  </a:br>
                  <a:r>
                    <a:rPr lang="es-ES" sz="800" dirty="0"/>
                    <a:t>(ej. </a:t>
                  </a:r>
                  <a:r>
                    <a:rPr lang="es-ES" sz="800" dirty="0" err="1"/>
                    <a:t>css</a:t>
                  </a:r>
                  <a:r>
                    <a:rPr lang="es-ES" sz="800" dirty="0"/>
                    <a:t>-</a:t>
                  </a:r>
                  <a:r>
                    <a:rPr lang="es-ES" sz="800" dirty="0" err="1"/>
                    <a:t>in-js</a:t>
                  </a:r>
                  <a:r>
                    <a:rPr lang="es-ES" sz="800" dirty="0"/>
                    <a:t> )</a:t>
                  </a:r>
                  <a:endParaRPr sz="1000" dirty="0"/>
                </a:p>
              </p:txBody>
            </p:sp>
          </p:grpSp>
        </p:grpSp>
        <p:pic>
          <p:nvPicPr>
            <p:cNvPr id="97" name="Picture 2">
              <a:extLst>
                <a:ext uri="{FF2B5EF4-FFF2-40B4-BE49-F238E27FC236}">
                  <a16:creationId xmlns:a16="http://schemas.microsoft.com/office/drawing/2014/main" id="{F26F86C3-DC3E-A4A1-4382-241BD41F73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42" y="1300138"/>
              <a:ext cx="393544" cy="39354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103" name="Grupo 102">
              <a:extLst>
                <a:ext uri="{FF2B5EF4-FFF2-40B4-BE49-F238E27FC236}">
                  <a16:creationId xmlns:a16="http://schemas.microsoft.com/office/drawing/2014/main" id="{F566B178-3D9B-6FBA-3925-E8307E7E7345}"/>
                </a:ext>
              </a:extLst>
            </p:cNvPr>
            <p:cNvGrpSpPr/>
            <p:nvPr/>
          </p:nvGrpSpPr>
          <p:grpSpPr>
            <a:xfrm>
              <a:off x="5289096" y="2191201"/>
              <a:ext cx="2973403" cy="601077"/>
              <a:chOff x="5289096" y="2191201"/>
              <a:chExt cx="2973403" cy="601077"/>
            </a:xfrm>
          </p:grpSpPr>
          <p:grpSp>
            <p:nvGrpSpPr>
              <p:cNvPr id="12" name="Grupo 11">
                <a:extLst>
                  <a:ext uri="{FF2B5EF4-FFF2-40B4-BE49-F238E27FC236}">
                    <a16:creationId xmlns:a16="http://schemas.microsoft.com/office/drawing/2014/main" id="{C04EBDA6-2765-649D-8183-07FD3ECCAE7D}"/>
                  </a:ext>
                </a:extLst>
              </p:cNvPr>
              <p:cNvGrpSpPr/>
              <p:nvPr/>
            </p:nvGrpSpPr>
            <p:grpSpPr>
              <a:xfrm>
                <a:off x="5289096" y="2245218"/>
                <a:ext cx="2973403" cy="547060"/>
                <a:chOff x="5190409" y="2167618"/>
                <a:chExt cx="2973403" cy="547060"/>
              </a:xfrm>
            </p:grpSpPr>
            <p:sp>
              <p:nvSpPr>
                <p:cNvPr id="120" name="Rectángulo redondeado"/>
                <p:cNvSpPr/>
                <p:nvPr/>
              </p:nvSpPr>
              <p:spPr>
                <a:xfrm>
                  <a:off x="5190409" y="2167618"/>
                  <a:ext cx="2973403" cy="547060"/>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sp>
              <p:nvSpPr>
                <p:cNvPr id="121" name="Estilo"/>
                <p:cNvSpPr txBox="1"/>
                <p:nvPr/>
              </p:nvSpPr>
              <p:spPr>
                <a:xfrm>
                  <a:off x="5217114" y="2211276"/>
                  <a:ext cx="2862130" cy="4597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pPr algn="r"/>
                  <a:r>
                    <a:rPr dirty="0" err="1"/>
                    <a:t>Estilo</a:t>
                  </a:r>
                  <a:endParaRPr dirty="0"/>
                </a:p>
              </p:txBody>
            </p:sp>
          </p:grpSp>
          <p:grpSp>
            <p:nvGrpSpPr>
              <p:cNvPr id="101" name="Grupo 100">
                <a:extLst>
                  <a:ext uri="{FF2B5EF4-FFF2-40B4-BE49-F238E27FC236}">
                    <a16:creationId xmlns:a16="http://schemas.microsoft.com/office/drawing/2014/main" id="{3488FEF4-6C88-1955-6BE0-2CFA37CBA055}"/>
                  </a:ext>
                </a:extLst>
              </p:cNvPr>
              <p:cNvGrpSpPr/>
              <p:nvPr/>
            </p:nvGrpSpPr>
            <p:grpSpPr>
              <a:xfrm>
                <a:off x="5361541" y="2191201"/>
                <a:ext cx="1172491" cy="533439"/>
                <a:chOff x="7164615" y="3976503"/>
                <a:chExt cx="1172491" cy="533439"/>
              </a:xfrm>
            </p:grpSpPr>
            <p:grpSp>
              <p:nvGrpSpPr>
                <p:cNvPr id="23" name="Rectangle: Rounded Corners 8">
                  <a:extLst>
                    <a:ext uri="{FF2B5EF4-FFF2-40B4-BE49-F238E27FC236}">
                      <a16:creationId xmlns:a16="http://schemas.microsoft.com/office/drawing/2014/main" id="{317692C8-2D6C-5F03-BFF9-57EB59095C73}"/>
                    </a:ext>
                  </a:extLst>
                </p:cNvPr>
                <p:cNvGrpSpPr/>
                <p:nvPr/>
              </p:nvGrpSpPr>
              <p:grpSpPr>
                <a:xfrm>
                  <a:off x="7164615" y="4096091"/>
                  <a:ext cx="1028196" cy="413851"/>
                  <a:chOff x="0" y="0"/>
                  <a:chExt cx="1028194" cy="413849"/>
                </a:xfrm>
              </p:grpSpPr>
              <p:sp>
                <p:nvSpPr>
                  <p:cNvPr id="25" name="Rectángulo redondeado">
                    <a:extLst>
                      <a:ext uri="{FF2B5EF4-FFF2-40B4-BE49-F238E27FC236}">
                        <a16:creationId xmlns:a16="http://schemas.microsoft.com/office/drawing/2014/main" id="{9C4AA4B1-A747-696B-E5DD-1E8E7557EFC2}"/>
                      </a:ext>
                    </a:extLst>
                  </p:cNvPr>
                  <p:cNvSpPr/>
                  <p:nvPr/>
                </p:nvSpPr>
                <p:spPr>
                  <a:xfrm>
                    <a:off x="0" y="0"/>
                    <a:ext cx="1028195" cy="413850"/>
                  </a:xfrm>
                  <a:prstGeom prst="roundRect">
                    <a:avLst>
                      <a:gd name="adj" fmla="val 16667"/>
                    </a:avLst>
                  </a:prstGeom>
                  <a:solidFill>
                    <a:srgbClr val="264DE4"/>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26" name="CSS">
                    <a:extLst>
                      <a:ext uri="{FF2B5EF4-FFF2-40B4-BE49-F238E27FC236}">
                        <a16:creationId xmlns:a16="http://schemas.microsoft.com/office/drawing/2014/main" id="{D430E380-3661-7D24-A6BD-DC082D4EA8B6}"/>
                      </a:ext>
                    </a:extLst>
                  </p:cNvPr>
                  <p:cNvSpPr txBox="1"/>
                  <p:nvPr/>
                </p:nvSpPr>
                <p:spPr>
                  <a:xfrm>
                    <a:off x="20201" y="53254"/>
                    <a:ext cx="987793"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CSS</a:t>
                    </a:r>
                  </a:p>
                </p:txBody>
              </p:sp>
            </p:grpSp>
            <p:pic>
              <p:nvPicPr>
                <p:cNvPr id="98" name="Picture 6" descr="undefined">
                  <a:extLst>
                    <a:ext uri="{FF2B5EF4-FFF2-40B4-BE49-F238E27FC236}">
                      <a16:creationId xmlns:a16="http://schemas.microsoft.com/office/drawing/2014/main" id="{E1831561-2FF8-6A73-4510-E01F4EEED4A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28318" y="3976503"/>
                  <a:ext cx="308788" cy="435368"/>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grpSp>
      <p:grpSp>
        <p:nvGrpSpPr>
          <p:cNvPr id="102" name="Grupo 101">
            <a:extLst>
              <a:ext uri="{FF2B5EF4-FFF2-40B4-BE49-F238E27FC236}">
                <a16:creationId xmlns:a16="http://schemas.microsoft.com/office/drawing/2014/main" id="{34E46FB4-58BE-D36C-4C95-5681AC2EFBC5}"/>
              </a:ext>
            </a:extLst>
          </p:cNvPr>
          <p:cNvGrpSpPr/>
          <p:nvPr/>
        </p:nvGrpSpPr>
        <p:grpSpPr>
          <a:xfrm>
            <a:off x="5289097" y="1549197"/>
            <a:ext cx="2973402" cy="602914"/>
            <a:chOff x="5289097" y="1549197"/>
            <a:chExt cx="2973402" cy="602914"/>
          </a:xfrm>
        </p:grpSpPr>
        <p:grpSp>
          <p:nvGrpSpPr>
            <p:cNvPr id="11" name="Grupo 10">
              <a:extLst>
                <a:ext uri="{FF2B5EF4-FFF2-40B4-BE49-F238E27FC236}">
                  <a16:creationId xmlns:a16="http://schemas.microsoft.com/office/drawing/2014/main" id="{26845C5D-EF04-647C-D060-43680A11B933}"/>
                </a:ext>
              </a:extLst>
            </p:cNvPr>
            <p:cNvGrpSpPr/>
            <p:nvPr/>
          </p:nvGrpSpPr>
          <p:grpSpPr>
            <a:xfrm>
              <a:off x="5289097" y="1605051"/>
              <a:ext cx="2973402" cy="547060"/>
              <a:chOff x="5190410" y="1392236"/>
              <a:chExt cx="2973402" cy="547060"/>
            </a:xfrm>
          </p:grpSpPr>
          <p:sp>
            <p:nvSpPr>
              <p:cNvPr id="114" name="Rectángulo redondeado"/>
              <p:cNvSpPr/>
              <p:nvPr/>
            </p:nvSpPr>
            <p:spPr>
              <a:xfrm>
                <a:off x="5190410" y="1392236"/>
                <a:ext cx="2973402" cy="547060"/>
              </a:xfrm>
              <a:prstGeom prst="roundRect">
                <a:avLst>
                  <a:gd name="adj" fmla="val 16667"/>
                </a:avLst>
              </a:prstGeom>
              <a:solidFill>
                <a:srgbClr val="FFFFFF"/>
              </a:solidFill>
              <a:ln w="25400" cap="flat">
                <a:solidFill>
                  <a:srgbClr val="808080"/>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dirty="0"/>
              </a:p>
            </p:txBody>
          </p:sp>
          <p:sp>
            <p:nvSpPr>
              <p:cNvPr id="115" name="Contenido"/>
              <p:cNvSpPr txBox="1"/>
              <p:nvPr/>
            </p:nvSpPr>
            <p:spPr>
              <a:xfrm>
                <a:off x="5217115" y="1435894"/>
                <a:ext cx="2862128" cy="45974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defRPr sz="2400">
                    <a:solidFill>
                      <a:srgbClr val="404040"/>
                    </a:solidFill>
                    <a:latin typeface="Open Sans"/>
                    <a:ea typeface="Open Sans"/>
                    <a:cs typeface="Open Sans"/>
                    <a:sym typeface="Open Sans"/>
                  </a:defRPr>
                </a:lvl1pPr>
              </a:lstStyle>
              <a:p>
                <a:pPr algn="r"/>
                <a:r>
                  <a:rPr dirty="0" err="1"/>
                  <a:t>Contenido</a:t>
                </a:r>
                <a:endParaRPr dirty="0"/>
              </a:p>
            </p:txBody>
          </p:sp>
        </p:grpSp>
        <p:grpSp>
          <p:nvGrpSpPr>
            <p:cNvPr id="100" name="Grupo 99">
              <a:extLst>
                <a:ext uri="{FF2B5EF4-FFF2-40B4-BE49-F238E27FC236}">
                  <a16:creationId xmlns:a16="http://schemas.microsoft.com/office/drawing/2014/main" id="{0B215F79-C6E1-973F-36BE-C9169DF89F84}"/>
                </a:ext>
              </a:extLst>
            </p:cNvPr>
            <p:cNvGrpSpPr/>
            <p:nvPr/>
          </p:nvGrpSpPr>
          <p:grpSpPr>
            <a:xfrm>
              <a:off x="5361541" y="1549197"/>
              <a:ext cx="1235253" cy="535887"/>
              <a:chOff x="5361541" y="824571"/>
              <a:chExt cx="1235253" cy="535887"/>
            </a:xfrm>
          </p:grpSpPr>
          <p:grpSp>
            <p:nvGrpSpPr>
              <p:cNvPr id="14" name="Rectangle: Rounded Corners 8">
                <a:extLst>
                  <a:ext uri="{FF2B5EF4-FFF2-40B4-BE49-F238E27FC236}">
                    <a16:creationId xmlns:a16="http://schemas.microsoft.com/office/drawing/2014/main" id="{7D45435F-D43E-41D9-840E-95C3BC9107A9}"/>
                  </a:ext>
                </a:extLst>
              </p:cNvPr>
              <p:cNvGrpSpPr/>
              <p:nvPr/>
            </p:nvGrpSpPr>
            <p:grpSpPr>
              <a:xfrm>
                <a:off x="5361541" y="946608"/>
                <a:ext cx="1028196" cy="413850"/>
                <a:chOff x="0" y="0"/>
                <a:chExt cx="1028194" cy="413849"/>
              </a:xfrm>
            </p:grpSpPr>
            <p:sp>
              <p:nvSpPr>
                <p:cNvPr id="15" name="Rectángulo redondeado">
                  <a:extLst>
                    <a:ext uri="{FF2B5EF4-FFF2-40B4-BE49-F238E27FC236}">
                      <a16:creationId xmlns:a16="http://schemas.microsoft.com/office/drawing/2014/main" id="{845718EE-47E5-2C88-E335-1ECC32B35945}"/>
                    </a:ext>
                  </a:extLst>
                </p:cNvPr>
                <p:cNvSpPr/>
                <p:nvPr/>
              </p:nvSpPr>
              <p:spPr>
                <a:xfrm>
                  <a:off x="0" y="0"/>
                  <a:ext cx="1028195" cy="413850"/>
                </a:xfrm>
                <a:prstGeom prst="roundRect">
                  <a:avLst>
                    <a:gd name="adj" fmla="val 16667"/>
                  </a:avLst>
                </a:prstGeom>
                <a:solidFill>
                  <a:srgbClr val="E44D26"/>
                </a:solidFill>
                <a:ln w="12700" cap="flat">
                  <a:noFill/>
                  <a:miter lim="400000"/>
                </a:ln>
                <a:effectLst/>
              </p:spPr>
              <p:txBody>
                <a:bodyPr wrap="square" lIns="45719" tIns="45719" rIns="45719" bIns="45719" numCol="1" anchor="ctr">
                  <a:noAutofit/>
                </a:bodyPr>
                <a:lstStyle/>
                <a:p>
                  <a:pPr algn="ctr">
                    <a:defRPr sz="1400">
                      <a:solidFill>
                        <a:srgbClr val="FFFFFF"/>
                      </a:solidFill>
                      <a:latin typeface="Open Sans"/>
                      <a:ea typeface="Open Sans"/>
                      <a:cs typeface="Open Sans"/>
                      <a:sym typeface="Open Sans"/>
                    </a:defRPr>
                  </a:pPr>
                  <a:endParaRPr/>
                </a:p>
              </p:txBody>
            </p:sp>
            <p:sp>
              <p:nvSpPr>
                <p:cNvPr id="17" name="HTML">
                  <a:extLst>
                    <a:ext uri="{FF2B5EF4-FFF2-40B4-BE49-F238E27FC236}">
                      <a16:creationId xmlns:a16="http://schemas.microsoft.com/office/drawing/2014/main" id="{4A24FA78-DF31-DE89-0F68-DC4F2B85A14D}"/>
                    </a:ext>
                  </a:extLst>
                </p:cNvPr>
                <p:cNvSpPr txBox="1"/>
                <p:nvPr/>
              </p:nvSpPr>
              <p:spPr>
                <a:xfrm>
                  <a:off x="20201" y="53254"/>
                  <a:ext cx="987793" cy="3073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400">
                      <a:solidFill>
                        <a:srgbClr val="FFFFFF"/>
                      </a:solidFill>
                      <a:latin typeface="Open Sans"/>
                      <a:ea typeface="Open Sans"/>
                      <a:cs typeface="Open Sans"/>
                      <a:sym typeface="Open Sans"/>
                    </a:defRPr>
                  </a:lvl1pPr>
                </a:lstStyle>
                <a:p>
                  <a:r>
                    <a:rPr dirty="0"/>
                    <a:t>HTML</a:t>
                  </a:r>
                </a:p>
              </p:txBody>
            </p:sp>
          </p:grpSp>
          <p:pic>
            <p:nvPicPr>
              <p:cNvPr id="99" name="Picture 8">
                <a:extLst>
                  <a:ext uri="{FF2B5EF4-FFF2-40B4-BE49-F238E27FC236}">
                    <a16:creationId xmlns:a16="http://schemas.microsoft.com/office/drawing/2014/main" id="{1AE172E4-A021-683E-7D39-2BCCBBED10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62482" y="824571"/>
                <a:ext cx="434312" cy="434312"/>
              </a:xfrm>
              <a:prstGeom prst="rect">
                <a:avLst/>
              </a:prstGeom>
              <a:noFill/>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4207342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500"/>
                                  </p:stCondLst>
                                  <p:iterate>
                                    <p:tmAbs val="0"/>
                                  </p:iterate>
                                  <p:childTnLst>
                                    <p:set>
                                      <p:cBhvr>
                                        <p:cTn id="6" fill="hold"/>
                                        <p:tgtEl>
                                          <p:spTgt spid="24"/>
                                        </p:tgtEl>
                                        <p:attrNameLst>
                                          <p:attrName>style.visibility</p:attrName>
                                        </p:attrNameLst>
                                      </p:cBhvr>
                                      <p:to>
                                        <p:strVal val="visible"/>
                                      </p:to>
                                    </p:set>
                                    <p:animEffect transition="in" filter="dissolve">
                                      <p:cBhvr>
                                        <p:cTn id="7" dur="18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t>Un poco de historia</a:t>
            </a:r>
          </a:p>
        </p:txBody>
      </p:sp>
      <p:sp>
        <p:nvSpPr>
          <p:cNvPr id="141"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42" name="TextBox 3"/>
          <p:cNvSpPr txBox="1"/>
          <p:nvPr/>
        </p:nvSpPr>
        <p:spPr>
          <a:xfrm>
            <a:off x="900110" y="1722391"/>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Contrataron a </a:t>
            </a:r>
            <a:r>
              <a:rPr b="1"/>
              <a:t>Brendan Eich </a:t>
            </a:r>
            <a:r>
              <a:t>para tal labor</a:t>
            </a:r>
          </a:p>
        </p:txBody>
      </p:sp>
      <p:sp>
        <p:nvSpPr>
          <p:cNvPr id="143" name="TextBox 3"/>
          <p:cNvSpPr txBox="1"/>
          <p:nvPr/>
        </p:nvSpPr>
        <p:spPr>
          <a:xfrm>
            <a:off x="900112" y="2111613"/>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rPr dirty="0" err="1"/>
              <a:t>Desarrolló</a:t>
            </a:r>
            <a:r>
              <a:rPr dirty="0"/>
              <a:t> el </a:t>
            </a:r>
            <a:r>
              <a:rPr dirty="0" err="1"/>
              <a:t>lenguaje</a:t>
            </a:r>
            <a:r>
              <a:rPr dirty="0"/>
              <a:t> </a:t>
            </a:r>
            <a:r>
              <a:rPr dirty="0" err="1"/>
              <a:t>en</a:t>
            </a:r>
            <a:r>
              <a:rPr dirty="0"/>
              <a:t> </a:t>
            </a:r>
            <a:r>
              <a:rPr b="1" dirty="0"/>
              <a:t>10 </a:t>
            </a:r>
            <a:r>
              <a:rPr b="1" dirty="0" err="1"/>
              <a:t>días</a:t>
            </a:r>
            <a:r>
              <a:rPr b="1" dirty="0"/>
              <a:t> </a:t>
            </a:r>
            <a:r>
              <a:rPr dirty="0"/>
              <a:t>a modo de </a:t>
            </a:r>
            <a:r>
              <a:rPr dirty="0" err="1"/>
              <a:t>prototipo</a:t>
            </a:r>
            <a:r>
              <a:rPr dirty="0"/>
              <a:t> </a:t>
            </a:r>
            <a:r>
              <a:rPr dirty="0" err="1"/>
              <a:t>en</a:t>
            </a:r>
            <a:r>
              <a:rPr dirty="0"/>
              <a:t> 1995</a:t>
            </a:r>
          </a:p>
        </p:txBody>
      </p:sp>
      <p:sp>
        <p:nvSpPr>
          <p:cNvPr id="144" name="TextBox 3"/>
          <p:cNvSpPr txBox="1"/>
          <p:nvPr/>
        </p:nvSpPr>
        <p:spPr>
          <a:xfrm>
            <a:off x="900112" y="2500835"/>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t>Apenas hubo tiempo para probarlo ni experimentar con él</a:t>
            </a:r>
          </a:p>
        </p:txBody>
      </p:sp>
      <p:sp>
        <p:nvSpPr>
          <p:cNvPr id="145" name="TextBox 3"/>
          <p:cNvSpPr txBox="1"/>
          <p:nvPr/>
        </p:nvSpPr>
        <p:spPr>
          <a:xfrm>
            <a:off x="900110" y="943947"/>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rPr dirty="0"/>
              <a:t>Netscape y Sun </a:t>
            </a:r>
            <a:r>
              <a:rPr dirty="0" err="1"/>
              <a:t>competían</a:t>
            </a:r>
            <a:r>
              <a:rPr dirty="0"/>
              <a:t> con Microsoft </a:t>
            </a:r>
            <a:r>
              <a:rPr dirty="0" err="1"/>
              <a:t>en</a:t>
            </a:r>
            <a:r>
              <a:rPr dirty="0"/>
              <a:t> </a:t>
            </a:r>
            <a:r>
              <a:rPr dirty="0" err="1"/>
              <a:t>tecnologías</a:t>
            </a:r>
            <a:r>
              <a:rPr dirty="0"/>
              <a:t> web </a:t>
            </a:r>
          </a:p>
        </p:txBody>
      </p:sp>
      <p:sp>
        <p:nvSpPr>
          <p:cNvPr id="146" name="TextBox 3"/>
          <p:cNvSpPr txBox="1"/>
          <p:nvPr/>
        </p:nvSpPr>
        <p:spPr>
          <a:xfrm>
            <a:off x="900110" y="1333169"/>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rPr dirty="0" err="1"/>
              <a:t>Necesitaban</a:t>
            </a:r>
            <a:r>
              <a:rPr dirty="0"/>
              <a:t> un </a:t>
            </a:r>
            <a:r>
              <a:rPr dirty="0" err="1"/>
              <a:t>lenguaje</a:t>
            </a:r>
            <a:r>
              <a:rPr dirty="0"/>
              <a:t> de scripting, se </a:t>
            </a:r>
            <a:r>
              <a:rPr dirty="0" err="1"/>
              <a:t>pensó</a:t>
            </a:r>
            <a:r>
              <a:rPr dirty="0"/>
              <a:t> </a:t>
            </a:r>
            <a:r>
              <a:rPr dirty="0" err="1"/>
              <a:t>inicialmente</a:t>
            </a:r>
            <a:r>
              <a:rPr dirty="0"/>
              <a:t> </a:t>
            </a:r>
            <a:r>
              <a:rPr dirty="0" err="1"/>
              <a:t>en</a:t>
            </a:r>
            <a:r>
              <a:rPr dirty="0"/>
              <a:t> Java</a:t>
            </a:r>
          </a:p>
        </p:txBody>
      </p:sp>
      <p:sp>
        <p:nvSpPr>
          <p:cNvPr id="147" name="TextBox 3"/>
          <p:cNvSpPr txBox="1"/>
          <p:nvPr/>
        </p:nvSpPr>
        <p:spPr>
          <a:xfrm>
            <a:off x="900112" y="2890058"/>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Desarrollado bajo </a:t>
            </a:r>
            <a:r>
              <a:rPr b="1" i="1"/>
              <a:t>Mocha</a:t>
            </a:r>
            <a:r>
              <a:t>, oficialmente llamado </a:t>
            </a:r>
            <a:r>
              <a:rPr b="1" i="1"/>
              <a:t>LiveScript</a:t>
            </a:r>
          </a:p>
        </p:txBody>
      </p:sp>
      <p:sp>
        <p:nvSpPr>
          <p:cNvPr id="148" name="TextBox 3"/>
          <p:cNvSpPr txBox="1"/>
          <p:nvPr/>
        </p:nvSpPr>
        <p:spPr>
          <a:xfrm>
            <a:off x="900112" y="3279280"/>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Se liberó en Netscape Navigator 2 rebautizado como </a:t>
            </a:r>
            <a:r>
              <a:rPr b="1" i="1"/>
              <a:t>JavaScript</a:t>
            </a:r>
          </a:p>
        </p:txBody>
      </p:sp>
      <p:sp>
        <p:nvSpPr>
          <p:cNvPr id="149" name="TextBox 3"/>
          <p:cNvSpPr txBox="1"/>
          <p:nvPr/>
        </p:nvSpPr>
        <p:spPr>
          <a:xfrm>
            <a:off x="900112" y="3668502"/>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t>Ganó tracción y Microsoft acabó adoptándolo en 1996</a:t>
            </a:r>
          </a:p>
        </p:txBody>
      </p:sp>
      <p:sp>
        <p:nvSpPr>
          <p:cNvPr id="150" name="TextBox 3"/>
          <p:cNvSpPr txBox="1"/>
          <p:nvPr/>
        </p:nvSpPr>
        <p:spPr>
          <a:xfrm>
            <a:off x="900110" y="4057724"/>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r>
              <a:t>Fue estandarizado por la organización ECMA International en 1997</a:t>
            </a:r>
          </a:p>
        </p:txBody>
      </p:sp>
      <p:sp>
        <p:nvSpPr>
          <p:cNvPr id="151" name="TextBox 3"/>
          <p:cNvSpPr txBox="1"/>
          <p:nvPr/>
        </p:nvSpPr>
        <p:spPr>
          <a:xfrm>
            <a:off x="900112" y="4446945"/>
            <a:ext cx="7653195" cy="279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marL="285750" indent="-285750">
              <a:buSzPct val="100000"/>
              <a:buFont typeface="Arial"/>
              <a:buChar char="•"/>
              <a:defRPr>
                <a:solidFill>
                  <a:srgbClr val="242415"/>
                </a:solidFill>
                <a:latin typeface="Open Sans"/>
                <a:ea typeface="Open Sans"/>
                <a:cs typeface="Open Sans"/>
                <a:sym typeface="Open Sans"/>
              </a:defRPr>
            </a:pPr>
            <a:r>
              <a:t>Nombre técnico del lenguaje </a:t>
            </a:r>
            <a:r>
              <a:rPr b="1"/>
              <a:t>ECMAScript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dirty="0"/>
              <a:t>JavaScript, de un </a:t>
            </a:r>
            <a:r>
              <a:rPr dirty="0" err="1"/>
              <a:t>vistazo</a:t>
            </a:r>
            <a:endParaRPr dirty="0"/>
          </a:p>
        </p:txBody>
      </p:sp>
      <p:sp>
        <p:nvSpPr>
          <p:cNvPr id="2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grpSp>
        <p:nvGrpSpPr>
          <p:cNvPr id="258" name="Grupo 6"/>
          <p:cNvGrpSpPr/>
          <p:nvPr/>
        </p:nvGrpSpPr>
        <p:grpSpPr>
          <a:xfrm>
            <a:off x="1752247" y="963669"/>
            <a:ext cx="4879716" cy="370841"/>
            <a:chOff x="0" y="0"/>
            <a:chExt cx="4879715" cy="370840"/>
          </a:xfrm>
        </p:grpSpPr>
        <p:sp>
          <p:nvSpPr>
            <p:cNvPr id="255" name="TextBox 3"/>
            <p:cNvSpPr txBox="1"/>
            <p:nvPr/>
          </p:nvSpPr>
          <p:spPr>
            <a:xfrm>
              <a:off x="0" y="42223"/>
              <a:ext cx="1701974"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rPr dirty="0" err="1"/>
                <a:t>Multiparadigma</a:t>
              </a:r>
              <a:endParaRPr dirty="0"/>
            </a:p>
          </p:txBody>
        </p:sp>
        <p:sp>
          <p:nvSpPr>
            <p:cNvPr id="256" name="Rectángulo 1"/>
            <p:cNvSpPr txBox="1"/>
            <p:nvPr/>
          </p:nvSpPr>
          <p:spPr>
            <a:xfrm>
              <a:off x="1984488" y="0"/>
              <a:ext cx="2895227"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OOP, Funcional, Imperativa</a:t>
              </a:r>
            </a:p>
          </p:txBody>
        </p:sp>
        <p:pic>
          <p:nvPicPr>
            <p:cNvPr id="257" name="Gráfico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3988" y="80711"/>
              <a:ext cx="190501" cy="200025"/>
            </a:xfrm>
            <a:prstGeom prst="rect">
              <a:avLst/>
            </a:prstGeom>
            <a:ln w="12700" cap="flat">
              <a:noFill/>
              <a:miter lim="400000"/>
            </a:ln>
            <a:effectLst/>
          </p:spPr>
        </p:pic>
      </p:grpSp>
      <p:grpSp>
        <p:nvGrpSpPr>
          <p:cNvPr id="262" name="Grupo 5"/>
          <p:cNvGrpSpPr/>
          <p:nvPr/>
        </p:nvGrpSpPr>
        <p:grpSpPr>
          <a:xfrm>
            <a:off x="2410386" y="1416780"/>
            <a:ext cx="4961199" cy="370841"/>
            <a:chOff x="0" y="0"/>
            <a:chExt cx="4961198" cy="370840"/>
          </a:xfrm>
        </p:grpSpPr>
        <p:sp>
          <p:nvSpPr>
            <p:cNvPr id="259" name="TextBox 3"/>
            <p:cNvSpPr txBox="1"/>
            <p:nvPr/>
          </p:nvSpPr>
          <p:spPr>
            <a:xfrm>
              <a:off x="0" y="42223"/>
              <a:ext cx="1041624"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Dinámico</a:t>
              </a:r>
            </a:p>
          </p:txBody>
        </p:sp>
        <p:sp>
          <p:nvSpPr>
            <p:cNvPr id="260" name="Rectángulo 18"/>
            <p:cNvSpPr txBox="1"/>
            <p:nvPr/>
          </p:nvSpPr>
          <p:spPr>
            <a:xfrm>
              <a:off x="1324138" y="0"/>
              <a:ext cx="3637060"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Evaluación en tiempo de ejecución</a:t>
              </a:r>
            </a:p>
          </p:txBody>
        </p:sp>
        <p:pic>
          <p:nvPicPr>
            <p:cNvPr id="261" name="Gráfico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33638" y="80711"/>
              <a:ext cx="190501" cy="200025"/>
            </a:xfrm>
            <a:prstGeom prst="rect">
              <a:avLst/>
            </a:prstGeom>
            <a:ln w="12700" cap="flat">
              <a:noFill/>
              <a:miter lim="400000"/>
            </a:ln>
            <a:effectLst/>
          </p:spPr>
        </p:pic>
      </p:grpSp>
      <p:grpSp>
        <p:nvGrpSpPr>
          <p:cNvPr id="266" name="Grupo 41"/>
          <p:cNvGrpSpPr/>
          <p:nvPr/>
        </p:nvGrpSpPr>
        <p:grpSpPr>
          <a:xfrm>
            <a:off x="1398241" y="2323001"/>
            <a:ext cx="7102873" cy="370841"/>
            <a:chOff x="-1155502" y="0"/>
            <a:chExt cx="7102872" cy="370840"/>
          </a:xfrm>
        </p:grpSpPr>
        <p:sp>
          <p:nvSpPr>
            <p:cNvPr id="263" name="TextBox 3"/>
            <p:cNvSpPr txBox="1"/>
            <p:nvPr/>
          </p:nvSpPr>
          <p:spPr>
            <a:xfrm>
              <a:off x="-1155502" y="42223"/>
              <a:ext cx="2057041"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p>
              <a:pPr lvl="1" algn="r">
                <a:defRPr b="1">
                  <a:solidFill>
                    <a:srgbClr val="242415"/>
                  </a:solidFill>
                  <a:latin typeface="Open Sans"/>
                  <a:ea typeface="Open Sans"/>
                  <a:cs typeface="Open Sans"/>
                  <a:sym typeface="Open Sans"/>
                </a:defRPr>
              </a:pPr>
              <a:r>
                <a:t>Multipropósito</a:t>
              </a:r>
            </a:p>
          </p:txBody>
        </p:sp>
        <p:sp>
          <p:nvSpPr>
            <p:cNvPr id="264" name="Rectángulo 43"/>
            <p:cNvSpPr txBox="1"/>
            <p:nvPr/>
          </p:nvSpPr>
          <p:spPr>
            <a:xfrm>
              <a:off x="1184053" y="0"/>
              <a:ext cx="4763317"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rPr dirty="0"/>
                <a:t>No </a:t>
              </a:r>
              <a:r>
                <a:rPr dirty="0" err="1"/>
                <a:t>sólo</a:t>
              </a:r>
              <a:r>
                <a:rPr dirty="0"/>
                <a:t> se </a:t>
              </a:r>
              <a:r>
                <a:rPr dirty="0" err="1"/>
                <a:t>puede</a:t>
              </a:r>
              <a:r>
                <a:rPr dirty="0"/>
                <a:t> </a:t>
              </a:r>
              <a:r>
                <a:rPr dirty="0" err="1"/>
                <a:t>utilizar</a:t>
              </a:r>
              <a:r>
                <a:rPr dirty="0"/>
                <a:t> para Desarrollo Web</a:t>
              </a:r>
            </a:p>
          </p:txBody>
        </p:sp>
        <p:pic>
          <p:nvPicPr>
            <p:cNvPr id="265" name="Gráfico 4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553" y="80711"/>
              <a:ext cx="190501" cy="200025"/>
            </a:xfrm>
            <a:prstGeom prst="rect">
              <a:avLst/>
            </a:prstGeom>
            <a:ln w="12700" cap="flat">
              <a:noFill/>
              <a:miter lim="400000"/>
            </a:ln>
            <a:effectLst/>
          </p:spPr>
        </p:pic>
      </p:grpSp>
      <p:grpSp>
        <p:nvGrpSpPr>
          <p:cNvPr id="270" name="Grupo 45"/>
          <p:cNvGrpSpPr/>
          <p:nvPr/>
        </p:nvGrpSpPr>
        <p:grpSpPr>
          <a:xfrm>
            <a:off x="2585895" y="2776111"/>
            <a:ext cx="5622108" cy="370841"/>
            <a:chOff x="0" y="0"/>
            <a:chExt cx="5622106" cy="370840"/>
          </a:xfrm>
        </p:grpSpPr>
        <p:sp>
          <p:nvSpPr>
            <p:cNvPr id="267" name="TextBox 3"/>
            <p:cNvSpPr txBox="1"/>
            <p:nvPr/>
          </p:nvSpPr>
          <p:spPr>
            <a:xfrm>
              <a:off x="0" y="42223"/>
              <a:ext cx="863700"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Objetos</a:t>
              </a:r>
            </a:p>
          </p:txBody>
        </p:sp>
        <p:sp>
          <p:nvSpPr>
            <p:cNvPr id="268" name="Rectángulo 47"/>
            <p:cNvSpPr txBox="1"/>
            <p:nvPr/>
          </p:nvSpPr>
          <p:spPr>
            <a:xfrm>
              <a:off x="1146214" y="0"/>
              <a:ext cx="4475892"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El lenguaje nos da objetos estándar built-in</a:t>
              </a:r>
            </a:p>
          </p:txBody>
        </p:sp>
        <p:pic>
          <p:nvPicPr>
            <p:cNvPr id="269" name="Gráfico 4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5714" y="80711"/>
              <a:ext cx="190501" cy="200025"/>
            </a:xfrm>
            <a:prstGeom prst="rect">
              <a:avLst/>
            </a:prstGeom>
            <a:ln w="12700" cap="flat">
              <a:noFill/>
              <a:miter lim="400000"/>
            </a:ln>
            <a:effectLst/>
          </p:spPr>
        </p:pic>
      </p:grpSp>
      <p:grpSp>
        <p:nvGrpSpPr>
          <p:cNvPr id="274" name="Grupo 49"/>
          <p:cNvGrpSpPr/>
          <p:nvPr/>
        </p:nvGrpSpPr>
        <p:grpSpPr>
          <a:xfrm>
            <a:off x="2294006" y="3229222"/>
            <a:ext cx="4540834" cy="370841"/>
            <a:chOff x="0" y="0"/>
            <a:chExt cx="4540833" cy="370840"/>
          </a:xfrm>
        </p:grpSpPr>
        <p:sp>
          <p:nvSpPr>
            <p:cNvPr id="271" name="TextBox 3"/>
            <p:cNvSpPr txBox="1"/>
            <p:nvPr/>
          </p:nvSpPr>
          <p:spPr>
            <a:xfrm>
              <a:off x="0" y="42223"/>
              <a:ext cx="1155589"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Prototipos</a:t>
              </a:r>
            </a:p>
          </p:txBody>
        </p:sp>
        <p:sp>
          <p:nvSpPr>
            <p:cNvPr id="272" name="Rectángulo 51"/>
            <p:cNvSpPr txBox="1"/>
            <p:nvPr/>
          </p:nvSpPr>
          <p:spPr>
            <a:xfrm>
              <a:off x="1438103" y="0"/>
              <a:ext cx="3102730"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Herencia superior a la clásica</a:t>
              </a:r>
            </a:p>
          </p:txBody>
        </p:sp>
        <p:pic>
          <p:nvPicPr>
            <p:cNvPr id="273" name="Gráfico 5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7603" y="80711"/>
              <a:ext cx="190501" cy="200025"/>
            </a:xfrm>
            <a:prstGeom prst="rect">
              <a:avLst/>
            </a:prstGeom>
            <a:noFill/>
            <a:ln w="12700" cap="flat">
              <a:noFill/>
              <a:miter lim="400000"/>
            </a:ln>
            <a:effectLst/>
          </p:spPr>
        </p:pic>
      </p:grpSp>
      <p:grpSp>
        <p:nvGrpSpPr>
          <p:cNvPr id="278" name="Grupo 53"/>
          <p:cNvGrpSpPr/>
          <p:nvPr/>
        </p:nvGrpSpPr>
        <p:grpSpPr>
          <a:xfrm>
            <a:off x="2814383" y="3682332"/>
            <a:ext cx="3652331" cy="370841"/>
            <a:chOff x="0" y="0"/>
            <a:chExt cx="3652329" cy="370840"/>
          </a:xfrm>
        </p:grpSpPr>
        <p:sp>
          <p:nvSpPr>
            <p:cNvPr id="275" name="TextBox 3"/>
            <p:cNvSpPr txBox="1"/>
            <p:nvPr/>
          </p:nvSpPr>
          <p:spPr>
            <a:xfrm>
              <a:off x="0" y="42223"/>
              <a:ext cx="635211"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JSON</a:t>
              </a:r>
            </a:p>
          </p:txBody>
        </p:sp>
        <p:sp>
          <p:nvSpPr>
            <p:cNvPr id="276" name="Rectángulo 55"/>
            <p:cNvSpPr txBox="1"/>
            <p:nvPr/>
          </p:nvSpPr>
          <p:spPr>
            <a:xfrm>
              <a:off x="917725" y="0"/>
              <a:ext cx="2734604"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Notación literal de objetos</a:t>
              </a:r>
            </a:p>
          </p:txBody>
        </p:sp>
        <p:pic>
          <p:nvPicPr>
            <p:cNvPr id="277" name="Gráfico 5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7225" y="80711"/>
              <a:ext cx="190501" cy="200025"/>
            </a:xfrm>
            <a:prstGeom prst="rect">
              <a:avLst/>
            </a:prstGeom>
            <a:ln w="12700" cap="flat">
              <a:noFill/>
              <a:miter lim="400000"/>
            </a:ln>
            <a:effectLst/>
          </p:spPr>
        </p:pic>
      </p:grpSp>
      <p:grpSp>
        <p:nvGrpSpPr>
          <p:cNvPr id="282" name="Grupo 57"/>
          <p:cNvGrpSpPr/>
          <p:nvPr/>
        </p:nvGrpSpPr>
        <p:grpSpPr>
          <a:xfrm>
            <a:off x="2585895" y="4135443"/>
            <a:ext cx="4910188" cy="370841"/>
            <a:chOff x="0" y="0"/>
            <a:chExt cx="4910187" cy="370840"/>
          </a:xfrm>
        </p:grpSpPr>
        <p:sp>
          <p:nvSpPr>
            <p:cNvPr id="279" name="TextBox 3"/>
            <p:cNvSpPr txBox="1"/>
            <p:nvPr/>
          </p:nvSpPr>
          <p:spPr>
            <a:xfrm>
              <a:off x="0" y="42223"/>
              <a:ext cx="863700"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Popular</a:t>
              </a:r>
            </a:p>
          </p:txBody>
        </p:sp>
        <p:sp>
          <p:nvSpPr>
            <p:cNvPr id="280" name="Rectángulo 59"/>
            <p:cNvSpPr txBox="1"/>
            <p:nvPr/>
          </p:nvSpPr>
          <p:spPr>
            <a:xfrm>
              <a:off x="1146214" y="0"/>
              <a:ext cx="3763973"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El lenguaje más utilizado del mundo</a:t>
              </a:r>
            </a:p>
          </p:txBody>
        </p:sp>
        <p:pic>
          <p:nvPicPr>
            <p:cNvPr id="281" name="Gráfico 6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5714" y="80711"/>
              <a:ext cx="190501" cy="200025"/>
            </a:xfrm>
            <a:prstGeom prst="rect">
              <a:avLst/>
            </a:prstGeom>
            <a:ln w="12700" cap="flat">
              <a:noFill/>
              <a:miter lim="400000"/>
            </a:ln>
            <a:effectLst/>
          </p:spPr>
        </p:pic>
      </p:grpSp>
      <p:grpSp>
        <p:nvGrpSpPr>
          <p:cNvPr id="286" name="Grupo 61"/>
          <p:cNvGrpSpPr/>
          <p:nvPr/>
        </p:nvGrpSpPr>
        <p:grpSpPr>
          <a:xfrm>
            <a:off x="2826884" y="4588553"/>
            <a:ext cx="3207856" cy="370842"/>
            <a:chOff x="0" y="0"/>
            <a:chExt cx="3207855" cy="370840"/>
          </a:xfrm>
        </p:grpSpPr>
        <p:sp>
          <p:nvSpPr>
            <p:cNvPr id="283" name="TextBox 3"/>
            <p:cNvSpPr txBox="1"/>
            <p:nvPr/>
          </p:nvSpPr>
          <p:spPr>
            <a:xfrm>
              <a:off x="0" y="42223"/>
              <a:ext cx="622710"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lvl1pPr algn="r">
                <a:defRPr b="1">
                  <a:solidFill>
                    <a:srgbClr val="242415"/>
                  </a:solidFill>
                  <a:latin typeface="Open Sans"/>
                  <a:ea typeface="Open Sans"/>
                  <a:cs typeface="Open Sans"/>
                  <a:sym typeface="Open Sans"/>
                </a:defRPr>
              </a:lvl1pPr>
            </a:lstStyle>
            <a:p>
              <a:r>
                <a:t>Clave</a:t>
              </a:r>
            </a:p>
          </p:txBody>
        </p:sp>
        <p:sp>
          <p:nvSpPr>
            <p:cNvPr id="284" name="Rectángulo 63"/>
            <p:cNvSpPr txBox="1"/>
            <p:nvPr/>
          </p:nvSpPr>
          <p:spPr>
            <a:xfrm>
              <a:off x="905225" y="0"/>
              <a:ext cx="2302630"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t>El estándar de la web</a:t>
              </a:r>
            </a:p>
          </p:txBody>
        </p:sp>
        <p:pic>
          <p:nvPicPr>
            <p:cNvPr id="285" name="Gráfico 6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4725" y="80711"/>
              <a:ext cx="190501" cy="200025"/>
            </a:xfrm>
            <a:prstGeom prst="rect">
              <a:avLst/>
            </a:prstGeom>
            <a:ln w="12700" cap="flat">
              <a:noFill/>
              <a:miter lim="400000"/>
            </a:ln>
            <a:effectLst/>
          </p:spPr>
        </p:pic>
      </p:grpSp>
      <p:grpSp>
        <p:nvGrpSpPr>
          <p:cNvPr id="290" name="Grupo 41"/>
          <p:cNvGrpSpPr/>
          <p:nvPr/>
        </p:nvGrpSpPr>
        <p:grpSpPr>
          <a:xfrm>
            <a:off x="1648580" y="1869890"/>
            <a:ext cx="6294514" cy="370841"/>
            <a:chOff x="-902011" y="0"/>
            <a:chExt cx="6294513" cy="370840"/>
          </a:xfrm>
        </p:grpSpPr>
        <p:sp>
          <p:nvSpPr>
            <p:cNvPr id="287" name="TextBox 3"/>
            <p:cNvSpPr txBox="1"/>
            <p:nvPr/>
          </p:nvSpPr>
          <p:spPr>
            <a:xfrm>
              <a:off x="-902011" y="42223"/>
              <a:ext cx="1803550" cy="2794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numCol="1" anchor="t">
              <a:spAutoFit/>
            </a:bodyPr>
            <a:lstStyle/>
            <a:p>
              <a:pPr lvl="1" algn="r">
                <a:defRPr b="1">
                  <a:solidFill>
                    <a:srgbClr val="242415"/>
                  </a:solidFill>
                  <a:latin typeface="Open Sans"/>
                  <a:ea typeface="Open Sans"/>
                  <a:cs typeface="Open Sans"/>
                  <a:sym typeface="Open Sans"/>
                </a:defRPr>
              </a:pPr>
              <a:r>
                <a:t>Interpretado</a:t>
              </a:r>
            </a:p>
          </p:txBody>
        </p:sp>
        <p:sp>
          <p:nvSpPr>
            <p:cNvPr id="288" name="Rectángulo 43"/>
            <p:cNvSpPr txBox="1"/>
            <p:nvPr/>
          </p:nvSpPr>
          <p:spPr>
            <a:xfrm>
              <a:off x="1184053" y="0"/>
              <a:ext cx="4208449"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a:solidFill>
                    <a:srgbClr val="242415"/>
                  </a:solidFill>
                  <a:latin typeface="Open Sans"/>
                  <a:ea typeface="Open Sans"/>
                  <a:cs typeface="Open Sans"/>
                  <a:sym typeface="Open Sans"/>
                </a:defRPr>
              </a:lvl1pPr>
            </a:lstStyle>
            <a:p>
              <a:r>
                <a:rPr dirty="0"/>
                <a:t>No </a:t>
              </a:r>
              <a:r>
                <a:rPr dirty="0" err="1"/>
                <a:t>requiere</a:t>
              </a:r>
              <a:r>
                <a:rPr dirty="0"/>
                <a:t> </a:t>
              </a:r>
              <a:r>
                <a:rPr dirty="0" err="1"/>
                <a:t>previamente</a:t>
              </a:r>
              <a:r>
                <a:rPr dirty="0"/>
                <a:t> de </a:t>
              </a:r>
              <a:r>
                <a:rPr dirty="0" err="1"/>
                <a:t>compilación</a:t>
              </a:r>
              <a:endParaRPr dirty="0"/>
            </a:p>
          </p:txBody>
        </p:sp>
        <p:pic>
          <p:nvPicPr>
            <p:cNvPr id="289" name="Gráfico 4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3553" y="80711"/>
              <a:ext cx="190501" cy="200025"/>
            </a:xfrm>
            <a:prstGeom prst="rect">
              <a:avLst/>
            </a:prstGeom>
            <a:ln w="12700" cap="flat">
              <a:noFill/>
              <a:miter lim="400000"/>
            </a:ln>
            <a:effectLst/>
          </p:spPr>
        </p:pic>
      </p:gr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7" name="TextBox 3">
            <a:extLst>
              <a:ext uri="{FF2B5EF4-FFF2-40B4-BE49-F238E27FC236}">
                <a16:creationId xmlns:a16="http://schemas.microsoft.com/office/drawing/2014/main" id="{B755581A-6D30-F63F-A05F-0C4C89B976AC}"/>
              </a:ext>
            </a:extLst>
          </p:cNvPr>
          <p:cNvSpPr txBox="1"/>
          <p:nvPr/>
        </p:nvSpPr>
        <p:spPr>
          <a:xfrm>
            <a:off x="799633" y="4029050"/>
            <a:ext cx="3403100" cy="6694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IMPLICACIONES</a:t>
            </a:r>
            <a:r>
              <a:rPr lang="es-ES" dirty="0"/>
              <a:t> | Controversia</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Decisiones del lenguaje que se consideran polémicas hoy día, son herencia histórica que no puede deshacerse.</a:t>
            </a:r>
            <a:endParaRPr lang="es-ES"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1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a:t>Compatibilidad</a:t>
            </a:r>
            <a:endParaRPr dirty="0"/>
          </a:p>
        </p:txBody>
      </p:sp>
      <p:sp>
        <p:nvSpPr>
          <p:cNvPr id="1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grpSp>
        <p:nvGrpSpPr>
          <p:cNvPr id="2048" name="Grupo 2047">
            <a:extLst>
              <a:ext uri="{FF2B5EF4-FFF2-40B4-BE49-F238E27FC236}">
                <a16:creationId xmlns:a16="http://schemas.microsoft.com/office/drawing/2014/main" id="{4D5FD502-0F3A-B019-1A83-A95A33E87D82}"/>
              </a:ext>
            </a:extLst>
          </p:cNvPr>
          <p:cNvGrpSpPr/>
          <p:nvPr/>
        </p:nvGrpSpPr>
        <p:grpSpPr>
          <a:xfrm>
            <a:off x="1217453" y="1054774"/>
            <a:ext cx="2158330" cy="276997"/>
            <a:chOff x="1280204" y="2874300"/>
            <a:chExt cx="2158330" cy="276997"/>
          </a:xfrm>
        </p:grpSpPr>
        <p:sp>
          <p:nvSpPr>
            <p:cNvPr id="2" name="Rectángulo 52">
              <a:extLst>
                <a:ext uri="{FF2B5EF4-FFF2-40B4-BE49-F238E27FC236}">
                  <a16:creationId xmlns:a16="http://schemas.microsoft.com/office/drawing/2014/main" id="{C2D559F4-8D71-9044-76E2-10788DCF7653}"/>
                </a:ext>
              </a:extLst>
            </p:cNvPr>
            <p:cNvSpPr/>
            <p:nvPr/>
          </p:nvSpPr>
          <p:spPr>
            <a:xfrm>
              <a:off x="1280204" y="2874300"/>
              <a:ext cx="893788" cy="276997"/>
            </a:xfrm>
            <a:prstGeom prst="rect">
              <a:avLst/>
            </a:prstGeom>
            <a:solidFill>
              <a:srgbClr val="A6A6A6"/>
            </a:solidFill>
            <a:ln w="12700" cap="flat">
              <a:solidFill>
                <a:srgbClr val="A6A6A6"/>
              </a:solid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Hacia Atrás</a:t>
              </a:r>
              <a:endParaRPr dirty="0"/>
            </a:p>
          </p:txBody>
        </p:sp>
        <p:sp>
          <p:nvSpPr>
            <p:cNvPr id="235" name="Rectángulo 52">
              <a:extLst>
                <a:ext uri="{FF2B5EF4-FFF2-40B4-BE49-F238E27FC236}">
                  <a16:creationId xmlns:a16="http://schemas.microsoft.com/office/drawing/2014/main" id="{4259EDEC-CC7E-6EFE-8210-FC23ACF3EAC4}"/>
                </a:ext>
              </a:extLst>
            </p:cNvPr>
            <p:cNvSpPr/>
            <p:nvPr/>
          </p:nvSpPr>
          <p:spPr>
            <a:xfrm>
              <a:off x="2168440" y="2874300"/>
              <a:ext cx="1270094" cy="276997"/>
            </a:xfrm>
            <a:prstGeom prst="rect">
              <a:avLst/>
            </a:prstGeom>
            <a:noFill/>
            <a:ln w="12700" cap="flat">
              <a:solidFill>
                <a:srgbClr val="A6A6A6"/>
              </a:solidFill>
              <a:miter lim="8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chorCtr="0">
              <a:noAutofit/>
            </a:bodyPr>
            <a:lstStyle>
              <a:lvl1pPr>
                <a:defRPr sz="1200">
                  <a:solidFill>
                    <a:srgbClr val="FFFFFF"/>
                  </a:solidFill>
                  <a:latin typeface="Open Sans"/>
                  <a:ea typeface="Open Sans"/>
                  <a:cs typeface="Open Sans"/>
                  <a:sym typeface="Open Sans"/>
                </a:defRPr>
              </a:lvl1pPr>
            </a:lstStyle>
            <a:p>
              <a:r>
                <a:rPr lang="es-ES" sz="800" dirty="0" err="1">
                  <a:solidFill>
                    <a:schemeClr val="bg1">
                      <a:lumMod val="65000"/>
                    </a:schemeClr>
                  </a:solidFill>
                </a:rPr>
                <a:t>Backwards</a:t>
              </a:r>
              <a:r>
                <a:rPr lang="es-ES" sz="800" dirty="0">
                  <a:solidFill>
                    <a:schemeClr val="bg1">
                      <a:lumMod val="65000"/>
                    </a:schemeClr>
                  </a:solidFill>
                </a:rPr>
                <a:t> </a:t>
              </a:r>
              <a:r>
                <a:rPr lang="es-ES" sz="800" dirty="0" err="1">
                  <a:solidFill>
                    <a:schemeClr val="bg1">
                      <a:lumMod val="65000"/>
                    </a:schemeClr>
                  </a:solidFill>
                </a:rPr>
                <a:t>Compatibility</a:t>
              </a:r>
              <a:endParaRPr sz="800" dirty="0">
                <a:solidFill>
                  <a:schemeClr val="bg1">
                    <a:lumMod val="65000"/>
                  </a:schemeClr>
                </a:solidFill>
              </a:endParaRPr>
            </a:p>
          </p:txBody>
        </p:sp>
      </p:grpSp>
      <p:grpSp>
        <p:nvGrpSpPr>
          <p:cNvPr id="253" name="Grupo 252">
            <a:extLst>
              <a:ext uri="{FF2B5EF4-FFF2-40B4-BE49-F238E27FC236}">
                <a16:creationId xmlns:a16="http://schemas.microsoft.com/office/drawing/2014/main" id="{1C4B9CA2-08C7-B364-7E8C-34FD243F259A}"/>
              </a:ext>
            </a:extLst>
          </p:cNvPr>
          <p:cNvGrpSpPr/>
          <p:nvPr/>
        </p:nvGrpSpPr>
        <p:grpSpPr>
          <a:xfrm>
            <a:off x="775494" y="1645497"/>
            <a:ext cx="3042249" cy="1083689"/>
            <a:chOff x="775494" y="1459426"/>
            <a:chExt cx="3042249" cy="1083689"/>
          </a:xfrm>
        </p:grpSpPr>
        <p:pic>
          <p:nvPicPr>
            <p:cNvPr id="8" name="Imagen 7">
              <a:extLst>
                <a:ext uri="{FF2B5EF4-FFF2-40B4-BE49-F238E27FC236}">
                  <a16:creationId xmlns:a16="http://schemas.microsoft.com/office/drawing/2014/main" id="{1524B6A8-E25F-95D0-A86C-D424EB938210}"/>
                </a:ext>
              </a:extLst>
            </p:cNvPr>
            <p:cNvPicPr>
              <a:picLocks noChangeAspect="1"/>
            </p:cNvPicPr>
            <p:nvPr/>
          </p:nvPicPr>
          <p:blipFill>
            <a:blip r:embed="rId4">
              <a:duotone>
                <a:schemeClr val="accent5">
                  <a:shade val="45000"/>
                  <a:satMod val="135000"/>
                </a:schemeClr>
                <a:prstClr val="white"/>
              </a:duotone>
            </a:blip>
            <a:stretch>
              <a:fillRect/>
            </a:stretch>
          </p:blipFill>
          <p:spPr>
            <a:xfrm>
              <a:off x="2875832" y="1497671"/>
              <a:ext cx="438307" cy="438307"/>
            </a:xfrm>
            <a:prstGeom prst="rect">
              <a:avLst/>
            </a:prstGeom>
          </p:spPr>
        </p:pic>
        <p:pic>
          <p:nvPicPr>
            <p:cNvPr id="10" name="Imagen 9">
              <a:extLst>
                <a:ext uri="{FF2B5EF4-FFF2-40B4-BE49-F238E27FC236}">
                  <a16:creationId xmlns:a16="http://schemas.microsoft.com/office/drawing/2014/main" id="{45FB17ED-8236-53B0-EE1E-0BFC49996A1E}"/>
                </a:ext>
              </a:extLst>
            </p:cNvPr>
            <p:cNvPicPr>
              <a:picLocks noChangeAspect="1"/>
            </p:cNvPicPr>
            <p:nvPr/>
          </p:nvPicPr>
          <p:blipFill>
            <a:blip r:embed="rId5">
              <a:duotone>
                <a:schemeClr val="accent5">
                  <a:shade val="45000"/>
                  <a:satMod val="135000"/>
                </a:schemeClr>
                <a:prstClr val="white"/>
              </a:duotone>
            </a:blip>
            <a:stretch>
              <a:fillRect/>
            </a:stretch>
          </p:blipFill>
          <p:spPr>
            <a:xfrm>
              <a:off x="3379673" y="1577348"/>
              <a:ext cx="318024" cy="318024"/>
            </a:xfrm>
            <a:prstGeom prst="rect">
              <a:avLst/>
            </a:prstGeom>
          </p:spPr>
        </p:pic>
        <p:cxnSp>
          <p:nvCxnSpPr>
            <p:cNvPr id="18" name="Conector recto de flecha 17">
              <a:extLst>
                <a:ext uri="{FF2B5EF4-FFF2-40B4-BE49-F238E27FC236}">
                  <a16:creationId xmlns:a16="http://schemas.microsoft.com/office/drawing/2014/main" id="{4E1DCCA3-A924-DA72-E638-65F8EB8632A9}"/>
                </a:ext>
              </a:extLst>
            </p:cNvPr>
            <p:cNvCxnSpPr>
              <a:cxnSpLocks/>
            </p:cNvCxnSpPr>
            <p:nvPr/>
          </p:nvCxnSpPr>
          <p:spPr>
            <a:xfrm>
              <a:off x="775494" y="1978324"/>
              <a:ext cx="3042249" cy="0"/>
            </a:xfrm>
            <a:prstGeom prst="straightConnector1">
              <a:avLst/>
            </a:prstGeom>
            <a:noFill/>
            <a:ln w="25400" cap="flat">
              <a:gradFill>
                <a:gsLst>
                  <a:gs pos="100000">
                    <a:schemeClr val="tx1">
                      <a:lumMod val="65000"/>
                      <a:lumOff val="35000"/>
                    </a:schemeClr>
                  </a:gs>
                  <a:gs pos="0">
                    <a:schemeClr val="bg1">
                      <a:lumMod val="95000"/>
                    </a:schemeClr>
                  </a:gs>
                </a:gsLst>
                <a:lin ang="0" scaled="0"/>
              </a:gradFill>
              <a:prstDash val="dash"/>
              <a:round/>
              <a:tailEnd type="triangle"/>
            </a:ln>
            <a:effectLst/>
            <a:sp3d/>
          </p:spPr>
          <p:style>
            <a:lnRef idx="0">
              <a:scrgbClr r="0" g="0" b="0"/>
            </a:lnRef>
            <a:fillRef idx="0">
              <a:scrgbClr r="0" g="0" b="0"/>
            </a:fillRef>
            <a:effectRef idx="0">
              <a:scrgbClr r="0" g="0" b="0"/>
            </a:effectRef>
            <a:fontRef idx="none"/>
          </p:style>
        </p:cxnSp>
        <p:sp>
          <p:nvSpPr>
            <p:cNvPr id="20" name="Rectangle: Rounded Corners 6">
              <a:extLst>
                <a:ext uri="{FF2B5EF4-FFF2-40B4-BE49-F238E27FC236}">
                  <a16:creationId xmlns:a16="http://schemas.microsoft.com/office/drawing/2014/main" id="{4C4851CA-5C1C-5655-8F78-87B5E32D00AA}"/>
                </a:ext>
              </a:extLst>
            </p:cNvPr>
            <p:cNvSpPr txBox="1"/>
            <p:nvPr/>
          </p:nvSpPr>
          <p:spPr>
            <a:xfrm>
              <a:off x="3239376" y="1992611"/>
              <a:ext cx="503714"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Timeline</a:t>
              </a:r>
              <a:endParaRPr sz="800" dirty="0"/>
            </a:p>
          </p:txBody>
        </p:sp>
        <p:pic>
          <p:nvPicPr>
            <p:cNvPr id="16" name="Imagen 15">
              <a:extLst>
                <a:ext uri="{FF2B5EF4-FFF2-40B4-BE49-F238E27FC236}">
                  <a16:creationId xmlns:a16="http://schemas.microsoft.com/office/drawing/2014/main" id="{D20433CE-9C2F-B7EC-ACD1-8B9D5132DCE2}"/>
                </a:ext>
              </a:extLst>
            </p:cNvPr>
            <p:cNvPicPr>
              <a:picLocks noChangeAspect="1"/>
            </p:cNvPicPr>
            <p:nvPr/>
          </p:nvPicPr>
          <p:blipFill>
            <a:blip r:embed="rId6">
              <a:duotone>
                <a:schemeClr val="accent6">
                  <a:shade val="45000"/>
                  <a:satMod val="135000"/>
                </a:schemeClr>
                <a:prstClr val="white"/>
              </a:duotone>
            </a:blip>
            <a:stretch>
              <a:fillRect/>
            </a:stretch>
          </p:blipFill>
          <p:spPr>
            <a:xfrm>
              <a:off x="1023158" y="1542489"/>
              <a:ext cx="383352" cy="383352"/>
            </a:xfrm>
            <a:prstGeom prst="rect">
              <a:avLst/>
            </a:prstGeom>
          </p:spPr>
        </p:pic>
        <p:sp>
          <p:nvSpPr>
            <p:cNvPr id="21" name="Arco 20">
              <a:extLst>
                <a:ext uri="{FF2B5EF4-FFF2-40B4-BE49-F238E27FC236}">
                  <a16:creationId xmlns:a16="http://schemas.microsoft.com/office/drawing/2014/main" id="{A32ECBDD-DD12-D63D-9013-E48E317B5AEE}"/>
                </a:ext>
              </a:extLst>
            </p:cNvPr>
            <p:cNvSpPr/>
            <p:nvPr/>
          </p:nvSpPr>
          <p:spPr>
            <a:xfrm>
              <a:off x="1159918" y="1459426"/>
              <a:ext cx="1959008" cy="914400"/>
            </a:xfrm>
            <a:prstGeom prst="arc">
              <a:avLst>
                <a:gd name="adj1" fmla="val 12567816"/>
                <a:gd name="adj2" fmla="val 19922943"/>
              </a:avLst>
            </a:prstGeom>
            <a:noFill/>
            <a:ln w="12700" cap="flat">
              <a:gradFill>
                <a:gsLst>
                  <a:gs pos="0">
                    <a:srgbClr val="BC5B40"/>
                  </a:gs>
                  <a:gs pos="100000">
                    <a:srgbClr val="22819A"/>
                  </a:gs>
                </a:gsLst>
                <a:lin ang="0" scaled="0"/>
              </a:gradFill>
              <a:prstDash val="solid"/>
              <a:round/>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grpSp>
          <p:nvGrpSpPr>
            <p:cNvPr id="252" name="Grupo 251">
              <a:extLst>
                <a:ext uri="{FF2B5EF4-FFF2-40B4-BE49-F238E27FC236}">
                  <a16:creationId xmlns:a16="http://schemas.microsoft.com/office/drawing/2014/main" id="{E0DA903D-CBBF-9CF4-E91E-F44179BA0A39}"/>
                </a:ext>
              </a:extLst>
            </p:cNvPr>
            <p:cNvGrpSpPr/>
            <p:nvPr/>
          </p:nvGrpSpPr>
          <p:grpSpPr>
            <a:xfrm>
              <a:off x="887779" y="2134051"/>
              <a:ext cx="664862" cy="409064"/>
              <a:chOff x="887779" y="2134051"/>
              <a:chExt cx="664862" cy="409064"/>
            </a:xfrm>
          </p:grpSpPr>
          <p:pic>
            <p:nvPicPr>
              <p:cNvPr id="22" name="Picture 2">
                <a:extLst>
                  <a:ext uri="{FF2B5EF4-FFF2-40B4-BE49-F238E27FC236}">
                    <a16:creationId xmlns:a16="http://schemas.microsoft.com/office/drawing/2014/main" id="{84C6FABB-9C06-89BE-5FE2-03ABB36BF58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21824" y="2134051"/>
                <a:ext cx="196772" cy="196772"/>
              </a:xfrm>
              <a:prstGeom prst="rect">
                <a:avLst/>
              </a:prstGeom>
              <a:noFill/>
              <a:effectLst/>
              <a:extLst>
                <a:ext uri="{909E8E84-426E-40DD-AFC4-6F175D3DCCD1}">
                  <a14:hiddenFill xmlns:a14="http://schemas.microsoft.com/office/drawing/2010/main">
                    <a:solidFill>
                      <a:srgbClr val="FFFFFF"/>
                    </a:solidFill>
                  </a14:hiddenFill>
                </a:ext>
              </a:extLst>
            </p:spPr>
          </p:pic>
          <p:sp>
            <p:nvSpPr>
              <p:cNvPr id="31" name="Rectangle: Rounded Corners 6">
                <a:extLst>
                  <a:ext uri="{FF2B5EF4-FFF2-40B4-BE49-F238E27FC236}">
                    <a16:creationId xmlns:a16="http://schemas.microsoft.com/office/drawing/2014/main" id="{9A762E58-241D-F775-F8B1-A4AC7B76E3CE}"/>
                  </a:ext>
                </a:extLst>
              </p:cNvPr>
              <p:cNvSpPr txBox="1"/>
              <p:nvPr/>
            </p:nvSpPr>
            <p:spPr>
              <a:xfrm>
                <a:off x="887779" y="2327671"/>
                <a:ext cx="664862"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v3.0 (1999)</a:t>
                </a:r>
                <a:endParaRPr sz="800" dirty="0"/>
              </a:p>
            </p:txBody>
          </p:sp>
        </p:grpSp>
        <p:grpSp>
          <p:nvGrpSpPr>
            <p:cNvPr id="251" name="Grupo 250">
              <a:extLst>
                <a:ext uri="{FF2B5EF4-FFF2-40B4-BE49-F238E27FC236}">
                  <a16:creationId xmlns:a16="http://schemas.microsoft.com/office/drawing/2014/main" id="{DD8E0DC2-D9CC-28AD-3434-D57CD75C02AA}"/>
                </a:ext>
              </a:extLst>
            </p:cNvPr>
            <p:cNvGrpSpPr/>
            <p:nvPr/>
          </p:nvGrpSpPr>
          <p:grpSpPr>
            <a:xfrm>
              <a:off x="2715166" y="2165611"/>
              <a:ext cx="664862" cy="377013"/>
              <a:chOff x="2715166" y="2165611"/>
              <a:chExt cx="664862" cy="377013"/>
            </a:xfrm>
          </p:grpSpPr>
          <p:pic>
            <p:nvPicPr>
              <p:cNvPr id="2050" name="Picture 2">
                <a:extLst>
                  <a:ext uri="{FF2B5EF4-FFF2-40B4-BE49-F238E27FC236}">
                    <a16:creationId xmlns:a16="http://schemas.microsoft.com/office/drawing/2014/main" id="{7DF584EB-4B01-8606-8557-25251F04CAC3}"/>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57597" y="2165611"/>
                <a:ext cx="180000" cy="180000"/>
              </a:xfrm>
              <a:prstGeom prst="rect">
                <a:avLst/>
              </a:prstGeom>
              <a:noFill/>
              <a:extLst>
                <a:ext uri="{909E8E84-426E-40DD-AFC4-6F175D3DCCD1}">
                  <a14:hiddenFill xmlns:a14="http://schemas.microsoft.com/office/drawing/2010/main">
                    <a:solidFill>
                      <a:srgbClr val="FFFFFF"/>
                    </a:solidFill>
                  </a14:hiddenFill>
                </a:ext>
              </a:extLst>
            </p:spPr>
          </p:pic>
          <p:sp>
            <p:nvSpPr>
              <p:cNvPr id="234" name="Rectangle: Rounded Corners 6">
                <a:extLst>
                  <a:ext uri="{FF2B5EF4-FFF2-40B4-BE49-F238E27FC236}">
                    <a16:creationId xmlns:a16="http://schemas.microsoft.com/office/drawing/2014/main" id="{C471882E-4AFD-51EA-037D-2D20CE86D98C}"/>
                  </a:ext>
                </a:extLst>
              </p:cNvPr>
              <p:cNvSpPr txBox="1"/>
              <p:nvPr/>
            </p:nvSpPr>
            <p:spPr>
              <a:xfrm>
                <a:off x="2715166" y="2327180"/>
                <a:ext cx="664862"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v117 (2023)</a:t>
                </a:r>
                <a:endParaRPr sz="800" dirty="0"/>
              </a:p>
            </p:txBody>
          </p:sp>
        </p:grpSp>
      </p:grpSp>
      <p:grpSp>
        <p:nvGrpSpPr>
          <p:cNvPr id="255" name="Grupo 254">
            <a:extLst>
              <a:ext uri="{FF2B5EF4-FFF2-40B4-BE49-F238E27FC236}">
                <a16:creationId xmlns:a16="http://schemas.microsoft.com/office/drawing/2014/main" id="{F45287DA-911A-289E-DCDE-4F203A024288}"/>
              </a:ext>
            </a:extLst>
          </p:cNvPr>
          <p:cNvGrpSpPr/>
          <p:nvPr/>
        </p:nvGrpSpPr>
        <p:grpSpPr>
          <a:xfrm>
            <a:off x="5309842" y="1645497"/>
            <a:ext cx="3042249" cy="1087489"/>
            <a:chOff x="5139720" y="1459426"/>
            <a:chExt cx="3042249" cy="1087489"/>
          </a:xfrm>
        </p:grpSpPr>
        <p:pic>
          <p:nvPicPr>
            <p:cNvPr id="23" name="Imagen 22">
              <a:extLst>
                <a:ext uri="{FF2B5EF4-FFF2-40B4-BE49-F238E27FC236}">
                  <a16:creationId xmlns:a16="http://schemas.microsoft.com/office/drawing/2014/main" id="{0E813515-5989-37EE-ACFE-2D626AA0FDE9}"/>
                </a:ext>
              </a:extLst>
            </p:cNvPr>
            <p:cNvPicPr>
              <a:picLocks noChangeAspect="1"/>
            </p:cNvPicPr>
            <p:nvPr/>
          </p:nvPicPr>
          <p:blipFill>
            <a:blip r:embed="rId4">
              <a:duotone>
                <a:schemeClr val="accent6">
                  <a:shade val="45000"/>
                  <a:satMod val="135000"/>
                </a:schemeClr>
                <a:prstClr val="white"/>
              </a:duotone>
            </a:blip>
            <a:stretch>
              <a:fillRect/>
            </a:stretch>
          </p:blipFill>
          <p:spPr>
            <a:xfrm>
              <a:off x="5428515" y="1497671"/>
              <a:ext cx="438307" cy="438307"/>
            </a:xfrm>
            <a:prstGeom prst="rect">
              <a:avLst/>
            </a:prstGeom>
          </p:spPr>
        </p:pic>
        <p:cxnSp>
          <p:nvCxnSpPr>
            <p:cNvPr id="25" name="Conector recto de flecha 24">
              <a:extLst>
                <a:ext uri="{FF2B5EF4-FFF2-40B4-BE49-F238E27FC236}">
                  <a16:creationId xmlns:a16="http://schemas.microsoft.com/office/drawing/2014/main" id="{415DE97F-4103-6AE7-9978-27F5ACA4DBCC}"/>
                </a:ext>
              </a:extLst>
            </p:cNvPr>
            <p:cNvCxnSpPr>
              <a:cxnSpLocks/>
            </p:cNvCxnSpPr>
            <p:nvPr/>
          </p:nvCxnSpPr>
          <p:spPr>
            <a:xfrm>
              <a:off x="5139720" y="1978324"/>
              <a:ext cx="3042249" cy="0"/>
            </a:xfrm>
            <a:prstGeom prst="straightConnector1">
              <a:avLst/>
            </a:prstGeom>
            <a:noFill/>
            <a:ln w="25400" cap="flat">
              <a:gradFill>
                <a:gsLst>
                  <a:gs pos="100000">
                    <a:schemeClr val="tx1">
                      <a:lumMod val="65000"/>
                      <a:lumOff val="35000"/>
                    </a:schemeClr>
                  </a:gs>
                  <a:gs pos="0">
                    <a:schemeClr val="bg1">
                      <a:lumMod val="95000"/>
                    </a:schemeClr>
                  </a:gs>
                </a:gsLst>
                <a:lin ang="0" scaled="0"/>
              </a:gradFill>
              <a:prstDash val="dash"/>
              <a:round/>
              <a:tailEnd type="triangle"/>
            </a:ln>
            <a:effectLst/>
            <a:sp3d/>
          </p:spPr>
          <p:style>
            <a:lnRef idx="0">
              <a:scrgbClr r="0" g="0" b="0"/>
            </a:lnRef>
            <a:fillRef idx="0">
              <a:scrgbClr r="0" g="0" b="0"/>
            </a:fillRef>
            <a:effectRef idx="0">
              <a:scrgbClr r="0" g="0" b="0"/>
            </a:effectRef>
            <a:fontRef idx="none"/>
          </p:style>
        </p:cxnSp>
        <p:sp>
          <p:nvSpPr>
            <p:cNvPr id="26" name="Rectangle: Rounded Corners 6">
              <a:extLst>
                <a:ext uri="{FF2B5EF4-FFF2-40B4-BE49-F238E27FC236}">
                  <a16:creationId xmlns:a16="http://schemas.microsoft.com/office/drawing/2014/main" id="{32BFC094-C5B6-3EBE-6F6E-F1BB580DD1C8}"/>
                </a:ext>
              </a:extLst>
            </p:cNvPr>
            <p:cNvSpPr txBox="1"/>
            <p:nvPr/>
          </p:nvSpPr>
          <p:spPr>
            <a:xfrm>
              <a:off x="7603602" y="1992611"/>
              <a:ext cx="503714"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Timeline</a:t>
              </a:r>
              <a:endParaRPr sz="800" dirty="0"/>
            </a:p>
          </p:txBody>
        </p:sp>
        <p:pic>
          <p:nvPicPr>
            <p:cNvPr id="28" name="Imagen 27">
              <a:extLst>
                <a:ext uri="{FF2B5EF4-FFF2-40B4-BE49-F238E27FC236}">
                  <a16:creationId xmlns:a16="http://schemas.microsoft.com/office/drawing/2014/main" id="{A10BB071-A646-BC81-B4C6-643E82D50A2E}"/>
                </a:ext>
              </a:extLst>
            </p:cNvPr>
            <p:cNvPicPr>
              <a:picLocks noChangeAspect="1"/>
            </p:cNvPicPr>
            <p:nvPr/>
          </p:nvPicPr>
          <p:blipFill>
            <a:blip r:embed="rId6">
              <a:duotone>
                <a:schemeClr val="accent5">
                  <a:shade val="45000"/>
                  <a:satMod val="135000"/>
                </a:schemeClr>
                <a:prstClr val="white"/>
              </a:duotone>
            </a:blip>
            <a:stretch>
              <a:fillRect/>
            </a:stretch>
          </p:blipFill>
          <p:spPr>
            <a:xfrm>
              <a:off x="7359698" y="1524988"/>
              <a:ext cx="383352" cy="383352"/>
            </a:xfrm>
            <a:prstGeom prst="rect">
              <a:avLst/>
            </a:prstGeom>
          </p:spPr>
        </p:pic>
        <p:sp>
          <p:nvSpPr>
            <p:cNvPr id="30" name="Arco 29">
              <a:extLst>
                <a:ext uri="{FF2B5EF4-FFF2-40B4-BE49-F238E27FC236}">
                  <a16:creationId xmlns:a16="http://schemas.microsoft.com/office/drawing/2014/main" id="{1E9D4BAD-BB69-78E4-16F5-993C42EB6194}"/>
                </a:ext>
              </a:extLst>
            </p:cNvPr>
            <p:cNvSpPr/>
            <p:nvPr/>
          </p:nvSpPr>
          <p:spPr>
            <a:xfrm flipH="1">
              <a:off x="5663217" y="1459426"/>
              <a:ext cx="1959008" cy="914400"/>
            </a:xfrm>
            <a:prstGeom prst="arc">
              <a:avLst>
                <a:gd name="adj1" fmla="val 12567816"/>
                <a:gd name="adj2" fmla="val 19922943"/>
              </a:avLst>
            </a:prstGeom>
            <a:noFill/>
            <a:ln w="12700" cap="flat">
              <a:gradFill>
                <a:gsLst>
                  <a:gs pos="100000">
                    <a:srgbClr val="BC5B40"/>
                  </a:gs>
                  <a:gs pos="0">
                    <a:srgbClr val="22819A"/>
                  </a:gs>
                </a:gsLst>
                <a:lin ang="0" scaled="0"/>
              </a:gradFill>
              <a:prstDash val="solid"/>
              <a:round/>
              <a:tailEnd type="stealth"/>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grpSp>
          <p:nvGrpSpPr>
            <p:cNvPr id="250" name="Grupo 249">
              <a:extLst>
                <a:ext uri="{FF2B5EF4-FFF2-40B4-BE49-F238E27FC236}">
                  <a16:creationId xmlns:a16="http://schemas.microsoft.com/office/drawing/2014/main" id="{A87E1D96-5398-5684-1C61-EA63F286FD35}"/>
                </a:ext>
              </a:extLst>
            </p:cNvPr>
            <p:cNvGrpSpPr/>
            <p:nvPr/>
          </p:nvGrpSpPr>
          <p:grpSpPr>
            <a:xfrm>
              <a:off x="5284429" y="2165281"/>
              <a:ext cx="664862" cy="377013"/>
              <a:chOff x="5284429" y="2165281"/>
              <a:chExt cx="664862" cy="377013"/>
            </a:xfrm>
          </p:grpSpPr>
          <p:pic>
            <p:nvPicPr>
              <p:cNvPr id="237" name="Picture 2">
                <a:extLst>
                  <a:ext uri="{FF2B5EF4-FFF2-40B4-BE49-F238E27FC236}">
                    <a16:creationId xmlns:a16="http://schemas.microsoft.com/office/drawing/2014/main" id="{FB72F0C4-F435-6309-F9E1-1B93E370D04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26860" y="2165281"/>
                <a:ext cx="180000" cy="180000"/>
              </a:xfrm>
              <a:prstGeom prst="rect">
                <a:avLst/>
              </a:prstGeom>
              <a:noFill/>
              <a:extLst>
                <a:ext uri="{909E8E84-426E-40DD-AFC4-6F175D3DCCD1}">
                  <a14:hiddenFill xmlns:a14="http://schemas.microsoft.com/office/drawing/2010/main">
                    <a:solidFill>
                      <a:srgbClr val="FFFFFF"/>
                    </a:solidFill>
                  </a14:hiddenFill>
                </a:ext>
              </a:extLst>
            </p:spPr>
          </p:pic>
          <p:sp>
            <p:nvSpPr>
              <p:cNvPr id="238" name="Rectangle: Rounded Corners 6">
                <a:extLst>
                  <a:ext uri="{FF2B5EF4-FFF2-40B4-BE49-F238E27FC236}">
                    <a16:creationId xmlns:a16="http://schemas.microsoft.com/office/drawing/2014/main" id="{49D2F3EB-9084-4A69-A930-FF37E9B046A5}"/>
                  </a:ext>
                </a:extLst>
              </p:cNvPr>
              <p:cNvSpPr txBox="1"/>
              <p:nvPr/>
            </p:nvSpPr>
            <p:spPr>
              <a:xfrm>
                <a:off x="5284429" y="2326850"/>
                <a:ext cx="664862"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v7 (2010)</a:t>
                </a:r>
                <a:endParaRPr sz="800" dirty="0"/>
              </a:p>
            </p:txBody>
          </p:sp>
        </p:grpSp>
        <p:grpSp>
          <p:nvGrpSpPr>
            <p:cNvPr id="243" name="Grupo 242">
              <a:extLst>
                <a:ext uri="{FF2B5EF4-FFF2-40B4-BE49-F238E27FC236}">
                  <a16:creationId xmlns:a16="http://schemas.microsoft.com/office/drawing/2014/main" id="{436F049D-840E-E163-EC5A-41475426A148}"/>
                </a:ext>
              </a:extLst>
            </p:cNvPr>
            <p:cNvGrpSpPr/>
            <p:nvPr/>
          </p:nvGrpSpPr>
          <p:grpSpPr>
            <a:xfrm>
              <a:off x="7352316" y="2139724"/>
              <a:ext cx="349295" cy="407191"/>
              <a:chOff x="5826537" y="2139724"/>
              <a:chExt cx="349295" cy="407191"/>
            </a:xfrm>
          </p:grpSpPr>
          <p:pic>
            <p:nvPicPr>
              <p:cNvPr id="241" name="Picture 6" descr="undefined">
                <a:extLst>
                  <a:ext uri="{FF2B5EF4-FFF2-40B4-BE49-F238E27FC236}">
                    <a16:creationId xmlns:a16="http://schemas.microsoft.com/office/drawing/2014/main" id="{4AC88C1C-7E49-1FA8-0D11-33FC55EB1196}"/>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922012" y="2139724"/>
                <a:ext cx="152806" cy="215445"/>
              </a:xfrm>
              <a:prstGeom prst="rect">
                <a:avLst/>
              </a:prstGeom>
              <a:noFill/>
              <a:effectLst/>
              <a:extLst>
                <a:ext uri="{909E8E84-426E-40DD-AFC4-6F175D3DCCD1}">
                  <a14:hiddenFill xmlns:a14="http://schemas.microsoft.com/office/drawing/2010/main">
                    <a:solidFill>
                      <a:srgbClr val="FFFFFF"/>
                    </a:solidFill>
                  </a14:hiddenFill>
                </a:ext>
              </a:extLst>
            </p:spPr>
          </p:pic>
          <p:sp>
            <p:nvSpPr>
              <p:cNvPr id="242" name="Rectangle: Rounded Corners 6">
                <a:extLst>
                  <a:ext uri="{FF2B5EF4-FFF2-40B4-BE49-F238E27FC236}">
                    <a16:creationId xmlns:a16="http://schemas.microsoft.com/office/drawing/2014/main" id="{1F6EC6E3-11EA-B338-3DED-A3034D0CFA80}"/>
                  </a:ext>
                </a:extLst>
              </p:cNvPr>
              <p:cNvSpPr txBox="1"/>
              <p:nvPr/>
            </p:nvSpPr>
            <p:spPr>
              <a:xfrm>
                <a:off x="5826537" y="2331471"/>
                <a:ext cx="349295"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sz="800" dirty="0"/>
                  <a:t>CSS3</a:t>
                </a:r>
                <a:endParaRPr sz="800" dirty="0"/>
              </a:p>
            </p:txBody>
          </p:sp>
        </p:grpSp>
      </p:grpSp>
      <p:grpSp>
        <p:nvGrpSpPr>
          <p:cNvPr id="2049" name="Grupo 2048">
            <a:extLst>
              <a:ext uri="{FF2B5EF4-FFF2-40B4-BE49-F238E27FC236}">
                <a16:creationId xmlns:a16="http://schemas.microsoft.com/office/drawing/2014/main" id="{236AC08C-8A6F-E693-4C66-1A4B2630C291}"/>
              </a:ext>
            </a:extLst>
          </p:cNvPr>
          <p:cNvGrpSpPr/>
          <p:nvPr/>
        </p:nvGrpSpPr>
        <p:grpSpPr>
          <a:xfrm>
            <a:off x="5586470" y="1049851"/>
            <a:ext cx="2364063" cy="276997"/>
            <a:chOff x="1017322" y="2874300"/>
            <a:chExt cx="2364063" cy="276997"/>
          </a:xfrm>
        </p:grpSpPr>
        <p:sp>
          <p:nvSpPr>
            <p:cNvPr id="2051" name="Rectángulo 52">
              <a:extLst>
                <a:ext uri="{FF2B5EF4-FFF2-40B4-BE49-F238E27FC236}">
                  <a16:creationId xmlns:a16="http://schemas.microsoft.com/office/drawing/2014/main" id="{61004ED9-9E6C-E25B-CAEF-E33BFF376332}"/>
                </a:ext>
              </a:extLst>
            </p:cNvPr>
            <p:cNvSpPr/>
            <p:nvPr/>
          </p:nvSpPr>
          <p:spPr>
            <a:xfrm>
              <a:off x="1017322" y="2874300"/>
              <a:ext cx="1156669" cy="276997"/>
            </a:xfrm>
            <a:prstGeom prst="rect">
              <a:avLst/>
            </a:prstGeom>
            <a:solidFill>
              <a:srgbClr val="A6A6A6"/>
            </a:solidFill>
            <a:ln w="12700" cap="flat">
              <a:solidFill>
                <a:srgbClr val="A6A6A6"/>
              </a:solid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Hacia Adelante</a:t>
              </a:r>
              <a:endParaRPr dirty="0"/>
            </a:p>
          </p:txBody>
        </p:sp>
        <p:sp>
          <p:nvSpPr>
            <p:cNvPr id="2052" name="Rectángulo 52">
              <a:extLst>
                <a:ext uri="{FF2B5EF4-FFF2-40B4-BE49-F238E27FC236}">
                  <a16:creationId xmlns:a16="http://schemas.microsoft.com/office/drawing/2014/main" id="{BC7A8C59-33D4-7E5E-0220-FF90943B4998}"/>
                </a:ext>
              </a:extLst>
            </p:cNvPr>
            <p:cNvSpPr/>
            <p:nvPr/>
          </p:nvSpPr>
          <p:spPr>
            <a:xfrm>
              <a:off x="2168440" y="2874300"/>
              <a:ext cx="1212945" cy="276997"/>
            </a:xfrm>
            <a:prstGeom prst="rect">
              <a:avLst/>
            </a:prstGeom>
            <a:noFill/>
            <a:ln w="12700" cap="flat">
              <a:solidFill>
                <a:srgbClr val="A6A6A6"/>
              </a:solidFill>
              <a:miter lim="8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nchorCtr="0">
              <a:noAutofit/>
            </a:bodyPr>
            <a:lstStyle>
              <a:lvl1pPr>
                <a:defRPr sz="1200">
                  <a:solidFill>
                    <a:srgbClr val="FFFFFF"/>
                  </a:solidFill>
                  <a:latin typeface="Open Sans"/>
                  <a:ea typeface="Open Sans"/>
                  <a:cs typeface="Open Sans"/>
                  <a:sym typeface="Open Sans"/>
                </a:defRPr>
              </a:lvl1pPr>
            </a:lstStyle>
            <a:p>
              <a:r>
                <a:rPr lang="es-ES" sz="800" dirty="0">
                  <a:solidFill>
                    <a:schemeClr val="bg1">
                      <a:lumMod val="65000"/>
                    </a:schemeClr>
                  </a:solidFill>
                </a:rPr>
                <a:t>Forwards </a:t>
              </a:r>
              <a:r>
                <a:rPr lang="es-ES" sz="800" dirty="0" err="1">
                  <a:solidFill>
                    <a:schemeClr val="bg1">
                      <a:lumMod val="65000"/>
                    </a:schemeClr>
                  </a:solidFill>
                </a:rPr>
                <a:t>Compatibility</a:t>
              </a:r>
              <a:endParaRPr sz="800" dirty="0">
                <a:solidFill>
                  <a:schemeClr val="bg1">
                    <a:lumMod val="65000"/>
                  </a:schemeClr>
                </a:solidFill>
              </a:endParaRPr>
            </a:p>
          </p:txBody>
        </p:sp>
      </p:grpSp>
      <p:cxnSp>
        <p:nvCxnSpPr>
          <p:cNvPr id="2054" name="Conector recto 2053">
            <a:extLst>
              <a:ext uri="{FF2B5EF4-FFF2-40B4-BE49-F238E27FC236}">
                <a16:creationId xmlns:a16="http://schemas.microsoft.com/office/drawing/2014/main" id="{6FFB8976-4728-635F-1922-2558A8020F28}"/>
              </a:ext>
            </a:extLst>
          </p:cNvPr>
          <p:cNvCxnSpPr/>
          <p:nvPr/>
        </p:nvCxnSpPr>
        <p:spPr>
          <a:xfrm>
            <a:off x="4662376" y="1049851"/>
            <a:ext cx="0" cy="3671005"/>
          </a:xfrm>
          <a:prstGeom prst="line">
            <a:avLst/>
          </a:prstGeom>
          <a:noFill/>
          <a:ln w="12700" cap="flat">
            <a:solidFill>
              <a:schemeClr val="bg1">
                <a:lumMod val="85000"/>
              </a:schemeClr>
            </a:solidFill>
            <a:prstDash val="solid"/>
            <a:round/>
          </a:ln>
          <a:effectLst/>
          <a:sp3d/>
        </p:spPr>
        <p:style>
          <a:lnRef idx="0">
            <a:scrgbClr r="0" g="0" b="0"/>
          </a:lnRef>
          <a:fillRef idx="0">
            <a:scrgbClr r="0" g="0" b="0"/>
          </a:fillRef>
          <a:effectRef idx="0">
            <a:scrgbClr r="0" g="0" b="0"/>
          </a:effectRef>
          <a:fontRef idx="none"/>
        </p:style>
      </p:cxnSp>
      <p:sp>
        <p:nvSpPr>
          <p:cNvPr id="2055" name="TextBox 3">
            <a:extLst>
              <a:ext uri="{FF2B5EF4-FFF2-40B4-BE49-F238E27FC236}">
                <a16:creationId xmlns:a16="http://schemas.microsoft.com/office/drawing/2014/main" id="{2052028E-645C-7CA5-9471-B7BEF2C5FFC2}"/>
              </a:ext>
            </a:extLst>
          </p:cNvPr>
          <p:cNvSpPr txBox="1"/>
          <p:nvPr/>
        </p:nvSpPr>
        <p:spPr>
          <a:xfrm>
            <a:off x="799633" y="2845071"/>
            <a:ext cx="3403100"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OBJETIVO</a:t>
            </a:r>
            <a:r>
              <a:rPr lang="es-ES" dirty="0"/>
              <a:t> | No romper la web</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Cualquier </a:t>
            </a:r>
            <a:r>
              <a:rPr lang="es-ES" sz="1050" i="1" dirty="0" err="1">
                <a:solidFill>
                  <a:schemeClr val="bg1">
                    <a:lumMod val="65000"/>
                  </a:schemeClr>
                </a:solidFill>
              </a:rPr>
              <a:t>feature</a:t>
            </a:r>
            <a:r>
              <a:rPr lang="es-ES" sz="1050" dirty="0">
                <a:solidFill>
                  <a:schemeClr val="bg1">
                    <a:lumMod val="65000"/>
                  </a:schemeClr>
                </a:solidFill>
              </a:rPr>
              <a:t> debe ser soportada pase el tiempo que pase.</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2056" name="TextBox 3">
            <a:extLst>
              <a:ext uri="{FF2B5EF4-FFF2-40B4-BE49-F238E27FC236}">
                <a16:creationId xmlns:a16="http://schemas.microsoft.com/office/drawing/2014/main" id="{7E2531C9-A9D0-737E-2E01-CC7BA483C201}"/>
              </a:ext>
            </a:extLst>
          </p:cNvPr>
          <p:cNvSpPr txBox="1"/>
          <p:nvPr/>
        </p:nvSpPr>
        <p:spPr>
          <a:xfrm>
            <a:off x="799633" y="3436807"/>
            <a:ext cx="3403100"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CÓMO</a:t>
            </a:r>
            <a:r>
              <a:rPr lang="es-ES" dirty="0"/>
              <a:t> | No </a:t>
            </a:r>
            <a:r>
              <a:rPr lang="es-ES" i="1" dirty="0" err="1"/>
              <a:t>breaking</a:t>
            </a:r>
            <a:r>
              <a:rPr lang="es-ES" i="1" dirty="0"/>
              <a:t> </a:t>
            </a:r>
            <a:r>
              <a:rPr lang="es-ES" i="1" dirty="0" err="1"/>
              <a:t>changes</a:t>
            </a:r>
            <a:endParaRPr lang="es-ES" i="1" dirty="0"/>
          </a:p>
          <a:p>
            <a:pPr>
              <a:defRPr sz="1200">
                <a:solidFill>
                  <a:srgbClr val="595959"/>
                </a:solidFill>
                <a:latin typeface="Open Sans"/>
                <a:ea typeface="Open Sans"/>
                <a:cs typeface="Open Sans"/>
                <a:sym typeface="Open Sans"/>
              </a:defRPr>
            </a:pPr>
            <a:r>
              <a:rPr lang="es-ES" sz="1050" dirty="0">
                <a:solidFill>
                  <a:schemeClr val="bg1">
                    <a:lumMod val="65000"/>
                  </a:schemeClr>
                </a:solidFill>
              </a:rPr>
              <a:t>Fuerte compromiso. Una vez en la especificación no hay marcha atrás transcurrido el tiempo.</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grpSp>
        <p:nvGrpSpPr>
          <p:cNvPr id="2062" name="Grupo 2061">
            <a:extLst>
              <a:ext uri="{FF2B5EF4-FFF2-40B4-BE49-F238E27FC236}">
                <a16:creationId xmlns:a16="http://schemas.microsoft.com/office/drawing/2014/main" id="{EF4C1E04-FF3D-A0DD-46EE-0B3CF1C85D24}"/>
              </a:ext>
            </a:extLst>
          </p:cNvPr>
          <p:cNvGrpSpPr/>
          <p:nvPr/>
        </p:nvGrpSpPr>
        <p:grpSpPr>
          <a:xfrm>
            <a:off x="3791342" y="4534137"/>
            <a:ext cx="714206" cy="368201"/>
            <a:chOff x="3355501" y="4674630"/>
            <a:chExt cx="714206" cy="368201"/>
          </a:xfrm>
        </p:grpSpPr>
        <p:pic>
          <p:nvPicPr>
            <p:cNvPr id="78" name="Gráfico 77">
              <a:extLst>
                <a:ext uri="{FF2B5EF4-FFF2-40B4-BE49-F238E27FC236}">
                  <a16:creationId xmlns:a16="http://schemas.microsoft.com/office/drawing/2014/main" id="{A5853E2B-922C-4BC3-8EF1-92C54507C00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635961" y="4929738"/>
              <a:ext cx="107129" cy="107129"/>
            </a:xfrm>
            <a:prstGeom prst="rect">
              <a:avLst/>
            </a:prstGeom>
          </p:spPr>
        </p:pic>
        <p:pic>
          <p:nvPicPr>
            <p:cNvPr id="79" name="Gráfico 78">
              <a:extLst>
                <a:ext uri="{FF2B5EF4-FFF2-40B4-BE49-F238E27FC236}">
                  <a16:creationId xmlns:a16="http://schemas.microsoft.com/office/drawing/2014/main" id="{3B693CAB-7AAB-46CB-88D3-15540D15C11F}"/>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361094" y="4906168"/>
              <a:ext cx="136663" cy="136663"/>
            </a:xfrm>
            <a:prstGeom prst="rect">
              <a:avLst/>
            </a:prstGeom>
          </p:spPr>
        </p:pic>
        <p:pic>
          <p:nvPicPr>
            <p:cNvPr id="2058" name="Picture 2">
              <a:extLst>
                <a:ext uri="{FF2B5EF4-FFF2-40B4-BE49-F238E27FC236}">
                  <a16:creationId xmlns:a16="http://schemas.microsoft.com/office/drawing/2014/main" id="{6A6677AE-4381-8536-E753-825B4CD89182}"/>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355501" y="4718476"/>
              <a:ext cx="156173" cy="15617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59" name="Picture 6" descr="undefined">
              <a:extLst>
                <a:ext uri="{FF2B5EF4-FFF2-40B4-BE49-F238E27FC236}">
                  <a16:creationId xmlns:a16="http://schemas.microsoft.com/office/drawing/2014/main" id="{04316554-5FB4-A16B-D73C-C0C265D90DF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14512" y="4674630"/>
              <a:ext cx="153177" cy="21596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0" name="Picture 8">
              <a:extLst>
                <a:ext uri="{FF2B5EF4-FFF2-40B4-BE49-F238E27FC236}">
                  <a16:creationId xmlns:a16="http://schemas.microsoft.com/office/drawing/2014/main" id="{A0ADB963-DDDB-3925-D9A3-1D34A03812E9}"/>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854263" y="4675154"/>
              <a:ext cx="215444" cy="21544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1" name="Gráfico 2060">
              <a:extLst>
                <a:ext uri="{FF2B5EF4-FFF2-40B4-BE49-F238E27FC236}">
                  <a16:creationId xmlns:a16="http://schemas.microsoft.com/office/drawing/2014/main" id="{01C08F48-E560-48D9-4428-A866CDCE75D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08420" y="4929738"/>
              <a:ext cx="107129" cy="107129"/>
            </a:xfrm>
            <a:prstGeom prst="rect">
              <a:avLst/>
            </a:prstGeom>
          </p:spPr>
        </p:pic>
      </p:grpSp>
      <p:grpSp>
        <p:nvGrpSpPr>
          <p:cNvPr id="2072" name="Grupo 2071">
            <a:extLst>
              <a:ext uri="{FF2B5EF4-FFF2-40B4-BE49-F238E27FC236}">
                <a16:creationId xmlns:a16="http://schemas.microsoft.com/office/drawing/2014/main" id="{2D6B3562-6BC5-D4DB-1828-BF8A660566C1}"/>
              </a:ext>
            </a:extLst>
          </p:cNvPr>
          <p:cNvGrpSpPr/>
          <p:nvPr/>
        </p:nvGrpSpPr>
        <p:grpSpPr>
          <a:xfrm>
            <a:off x="8199718" y="4534137"/>
            <a:ext cx="714206" cy="368200"/>
            <a:chOff x="3703012" y="1436459"/>
            <a:chExt cx="714206" cy="368200"/>
          </a:xfrm>
        </p:grpSpPr>
        <p:pic>
          <p:nvPicPr>
            <p:cNvPr id="2064" name="Gráfico 2063">
              <a:extLst>
                <a:ext uri="{FF2B5EF4-FFF2-40B4-BE49-F238E27FC236}">
                  <a16:creationId xmlns:a16="http://schemas.microsoft.com/office/drawing/2014/main" id="{E4FDC484-E97E-45C1-788F-121B779B3721}"/>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727767" y="1682762"/>
              <a:ext cx="107129" cy="107129"/>
            </a:xfrm>
            <a:prstGeom prst="rect">
              <a:avLst/>
            </a:prstGeom>
          </p:spPr>
        </p:pic>
        <p:pic>
          <p:nvPicPr>
            <p:cNvPr id="2066" name="Picture 2">
              <a:extLst>
                <a:ext uri="{FF2B5EF4-FFF2-40B4-BE49-F238E27FC236}">
                  <a16:creationId xmlns:a16="http://schemas.microsoft.com/office/drawing/2014/main" id="{19394777-0EB0-EC6F-926C-63097F96EBB6}"/>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703012" y="1480305"/>
              <a:ext cx="156173" cy="156173"/>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7" name="Picture 6" descr="undefined">
              <a:extLst>
                <a:ext uri="{FF2B5EF4-FFF2-40B4-BE49-F238E27FC236}">
                  <a16:creationId xmlns:a16="http://schemas.microsoft.com/office/drawing/2014/main" id="{7155DFDB-D69B-D08B-9DB3-0F823B1714D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62023" y="1436459"/>
              <a:ext cx="153177" cy="21596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68" name="Picture 8">
              <a:extLst>
                <a:ext uri="{FF2B5EF4-FFF2-40B4-BE49-F238E27FC236}">
                  <a16:creationId xmlns:a16="http://schemas.microsoft.com/office/drawing/2014/main" id="{D603151E-6507-88EB-53BA-4E2EC62DC378}"/>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201774" y="1436983"/>
              <a:ext cx="215444" cy="215444"/>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2070" name="Gráfico 2069">
              <a:extLst>
                <a:ext uri="{FF2B5EF4-FFF2-40B4-BE49-F238E27FC236}">
                  <a16:creationId xmlns:a16="http://schemas.microsoft.com/office/drawing/2014/main" id="{9DB357E6-6490-EC55-37FB-145072BAE15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71718" y="1667996"/>
              <a:ext cx="136663" cy="136663"/>
            </a:xfrm>
            <a:prstGeom prst="rect">
              <a:avLst/>
            </a:prstGeom>
          </p:spPr>
        </p:pic>
        <p:pic>
          <p:nvPicPr>
            <p:cNvPr id="2071" name="Gráfico 2070">
              <a:extLst>
                <a:ext uri="{FF2B5EF4-FFF2-40B4-BE49-F238E27FC236}">
                  <a16:creationId xmlns:a16="http://schemas.microsoft.com/office/drawing/2014/main" id="{8AAA2DDB-8B0C-A8FD-171B-1473057DE90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244738" y="1667996"/>
              <a:ext cx="136663" cy="136663"/>
            </a:xfrm>
            <a:prstGeom prst="rect">
              <a:avLst/>
            </a:prstGeom>
          </p:spPr>
        </p:pic>
      </p:grpSp>
      <p:sp>
        <p:nvSpPr>
          <p:cNvPr id="2073" name="TextBox 3">
            <a:extLst>
              <a:ext uri="{FF2B5EF4-FFF2-40B4-BE49-F238E27FC236}">
                <a16:creationId xmlns:a16="http://schemas.microsoft.com/office/drawing/2014/main" id="{420E1D3B-9A4C-3903-34F6-2380F299FDE0}"/>
              </a:ext>
            </a:extLst>
          </p:cNvPr>
          <p:cNvSpPr txBox="1"/>
          <p:nvPr/>
        </p:nvSpPr>
        <p:spPr>
          <a:xfrm>
            <a:off x="5204247" y="4028924"/>
            <a:ext cx="3403100" cy="6694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IMPLICACIONES</a:t>
            </a:r>
            <a:r>
              <a:rPr lang="es-ES" dirty="0"/>
              <a:t> | Ámbito reducido</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Solo puede aplicarse en lenguajes muy declarativos, donde saltarse una línea no rompe la ejecución completa.</a:t>
            </a:r>
            <a:endParaRPr lang="es-ES"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2074" name="TextBox 3">
            <a:extLst>
              <a:ext uri="{FF2B5EF4-FFF2-40B4-BE49-F238E27FC236}">
                <a16:creationId xmlns:a16="http://schemas.microsoft.com/office/drawing/2014/main" id="{496C1C2F-99EC-5DB4-3001-59E77B9FAAEB}"/>
              </a:ext>
            </a:extLst>
          </p:cNvPr>
          <p:cNvSpPr txBox="1"/>
          <p:nvPr/>
        </p:nvSpPr>
        <p:spPr>
          <a:xfrm>
            <a:off x="5204247" y="2844945"/>
            <a:ext cx="3403100"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OBJETIVO</a:t>
            </a:r>
            <a:r>
              <a:rPr lang="es-ES" dirty="0"/>
              <a:t> | Soportar código novedoso</a:t>
            </a:r>
          </a:p>
          <a:p>
            <a:pPr>
              <a:defRPr sz="1200">
                <a:solidFill>
                  <a:srgbClr val="595959"/>
                </a:solidFill>
                <a:latin typeface="Open Sans"/>
                <a:ea typeface="Open Sans"/>
                <a:cs typeface="Open Sans"/>
                <a:sym typeface="Open Sans"/>
              </a:defRPr>
            </a:pPr>
            <a:r>
              <a:rPr lang="es-ES" sz="1050" dirty="0">
                <a:solidFill>
                  <a:schemeClr val="bg1">
                    <a:lumMod val="65000"/>
                  </a:schemeClr>
                </a:solidFill>
              </a:rPr>
              <a:t>Nuevas </a:t>
            </a:r>
            <a:r>
              <a:rPr lang="es-ES" sz="1050" i="1" dirty="0" err="1">
                <a:solidFill>
                  <a:schemeClr val="bg1">
                    <a:lumMod val="65000"/>
                  </a:schemeClr>
                </a:solidFill>
              </a:rPr>
              <a:t>features</a:t>
            </a:r>
            <a:r>
              <a:rPr lang="es-ES" sz="1050" dirty="0">
                <a:solidFill>
                  <a:schemeClr val="bg1">
                    <a:lumMod val="65000"/>
                  </a:schemeClr>
                </a:solidFill>
              </a:rPr>
              <a:t> no provocan errores en navegadores antiguos o sin soporte.</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
        <p:nvSpPr>
          <p:cNvPr id="2075" name="TextBox 3">
            <a:extLst>
              <a:ext uri="{FF2B5EF4-FFF2-40B4-BE49-F238E27FC236}">
                <a16:creationId xmlns:a16="http://schemas.microsoft.com/office/drawing/2014/main" id="{06A87BF4-81D0-3DB8-2385-7986A7D0480E}"/>
              </a:ext>
            </a:extLst>
          </p:cNvPr>
          <p:cNvSpPr txBox="1"/>
          <p:nvPr/>
        </p:nvSpPr>
        <p:spPr>
          <a:xfrm>
            <a:off x="5204247" y="3436681"/>
            <a:ext cx="3403100" cy="5078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sz="1050" b="1" dirty="0"/>
              <a:t>CÓMO</a:t>
            </a:r>
            <a:r>
              <a:rPr lang="es-ES" dirty="0"/>
              <a:t> | </a:t>
            </a:r>
            <a:r>
              <a:rPr lang="es-ES" i="1" dirty="0"/>
              <a:t>Line </a:t>
            </a:r>
            <a:r>
              <a:rPr lang="es-ES" i="1" dirty="0" err="1"/>
              <a:t>skipping</a:t>
            </a:r>
            <a:endParaRPr lang="es-ES" i="1" dirty="0"/>
          </a:p>
          <a:p>
            <a:pPr>
              <a:defRPr sz="1200">
                <a:solidFill>
                  <a:srgbClr val="595959"/>
                </a:solidFill>
                <a:latin typeface="Open Sans"/>
                <a:ea typeface="Open Sans"/>
                <a:cs typeface="Open Sans"/>
                <a:sym typeface="Open Sans"/>
              </a:defRPr>
            </a:pPr>
            <a:r>
              <a:rPr lang="es-ES" sz="1050" dirty="0">
                <a:solidFill>
                  <a:schemeClr val="bg1">
                    <a:lumMod val="65000"/>
                  </a:schemeClr>
                </a:solidFill>
              </a:rPr>
              <a:t>Todo aquello que el </a:t>
            </a:r>
            <a:r>
              <a:rPr lang="es-ES" sz="1050" i="1" dirty="0" err="1">
                <a:solidFill>
                  <a:schemeClr val="bg1">
                    <a:lumMod val="65000"/>
                  </a:schemeClr>
                </a:solidFill>
              </a:rPr>
              <a:t>engine</a:t>
            </a:r>
            <a:r>
              <a:rPr lang="es-ES" sz="1050" dirty="0">
                <a:solidFill>
                  <a:schemeClr val="bg1">
                    <a:lumMod val="65000"/>
                  </a:schemeClr>
                </a:solidFill>
              </a:rPr>
              <a:t> no entiende es ignorado en lugar de provocar un error.</a:t>
            </a:r>
            <a:endParaRPr sz="1050" u="sng" dirty="0">
              <a:solidFill>
                <a:schemeClr val="bg1">
                  <a:lumMod val="65000"/>
                </a:schemeClr>
              </a:solidFill>
              <a:uFill>
                <a:solidFill>
                  <a:srgbClr val="0000FF"/>
                </a:solidFill>
              </a:uFill>
              <a:hlinkClick r:id="rId3">
                <a:extLst>
                  <a:ext uri="{A12FA001-AC4F-418D-AE19-62706E023703}">
                    <ahyp:hlinkClr xmlns:ahyp="http://schemas.microsoft.com/office/drawing/2018/hyperlinkcolor" val="tx"/>
                  </a:ext>
                </a:extLst>
              </a:hlinkClick>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dirty="0"/>
              <a:t>Releases</a:t>
            </a:r>
          </a:p>
        </p:txBody>
      </p:sp>
      <p:sp>
        <p:nvSpPr>
          <p:cNvPr id="1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grpSp>
        <p:nvGrpSpPr>
          <p:cNvPr id="159" name="Grupo 6"/>
          <p:cNvGrpSpPr/>
          <p:nvPr/>
        </p:nvGrpSpPr>
        <p:grpSpPr>
          <a:xfrm>
            <a:off x="5004963" y="2016864"/>
            <a:ext cx="2372374" cy="279286"/>
            <a:chOff x="0" y="0"/>
            <a:chExt cx="2372372" cy="279285"/>
          </a:xfrm>
        </p:grpSpPr>
        <p:sp>
          <p:nvSpPr>
            <p:cNvPr id="155" name="Rectángulo redondeado"/>
            <p:cNvSpPr/>
            <p:nvPr/>
          </p:nvSpPr>
          <p:spPr>
            <a:xfrm>
              <a:off x="0" y="0"/>
              <a:ext cx="305411" cy="277001"/>
            </a:xfrm>
            <a:prstGeom prst="roundRect">
              <a:avLst>
                <a:gd name="adj" fmla="val 16044"/>
              </a:avLst>
            </a:prstGeom>
            <a:solidFill>
              <a:srgbClr val="EBD215">
                <a:alpha val="51000"/>
              </a:srgbClr>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4.0</a:t>
              </a:r>
              <a:endParaRPr dirty="0"/>
            </a:p>
          </p:txBody>
        </p:sp>
        <p:sp>
          <p:nvSpPr>
            <p:cNvPr id="158" name="Rectángulo 55"/>
            <p:cNvSpPr/>
            <p:nvPr/>
          </p:nvSpPr>
          <p:spPr>
            <a:xfrm>
              <a:off x="422019" y="2289"/>
              <a:ext cx="1950353"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err="1"/>
                <a:t>Cancelada</a:t>
              </a:r>
              <a:r>
                <a:rPr dirty="0"/>
                <a:t>, 3.1 </a:t>
              </a:r>
              <a:r>
                <a:rPr dirty="0" err="1"/>
                <a:t>en</a:t>
              </a:r>
              <a:r>
                <a:rPr dirty="0"/>
                <a:t> </a:t>
              </a:r>
              <a:r>
                <a:rPr dirty="0" err="1"/>
                <a:t>su</a:t>
              </a:r>
              <a:r>
                <a:rPr dirty="0"/>
                <a:t> </a:t>
              </a:r>
              <a:r>
                <a:rPr dirty="0" err="1"/>
                <a:t>lugar</a:t>
              </a:r>
              <a:endParaRPr dirty="0"/>
            </a:p>
          </p:txBody>
        </p:sp>
      </p:grpSp>
      <p:grpSp>
        <p:nvGrpSpPr>
          <p:cNvPr id="171" name="Grupo 8"/>
          <p:cNvGrpSpPr/>
          <p:nvPr/>
        </p:nvGrpSpPr>
        <p:grpSpPr>
          <a:xfrm>
            <a:off x="3126095" y="3251154"/>
            <a:ext cx="4536702" cy="280053"/>
            <a:chOff x="0" y="0"/>
            <a:chExt cx="4536701" cy="280052"/>
          </a:xfrm>
        </p:grpSpPr>
        <p:sp>
          <p:nvSpPr>
            <p:cNvPr id="160" name="Rectángulo redondeado"/>
            <p:cNvSpPr/>
            <p:nvPr/>
          </p:nvSpPr>
          <p:spPr>
            <a:xfrm>
              <a:off x="1878868"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6.0</a:t>
              </a:r>
              <a:endParaRPr dirty="0"/>
            </a:p>
          </p:txBody>
        </p:sp>
        <p:sp>
          <p:nvSpPr>
            <p:cNvPr id="163" name="Rectángulo 16"/>
            <p:cNvSpPr/>
            <p:nvPr/>
          </p:nvSpPr>
          <p:spPr>
            <a:xfrm>
              <a:off x="2300889" y="3051"/>
              <a:ext cx="2235812"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err="1"/>
                <a:t>Clases</a:t>
              </a:r>
              <a:r>
                <a:rPr dirty="0"/>
                <a:t>, lambdas, </a:t>
              </a:r>
              <a:r>
                <a:rPr dirty="0" err="1"/>
                <a:t>módulos</a:t>
              </a:r>
              <a:r>
                <a:rPr dirty="0"/>
                <a:t>, </a:t>
              </a:r>
              <a:r>
                <a:rPr dirty="0" err="1"/>
                <a:t>etc</a:t>
              </a:r>
              <a:endParaRPr dirty="0"/>
            </a:p>
          </p:txBody>
        </p:sp>
        <p:grpSp>
          <p:nvGrpSpPr>
            <p:cNvPr id="166" name="Rectangle: Rounded Corners 8"/>
            <p:cNvGrpSpPr/>
            <p:nvPr/>
          </p:nvGrpSpPr>
          <p:grpSpPr>
            <a:xfrm>
              <a:off x="1518236" y="3052"/>
              <a:ext cx="305411" cy="277000"/>
              <a:chOff x="0" y="0"/>
              <a:chExt cx="305410" cy="276999"/>
            </a:xfrm>
          </p:grpSpPr>
          <p:sp>
            <p:nvSpPr>
              <p:cNvPr id="164" name="Rectángulo redondeado"/>
              <p:cNvSpPr/>
              <p:nvPr/>
            </p:nvSpPr>
            <p:spPr>
              <a:xfrm>
                <a:off x="0" y="0"/>
                <a:ext cx="305411"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165" name="ES6"/>
              <p:cNvSpPr txBox="1"/>
              <p:nvPr/>
            </p:nvSpPr>
            <p:spPr>
              <a:xfrm>
                <a:off x="26331" y="62299"/>
                <a:ext cx="252748"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ES6</a:t>
                </a:r>
              </a:p>
            </p:txBody>
          </p:sp>
        </p:grpSp>
        <p:grpSp>
          <p:nvGrpSpPr>
            <p:cNvPr id="169" name="Rectangle: Rounded Corners 8"/>
            <p:cNvGrpSpPr/>
            <p:nvPr/>
          </p:nvGrpSpPr>
          <p:grpSpPr>
            <a:xfrm>
              <a:off x="384239" y="3052"/>
              <a:ext cx="1078776" cy="277000"/>
              <a:chOff x="0" y="0"/>
              <a:chExt cx="1078775" cy="276999"/>
            </a:xfrm>
          </p:grpSpPr>
          <p:sp>
            <p:nvSpPr>
              <p:cNvPr id="167" name="Rectángulo redondeado"/>
              <p:cNvSpPr/>
              <p:nvPr/>
            </p:nvSpPr>
            <p:spPr>
              <a:xfrm>
                <a:off x="0" y="0"/>
                <a:ext cx="1078776"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168" name="ECMAScript 2015"/>
              <p:cNvSpPr txBox="1"/>
              <p:nvPr/>
            </p:nvSpPr>
            <p:spPr>
              <a:xfrm>
                <a:off x="28355" y="62299"/>
                <a:ext cx="1022065"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ECMAScript 2015</a:t>
                </a:r>
              </a:p>
            </p:txBody>
          </p:sp>
        </p:grpSp>
        <p:sp>
          <p:nvSpPr>
            <p:cNvPr id="170"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2015</a:t>
              </a:r>
            </a:p>
          </p:txBody>
        </p:sp>
      </p:grpSp>
      <p:grpSp>
        <p:nvGrpSpPr>
          <p:cNvPr id="177" name="Grupo 7"/>
          <p:cNvGrpSpPr/>
          <p:nvPr/>
        </p:nvGrpSpPr>
        <p:grpSpPr>
          <a:xfrm>
            <a:off x="4623808" y="2427786"/>
            <a:ext cx="3537698" cy="280048"/>
            <a:chOff x="0" y="0"/>
            <a:chExt cx="3537697" cy="280047"/>
          </a:xfrm>
        </p:grpSpPr>
        <p:sp>
          <p:nvSpPr>
            <p:cNvPr id="172" name="Rectángulo redondeado"/>
            <p:cNvSpPr/>
            <p:nvPr/>
          </p:nvSpPr>
          <p:spPr>
            <a:xfrm>
              <a:off x="381154"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5.0</a:t>
              </a:r>
              <a:endParaRPr dirty="0"/>
            </a:p>
          </p:txBody>
        </p:sp>
        <p:sp>
          <p:nvSpPr>
            <p:cNvPr id="175" name="Rectángulo 57"/>
            <p:cNvSpPr/>
            <p:nvPr/>
          </p:nvSpPr>
          <p:spPr>
            <a:xfrm>
              <a:off x="803175" y="3051"/>
              <a:ext cx="2734522"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“strict mode”</a:t>
              </a:r>
              <a:r>
                <a:rPr lang="es-ES" dirty="0"/>
                <a:t>, </a:t>
              </a:r>
              <a:r>
                <a:rPr lang="es-ES" dirty="0" err="1"/>
                <a:t>map</a:t>
              </a:r>
              <a:r>
                <a:rPr lang="es-ES" dirty="0"/>
                <a:t>, </a:t>
              </a:r>
              <a:r>
                <a:rPr lang="es-ES" dirty="0" err="1"/>
                <a:t>filter</a:t>
              </a:r>
              <a:r>
                <a:rPr lang="es-ES" dirty="0"/>
                <a:t>, reduce, </a:t>
              </a:r>
              <a:r>
                <a:rPr lang="es-ES" dirty="0" err="1"/>
                <a:t>etc</a:t>
              </a:r>
              <a:endParaRPr dirty="0"/>
            </a:p>
          </p:txBody>
        </p:sp>
        <p:sp>
          <p:nvSpPr>
            <p:cNvPr id="176" name="Rectangle: Rounded Corners 8"/>
            <p:cNvSpPr txBox="1"/>
            <p:nvPr/>
          </p:nvSpPr>
          <p:spPr>
            <a:xfrm>
              <a:off x="0" y="63339"/>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2009</a:t>
              </a:r>
            </a:p>
          </p:txBody>
        </p:sp>
      </p:grpSp>
      <p:grpSp>
        <p:nvGrpSpPr>
          <p:cNvPr id="183" name="Grupo 5"/>
          <p:cNvGrpSpPr/>
          <p:nvPr/>
        </p:nvGrpSpPr>
        <p:grpSpPr>
          <a:xfrm>
            <a:off x="4619195" y="1606705"/>
            <a:ext cx="3175125" cy="278523"/>
            <a:chOff x="0" y="0"/>
            <a:chExt cx="3175124" cy="278521"/>
          </a:xfrm>
        </p:grpSpPr>
        <p:sp>
          <p:nvSpPr>
            <p:cNvPr id="178" name="Rectángulo redondeado"/>
            <p:cNvSpPr/>
            <p:nvPr/>
          </p:nvSpPr>
          <p:spPr>
            <a:xfrm>
              <a:off x="384937" y="0"/>
              <a:ext cx="304843"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3.0</a:t>
              </a:r>
              <a:endParaRPr dirty="0"/>
            </a:p>
          </p:txBody>
        </p:sp>
        <p:sp>
          <p:nvSpPr>
            <p:cNvPr id="181" name="Rectángulo 50"/>
            <p:cNvSpPr/>
            <p:nvPr/>
          </p:nvSpPr>
          <p:spPr>
            <a:xfrm>
              <a:off x="807786" y="1526"/>
              <a:ext cx="2367338" cy="276995"/>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Regex, try-catch, formatting, </a:t>
              </a:r>
              <a:r>
                <a:rPr dirty="0" err="1"/>
                <a:t>etc</a:t>
              </a:r>
              <a:endParaRPr dirty="0"/>
            </a:p>
          </p:txBody>
        </p:sp>
        <p:sp>
          <p:nvSpPr>
            <p:cNvPr id="182" name="Rectangle: Rounded Corners 8"/>
            <p:cNvSpPr txBox="1"/>
            <p:nvPr/>
          </p:nvSpPr>
          <p:spPr>
            <a:xfrm>
              <a:off x="0" y="59990"/>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1999</a:t>
              </a:r>
            </a:p>
          </p:txBody>
        </p:sp>
      </p:grpSp>
      <p:grpSp>
        <p:nvGrpSpPr>
          <p:cNvPr id="189" name="Grupo 2"/>
          <p:cNvGrpSpPr/>
          <p:nvPr/>
        </p:nvGrpSpPr>
        <p:grpSpPr>
          <a:xfrm>
            <a:off x="4619194" y="1198067"/>
            <a:ext cx="1936985" cy="277002"/>
            <a:chOff x="0" y="0"/>
            <a:chExt cx="1936984" cy="277001"/>
          </a:xfrm>
        </p:grpSpPr>
        <p:sp>
          <p:nvSpPr>
            <p:cNvPr id="184" name="Rectángulo redondeado"/>
            <p:cNvSpPr/>
            <p:nvPr/>
          </p:nvSpPr>
          <p:spPr>
            <a:xfrm>
              <a:off x="384938" y="0"/>
              <a:ext cx="304843"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2.0</a:t>
              </a:r>
              <a:endParaRPr dirty="0"/>
            </a:p>
          </p:txBody>
        </p:sp>
        <p:sp>
          <p:nvSpPr>
            <p:cNvPr id="187" name="Rectángulo 66"/>
            <p:cNvSpPr/>
            <p:nvPr/>
          </p:nvSpPr>
          <p:spPr>
            <a:xfrm>
              <a:off x="807789" y="763"/>
              <a:ext cx="1129195" cy="269241"/>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ISO/IEC 16262</a:t>
              </a:r>
            </a:p>
          </p:txBody>
        </p:sp>
        <p:sp>
          <p:nvSpPr>
            <p:cNvPr id="188" name="Rectangle: Rounded Corners 8"/>
            <p:cNvSpPr txBox="1"/>
            <p:nvPr/>
          </p:nvSpPr>
          <p:spPr>
            <a:xfrm>
              <a:off x="0" y="64860"/>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1998</a:t>
              </a:r>
            </a:p>
          </p:txBody>
        </p:sp>
      </p:grpSp>
      <p:grpSp>
        <p:nvGrpSpPr>
          <p:cNvPr id="195" name="Grupo 1"/>
          <p:cNvGrpSpPr/>
          <p:nvPr/>
        </p:nvGrpSpPr>
        <p:grpSpPr>
          <a:xfrm>
            <a:off x="4623808" y="789429"/>
            <a:ext cx="2021250" cy="277002"/>
            <a:chOff x="0" y="0"/>
            <a:chExt cx="2021248" cy="277001"/>
          </a:xfrm>
        </p:grpSpPr>
        <p:sp>
          <p:nvSpPr>
            <p:cNvPr id="190" name="Rectángulo redondeado"/>
            <p:cNvSpPr/>
            <p:nvPr/>
          </p:nvSpPr>
          <p:spPr>
            <a:xfrm>
              <a:off x="380324" y="0"/>
              <a:ext cx="304843"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a:solidFill>
                    <a:srgbClr val="FFFFFF"/>
                  </a:solidFill>
                </a:defRPr>
              </a:pPr>
              <a:r>
                <a:rPr lang="es-ES" sz="1000" dirty="0">
                  <a:latin typeface="Open Sans" panose="020B0606030504020204" pitchFamily="34" charset="0"/>
                  <a:ea typeface="Open Sans" panose="020B0606030504020204" pitchFamily="34" charset="0"/>
                  <a:cs typeface="Open Sans" panose="020B0606030504020204" pitchFamily="34" charset="0"/>
                </a:rPr>
                <a:t>1.0</a:t>
              </a:r>
              <a:endParaRPr sz="1000" dirty="0">
                <a:latin typeface="Open Sans" panose="020B0606030504020204" pitchFamily="34" charset="0"/>
                <a:ea typeface="Open Sans" panose="020B0606030504020204" pitchFamily="34" charset="0"/>
                <a:cs typeface="Open Sans" panose="020B0606030504020204" pitchFamily="34" charset="0"/>
              </a:endParaRPr>
            </a:p>
          </p:txBody>
        </p:sp>
        <p:sp>
          <p:nvSpPr>
            <p:cNvPr id="193" name="Rectángulo 52"/>
            <p:cNvSpPr/>
            <p:nvPr/>
          </p:nvSpPr>
          <p:spPr>
            <a:xfrm>
              <a:off x="803175" y="0"/>
              <a:ext cx="1218073"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Primera </a:t>
              </a:r>
              <a:r>
                <a:rPr dirty="0" err="1"/>
                <a:t>edición</a:t>
              </a:r>
              <a:endParaRPr dirty="0"/>
            </a:p>
          </p:txBody>
        </p:sp>
        <p:sp>
          <p:nvSpPr>
            <p:cNvPr id="194"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1997</a:t>
              </a:r>
            </a:p>
          </p:txBody>
        </p:sp>
      </p:grpSp>
      <p:grpSp>
        <p:nvGrpSpPr>
          <p:cNvPr id="207" name="Grupo 9"/>
          <p:cNvGrpSpPr/>
          <p:nvPr/>
        </p:nvGrpSpPr>
        <p:grpSpPr>
          <a:xfrm>
            <a:off x="3126093" y="3662843"/>
            <a:ext cx="4696411" cy="280053"/>
            <a:chOff x="0" y="0"/>
            <a:chExt cx="4696410" cy="280052"/>
          </a:xfrm>
        </p:grpSpPr>
        <p:sp>
          <p:nvSpPr>
            <p:cNvPr id="196" name="Rectángulo redondeado"/>
            <p:cNvSpPr/>
            <p:nvPr/>
          </p:nvSpPr>
          <p:spPr>
            <a:xfrm>
              <a:off x="1878868"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7.0</a:t>
              </a:r>
              <a:endParaRPr dirty="0"/>
            </a:p>
          </p:txBody>
        </p:sp>
        <p:sp>
          <p:nvSpPr>
            <p:cNvPr id="199" name="Rectángulo 26"/>
            <p:cNvSpPr/>
            <p:nvPr/>
          </p:nvSpPr>
          <p:spPr>
            <a:xfrm>
              <a:off x="2300889" y="3051"/>
              <a:ext cx="2395521"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err="1"/>
                <a:t>Exponenciación</a:t>
              </a:r>
              <a:r>
                <a:rPr dirty="0"/>
                <a:t>, </a:t>
              </a:r>
              <a:r>
                <a:rPr dirty="0" err="1"/>
                <a:t>Array.includes</a:t>
              </a:r>
              <a:r>
                <a:rPr dirty="0"/>
                <a:t>()</a:t>
              </a:r>
            </a:p>
          </p:txBody>
        </p:sp>
        <p:grpSp>
          <p:nvGrpSpPr>
            <p:cNvPr id="202" name="Rectangle: Rounded Corners 8"/>
            <p:cNvGrpSpPr/>
            <p:nvPr/>
          </p:nvGrpSpPr>
          <p:grpSpPr>
            <a:xfrm>
              <a:off x="1518236" y="3052"/>
              <a:ext cx="305411" cy="277000"/>
              <a:chOff x="0" y="0"/>
              <a:chExt cx="305410" cy="276999"/>
            </a:xfrm>
          </p:grpSpPr>
          <p:sp>
            <p:nvSpPr>
              <p:cNvPr id="200" name="Rectángulo redondeado"/>
              <p:cNvSpPr/>
              <p:nvPr/>
            </p:nvSpPr>
            <p:spPr>
              <a:xfrm>
                <a:off x="0" y="0"/>
                <a:ext cx="305411"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01" name="ES7"/>
              <p:cNvSpPr txBox="1"/>
              <p:nvPr/>
            </p:nvSpPr>
            <p:spPr>
              <a:xfrm>
                <a:off x="26331" y="62299"/>
                <a:ext cx="252748"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ES7</a:t>
                </a:r>
              </a:p>
            </p:txBody>
          </p:sp>
        </p:grpSp>
        <p:grpSp>
          <p:nvGrpSpPr>
            <p:cNvPr id="205" name="Rectangle: Rounded Corners 8"/>
            <p:cNvGrpSpPr/>
            <p:nvPr/>
          </p:nvGrpSpPr>
          <p:grpSpPr>
            <a:xfrm>
              <a:off x="384239" y="3052"/>
              <a:ext cx="1078776" cy="277000"/>
              <a:chOff x="0" y="0"/>
              <a:chExt cx="1078775" cy="276999"/>
            </a:xfrm>
          </p:grpSpPr>
          <p:sp>
            <p:nvSpPr>
              <p:cNvPr id="203" name="Rectángulo redondeado"/>
              <p:cNvSpPr/>
              <p:nvPr/>
            </p:nvSpPr>
            <p:spPr>
              <a:xfrm>
                <a:off x="0" y="0"/>
                <a:ext cx="1078776"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04" name="ECMAScript 2016"/>
              <p:cNvSpPr txBox="1"/>
              <p:nvPr/>
            </p:nvSpPr>
            <p:spPr>
              <a:xfrm>
                <a:off x="28355" y="62299"/>
                <a:ext cx="1022065"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ECMAScript 2016</a:t>
                </a:r>
              </a:p>
            </p:txBody>
          </p:sp>
        </p:grpSp>
        <p:sp>
          <p:nvSpPr>
            <p:cNvPr id="206"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2016</a:t>
              </a:r>
            </a:p>
          </p:txBody>
        </p:sp>
      </p:grpSp>
      <p:grpSp>
        <p:nvGrpSpPr>
          <p:cNvPr id="219" name="Grupo 10"/>
          <p:cNvGrpSpPr/>
          <p:nvPr/>
        </p:nvGrpSpPr>
        <p:grpSpPr>
          <a:xfrm>
            <a:off x="3126092" y="4074532"/>
            <a:ext cx="3252787" cy="280053"/>
            <a:chOff x="0" y="0"/>
            <a:chExt cx="3252785" cy="280052"/>
          </a:xfrm>
        </p:grpSpPr>
        <p:sp>
          <p:nvSpPr>
            <p:cNvPr id="208" name="Rectángulo redondeado"/>
            <p:cNvSpPr/>
            <p:nvPr/>
          </p:nvSpPr>
          <p:spPr>
            <a:xfrm>
              <a:off x="1878869"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8.0</a:t>
              </a:r>
              <a:endParaRPr dirty="0"/>
            </a:p>
          </p:txBody>
        </p:sp>
        <p:sp>
          <p:nvSpPr>
            <p:cNvPr id="211" name="Rectángulo 31"/>
            <p:cNvSpPr/>
            <p:nvPr/>
          </p:nvSpPr>
          <p:spPr>
            <a:xfrm>
              <a:off x="2300890" y="3051"/>
              <a:ext cx="951895"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Async/await</a:t>
              </a:r>
            </a:p>
          </p:txBody>
        </p:sp>
        <p:grpSp>
          <p:nvGrpSpPr>
            <p:cNvPr id="214" name="Rectangle: Rounded Corners 8"/>
            <p:cNvGrpSpPr/>
            <p:nvPr/>
          </p:nvGrpSpPr>
          <p:grpSpPr>
            <a:xfrm>
              <a:off x="1518237" y="3052"/>
              <a:ext cx="305411" cy="277000"/>
              <a:chOff x="0" y="0"/>
              <a:chExt cx="305409" cy="276999"/>
            </a:xfrm>
          </p:grpSpPr>
          <p:sp>
            <p:nvSpPr>
              <p:cNvPr id="212" name="Rectángulo redondeado"/>
              <p:cNvSpPr/>
              <p:nvPr/>
            </p:nvSpPr>
            <p:spPr>
              <a:xfrm>
                <a:off x="0" y="0"/>
                <a:ext cx="305410"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13" name="ES8"/>
              <p:cNvSpPr txBox="1"/>
              <p:nvPr/>
            </p:nvSpPr>
            <p:spPr>
              <a:xfrm>
                <a:off x="26330" y="62299"/>
                <a:ext cx="252749"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ES8</a:t>
                </a:r>
              </a:p>
            </p:txBody>
          </p:sp>
        </p:grpSp>
        <p:grpSp>
          <p:nvGrpSpPr>
            <p:cNvPr id="217" name="Rectangle: Rounded Corners 8"/>
            <p:cNvGrpSpPr/>
            <p:nvPr/>
          </p:nvGrpSpPr>
          <p:grpSpPr>
            <a:xfrm>
              <a:off x="384240" y="3052"/>
              <a:ext cx="1078776" cy="277000"/>
              <a:chOff x="0" y="0"/>
              <a:chExt cx="1078774" cy="276999"/>
            </a:xfrm>
          </p:grpSpPr>
          <p:sp>
            <p:nvSpPr>
              <p:cNvPr id="215" name="Rectángulo redondeado"/>
              <p:cNvSpPr/>
              <p:nvPr/>
            </p:nvSpPr>
            <p:spPr>
              <a:xfrm>
                <a:off x="0" y="0"/>
                <a:ext cx="1078775"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dirty="0"/>
              </a:p>
            </p:txBody>
          </p:sp>
          <p:sp>
            <p:nvSpPr>
              <p:cNvPr id="216" name="ECMAScript 2017"/>
              <p:cNvSpPr txBox="1"/>
              <p:nvPr/>
            </p:nvSpPr>
            <p:spPr>
              <a:xfrm>
                <a:off x="28355" y="62299"/>
                <a:ext cx="1022065"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ECMAScript 2017</a:t>
                </a:r>
              </a:p>
            </p:txBody>
          </p:sp>
        </p:grpSp>
        <p:sp>
          <p:nvSpPr>
            <p:cNvPr id="218"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2017</a:t>
              </a:r>
            </a:p>
          </p:txBody>
        </p:sp>
      </p:grpSp>
      <p:grpSp>
        <p:nvGrpSpPr>
          <p:cNvPr id="231" name="Grupo 11"/>
          <p:cNvGrpSpPr/>
          <p:nvPr/>
        </p:nvGrpSpPr>
        <p:grpSpPr>
          <a:xfrm>
            <a:off x="3126091" y="4486225"/>
            <a:ext cx="5529394" cy="280054"/>
            <a:chOff x="0" y="0"/>
            <a:chExt cx="5529393" cy="280052"/>
          </a:xfrm>
        </p:grpSpPr>
        <p:sp>
          <p:nvSpPr>
            <p:cNvPr id="220" name="Rectángulo redondeado"/>
            <p:cNvSpPr/>
            <p:nvPr/>
          </p:nvSpPr>
          <p:spPr>
            <a:xfrm>
              <a:off x="1878868"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9.0</a:t>
              </a:r>
              <a:endParaRPr dirty="0"/>
            </a:p>
          </p:txBody>
        </p:sp>
        <p:sp>
          <p:nvSpPr>
            <p:cNvPr id="223" name="Rectángulo 36"/>
            <p:cNvSpPr/>
            <p:nvPr/>
          </p:nvSpPr>
          <p:spPr>
            <a:xfrm>
              <a:off x="2300889" y="3051"/>
              <a:ext cx="3228504" cy="276995"/>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dirty="0"/>
                <a:t>Async iteration, rest/spread con </a:t>
              </a:r>
              <a:r>
                <a:rPr dirty="0" err="1"/>
                <a:t>objetos</a:t>
              </a:r>
              <a:r>
                <a:rPr dirty="0"/>
                <a:t>, </a:t>
              </a:r>
              <a:r>
                <a:rPr dirty="0" err="1"/>
                <a:t>etc</a:t>
              </a:r>
              <a:endParaRPr dirty="0"/>
            </a:p>
          </p:txBody>
        </p:sp>
        <p:grpSp>
          <p:nvGrpSpPr>
            <p:cNvPr id="226" name="Rectangle: Rounded Corners 8"/>
            <p:cNvGrpSpPr/>
            <p:nvPr/>
          </p:nvGrpSpPr>
          <p:grpSpPr>
            <a:xfrm>
              <a:off x="1518236" y="3052"/>
              <a:ext cx="305411" cy="277000"/>
              <a:chOff x="0" y="0"/>
              <a:chExt cx="305410" cy="276999"/>
            </a:xfrm>
          </p:grpSpPr>
          <p:sp>
            <p:nvSpPr>
              <p:cNvPr id="224" name="Rectángulo redondeado"/>
              <p:cNvSpPr/>
              <p:nvPr/>
            </p:nvSpPr>
            <p:spPr>
              <a:xfrm>
                <a:off x="0" y="0"/>
                <a:ext cx="305411"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25" name="ES9"/>
              <p:cNvSpPr txBox="1"/>
              <p:nvPr/>
            </p:nvSpPr>
            <p:spPr>
              <a:xfrm>
                <a:off x="26331" y="62299"/>
                <a:ext cx="252748"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t>ES9</a:t>
                </a:r>
              </a:p>
            </p:txBody>
          </p:sp>
        </p:grpSp>
        <p:grpSp>
          <p:nvGrpSpPr>
            <p:cNvPr id="229" name="Rectangle: Rounded Corners 8"/>
            <p:cNvGrpSpPr/>
            <p:nvPr/>
          </p:nvGrpSpPr>
          <p:grpSpPr>
            <a:xfrm>
              <a:off x="384239" y="3052"/>
              <a:ext cx="1078776" cy="277000"/>
              <a:chOff x="0" y="0"/>
              <a:chExt cx="1078775" cy="276999"/>
            </a:xfrm>
          </p:grpSpPr>
          <p:sp>
            <p:nvSpPr>
              <p:cNvPr id="227" name="Rectángulo redondeado"/>
              <p:cNvSpPr/>
              <p:nvPr/>
            </p:nvSpPr>
            <p:spPr>
              <a:xfrm>
                <a:off x="0" y="0"/>
                <a:ext cx="1078776" cy="277000"/>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endParaRPr/>
              </a:p>
            </p:txBody>
          </p:sp>
          <p:sp>
            <p:nvSpPr>
              <p:cNvPr id="228" name="ECMAScript 2018"/>
              <p:cNvSpPr txBox="1"/>
              <p:nvPr/>
            </p:nvSpPr>
            <p:spPr>
              <a:xfrm>
                <a:off x="28355" y="62299"/>
                <a:ext cx="1022065"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a:solidFill>
                      <a:srgbClr val="FFFFFF"/>
                    </a:solidFill>
                    <a:latin typeface="Open Sans"/>
                    <a:ea typeface="Open Sans"/>
                    <a:cs typeface="Open Sans"/>
                    <a:sym typeface="Open Sans"/>
                  </a:defRPr>
                </a:lvl1pPr>
              </a:lstStyle>
              <a:p>
                <a:r>
                  <a:rPr dirty="0"/>
                  <a:t>ECMAScript 2018</a:t>
                </a:r>
              </a:p>
            </p:txBody>
          </p:sp>
        </p:grpSp>
        <p:sp>
          <p:nvSpPr>
            <p:cNvPr id="230" name="Rectangle: Rounded Corners 8"/>
            <p:cNvSpPr txBox="1"/>
            <p:nvPr/>
          </p:nvSpPr>
          <p:spPr>
            <a:xfrm>
              <a:off x="0" y="62298"/>
              <a:ext cx="295226" cy="1524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2018</a:t>
              </a:r>
            </a:p>
          </p:txBody>
        </p:sp>
      </p:grpSp>
      <p:sp>
        <p:nvSpPr>
          <p:cNvPr id="232" name="Rectangle: Rounded Corners 6"/>
          <p:cNvSpPr txBox="1"/>
          <p:nvPr/>
        </p:nvSpPr>
        <p:spPr>
          <a:xfrm>
            <a:off x="905936" y="1782411"/>
            <a:ext cx="867671"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solidFill>
                <a:latin typeface="Open Sans"/>
                <a:ea typeface="Open Sans"/>
                <a:cs typeface="Open Sans"/>
                <a:sym typeface="Open Sans"/>
              </a:defRPr>
            </a:lvl1pPr>
          </a:lstStyle>
          <a:p>
            <a:r>
              <a:rPr dirty="0" err="1"/>
              <a:t>Propuestas</a:t>
            </a:r>
            <a:endParaRPr dirty="0"/>
          </a:p>
        </p:txBody>
      </p:sp>
      <p:sp>
        <p:nvSpPr>
          <p:cNvPr id="233" name="Rectángulo redondeado"/>
          <p:cNvSpPr/>
          <p:nvPr/>
        </p:nvSpPr>
        <p:spPr>
          <a:xfrm>
            <a:off x="2910313" y="2055300"/>
            <a:ext cx="851529" cy="279401"/>
          </a:xfrm>
          <a:prstGeom prst="roundRect">
            <a:avLst>
              <a:gd name="adj" fmla="val 16667"/>
            </a:avLst>
          </a:prstGeom>
          <a:solidFill>
            <a:srgbClr val="808080"/>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err="1"/>
              <a:t>Stage</a:t>
            </a:r>
            <a:r>
              <a:rPr lang="es-ES" dirty="0"/>
              <a:t> 0 - 3</a:t>
            </a:r>
            <a:endParaRPr dirty="0"/>
          </a:p>
        </p:txBody>
      </p:sp>
      <p:sp>
        <p:nvSpPr>
          <p:cNvPr id="236" name="Rectángulo redondeado"/>
          <p:cNvSpPr/>
          <p:nvPr/>
        </p:nvSpPr>
        <p:spPr>
          <a:xfrm>
            <a:off x="2910313" y="1456738"/>
            <a:ext cx="851529" cy="279401"/>
          </a:xfrm>
          <a:prstGeom prst="roundRect">
            <a:avLst>
              <a:gd name="adj" fmla="val 16667"/>
            </a:avLst>
          </a:prstGeom>
          <a:solidFill>
            <a:srgbClr val="595959"/>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err="1"/>
              <a:t>Stage</a:t>
            </a:r>
            <a:r>
              <a:rPr lang="es-ES" dirty="0"/>
              <a:t> 4</a:t>
            </a:r>
            <a:endParaRPr dirty="0"/>
          </a:p>
        </p:txBody>
      </p:sp>
      <p:sp>
        <p:nvSpPr>
          <p:cNvPr id="239" name="Rectángulo 13"/>
          <p:cNvSpPr txBox="1"/>
          <p:nvPr/>
        </p:nvSpPr>
        <p:spPr>
          <a:xfrm>
            <a:off x="3101485" y="2336618"/>
            <a:ext cx="490768"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 u="sng">
                <a:solidFill>
                  <a:srgbClr val="0000FF"/>
                </a:solidFill>
                <a:uFill>
                  <a:solidFill>
                    <a:srgbClr val="0000FF"/>
                  </a:solidFill>
                </a:uFill>
                <a:latin typeface="Open Sans"/>
                <a:ea typeface="Open Sans"/>
                <a:cs typeface="Open Sans"/>
                <a:sym typeface="Open Sans"/>
                <a:hlinkClick r:id="rId3"/>
              </a:defRPr>
            </a:lvl1pPr>
          </a:lstStyle>
          <a:p>
            <a:pPr algn="ctr">
              <a:defRPr u="none">
                <a:solidFill>
                  <a:srgbClr val="404040"/>
                </a:solidFill>
                <a:uFillTx/>
              </a:defRPr>
            </a:pPr>
            <a:r>
              <a:rPr u="sng" dirty="0">
                <a:solidFill>
                  <a:srgbClr val="0000FF"/>
                </a:solidFill>
                <a:uFill>
                  <a:solidFill>
                    <a:srgbClr val="0000FF"/>
                  </a:solidFill>
                </a:uFill>
                <a:hlinkClick r:id="rId3"/>
              </a:rPr>
              <a:t>Enlace</a:t>
            </a:r>
          </a:p>
        </p:txBody>
      </p:sp>
      <p:sp>
        <p:nvSpPr>
          <p:cNvPr id="240" name="Rectángulo 60"/>
          <p:cNvSpPr txBox="1"/>
          <p:nvPr/>
        </p:nvSpPr>
        <p:spPr>
          <a:xfrm>
            <a:off x="3101485" y="1748748"/>
            <a:ext cx="490768" cy="218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 u="sng">
                <a:solidFill>
                  <a:srgbClr val="0000FF"/>
                </a:solidFill>
                <a:uFill>
                  <a:solidFill>
                    <a:srgbClr val="0000FF"/>
                  </a:solidFill>
                </a:uFill>
                <a:latin typeface="Open Sans"/>
                <a:ea typeface="Open Sans"/>
                <a:cs typeface="Open Sans"/>
                <a:sym typeface="Open Sans"/>
                <a:hlinkClick r:id="rId4"/>
              </a:defRPr>
            </a:lvl1pPr>
          </a:lstStyle>
          <a:p>
            <a:pPr algn="ctr">
              <a:defRPr u="none">
                <a:solidFill>
                  <a:srgbClr val="404040"/>
                </a:solidFill>
                <a:uFillTx/>
              </a:defRPr>
            </a:pPr>
            <a:r>
              <a:rPr u="sng" dirty="0">
                <a:solidFill>
                  <a:srgbClr val="0000FF"/>
                </a:solidFill>
                <a:uFill>
                  <a:solidFill>
                    <a:srgbClr val="0000FF"/>
                  </a:solidFill>
                </a:uFill>
                <a:hlinkClick r:id="rId4"/>
              </a:rPr>
              <a:t>Enlace</a:t>
            </a:r>
          </a:p>
        </p:txBody>
      </p:sp>
      <p:sp>
        <p:nvSpPr>
          <p:cNvPr id="244" name="TextBox 3"/>
          <p:cNvSpPr txBox="1"/>
          <p:nvPr/>
        </p:nvSpPr>
        <p:spPr>
          <a:xfrm>
            <a:off x="1042429" y="3472739"/>
            <a:ext cx="1936345" cy="7386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a:defRPr sz="1200">
                <a:solidFill>
                  <a:srgbClr val="595959"/>
                </a:solidFill>
                <a:latin typeface="Open Sans"/>
                <a:ea typeface="Open Sans"/>
                <a:cs typeface="Open Sans"/>
                <a:sym typeface="Open Sans"/>
              </a:defRPr>
            </a:pPr>
            <a:r>
              <a:rPr dirty="0"/>
              <a:t>No </a:t>
            </a:r>
            <a:r>
              <a:rPr dirty="0" err="1"/>
              <a:t>importa</a:t>
            </a:r>
            <a:r>
              <a:rPr dirty="0"/>
              <a:t> </a:t>
            </a:r>
            <a:r>
              <a:rPr dirty="0" err="1"/>
              <a:t>versión</a:t>
            </a:r>
            <a:endParaRPr dirty="0"/>
          </a:p>
          <a:p>
            <a:pPr>
              <a:defRPr sz="1200">
                <a:solidFill>
                  <a:srgbClr val="595959"/>
                </a:solidFill>
                <a:latin typeface="Open Sans"/>
                <a:ea typeface="Open Sans"/>
                <a:cs typeface="Open Sans"/>
                <a:sym typeface="Open Sans"/>
              </a:defRPr>
            </a:pPr>
            <a:endParaRPr dirty="0"/>
          </a:p>
          <a:p>
            <a:pPr>
              <a:defRPr sz="1200">
                <a:solidFill>
                  <a:srgbClr val="595959"/>
                </a:solidFill>
                <a:latin typeface="Open Sans"/>
                <a:ea typeface="Open Sans"/>
                <a:cs typeface="Open Sans"/>
                <a:sym typeface="Open Sans"/>
              </a:defRPr>
            </a:pPr>
            <a:r>
              <a:rPr dirty="0" err="1"/>
              <a:t>Importa</a:t>
            </a:r>
            <a:r>
              <a:rPr dirty="0"/>
              <a:t> </a:t>
            </a:r>
            <a:r>
              <a:rPr u="sng" dirty="0" err="1">
                <a:solidFill>
                  <a:srgbClr val="0000FF"/>
                </a:solidFill>
                <a:uFill>
                  <a:solidFill>
                    <a:srgbClr val="0000FF"/>
                  </a:solidFill>
                </a:uFill>
                <a:hlinkClick r:id="rId5"/>
              </a:rPr>
              <a:t>compatibilidad</a:t>
            </a:r>
            <a:r>
              <a:rPr u="sng" dirty="0">
                <a:solidFill>
                  <a:srgbClr val="0000FF"/>
                </a:solidFill>
                <a:uFill>
                  <a:solidFill>
                    <a:srgbClr val="0000FF"/>
                  </a:solidFill>
                </a:uFill>
                <a:hlinkClick r:id="rId5"/>
              </a:rPr>
              <a:t> de </a:t>
            </a:r>
            <a:r>
              <a:rPr u="sng" dirty="0" err="1">
                <a:solidFill>
                  <a:srgbClr val="0000FF"/>
                </a:solidFill>
                <a:uFill>
                  <a:solidFill>
                    <a:srgbClr val="0000FF"/>
                  </a:solidFill>
                </a:uFill>
                <a:hlinkClick r:id="rId5"/>
              </a:rPr>
              <a:t>características</a:t>
            </a:r>
            <a:endParaRPr u="sng" dirty="0">
              <a:solidFill>
                <a:srgbClr val="0000FF"/>
              </a:solidFill>
              <a:uFill>
                <a:solidFill>
                  <a:srgbClr val="0000FF"/>
                </a:solidFill>
              </a:uFill>
              <a:hlinkClick r:id="rId6"/>
            </a:endParaRPr>
          </a:p>
        </p:txBody>
      </p:sp>
      <p:sp>
        <p:nvSpPr>
          <p:cNvPr id="245" name="Rectángulo: esquinas redondeadas 46"/>
          <p:cNvSpPr/>
          <p:nvPr/>
        </p:nvSpPr>
        <p:spPr>
          <a:xfrm>
            <a:off x="851648" y="1143804"/>
            <a:ext cx="3299289" cy="1534999"/>
          </a:xfrm>
          <a:prstGeom prst="roundRect">
            <a:avLst>
              <a:gd name="adj" fmla="val 5721"/>
            </a:avLst>
          </a:prstGeom>
          <a:ln w="25400">
            <a:solidFill>
              <a:srgbClr val="808080"/>
            </a:solidFill>
          </a:ln>
        </p:spPr>
        <p:txBody>
          <a:bodyPr lIns="45719" rIns="45719" anchor="ctr"/>
          <a:lstStyle/>
          <a:p>
            <a:pPr algn="ctr">
              <a:defRPr>
                <a:solidFill>
                  <a:srgbClr val="FFFFFF"/>
                </a:solidFill>
              </a:defRPr>
            </a:pPr>
            <a:endParaRPr/>
          </a:p>
        </p:txBody>
      </p:sp>
      <p:sp>
        <p:nvSpPr>
          <p:cNvPr id="246" name="Rectangle: Rounded Corners 6"/>
          <p:cNvSpPr txBox="1"/>
          <p:nvPr/>
        </p:nvSpPr>
        <p:spPr>
          <a:xfrm>
            <a:off x="905936" y="1604699"/>
            <a:ext cx="867671"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dirty="0" err="1"/>
              <a:t>Propuestas</a:t>
            </a:r>
            <a:endParaRPr dirty="0"/>
          </a:p>
        </p:txBody>
      </p:sp>
      <p:pic>
        <p:nvPicPr>
          <p:cNvPr id="3" name="Gráfico 2">
            <a:extLst>
              <a:ext uri="{FF2B5EF4-FFF2-40B4-BE49-F238E27FC236}">
                <a16:creationId xmlns:a16="http://schemas.microsoft.com/office/drawing/2014/main" id="{2E6F8DED-D0B9-4D26-ABC7-17633A03BC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75575" y="1416728"/>
            <a:ext cx="999628" cy="999628"/>
          </a:xfrm>
          <a:prstGeom prst="rect">
            <a:avLst/>
          </a:prstGeom>
        </p:spPr>
      </p:pic>
      <p:sp>
        <p:nvSpPr>
          <p:cNvPr id="247" name="Rectangle: Rounded Corners 6"/>
          <p:cNvSpPr txBox="1"/>
          <p:nvPr/>
        </p:nvSpPr>
        <p:spPr>
          <a:xfrm>
            <a:off x="905936" y="1416728"/>
            <a:ext cx="867671"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alpha val="20000"/>
                  </a:srgbClr>
                </a:solidFill>
                <a:latin typeface="Open Sans"/>
                <a:ea typeface="Open Sans"/>
                <a:cs typeface="Open Sans"/>
                <a:sym typeface="Open Sans"/>
              </a:defRPr>
            </a:lvl1pPr>
          </a:lstStyle>
          <a:p>
            <a:r>
              <a:t>Propuestas</a:t>
            </a:r>
          </a:p>
        </p:txBody>
      </p:sp>
      <p:sp>
        <p:nvSpPr>
          <p:cNvPr id="248" name="Rectangle: Rounded Corners 6"/>
          <p:cNvSpPr txBox="1"/>
          <p:nvPr/>
        </p:nvSpPr>
        <p:spPr>
          <a:xfrm>
            <a:off x="898502" y="2148094"/>
            <a:ext cx="867671"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alpha val="20000"/>
                  </a:srgbClr>
                </a:solidFill>
                <a:latin typeface="Open Sans"/>
                <a:ea typeface="Open Sans"/>
                <a:cs typeface="Open Sans"/>
                <a:sym typeface="Open Sans"/>
              </a:defRPr>
            </a:lvl1pPr>
          </a:lstStyle>
          <a:p>
            <a:r>
              <a:rPr dirty="0" err="1"/>
              <a:t>Propuestas</a:t>
            </a:r>
            <a:endParaRPr dirty="0"/>
          </a:p>
        </p:txBody>
      </p:sp>
      <p:sp>
        <p:nvSpPr>
          <p:cNvPr id="249" name="Rectangle: Rounded Corners 6"/>
          <p:cNvSpPr txBox="1"/>
          <p:nvPr/>
        </p:nvSpPr>
        <p:spPr>
          <a:xfrm>
            <a:off x="898502" y="1960123"/>
            <a:ext cx="867671" cy="243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dirty="0" err="1"/>
              <a:t>Propuestas</a:t>
            </a:r>
            <a:endParaRPr dirty="0"/>
          </a:p>
        </p:txBody>
      </p:sp>
      <p:sp>
        <p:nvSpPr>
          <p:cNvPr id="103" name="Rectangle: Rounded Corners 6">
            <a:extLst>
              <a:ext uri="{FF2B5EF4-FFF2-40B4-BE49-F238E27FC236}">
                <a16:creationId xmlns:a16="http://schemas.microsoft.com/office/drawing/2014/main" id="{50A23DE7-4869-4DF5-A17B-38F9CF6171EB}"/>
              </a:ext>
            </a:extLst>
          </p:cNvPr>
          <p:cNvSpPr txBox="1"/>
          <p:nvPr/>
        </p:nvSpPr>
        <p:spPr>
          <a:xfrm>
            <a:off x="1994285" y="1711970"/>
            <a:ext cx="556012" cy="384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lvl1pPr algn="ctr">
              <a:defRPr sz="1000">
                <a:solidFill>
                  <a:srgbClr val="404040">
                    <a:alpha val="50000"/>
                  </a:srgbClr>
                </a:solidFill>
                <a:latin typeface="Open Sans"/>
                <a:ea typeface="Open Sans"/>
                <a:cs typeface="Open Sans"/>
                <a:sym typeface="Open Sans"/>
              </a:defRPr>
            </a:lvl1pPr>
          </a:lstStyle>
          <a:p>
            <a:r>
              <a:rPr lang="es-ES" dirty="0">
                <a:solidFill>
                  <a:schemeClr val="tx1">
                    <a:lumMod val="65000"/>
                    <a:lumOff val="35000"/>
                  </a:schemeClr>
                </a:solidFill>
              </a:rPr>
              <a:t>TC39</a:t>
            </a:r>
          </a:p>
          <a:p>
            <a:r>
              <a:rPr lang="es-ES" sz="900" dirty="0" err="1">
                <a:solidFill>
                  <a:schemeClr val="tx1">
                    <a:lumMod val="65000"/>
                    <a:lumOff val="35000"/>
                  </a:schemeClr>
                </a:solidFill>
              </a:rPr>
              <a:t>Process</a:t>
            </a:r>
            <a:endParaRPr dirty="0">
              <a:solidFill>
                <a:schemeClr val="tx1">
                  <a:lumMod val="65000"/>
                  <a:lumOff val="35000"/>
                </a:schemeClr>
              </a:solidFill>
            </a:endParaRPr>
          </a:p>
        </p:txBody>
      </p:sp>
      <p:pic>
        <p:nvPicPr>
          <p:cNvPr id="78" name="Gráfico 77">
            <a:extLst>
              <a:ext uri="{FF2B5EF4-FFF2-40B4-BE49-F238E27FC236}">
                <a16:creationId xmlns:a16="http://schemas.microsoft.com/office/drawing/2014/main" id="{A5853E2B-922C-4BC3-8EF1-92C54507C00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0368" y="3492814"/>
            <a:ext cx="136663" cy="136663"/>
          </a:xfrm>
          <a:prstGeom prst="rect">
            <a:avLst/>
          </a:prstGeom>
        </p:spPr>
      </p:pic>
      <p:pic>
        <p:nvPicPr>
          <p:cNvPr id="79" name="Gráfico 78">
            <a:extLst>
              <a:ext uri="{FF2B5EF4-FFF2-40B4-BE49-F238E27FC236}">
                <a16:creationId xmlns:a16="http://schemas.microsoft.com/office/drawing/2014/main" id="{3B693CAB-7AAB-46CB-88D3-15540D15C11F}"/>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42206" y="3853094"/>
            <a:ext cx="136663" cy="136663"/>
          </a:xfrm>
          <a:prstGeom prst="rect">
            <a:avLst/>
          </a:prstGeom>
        </p:spPr>
      </p:pic>
      <p:grpSp>
        <p:nvGrpSpPr>
          <p:cNvPr id="80" name="Grupo 7">
            <a:extLst>
              <a:ext uri="{FF2B5EF4-FFF2-40B4-BE49-F238E27FC236}">
                <a16:creationId xmlns:a16="http://schemas.microsoft.com/office/drawing/2014/main" id="{73F60D97-8574-4B28-96B8-7EB1B9536749}"/>
              </a:ext>
            </a:extLst>
          </p:cNvPr>
          <p:cNvGrpSpPr/>
          <p:nvPr/>
        </p:nvGrpSpPr>
        <p:grpSpPr>
          <a:xfrm>
            <a:off x="4619194" y="2839470"/>
            <a:ext cx="2753393" cy="280048"/>
            <a:chOff x="137" y="0"/>
            <a:chExt cx="2753392" cy="280047"/>
          </a:xfrm>
        </p:grpSpPr>
        <p:sp>
          <p:nvSpPr>
            <p:cNvPr id="81" name="Rectángulo redondeado">
              <a:extLst>
                <a:ext uri="{FF2B5EF4-FFF2-40B4-BE49-F238E27FC236}">
                  <a16:creationId xmlns:a16="http://schemas.microsoft.com/office/drawing/2014/main" id="{48E050D6-570C-4629-ACB4-AFFCCD3DBB49}"/>
                </a:ext>
              </a:extLst>
            </p:cNvPr>
            <p:cNvSpPr/>
            <p:nvPr/>
          </p:nvSpPr>
          <p:spPr>
            <a:xfrm>
              <a:off x="381154" y="0"/>
              <a:ext cx="305412" cy="277001"/>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dirty="0"/>
                <a:t>5.1</a:t>
              </a:r>
              <a:endParaRPr dirty="0"/>
            </a:p>
          </p:txBody>
        </p:sp>
        <p:sp>
          <p:nvSpPr>
            <p:cNvPr id="82" name="Rectángulo 57">
              <a:extLst>
                <a:ext uri="{FF2B5EF4-FFF2-40B4-BE49-F238E27FC236}">
                  <a16:creationId xmlns:a16="http://schemas.microsoft.com/office/drawing/2014/main" id="{2025DD66-BBD5-42F7-9394-2BB00F72F4A1}"/>
                </a:ext>
              </a:extLst>
            </p:cNvPr>
            <p:cNvSpPr/>
            <p:nvPr/>
          </p:nvSpPr>
          <p:spPr>
            <a:xfrm>
              <a:off x="803175" y="3051"/>
              <a:ext cx="1950354" cy="276996"/>
            </a:xfrm>
            <a:prstGeom prst="rect">
              <a:avLst/>
            </a:prstGeom>
            <a:solidFill>
              <a:srgbClr val="A6A6A6"/>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Mantenimiento, </a:t>
              </a:r>
              <a:r>
                <a:rPr lang="es-ES" dirty="0" err="1"/>
                <a:t>bugfixing</a:t>
              </a:r>
              <a:endParaRPr dirty="0"/>
            </a:p>
          </p:txBody>
        </p:sp>
        <p:sp>
          <p:nvSpPr>
            <p:cNvPr id="83" name="Rectangle: Rounded Corners 8">
              <a:extLst>
                <a:ext uri="{FF2B5EF4-FFF2-40B4-BE49-F238E27FC236}">
                  <a16:creationId xmlns:a16="http://schemas.microsoft.com/office/drawing/2014/main" id="{55D462B2-378C-4569-BE43-B764B31CECCD}"/>
                </a:ext>
              </a:extLst>
            </p:cNvPr>
            <p:cNvSpPr txBox="1"/>
            <p:nvPr/>
          </p:nvSpPr>
          <p:spPr>
            <a:xfrm>
              <a:off x="137" y="62596"/>
              <a:ext cx="294953" cy="1538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algn="ctr">
                <a:defRPr sz="1000" b="1">
                  <a:solidFill>
                    <a:srgbClr val="5567D5"/>
                  </a:solidFill>
                  <a:latin typeface="Open Sans"/>
                  <a:ea typeface="Open Sans"/>
                  <a:cs typeface="Open Sans"/>
                  <a:sym typeface="Open Sans"/>
                </a:defRPr>
              </a:lvl1pPr>
            </a:lstStyle>
            <a:p>
              <a:r>
                <a:rPr dirty="0">
                  <a:solidFill>
                    <a:srgbClr val="006A7B"/>
                  </a:solidFill>
                </a:rPr>
                <a:t>20</a:t>
              </a:r>
              <a:r>
                <a:rPr lang="es-ES" dirty="0">
                  <a:solidFill>
                    <a:srgbClr val="006A7B"/>
                  </a:solidFill>
                </a:rPr>
                <a:t>11</a:t>
              </a:r>
              <a:endParaRPr dirty="0">
                <a:solidFill>
                  <a:srgbClr val="006A7B"/>
                </a:solidFill>
              </a:endParaRPr>
            </a:p>
          </p:txBody>
        </p:sp>
      </p:grpSp>
      <p:pic>
        <p:nvPicPr>
          <p:cNvPr id="4" name="Picture 2">
            <a:extLst>
              <a:ext uri="{FF2B5EF4-FFF2-40B4-BE49-F238E27FC236}">
                <a16:creationId xmlns:a16="http://schemas.microsoft.com/office/drawing/2014/main" id="{FCC8B648-E486-1B13-12C8-F601D98DFCD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002794" y="354872"/>
            <a:ext cx="302829" cy="302829"/>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39532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500"/>
                                  </p:stCondLst>
                                  <p:iterate>
                                    <p:tmAbs val="0"/>
                                  </p:iterate>
                                  <p:childTnLst>
                                    <p:set>
                                      <p:cBhvr>
                                        <p:cTn id="6" fill="hold"/>
                                        <p:tgtEl>
                                          <p:spTgt spid="232"/>
                                        </p:tgtEl>
                                        <p:attrNameLst>
                                          <p:attrName>style.visibility</p:attrName>
                                        </p:attrNameLst>
                                      </p:cBhvr>
                                      <p:to>
                                        <p:strVal val="visible"/>
                                      </p:to>
                                    </p:set>
                                    <p:animEffect transition="in" filter="dissolve">
                                      <p:cBhvr>
                                        <p:cTn id="7" dur="180"/>
                                        <p:tgtEl>
                                          <p:spTgt spid="232"/>
                                        </p:tgtEl>
                                      </p:cBhvr>
                                    </p:animEffect>
                                  </p:childTnLst>
                                </p:cTn>
                              </p:par>
                            </p:childTnLst>
                          </p:cTn>
                        </p:par>
                        <p:par>
                          <p:cTn id="8" fill="hold">
                            <p:stCondLst>
                              <p:cond delay="680"/>
                            </p:stCondLst>
                            <p:childTnLst>
                              <p:par>
                                <p:cTn id="9" presetID="9" presetClass="entr" fill="hold" grpId="0" nodeType="afterEffect">
                                  <p:stCondLst>
                                    <p:cond delay="500"/>
                                  </p:stCondLst>
                                  <p:iterate>
                                    <p:tmAbs val="0"/>
                                  </p:iterate>
                                  <p:childTnLst>
                                    <p:set>
                                      <p:cBhvr>
                                        <p:cTn id="10" fill="hold"/>
                                        <p:tgtEl>
                                          <p:spTgt spid="246"/>
                                        </p:tgtEl>
                                        <p:attrNameLst>
                                          <p:attrName>style.visibility</p:attrName>
                                        </p:attrNameLst>
                                      </p:cBhvr>
                                      <p:to>
                                        <p:strVal val="visible"/>
                                      </p:to>
                                    </p:set>
                                    <p:animEffect transition="in" filter="dissolve">
                                      <p:cBhvr>
                                        <p:cTn id="11" dur="180"/>
                                        <p:tgtEl>
                                          <p:spTgt spid="246"/>
                                        </p:tgtEl>
                                      </p:cBhvr>
                                    </p:animEffect>
                                  </p:childTnLst>
                                </p:cTn>
                              </p:par>
                            </p:childTnLst>
                          </p:cTn>
                        </p:par>
                        <p:par>
                          <p:cTn id="12" fill="hold">
                            <p:stCondLst>
                              <p:cond delay="1360"/>
                            </p:stCondLst>
                            <p:childTnLst>
                              <p:par>
                                <p:cTn id="13" presetID="9" presetClass="entr" fill="hold" grpId="0" nodeType="afterEffect">
                                  <p:stCondLst>
                                    <p:cond delay="500"/>
                                  </p:stCondLst>
                                  <p:iterate>
                                    <p:tmAbs val="0"/>
                                  </p:iterate>
                                  <p:childTnLst>
                                    <p:set>
                                      <p:cBhvr>
                                        <p:cTn id="14" fill="hold"/>
                                        <p:tgtEl>
                                          <p:spTgt spid="247"/>
                                        </p:tgtEl>
                                        <p:attrNameLst>
                                          <p:attrName>style.visibility</p:attrName>
                                        </p:attrNameLst>
                                      </p:cBhvr>
                                      <p:to>
                                        <p:strVal val="visible"/>
                                      </p:to>
                                    </p:set>
                                    <p:animEffect transition="in" filter="dissolve">
                                      <p:cBhvr>
                                        <p:cTn id="15" dur="180"/>
                                        <p:tgtEl>
                                          <p:spTgt spid="247"/>
                                        </p:tgtEl>
                                      </p:cBhvr>
                                    </p:animEffect>
                                  </p:childTnLst>
                                </p:cTn>
                              </p:par>
                            </p:childTnLst>
                          </p:cTn>
                        </p:par>
                        <p:par>
                          <p:cTn id="16" fill="hold">
                            <p:stCondLst>
                              <p:cond delay="2040"/>
                            </p:stCondLst>
                            <p:childTnLst>
                              <p:par>
                                <p:cTn id="17" presetID="9" presetClass="entr" fill="hold" grpId="0" nodeType="afterEffect">
                                  <p:stCondLst>
                                    <p:cond delay="500"/>
                                  </p:stCondLst>
                                  <p:iterate>
                                    <p:tmAbs val="0"/>
                                  </p:iterate>
                                  <p:childTnLst>
                                    <p:set>
                                      <p:cBhvr>
                                        <p:cTn id="18" fill="hold"/>
                                        <p:tgtEl>
                                          <p:spTgt spid="248"/>
                                        </p:tgtEl>
                                        <p:attrNameLst>
                                          <p:attrName>style.visibility</p:attrName>
                                        </p:attrNameLst>
                                      </p:cBhvr>
                                      <p:to>
                                        <p:strVal val="visible"/>
                                      </p:to>
                                    </p:set>
                                    <p:animEffect transition="in" filter="dissolve">
                                      <p:cBhvr>
                                        <p:cTn id="19" dur="180"/>
                                        <p:tgtEl>
                                          <p:spTgt spid="248"/>
                                        </p:tgtEl>
                                      </p:cBhvr>
                                    </p:animEffect>
                                  </p:childTnLst>
                                </p:cTn>
                              </p:par>
                            </p:childTnLst>
                          </p:cTn>
                        </p:par>
                        <p:par>
                          <p:cTn id="20" fill="hold">
                            <p:stCondLst>
                              <p:cond delay="2720"/>
                            </p:stCondLst>
                            <p:childTnLst>
                              <p:par>
                                <p:cTn id="21" presetID="9" presetClass="entr" fill="hold" grpId="0" nodeType="afterEffect">
                                  <p:stCondLst>
                                    <p:cond delay="500"/>
                                  </p:stCondLst>
                                  <p:iterate>
                                    <p:tmAbs val="0"/>
                                  </p:iterate>
                                  <p:childTnLst>
                                    <p:set>
                                      <p:cBhvr>
                                        <p:cTn id="22" fill="hold"/>
                                        <p:tgtEl>
                                          <p:spTgt spid="249"/>
                                        </p:tgtEl>
                                        <p:attrNameLst>
                                          <p:attrName>style.visibility</p:attrName>
                                        </p:attrNameLst>
                                      </p:cBhvr>
                                      <p:to>
                                        <p:strVal val="visible"/>
                                      </p:to>
                                    </p:set>
                                    <p:animEffect transition="in" filter="dissolve">
                                      <p:cBhvr>
                                        <p:cTn id="23" dur="180"/>
                                        <p:tgtEl>
                                          <p:spTgt spid="249"/>
                                        </p:tgtEl>
                                      </p:cBhvr>
                                    </p:animEffect>
                                  </p:childTnLst>
                                </p:cTn>
                              </p:par>
                            </p:childTnLst>
                          </p:cTn>
                        </p:par>
                        <p:par>
                          <p:cTn id="24" fill="hold">
                            <p:stCondLst>
                              <p:cond delay="3400"/>
                            </p:stCondLst>
                            <p:childTnLst>
                              <p:par>
                                <p:cTn id="25" presetID="9" presetClass="entr" fill="hold" grpId="0" nodeType="afterEffect">
                                  <p:stCondLst>
                                    <p:cond delay="500"/>
                                  </p:stCondLst>
                                  <p:iterate>
                                    <p:tmAbs val="0"/>
                                  </p:iterate>
                                  <p:childTnLst>
                                    <p:set>
                                      <p:cBhvr>
                                        <p:cTn id="26" fill="hold"/>
                                        <p:tgtEl>
                                          <p:spTgt spid="103"/>
                                        </p:tgtEl>
                                        <p:attrNameLst>
                                          <p:attrName>style.visibility</p:attrName>
                                        </p:attrNameLst>
                                      </p:cBhvr>
                                      <p:to>
                                        <p:strVal val="visible"/>
                                      </p:to>
                                    </p:set>
                                    <p:animEffect transition="in" filter="dissolve">
                                      <p:cBhvr>
                                        <p:cTn id="27" dur="18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animBg="1" advAuto="0"/>
      <p:bldP spid="246" grpId="0" animBg="1" advAuto="0"/>
      <p:bldP spid="247" grpId="0" animBg="1" advAuto="0"/>
      <p:bldP spid="248" grpId="0" animBg="1" advAuto="0"/>
      <p:bldP spid="249" grpId="0" animBg="1" advAuto="0"/>
      <p:bldP spid="103"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itle 1"/>
          <p:cNvSpPr txBox="1">
            <a:spLocks noGrp="1"/>
          </p:cNvSpPr>
          <p:nvPr>
            <p:ph type="title"/>
          </p:nvPr>
        </p:nvSpPr>
        <p:spPr>
          <a:xfrm>
            <a:off x="647699" y="-1628"/>
            <a:ext cx="8245476" cy="810659"/>
          </a:xfrm>
          <a:prstGeom prst="rect">
            <a:avLst/>
          </a:prstGeom>
        </p:spPr>
        <p:txBody>
          <a:bodyPr lIns="0" tIns="0" rIns="0" bIns="0" anchor="b"/>
          <a:lstStyle>
            <a:lvl1pPr>
              <a:defRPr sz="4000" spc="-300">
                <a:solidFill>
                  <a:srgbClr val="242415"/>
                </a:solidFill>
                <a:latin typeface="Montserrat SemiBold"/>
                <a:ea typeface="Montserrat SemiBold"/>
                <a:cs typeface="Montserrat SemiBold"/>
                <a:sym typeface="Montserrat SemiBold"/>
              </a:defRPr>
            </a:lvl1pPr>
          </a:lstStyle>
          <a:p>
            <a:r>
              <a:rPr lang="es-ES" dirty="0" err="1"/>
              <a:t>Transpilación</a:t>
            </a:r>
            <a:endParaRPr dirty="0"/>
          </a:p>
        </p:txBody>
      </p:sp>
      <p:sp>
        <p:nvSpPr>
          <p:cNvPr id="154" name="Rectángulo 17"/>
          <p:cNvSpPr/>
          <p:nvPr/>
        </p:nvSpPr>
        <p:spPr>
          <a:xfrm>
            <a:off x="0" y="0"/>
            <a:ext cx="254000" cy="5143500"/>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163" name="Rectángulo 16"/>
          <p:cNvSpPr/>
          <p:nvPr/>
        </p:nvSpPr>
        <p:spPr>
          <a:xfrm>
            <a:off x="1626991" y="1343137"/>
            <a:ext cx="1058942"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Development</a:t>
            </a:r>
            <a:endParaRPr lang="es-ES" dirty="0"/>
          </a:p>
        </p:txBody>
      </p:sp>
      <p:sp>
        <p:nvSpPr>
          <p:cNvPr id="244" name="TextBox 3"/>
          <p:cNvSpPr txBox="1"/>
          <p:nvPr/>
        </p:nvSpPr>
        <p:spPr>
          <a:xfrm>
            <a:off x="1640250" y="2945537"/>
            <a:ext cx="1205471"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dirty="0"/>
              <a:t>Max </a:t>
            </a:r>
            <a:r>
              <a:rPr lang="es-ES" dirty="0" err="1"/>
              <a:t>Productivity</a:t>
            </a:r>
            <a:endParaRPr u="sng" dirty="0">
              <a:solidFill>
                <a:srgbClr val="0000FF"/>
              </a:solidFill>
              <a:uFill>
                <a:solidFill>
                  <a:srgbClr val="0000FF"/>
                </a:solidFill>
              </a:uFill>
              <a:hlinkClick r:id="rId3"/>
            </a:endParaRPr>
          </a:p>
        </p:txBody>
      </p:sp>
      <p:sp>
        <p:nvSpPr>
          <p:cNvPr id="100" name="Rectángulo 16">
            <a:extLst>
              <a:ext uri="{FF2B5EF4-FFF2-40B4-BE49-F238E27FC236}">
                <a16:creationId xmlns:a16="http://schemas.microsoft.com/office/drawing/2014/main" id="{F80DE360-95D3-4307-866A-CA67C74F5D11}"/>
              </a:ext>
            </a:extLst>
          </p:cNvPr>
          <p:cNvSpPr/>
          <p:nvPr/>
        </p:nvSpPr>
        <p:spPr>
          <a:xfrm>
            <a:off x="6125607" y="1343137"/>
            <a:ext cx="1256111"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User</a:t>
            </a:r>
            <a:r>
              <a:rPr lang="es-ES" dirty="0"/>
              <a:t> </a:t>
            </a:r>
            <a:r>
              <a:rPr lang="es-ES" dirty="0" err="1"/>
              <a:t>Experience</a:t>
            </a:r>
            <a:endParaRPr lang="es-ES" dirty="0"/>
          </a:p>
        </p:txBody>
      </p:sp>
      <p:pic>
        <p:nvPicPr>
          <p:cNvPr id="4" name="Gráfico 3">
            <a:extLst>
              <a:ext uri="{FF2B5EF4-FFF2-40B4-BE49-F238E27FC236}">
                <a16:creationId xmlns:a16="http://schemas.microsoft.com/office/drawing/2014/main" id="{F5744452-8DFE-4DB9-9E4E-E76DFF5DE5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414208" y="1666270"/>
            <a:ext cx="1371600" cy="1371600"/>
          </a:xfrm>
          <a:prstGeom prst="rect">
            <a:avLst/>
          </a:prstGeom>
        </p:spPr>
      </p:pic>
      <p:pic>
        <p:nvPicPr>
          <p:cNvPr id="8" name="Gráfico 7">
            <a:extLst>
              <a:ext uri="{FF2B5EF4-FFF2-40B4-BE49-F238E27FC236}">
                <a16:creationId xmlns:a16="http://schemas.microsoft.com/office/drawing/2014/main" id="{6AB6B133-B4F3-49B1-B1A0-80211FD87A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219877" y="1822409"/>
            <a:ext cx="1132208" cy="1132208"/>
          </a:xfrm>
          <a:prstGeom prst="rect">
            <a:avLst/>
          </a:prstGeom>
        </p:spPr>
      </p:pic>
      <p:pic>
        <p:nvPicPr>
          <p:cNvPr id="10" name="Gráfico 9">
            <a:extLst>
              <a:ext uri="{FF2B5EF4-FFF2-40B4-BE49-F238E27FC236}">
                <a16:creationId xmlns:a16="http://schemas.microsoft.com/office/drawing/2014/main" id="{6AE7F216-9C22-4D97-946B-9BDEE8DDA6E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45694" y="2352070"/>
            <a:ext cx="317324" cy="317324"/>
          </a:xfrm>
          <a:prstGeom prst="rect">
            <a:avLst/>
          </a:prstGeom>
        </p:spPr>
      </p:pic>
      <p:pic>
        <p:nvPicPr>
          <p:cNvPr id="12" name="Gráfico 11">
            <a:extLst>
              <a:ext uri="{FF2B5EF4-FFF2-40B4-BE49-F238E27FC236}">
                <a16:creationId xmlns:a16="http://schemas.microsoft.com/office/drawing/2014/main" id="{17BF99C9-082A-4495-BA5D-429C9728F61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27249" y="2338364"/>
            <a:ext cx="344738" cy="344736"/>
          </a:xfrm>
          <a:prstGeom prst="rect">
            <a:avLst/>
          </a:prstGeom>
        </p:spPr>
      </p:pic>
      <p:pic>
        <p:nvPicPr>
          <p:cNvPr id="14" name="Gráfico 13">
            <a:extLst>
              <a:ext uri="{FF2B5EF4-FFF2-40B4-BE49-F238E27FC236}">
                <a16:creationId xmlns:a16="http://schemas.microsoft.com/office/drawing/2014/main" id="{49E594B2-26E6-4745-88DE-82378A47F667}"/>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489016" y="2353517"/>
            <a:ext cx="316465" cy="316465"/>
          </a:xfrm>
          <a:prstGeom prst="rect">
            <a:avLst/>
          </a:prstGeom>
        </p:spPr>
      </p:pic>
      <p:pic>
        <p:nvPicPr>
          <p:cNvPr id="16" name="Gráfico 15">
            <a:extLst>
              <a:ext uri="{FF2B5EF4-FFF2-40B4-BE49-F238E27FC236}">
                <a16:creationId xmlns:a16="http://schemas.microsoft.com/office/drawing/2014/main" id="{10ED22B3-397B-4866-9D0C-08DC80F0CADC}"/>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67249" y="1915719"/>
            <a:ext cx="360000" cy="360000"/>
          </a:xfrm>
          <a:prstGeom prst="rect">
            <a:avLst/>
          </a:prstGeom>
        </p:spPr>
      </p:pic>
      <p:pic>
        <p:nvPicPr>
          <p:cNvPr id="18" name="Gráfico 17">
            <a:extLst>
              <a:ext uri="{FF2B5EF4-FFF2-40B4-BE49-F238E27FC236}">
                <a16:creationId xmlns:a16="http://schemas.microsoft.com/office/drawing/2014/main" id="{FAC44872-D4F9-451A-A5FB-E27961FBE13F}"/>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742874" y="1956064"/>
            <a:ext cx="317324" cy="317324"/>
          </a:xfrm>
          <a:prstGeom prst="rect">
            <a:avLst/>
          </a:prstGeom>
        </p:spPr>
      </p:pic>
      <p:sp>
        <p:nvSpPr>
          <p:cNvPr id="120" name="TextBox 3">
            <a:extLst>
              <a:ext uri="{FF2B5EF4-FFF2-40B4-BE49-F238E27FC236}">
                <a16:creationId xmlns:a16="http://schemas.microsoft.com/office/drawing/2014/main" id="{907682DA-6C97-46A4-8C86-2D17881B4CF0}"/>
              </a:ext>
            </a:extLst>
          </p:cNvPr>
          <p:cNvSpPr txBox="1"/>
          <p:nvPr/>
        </p:nvSpPr>
        <p:spPr>
          <a:xfrm>
            <a:off x="6176808" y="2940909"/>
            <a:ext cx="1312208"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defRPr sz="1200">
                <a:solidFill>
                  <a:srgbClr val="595959"/>
                </a:solidFill>
                <a:latin typeface="Open Sans"/>
                <a:ea typeface="Open Sans"/>
                <a:cs typeface="Open Sans"/>
                <a:sym typeface="Open Sans"/>
              </a:defRPr>
            </a:pPr>
            <a:r>
              <a:rPr lang="es-ES" dirty="0"/>
              <a:t>Max </a:t>
            </a:r>
            <a:r>
              <a:rPr lang="es-ES" dirty="0" err="1"/>
              <a:t>Compatibility</a:t>
            </a:r>
            <a:endParaRPr u="sng" dirty="0">
              <a:solidFill>
                <a:srgbClr val="0000FF"/>
              </a:solidFill>
              <a:uFill>
                <a:solidFill>
                  <a:srgbClr val="0000FF"/>
                </a:solidFill>
              </a:uFill>
              <a:hlinkClick r:id="rId3"/>
            </a:endParaRPr>
          </a:p>
        </p:txBody>
      </p:sp>
      <p:pic>
        <p:nvPicPr>
          <p:cNvPr id="22" name="Gráfico 21">
            <a:extLst>
              <a:ext uri="{FF2B5EF4-FFF2-40B4-BE49-F238E27FC236}">
                <a16:creationId xmlns:a16="http://schemas.microsoft.com/office/drawing/2014/main" id="{2D545087-8044-4829-84ED-AD7E03C9680D}"/>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2919217" y="2340262"/>
            <a:ext cx="414084" cy="414084"/>
          </a:xfrm>
          <a:prstGeom prst="rect">
            <a:avLst/>
          </a:prstGeom>
        </p:spPr>
      </p:pic>
      <p:pic>
        <p:nvPicPr>
          <p:cNvPr id="24" name="Gráfico 23">
            <a:extLst>
              <a:ext uri="{FF2B5EF4-FFF2-40B4-BE49-F238E27FC236}">
                <a16:creationId xmlns:a16="http://schemas.microsoft.com/office/drawing/2014/main" id="{EFB5E60E-55D2-4B20-A6F8-FC59244321B5}"/>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942667" y="1956064"/>
            <a:ext cx="367184" cy="367184"/>
          </a:xfrm>
          <a:prstGeom prst="rect">
            <a:avLst/>
          </a:prstGeom>
        </p:spPr>
      </p:pic>
      <p:pic>
        <p:nvPicPr>
          <p:cNvPr id="26" name="Gráfico 25">
            <a:extLst>
              <a:ext uri="{FF2B5EF4-FFF2-40B4-BE49-F238E27FC236}">
                <a16:creationId xmlns:a16="http://schemas.microsoft.com/office/drawing/2014/main" id="{51918BA5-069E-48CF-AEE4-CBC26576869A}"/>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06924" y="2383644"/>
            <a:ext cx="285750" cy="285750"/>
          </a:xfrm>
          <a:prstGeom prst="rect">
            <a:avLst/>
          </a:prstGeom>
        </p:spPr>
      </p:pic>
      <p:sp>
        <p:nvSpPr>
          <p:cNvPr id="129" name="Rectángulo redondeado">
            <a:extLst>
              <a:ext uri="{FF2B5EF4-FFF2-40B4-BE49-F238E27FC236}">
                <a16:creationId xmlns:a16="http://schemas.microsoft.com/office/drawing/2014/main" id="{ED124C5A-0070-43C8-B17C-56D9AE19DD32}"/>
              </a:ext>
            </a:extLst>
          </p:cNvPr>
          <p:cNvSpPr/>
          <p:nvPr/>
        </p:nvSpPr>
        <p:spPr>
          <a:xfrm>
            <a:off x="1665683" y="3782235"/>
            <a:ext cx="1066088" cy="579588"/>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sz="2400" dirty="0"/>
              <a:t>ES6+</a:t>
            </a:r>
            <a:endParaRPr sz="2400" dirty="0"/>
          </a:p>
        </p:txBody>
      </p:sp>
      <p:sp>
        <p:nvSpPr>
          <p:cNvPr id="131" name="Rectángulo redondeado">
            <a:extLst>
              <a:ext uri="{FF2B5EF4-FFF2-40B4-BE49-F238E27FC236}">
                <a16:creationId xmlns:a16="http://schemas.microsoft.com/office/drawing/2014/main" id="{782B69F7-B6D5-4318-814B-8FBAB4415941}"/>
              </a:ext>
            </a:extLst>
          </p:cNvPr>
          <p:cNvSpPr/>
          <p:nvPr/>
        </p:nvSpPr>
        <p:spPr>
          <a:xfrm>
            <a:off x="6366199" y="3782235"/>
            <a:ext cx="933426" cy="579588"/>
          </a:xfrm>
          <a:prstGeom prst="roundRect">
            <a:avLst>
              <a:gd name="adj" fmla="val 16044"/>
            </a:avLst>
          </a:prstGeom>
          <a:solidFill>
            <a:srgbClr val="EBD215"/>
          </a:solidFill>
          <a:ln w="12700" cap="flat">
            <a:noFill/>
            <a:miter lim="400000"/>
          </a:ln>
          <a:effectLst/>
        </p:spPr>
        <p:txBody>
          <a:bodyPr wrap="square" lIns="45719" tIns="45719" rIns="45719" bIns="45719" numCol="1" anchor="ctr">
            <a:noAutofit/>
          </a:bodyPr>
          <a:lstStyle/>
          <a:p>
            <a:pPr algn="ctr">
              <a:defRPr sz="1000">
                <a:solidFill>
                  <a:srgbClr val="FFFFFF"/>
                </a:solidFill>
                <a:latin typeface="Open Sans"/>
                <a:ea typeface="Open Sans"/>
                <a:cs typeface="Open Sans"/>
                <a:sym typeface="Open Sans"/>
              </a:defRPr>
            </a:pPr>
            <a:r>
              <a:rPr lang="es-ES" sz="2400" dirty="0"/>
              <a:t>ES5</a:t>
            </a:r>
            <a:endParaRPr sz="2400" dirty="0"/>
          </a:p>
        </p:txBody>
      </p:sp>
      <p:sp>
        <p:nvSpPr>
          <p:cNvPr id="132" name="TextBox 3">
            <a:extLst>
              <a:ext uri="{FF2B5EF4-FFF2-40B4-BE49-F238E27FC236}">
                <a16:creationId xmlns:a16="http://schemas.microsoft.com/office/drawing/2014/main" id="{94C42C01-156D-4402-848A-259AFC783035}"/>
              </a:ext>
            </a:extLst>
          </p:cNvPr>
          <p:cNvSpPr txBox="1"/>
          <p:nvPr/>
        </p:nvSpPr>
        <p:spPr>
          <a:xfrm>
            <a:off x="4210052" y="2940909"/>
            <a:ext cx="768854"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a:defRPr sz="1200">
                <a:solidFill>
                  <a:srgbClr val="595959"/>
                </a:solidFill>
                <a:latin typeface="Open Sans"/>
                <a:ea typeface="Open Sans"/>
                <a:cs typeface="Open Sans"/>
                <a:sym typeface="Open Sans"/>
              </a:defRPr>
            </a:pPr>
            <a:r>
              <a:rPr lang="es-ES" dirty="0"/>
              <a:t>POLYFILLS</a:t>
            </a:r>
            <a:endParaRPr u="sng" dirty="0">
              <a:solidFill>
                <a:srgbClr val="0000FF"/>
              </a:solidFill>
              <a:uFill>
                <a:solidFill>
                  <a:srgbClr val="0000FF"/>
                </a:solidFill>
              </a:uFill>
              <a:hlinkClick r:id="rId3"/>
            </a:endParaRPr>
          </a:p>
        </p:txBody>
      </p:sp>
      <p:pic>
        <p:nvPicPr>
          <p:cNvPr id="1026" name="Picture 2" descr="https://upload.wikimedia.org/wikipedia/commons/thumb/0/02/Babel_Logo.svg/2000px-Babel_Logo.svg.png">
            <a:extLst>
              <a:ext uri="{FF2B5EF4-FFF2-40B4-BE49-F238E27FC236}">
                <a16:creationId xmlns:a16="http://schemas.microsoft.com/office/drawing/2014/main" id="{0D83C3D3-3B06-4EFB-BA76-A4D543DE1738}"/>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3797597" y="3734033"/>
            <a:ext cx="1634944" cy="742253"/>
          </a:xfrm>
          <a:prstGeom prst="rect">
            <a:avLst/>
          </a:prstGeom>
          <a:noFill/>
        </p:spPr>
      </p:pic>
      <p:sp>
        <p:nvSpPr>
          <p:cNvPr id="135" name="Rectángulo redondeado">
            <a:extLst>
              <a:ext uri="{FF2B5EF4-FFF2-40B4-BE49-F238E27FC236}">
                <a16:creationId xmlns:a16="http://schemas.microsoft.com/office/drawing/2014/main" id="{52F046AC-F84F-4592-A50A-0A6CA90D670F}"/>
              </a:ext>
            </a:extLst>
          </p:cNvPr>
          <p:cNvSpPr/>
          <p:nvPr/>
        </p:nvSpPr>
        <p:spPr>
          <a:xfrm>
            <a:off x="3524133" y="3605188"/>
            <a:ext cx="2095734" cy="933680"/>
          </a:xfrm>
          <a:prstGeom prst="roundRect">
            <a:avLst>
              <a:gd name="adj" fmla="val 10635"/>
            </a:avLst>
          </a:prstGeom>
          <a:noFill/>
          <a:ln w="25400" cap="flat">
            <a:solidFill>
              <a:schemeClr val="tx1">
                <a:lumMod val="50000"/>
                <a:lumOff val="50000"/>
              </a:schemeClr>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cxnSp>
        <p:nvCxnSpPr>
          <p:cNvPr id="29" name="Conector recto de flecha 28">
            <a:extLst>
              <a:ext uri="{FF2B5EF4-FFF2-40B4-BE49-F238E27FC236}">
                <a16:creationId xmlns:a16="http://schemas.microsoft.com/office/drawing/2014/main" id="{02CFEC63-F3F7-4949-8975-4A709201A36F}"/>
              </a:ext>
            </a:extLst>
          </p:cNvPr>
          <p:cNvCxnSpPr>
            <a:stCxn id="129" idx="3"/>
            <a:endCxn id="135" idx="1"/>
          </p:cNvCxnSpPr>
          <p:nvPr/>
        </p:nvCxnSpPr>
        <p:spPr>
          <a:xfrm flipV="1">
            <a:off x="2731771" y="4072028"/>
            <a:ext cx="792362" cy="1"/>
          </a:xfrm>
          <a:prstGeom prst="straightConnector1">
            <a:avLst/>
          </a:prstGeom>
          <a:noFill/>
          <a:ln w="25400" cap="flat">
            <a:solidFill>
              <a:schemeClr val="tx1">
                <a:lumMod val="50000"/>
                <a:lumOff val="5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31" name="Conector recto de flecha 30">
            <a:extLst>
              <a:ext uri="{FF2B5EF4-FFF2-40B4-BE49-F238E27FC236}">
                <a16:creationId xmlns:a16="http://schemas.microsoft.com/office/drawing/2014/main" id="{702E9A5C-1F0F-40A4-8B87-1A6C7AE5B25D}"/>
              </a:ext>
            </a:extLst>
          </p:cNvPr>
          <p:cNvCxnSpPr>
            <a:stCxn id="135" idx="3"/>
            <a:endCxn id="131" idx="1"/>
          </p:cNvCxnSpPr>
          <p:nvPr/>
        </p:nvCxnSpPr>
        <p:spPr>
          <a:xfrm>
            <a:off x="5619867" y="4072028"/>
            <a:ext cx="746332" cy="1"/>
          </a:xfrm>
          <a:prstGeom prst="straightConnector1">
            <a:avLst/>
          </a:prstGeom>
          <a:noFill/>
          <a:ln w="25400" cap="flat">
            <a:solidFill>
              <a:schemeClr val="tx1">
                <a:lumMod val="50000"/>
                <a:lumOff val="50000"/>
              </a:schemeClr>
            </a:solidFill>
            <a:prstDash val="solid"/>
            <a:round/>
            <a:tailEnd type="triangle"/>
          </a:ln>
          <a:effectLst/>
          <a:sp3d/>
        </p:spPr>
        <p:style>
          <a:lnRef idx="0">
            <a:scrgbClr r="0" g="0" b="0"/>
          </a:lnRef>
          <a:fillRef idx="0">
            <a:scrgbClr r="0" g="0" b="0"/>
          </a:fillRef>
          <a:effectRef idx="0">
            <a:scrgbClr r="0" g="0" b="0"/>
          </a:effectRef>
          <a:fontRef idx="none"/>
        </p:style>
      </p:cxnSp>
      <p:cxnSp>
        <p:nvCxnSpPr>
          <p:cNvPr id="33" name="Conector recto de flecha 32">
            <a:extLst>
              <a:ext uri="{FF2B5EF4-FFF2-40B4-BE49-F238E27FC236}">
                <a16:creationId xmlns:a16="http://schemas.microsoft.com/office/drawing/2014/main" id="{34531F86-8497-4AEC-89BB-F3FD3ECC6815}"/>
              </a:ext>
            </a:extLst>
          </p:cNvPr>
          <p:cNvCxnSpPr>
            <a:cxnSpLocks/>
            <a:stCxn id="241" idx="2"/>
            <a:endCxn id="135" idx="0"/>
          </p:cNvCxnSpPr>
          <p:nvPr/>
        </p:nvCxnSpPr>
        <p:spPr>
          <a:xfrm>
            <a:off x="4572000" y="3214251"/>
            <a:ext cx="0" cy="390937"/>
          </a:xfrm>
          <a:prstGeom prst="straightConnector1">
            <a:avLst/>
          </a:prstGeom>
          <a:noFill/>
          <a:ln w="25400" cap="flat">
            <a:solidFill>
              <a:schemeClr val="tx1">
                <a:lumMod val="50000"/>
                <a:lumOff val="50000"/>
              </a:schemeClr>
            </a:solidFill>
            <a:prstDash val="solid"/>
            <a:round/>
            <a:tailEnd type="triangle"/>
          </a:ln>
          <a:effectLst/>
          <a:sp3d/>
        </p:spPr>
        <p:style>
          <a:lnRef idx="0">
            <a:scrgbClr r="0" g="0" b="0"/>
          </a:lnRef>
          <a:fillRef idx="0">
            <a:scrgbClr r="0" g="0" b="0"/>
          </a:fillRef>
          <a:effectRef idx="0">
            <a:scrgbClr r="0" g="0" b="0"/>
          </a:effectRef>
          <a:fontRef idx="none"/>
        </p:style>
      </p:cxnSp>
      <p:sp>
        <p:nvSpPr>
          <p:cNvPr id="241" name="Rectángulo redondeado">
            <a:extLst>
              <a:ext uri="{FF2B5EF4-FFF2-40B4-BE49-F238E27FC236}">
                <a16:creationId xmlns:a16="http://schemas.microsoft.com/office/drawing/2014/main" id="{9D31BED0-90F0-46E8-A222-EDBFD1CA484A}"/>
              </a:ext>
            </a:extLst>
          </p:cNvPr>
          <p:cNvSpPr/>
          <p:nvPr/>
        </p:nvSpPr>
        <p:spPr>
          <a:xfrm>
            <a:off x="4018249" y="2861489"/>
            <a:ext cx="1107502" cy="352762"/>
          </a:xfrm>
          <a:prstGeom prst="roundRect">
            <a:avLst>
              <a:gd name="adj" fmla="val 10635"/>
            </a:avLst>
          </a:prstGeom>
          <a:noFill/>
          <a:ln w="25400" cap="flat">
            <a:solidFill>
              <a:schemeClr val="tx1">
                <a:lumMod val="50000"/>
                <a:lumOff val="50000"/>
              </a:schemeClr>
            </a:solidFill>
            <a:prstDash val="solid"/>
            <a:round/>
          </a:ln>
          <a:effectLst/>
        </p:spPr>
        <p:txBody>
          <a:bodyPr wrap="square" lIns="45719" tIns="45719" rIns="45719" bIns="45719" numCol="1" anchor="ctr">
            <a:noAutofit/>
          </a:bodyPr>
          <a:lstStyle/>
          <a:p>
            <a:pPr>
              <a:defRPr sz="2400">
                <a:solidFill>
                  <a:srgbClr val="404040"/>
                </a:solidFill>
                <a:latin typeface="Open Sans"/>
                <a:ea typeface="Open Sans"/>
                <a:cs typeface="Open Sans"/>
                <a:sym typeface="Open Sans"/>
              </a:defRPr>
            </a:pPr>
            <a:endParaRPr/>
          </a:p>
        </p:txBody>
      </p:sp>
      <p:pic>
        <p:nvPicPr>
          <p:cNvPr id="3" name="Gráfico 2">
            <a:extLst>
              <a:ext uri="{FF2B5EF4-FFF2-40B4-BE49-F238E27FC236}">
                <a16:creationId xmlns:a16="http://schemas.microsoft.com/office/drawing/2014/main" id="{4C356A6D-008C-440C-96B0-01D2A0BD2754}"/>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464888" y="2960983"/>
            <a:ext cx="136663" cy="136663"/>
          </a:xfrm>
          <a:prstGeom prst="rect">
            <a:avLst/>
          </a:prstGeom>
        </p:spPr>
      </p:pic>
      <p:pic>
        <p:nvPicPr>
          <p:cNvPr id="34" name="Gráfico 33">
            <a:extLst>
              <a:ext uri="{FF2B5EF4-FFF2-40B4-BE49-F238E27FC236}">
                <a16:creationId xmlns:a16="http://schemas.microsoft.com/office/drawing/2014/main" id="{B77F77E3-E1DF-4B4A-B62F-D4D0E4F7B4D4}"/>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993033" y="2962435"/>
            <a:ext cx="136663" cy="136663"/>
          </a:xfrm>
          <a:prstGeom prst="rect">
            <a:avLst/>
          </a:prstGeom>
        </p:spPr>
      </p:pic>
    </p:spTree>
    <p:extLst>
      <p:ext uri="{BB962C8B-B14F-4D97-AF65-F5344CB8AC3E}">
        <p14:creationId xmlns:p14="http://schemas.microsoft.com/office/powerpoint/2010/main" val="125260804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Imagen 5" descr="Imagen 5"/>
          <p:cNvPicPr>
            <a:picLocks/>
          </p:cNvPicPr>
          <p:nvPr/>
        </p:nvPicPr>
        <p:blipFill>
          <a:blip r:embed="rId2"/>
          <a:stretch>
            <a:fillRect/>
          </a:stretch>
        </p:blipFill>
        <p:spPr>
          <a:xfrm>
            <a:off x="2740790" y="788750"/>
            <a:ext cx="3810001" cy="2143126"/>
          </a:xfrm>
          <a:prstGeom prst="rect">
            <a:avLst/>
          </a:prstGeom>
          <a:ln w="12700">
            <a:miter lim="400000"/>
          </a:ln>
        </p:spPr>
      </p:pic>
      <p:sp>
        <p:nvSpPr>
          <p:cNvPr id="293" name="Rectángulo 6"/>
          <p:cNvSpPr/>
          <p:nvPr/>
        </p:nvSpPr>
        <p:spPr>
          <a:xfrm rot="5400000">
            <a:off x="4426749" y="2036654"/>
            <a:ext cx="252001" cy="3395926"/>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294" name="Title 1"/>
          <p:cNvSpPr txBox="1"/>
          <p:nvPr/>
        </p:nvSpPr>
        <p:spPr>
          <a:xfrm>
            <a:off x="2854787" y="3044164"/>
            <a:ext cx="3434425" cy="609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tabLst>
                <a:tab pos="88900" algn="l"/>
              </a:tabLst>
              <a:defRPr sz="4000" spc="-300">
                <a:solidFill>
                  <a:srgbClr val="242415"/>
                </a:solidFill>
                <a:latin typeface="Montserrat SemiBold"/>
                <a:ea typeface="Montserrat SemiBold"/>
                <a:cs typeface="Montserrat SemiBold"/>
                <a:sym typeface="Montserrat SemiBold"/>
              </a:defRPr>
            </a:lvl1pPr>
          </a:lstStyle>
          <a:p>
            <a:r>
              <a:rPr dirty="0"/>
              <a:t>A por </a:t>
            </a:r>
            <a:r>
              <a:rPr dirty="0" err="1"/>
              <a:t>código</a:t>
            </a:r>
            <a:r>
              <a:rPr dirty="0"/>
              <a:t> !!!</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1245</TotalTime>
  <Words>3033</Words>
  <Application>Microsoft Office PowerPoint</Application>
  <PresentationFormat>Presentación en pantalla (16:9)</PresentationFormat>
  <Paragraphs>182</Paragraphs>
  <Slides>10</Slides>
  <Notes>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vt:i4>
      </vt:variant>
    </vt:vector>
  </HeadingPairs>
  <TitlesOfParts>
    <vt:vector size="19" baseType="lpstr">
      <vt:lpstr>Arial</vt:lpstr>
      <vt:lpstr>Calibri</vt:lpstr>
      <vt:lpstr>Dank Mono Regular</vt:lpstr>
      <vt:lpstr>Neo Sans Std</vt:lpstr>
      <vt:lpstr>Neo Sans Std Light</vt:lpstr>
      <vt:lpstr>Neo Sans Std Medium</vt:lpstr>
      <vt:lpstr>Open Sans</vt:lpstr>
      <vt:lpstr>Slack-Lato</vt:lpstr>
      <vt:lpstr>Office Theme</vt:lpstr>
      <vt:lpstr>Presentación de PowerPoint</vt:lpstr>
      <vt:lpstr>De qué está hecha la web …</vt:lpstr>
      <vt:lpstr>… actualmente</vt:lpstr>
      <vt:lpstr>Un poco de historia</vt:lpstr>
      <vt:lpstr>JavaScript, de un vistazo</vt:lpstr>
      <vt:lpstr>Compatibilidad</vt:lpstr>
      <vt:lpstr>Releases</vt:lpstr>
      <vt:lpstr>Transpilación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 qué está hecha la web</dc:title>
  <dc:creator>Javier Calzado</dc:creator>
  <cp:lastModifiedBy>Javier Calzado</cp:lastModifiedBy>
  <cp:revision>428</cp:revision>
  <dcterms:modified xsi:type="dcterms:W3CDTF">2024-11-03T12:38:29Z</dcterms:modified>
</cp:coreProperties>
</file>