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6" r:id="rId3"/>
    <p:sldId id="265" r:id="rId4"/>
    <p:sldId id="258" r:id="rId5"/>
    <p:sldId id="260" r:id="rId6"/>
    <p:sldId id="268" r:id="rId7"/>
    <p:sldId id="269" r:id="rId8"/>
    <p:sldId id="267" r:id="rId9"/>
    <p:sldId id="266" r:id="rId10"/>
    <p:sldId id="261" r:id="rId11"/>
    <p:sldId id="263"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317" userDrawn="1">
          <p15:clr>
            <a:srgbClr val="A4A3A4"/>
          </p15:clr>
        </p15:guide>
        <p15:guide id="4"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AD7"/>
    <a:srgbClr val="D54998"/>
    <a:srgbClr val="5567D5"/>
    <a:srgbClr val="3DA510"/>
    <a:srgbClr val="A6A6A6"/>
    <a:srgbClr val="F9E3F0"/>
    <a:srgbClr val="E5FFFE"/>
    <a:srgbClr val="B3FFFD"/>
    <a:srgbClr val="006A7B"/>
    <a:srgbClr val="F88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54142" autoAdjust="0"/>
  </p:normalViewPr>
  <p:slideViewPr>
    <p:cSldViewPr snapToGrid="0" showGuides="1">
      <p:cViewPr varScale="1">
        <p:scale>
          <a:sx n="94" d="100"/>
          <a:sy n="94" d="100"/>
        </p:scale>
        <p:origin x="2620" y="65"/>
      </p:cViewPr>
      <p:guideLst>
        <p:guide orient="horz" pos="1620"/>
        <p:guide pos="2880"/>
        <p:guide pos="317"/>
        <p:guide pos="4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ypescriptlang.org/tsconfig#isolatedModul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r>
              <a:rPr lang="es-ES" b="0" i="0" dirty="0">
                <a:solidFill>
                  <a:srgbClr val="D4D4D4"/>
                </a:solidFill>
                <a:effectLst/>
                <a:latin typeface="-apple-system"/>
              </a:rPr>
              <a:t>El panorama de los </a:t>
            </a:r>
            <a:r>
              <a:rPr lang="es-ES" b="0" i="1" dirty="0" err="1">
                <a:solidFill>
                  <a:srgbClr val="D4D4D4"/>
                </a:solidFill>
                <a:effectLst/>
                <a:latin typeface="-apple-system"/>
              </a:rPr>
              <a:t>bundlers</a:t>
            </a:r>
            <a:r>
              <a:rPr lang="es-ES" b="0" i="0" dirty="0">
                <a:solidFill>
                  <a:srgbClr val="D4D4D4"/>
                </a:solidFill>
                <a:effectLst/>
                <a:latin typeface="-apple-system"/>
              </a:rPr>
              <a:t> está relativamente maduro y es un nicho de mercado bastante copado. Es decir, hay una buena variedad de </a:t>
            </a:r>
            <a:r>
              <a:rPr lang="es-ES" b="0" i="1" dirty="0" err="1">
                <a:solidFill>
                  <a:srgbClr val="D4D4D4"/>
                </a:solidFill>
                <a:effectLst/>
                <a:latin typeface="-apple-system"/>
              </a:rPr>
              <a:t>bundlers</a:t>
            </a:r>
            <a:r>
              <a:rPr lang="es-ES" b="0" i="0" dirty="0">
                <a:solidFill>
                  <a:srgbClr val="D4D4D4"/>
                </a:solidFill>
                <a:effectLst/>
                <a:latin typeface="-apple-system"/>
              </a:rPr>
              <a:t>, bastante efectivos todos ellos a la hora de empaquetar y </a:t>
            </a:r>
            <a:r>
              <a:rPr lang="es-ES" b="0" i="0" dirty="0" err="1">
                <a:solidFill>
                  <a:srgbClr val="D4D4D4"/>
                </a:solidFill>
                <a:effectLst/>
                <a:latin typeface="-apple-system"/>
              </a:rPr>
              <a:t>productificar</a:t>
            </a:r>
            <a:r>
              <a:rPr lang="es-ES" b="0" i="0" dirty="0">
                <a:solidFill>
                  <a:srgbClr val="D4D4D4"/>
                </a:solidFill>
                <a:effectLst/>
                <a:latin typeface="-apple-system"/>
              </a:rPr>
              <a:t> nuestro código fuente en </a:t>
            </a:r>
            <a:r>
              <a:rPr lang="es-ES" b="0" i="0" dirty="0" err="1">
                <a:solidFill>
                  <a:srgbClr val="D4D4D4"/>
                </a:solidFill>
                <a:effectLst/>
                <a:latin typeface="-apple-system"/>
              </a:rPr>
              <a:t>front</a:t>
            </a:r>
            <a:r>
              <a:rPr lang="es-ES" b="0" i="0" dirty="0">
                <a:solidFill>
                  <a:srgbClr val="D4D4D4"/>
                </a:solidFill>
                <a:effectLst/>
                <a:latin typeface="-apple-system"/>
              </a:rPr>
              <a:t>. Por supuesto, </a:t>
            </a:r>
            <a:r>
              <a:rPr lang="es-ES" b="0" i="0" dirty="0" err="1">
                <a:solidFill>
                  <a:srgbClr val="D4D4D4"/>
                </a:solidFill>
                <a:effectLst/>
                <a:latin typeface="-apple-system"/>
              </a:rPr>
              <a:t>exiten</a:t>
            </a:r>
            <a:r>
              <a:rPr lang="es-ES" b="0" i="0" dirty="0">
                <a:solidFill>
                  <a:srgbClr val="D4D4D4"/>
                </a:solidFill>
                <a:effectLst/>
                <a:latin typeface="-apple-system"/>
              </a:rPr>
              <a:t> matices de uno a otro, y han evolucionado corrigiendo sus propios errores e inspirándose en sus competidores. Cada uno ha tratado de poner el foco en diferentes problemáticas que han ido surgiendo de manera natural, por ejemplo:</a:t>
            </a:r>
          </a:p>
          <a:p>
            <a:pPr algn="l">
              <a:buFont typeface="Arial" panose="020B0604020202020204" pitchFamily="34" charset="0"/>
              <a:buChar char="•"/>
            </a:pPr>
            <a:endParaRPr lang="es-ES" b="0" i="0" dirty="0">
              <a:solidFill>
                <a:srgbClr val="D4D4D4"/>
              </a:solidFill>
              <a:effectLst/>
              <a:latin typeface="-apple-system"/>
            </a:endParaRPr>
          </a:p>
          <a:p>
            <a:pPr algn="l">
              <a:buFont typeface="Arial" panose="020B0604020202020204" pitchFamily="34" charset="0"/>
              <a:buNone/>
            </a:pPr>
            <a:r>
              <a:rPr lang="es-ES" b="0" i="0" dirty="0">
                <a:solidFill>
                  <a:srgbClr val="D4D4D4"/>
                </a:solidFill>
                <a:effectLst/>
                <a:latin typeface="-apple-system"/>
              </a:rPr>
              <a:t>- </a:t>
            </a:r>
            <a:r>
              <a:rPr lang="es-ES" b="0" i="0" dirty="0" err="1">
                <a:solidFill>
                  <a:srgbClr val="D4D4D4"/>
                </a:solidFill>
                <a:effectLst/>
                <a:latin typeface="-apple-system"/>
              </a:rPr>
              <a:t>Webpack</a:t>
            </a:r>
            <a:r>
              <a:rPr lang="es-ES" b="0" i="0" dirty="0">
                <a:solidFill>
                  <a:srgbClr val="D4D4D4"/>
                </a:solidFill>
                <a:effectLst/>
                <a:latin typeface="-apple-system"/>
              </a:rPr>
              <a:t> ha sido (y es) el rey de los </a:t>
            </a:r>
            <a:r>
              <a:rPr lang="es-ES" b="0" i="1" dirty="0" err="1">
                <a:solidFill>
                  <a:srgbClr val="D4D4D4"/>
                </a:solidFill>
                <a:effectLst/>
                <a:latin typeface="-apple-system"/>
              </a:rPr>
              <a:t>bundlers</a:t>
            </a:r>
            <a:r>
              <a:rPr lang="es-ES" b="0" i="0" dirty="0">
                <a:solidFill>
                  <a:srgbClr val="D4D4D4"/>
                </a:solidFill>
                <a:effectLst/>
                <a:latin typeface="-apple-system"/>
              </a:rPr>
              <a:t> por su extensísima flexibilidad y variado ecosistema de </a:t>
            </a:r>
            <a:r>
              <a:rPr lang="es-ES" b="0" i="0" dirty="0" err="1">
                <a:solidFill>
                  <a:srgbClr val="D4D4D4"/>
                </a:solidFill>
                <a:effectLst/>
                <a:latin typeface="-apple-system"/>
              </a:rPr>
              <a:t>plugins</a:t>
            </a:r>
            <a:r>
              <a:rPr lang="es-ES" b="0" i="0" dirty="0">
                <a:solidFill>
                  <a:srgbClr val="D4D4D4"/>
                </a:solidFill>
                <a:effectLst/>
                <a:latin typeface="-apple-system"/>
              </a:rPr>
              <a:t>, elección casi de facto en proyectos complejos. Sin embargo, esta potencia también implica una curva de aprendizaje más abrupta, fatiga por configuraciones tediosas, o tiempo elevado hasta puesta en producción.</a:t>
            </a:r>
          </a:p>
          <a:p>
            <a:pPr algn="l">
              <a:buFont typeface="Arial" panose="020B0604020202020204" pitchFamily="34" charset="0"/>
              <a:buNone/>
            </a:pPr>
            <a:endParaRPr lang="es-ES" b="0" i="0" dirty="0">
              <a:solidFill>
                <a:srgbClr val="D4D4D4"/>
              </a:solidFill>
              <a:effectLst/>
              <a:latin typeface="-apple-system"/>
            </a:endParaRPr>
          </a:p>
          <a:p>
            <a:pPr algn="l">
              <a:buFont typeface="Arial" panose="020B0604020202020204" pitchFamily="34" charset="0"/>
              <a:buNone/>
            </a:pPr>
            <a:r>
              <a:rPr lang="es-ES" b="0" i="0" dirty="0">
                <a:solidFill>
                  <a:srgbClr val="D4D4D4"/>
                </a:solidFill>
                <a:effectLst/>
                <a:latin typeface="-apple-system"/>
              </a:rPr>
              <a:t>- Para solventar esa fatiga, aparecen </a:t>
            </a:r>
            <a:r>
              <a:rPr lang="es-ES" b="0" i="1" dirty="0" err="1">
                <a:solidFill>
                  <a:srgbClr val="D4D4D4"/>
                </a:solidFill>
                <a:effectLst/>
                <a:latin typeface="-apple-system"/>
              </a:rPr>
              <a:t>bundlers</a:t>
            </a:r>
            <a:r>
              <a:rPr lang="es-ES" b="0" i="0" dirty="0">
                <a:solidFill>
                  <a:srgbClr val="D4D4D4"/>
                </a:solidFill>
                <a:effectLst/>
                <a:latin typeface="-apple-system"/>
              </a:rPr>
              <a:t> como </a:t>
            </a:r>
            <a:r>
              <a:rPr lang="es-ES" b="0" i="0" dirty="0" err="1">
                <a:solidFill>
                  <a:srgbClr val="D4D4D4"/>
                </a:solidFill>
                <a:effectLst/>
                <a:latin typeface="-apple-system"/>
              </a:rPr>
              <a:t>parcel</a:t>
            </a:r>
            <a:r>
              <a:rPr lang="es-ES" b="0" i="0" dirty="0">
                <a:solidFill>
                  <a:srgbClr val="D4D4D4"/>
                </a:solidFill>
                <a:effectLst/>
                <a:latin typeface="-apple-system"/>
              </a:rPr>
              <a:t>, sin necesidad de un fichero de configuración ('</a:t>
            </a:r>
            <a:r>
              <a:rPr lang="es-ES" b="0" i="0" dirty="0" err="1">
                <a:solidFill>
                  <a:srgbClr val="D4D4D4"/>
                </a:solidFill>
                <a:effectLst/>
                <a:latin typeface="-apple-system"/>
              </a:rPr>
              <a:t>zero</a:t>
            </a:r>
            <a:r>
              <a:rPr lang="es-ES" b="0" i="0" dirty="0">
                <a:solidFill>
                  <a:srgbClr val="D4D4D4"/>
                </a:solidFill>
                <a:effectLst/>
                <a:latin typeface="-apple-system"/>
              </a:rPr>
              <a:t> </a:t>
            </a:r>
            <a:r>
              <a:rPr lang="es-ES" b="0" i="0" dirty="0" err="1">
                <a:solidFill>
                  <a:srgbClr val="D4D4D4"/>
                </a:solidFill>
                <a:effectLst/>
                <a:latin typeface="-apple-system"/>
              </a:rPr>
              <a:t>configuration</a:t>
            </a:r>
            <a:r>
              <a:rPr lang="es-ES" b="0" i="0" dirty="0">
                <a:solidFill>
                  <a:srgbClr val="D4D4D4"/>
                </a:solidFill>
                <a:effectLst/>
                <a:latin typeface="-apple-system"/>
              </a:rPr>
              <a:t>'), y listo para funcionar sin más, '</a:t>
            </a:r>
            <a:r>
              <a:rPr lang="es-ES" b="0" i="0" dirty="0" err="1">
                <a:solidFill>
                  <a:srgbClr val="D4D4D4"/>
                </a:solidFill>
                <a:effectLst/>
                <a:latin typeface="-apple-system"/>
              </a:rPr>
              <a:t>out</a:t>
            </a:r>
            <a:r>
              <a:rPr lang="es-ES" b="0" i="0" dirty="0">
                <a:solidFill>
                  <a:srgbClr val="D4D4D4"/>
                </a:solidFill>
                <a:effectLst/>
                <a:latin typeface="-apple-system"/>
              </a:rPr>
              <a:t> </a:t>
            </a:r>
            <a:r>
              <a:rPr lang="es-ES" b="0" i="0" dirty="0" err="1">
                <a:solidFill>
                  <a:srgbClr val="D4D4D4"/>
                </a:solidFill>
                <a:effectLst/>
                <a:latin typeface="-apple-system"/>
              </a:rPr>
              <a:t>of</a:t>
            </a:r>
            <a:r>
              <a:rPr lang="es-ES" b="0" i="0" dirty="0">
                <a:solidFill>
                  <a:srgbClr val="D4D4D4"/>
                </a:solidFill>
                <a:effectLst/>
                <a:latin typeface="-apple-system"/>
              </a:rPr>
              <a:t> </a:t>
            </a:r>
            <a:r>
              <a:rPr lang="es-ES" b="0" i="0" dirty="0" err="1">
                <a:solidFill>
                  <a:srgbClr val="D4D4D4"/>
                </a:solidFill>
                <a:effectLst/>
                <a:latin typeface="-apple-system"/>
              </a:rPr>
              <a:t>the</a:t>
            </a:r>
            <a:r>
              <a:rPr lang="es-ES" b="0" i="0" dirty="0">
                <a:solidFill>
                  <a:srgbClr val="D4D4D4"/>
                </a:solidFill>
                <a:effectLst/>
                <a:latin typeface="-apple-system"/>
              </a:rPr>
              <a:t> box', ofreciendo un amplio abanico de </a:t>
            </a:r>
            <a:r>
              <a:rPr lang="es-ES" b="0" i="0" dirty="0" err="1">
                <a:solidFill>
                  <a:srgbClr val="D4D4D4"/>
                </a:solidFill>
                <a:effectLst/>
                <a:latin typeface="-apple-system"/>
              </a:rPr>
              <a:t>loaders</a:t>
            </a:r>
            <a:r>
              <a:rPr lang="es-ES" b="0" i="0" dirty="0">
                <a:solidFill>
                  <a:srgbClr val="D4D4D4"/>
                </a:solidFill>
                <a:effectLst/>
                <a:latin typeface="-apple-system"/>
              </a:rPr>
              <a:t> por defecto y </a:t>
            </a:r>
            <a:r>
              <a:rPr lang="es-ES" b="0" i="0" dirty="0" err="1">
                <a:solidFill>
                  <a:srgbClr val="D4D4D4"/>
                </a:solidFill>
                <a:effectLst/>
                <a:latin typeface="-apple-system"/>
              </a:rPr>
              <a:t>settings</a:t>
            </a:r>
            <a:r>
              <a:rPr lang="es-ES" b="0" i="0" dirty="0">
                <a:solidFill>
                  <a:srgbClr val="D4D4D4"/>
                </a:solidFill>
                <a:effectLst/>
                <a:latin typeface="-apple-system"/>
              </a:rPr>
              <a:t> preestablecidos para los escenarios más comunes. Si bien la premisa '</a:t>
            </a:r>
            <a:r>
              <a:rPr lang="es-ES" b="0" i="0" dirty="0" err="1">
                <a:solidFill>
                  <a:srgbClr val="D4D4D4"/>
                </a:solidFill>
                <a:effectLst/>
                <a:latin typeface="-apple-system"/>
              </a:rPr>
              <a:t>zero</a:t>
            </a:r>
            <a:r>
              <a:rPr lang="es-ES" b="0" i="0" dirty="0">
                <a:solidFill>
                  <a:srgbClr val="D4D4D4"/>
                </a:solidFill>
                <a:effectLst/>
                <a:latin typeface="-apple-system"/>
              </a:rPr>
              <a:t> </a:t>
            </a:r>
            <a:r>
              <a:rPr lang="es-ES" b="0" i="0" dirty="0" err="1">
                <a:solidFill>
                  <a:srgbClr val="D4D4D4"/>
                </a:solidFill>
                <a:effectLst/>
                <a:latin typeface="-apple-system"/>
              </a:rPr>
              <a:t>config</a:t>
            </a:r>
            <a:r>
              <a:rPr lang="es-ES" b="0" i="0" dirty="0">
                <a:solidFill>
                  <a:srgbClr val="D4D4D4"/>
                </a:solidFill>
                <a:effectLst/>
                <a:latin typeface="-apple-system"/>
              </a:rPr>
              <a:t>' puede funcionar en proyectos pequeños, no es realista en proyectos a gran escala.</a:t>
            </a:r>
          </a:p>
          <a:p>
            <a:pPr algn="l">
              <a:buFont typeface="Arial" panose="020B0604020202020204" pitchFamily="34" charset="0"/>
              <a:buChar char="•"/>
            </a:pPr>
            <a:endParaRPr lang="es-ES" b="0" i="0" dirty="0">
              <a:solidFill>
                <a:srgbClr val="D4D4D4"/>
              </a:solidFill>
              <a:effectLst/>
              <a:latin typeface="-apple-system"/>
            </a:endParaRPr>
          </a:p>
          <a:p>
            <a:pPr algn="l">
              <a:buFont typeface="Arial" panose="020B0604020202020204" pitchFamily="34" charset="0"/>
              <a:buNone/>
            </a:pPr>
            <a:r>
              <a:rPr lang="es-ES" b="0" i="0" dirty="0">
                <a:solidFill>
                  <a:srgbClr val="D4D4D4"/>
                </a:solidFill>
                <a:effectLst/>
                <a:latin typeface="-apple-system"/>
              </a:rPr>
              <a:t>- Muchos de estos </a:t>
            </a:r>
            <a:r>
              <a:rPr lang="es-ES" b="0" i="1" dirty="0" err="1">
                <a:solidFill>
                  <a:srgbClr val="D4D4D4"/>
                </a:solidFill>
                <a:effectLst/>
                <a:latin typeface="-apple-system"/>
              </a:rPr>
              <a:t>bundlers</a:t>
            </a:r>
            <a:r>
              <a:rPr lang="es-ES" b="0" i="0" dirty="0">
                <a:solidFill>
                  <a:srgbClr val="D4D4D4"/>
                </a:solidFill>
                <a:effectLst/>
                <a:latin typeface="-apple-system"/>
              </a:rPr>
              <a:t> han crecido siguiendo el modelo de navaja suiza: abarcarlo todo (empaquetado de código, HTML </a:t>
            </a:r>
            <a:r>
              <a:rPr lang="es-ES" b="0" i="0" dirty="0" err="1">
                <a:solidFill>
                  <a:srgbClr val="D4D4D4"/>
                </a:solidFill>
                <a:effectLst/>
                <a:latin typeface="-apple-system"/>
              </a:rPr>
              <a:t>templating</a:t>
            </a:r>
            <a:r>
              <a:rPr lang="es-ES" b="0" i="0" dirty="0">
                <a:solidFill>
                  <a:srgbClr val="D4D4D4"/>
                </a:solidFill>
                <a:effectLst/>
                <a:latin typeface="-apple-system"/>
              </a:rPr>
              <a:t>, optimización de imágenes, procesado de CSS, </a:t>
            </a:r>
            <a:r>
              <a:rPr lang="es-ES" b="0" i="0" dirty="0" err="1">
                <a:solidFill>
                  <a:srgbClr val="D4D4D4"/>
                </a:solidFill>
                <a:effectLst/>
                <a:latin typeface="-apple-system"/>
              </a:rPr>
              <a:t>etc</a:t>
            </a:r>
            <a:r>
              <a:rPr lang="es-ES" b="0" i="0" dirty="0">
                <a:solidFill>
                  <a:srgbClr val="D4D4D4"/>
                </a:solidFill>
                <a:effectLst/>
                <a:latin typeface="-apple-system"/>
              </a:rPr>
              <a:t>). Como </a:t>
            </a:r>
            <a:r>
              <a:rPr lang="es-ES" b="0" i="0" dirty="0" err="1">
                <a:solidFill>
                  <a:srgbClr val="D4D4D4"/>
                </a:solidFill>
                <a:effectLst/>
                <a:latin typeface="-apple-system"/>
              </a:rPr>
              <a:t>respueta</a:t>
            </a:r>
            <a:r>
              <a:rPr lang="es-ES" b="0" i="0" dirty="0">
                <a:solidFill>
                  <a:srgbClr val="D4D4D4"/>
                </a:solidFill>
                <a:effectLst/>
                <a:latin typeface="-apple-system"/>
              </a:rPr>
              <a:t>, aparecen otros </a:t>
            </a:r>
            <a:r>
              <a:rPr lang="es-ES" b="0" i="1" dirty="0" err="1">
                <a:solidFill>
                  <a:srgbClr val="D4D4D4"/>
                </a:solidFill>
                <a:effectLst/>
                <a:latin typeface="-apple-system"/>
              </a:rPr>
              <a:t>bundlers</a:t>
            </a:r>
            <a:r>
              <a:rPr lang="es-ES" b="0" i="0" dirty="0">
                <a:solidFill>
                  <a:srgbClr val="D4D4D4"/>
                </a:solidFill>
                <a:effectLst/>
                <a:latin typeface="-apple-system"/>
              </a:rPr>
              <a:t> como </a:t>
            </a:r>
            <a:r>
              <a:rPr lang="es-ES" b="0" i="0" dirty="0" err="1">
                <a:solidFill>
                  <a:srgbClr val="D4D4D4"/>
                </a:solidFill>
                <a:effectLst/>
                <a:latin typeface="-apple-system"/>
              </a:rPr>
              <a:t>rollup</a:t>
            </a:r>
            <a:r>
              <a:rPr lang="es-ES" b="0" i="0" dirty="0">
                <a:solidFill>
                  <a:srgbClr val="D4D4D4"/>
                </a:solidFill>
                <a:effectLst/>
                <a:latin typeface="-apple-system"/>
              </a:rPr>
              <a:t>, que se concentra en el manejo de código </a:t>
            </a:r>
            <a:r>
              <a:rPr lang="es-ES" b="0" i="0" dirty="0" err="1">
                <a:solidFill>
                  <a:srgbClr val="D4D4D4"/>
                </a:solidFill>
                <a:effectLst/>
                <a:latin typeface="-apple-system"/>
              </a:rPr>
              <a:t>javascript</a:t>
            </a:r>
            <a:r>
              <a:rPr lang="es-ES" b="0" i="0" dirty="0">
                <a:solidFill>
                  <a:srgbClr val="D4D4D4"/>
                </a:solidFill>
                <a:effectLst/>
                <a:latin typeface="-apple-system"/>
              </a:rPr>
              <a:t>, y delegando el resto de funcionalidad a los </a:t>
            </a:r>
            <a:r>
              <a:rPr lang="es-ES" b="0" i="0" dirty="0" err="1">
                <a:solidFill>
                  <a:srgbClr val="D4D4D4"/>
                </a:solidFill>
                <a:effectLst/>
                <a:latin typeface="-apple-system"/>
              </a:rPr>
              <a:t>plugins</a:t>
            </a:r>
            <a:r>
              <a:rPr lang="es-ES" b="0" i="0" dirty="0">
                <a:solidFill>
                  <a:srgbClr val="D4D4D4"/>
                </a:solidFill>
                <a:effectLst/>
                <a:latin typeface="-apple-system"/>
              </a:rPr>
              <a:t>. Se suele decir que </a:t>
            </a:r>
            <a:r>
              <a:rPr lang="es-ES" b="0" i="0" dirty="0" err="1">
                <a:solidFill>
                  <a:srgbClr val="D4D4D4"/>
                </a:solidFill>
                <a:effectLst/>
                <a:latin typeface="-apple-system"/>
              </a:rPr>
              <a:t>rollup</a:t>
            </a:r>
            <a:r>
              <a:rPr lang="es-ES" b="0" i="0" dirty="0">
                <a:solidFill>
                  <a:srgbClr val="D4D4D4"/>
                </a:solidFill>
                <a:effectLst/>
                <a:latin typeface="-apple-system"/>
              </a:rPr>
              <a:t> es un </a:t>
            </a:r>
            <a:r>
              <a:rPr lang="es-ES" b="0" i="1" dirty="0" err="1">
                <a:solidFill>
                  <a:srgbClr val="D4D4D4"/>
                </a:solidFill>
                <a:effectLst/>
                <a:latin typeface="-apple-system"/>
              </a:rPr>
              <a:t>bundler</a:t>
            </a:r>
            <a:r>
              <a:rPr lang="es-ES" b="0" i="0" dirty="0">
                <a:solidFill>
                  <a:srgbClr val="D4D4D4"/>
                </a:solidFill>
                <a:effectLst/>
                <a:latin typeface="-apple-system"/>
              </a:rPr>
              <a:t> de nueva generación, su propósito es ser equilibrado e intentar perfeccionar lo ya existente, aunque no siempre lo consigue.</a:t>
            </a:r>
          </a:p>
          <a:p>
            <a:pPr marL="742950" lvl="1" indent="-285750" algn="l">
              <a:buFont typeface="Arial" panose="020B0604020202020204" pitchFamily="34" charset="0"/>
              <a:buChar char="•"/>
            </a:pPr>
            <a:r>
              <a:rPr lang="es-ES" b="0" i="0" dirty="0">
                <a:solidFill>
                  <a:srgbClr val="D4D4D4"/>
                </a:solidFill>
                <a:effectLst/>
                <a:latin typeface="-apple-system"/>
              </a:rPr>
              <a:t>No llega '</a:t>
            </a:r>
            <a:r>
              <a:rPr lang="es-ES" b="0" i="0" dirty="0" err="1">
                <a:solidFill>
                  <a:srgbClr val="D4D4D4"/>
                </a:solidFill>
                <a:effectLst/>
                <a:latin typeface="-apple-system"/>
              </a:rPr>
              <a:t>zero</a:t>
            </a:r>
            <a:r>
              <a:rPr lang="es-ES" b="0" i="0" dirty="0">
                <a:solidFill>
                  <a:srgbClr val="D4D4D4"/>
                </a:solidFill>
                <a:effectLst/>
                <a:latin typeface="-apple-system"/>
              </a:rPr>
              <a:t> </a:t>
            </a:r>
            <a:r>
              <a:rPr lang="es-ES" b="0" i="0" dirty="0" err="1">
                <a:solidFill>
                  <a:srgbClr val="D4D4D4"/>
                </a:solidFill>
                <a:effectLst/>
                <a:latin typeface="-apple-system"/>
              </a:rPr>
              <a:t>config</a:t>
            </a:r>
            <a:r>
              <a:rPr lang="es-ES" b="0" i="0" dirty="0">
                <a:solidFill>
                  <a:srgbClr val="D4D4D4"/>
                </a:solidFill>
                <a:effectLst/>
                <a:latin typeface="-apple-system"/>
              </a:rPr>
              <a:t>' de </a:t>
            </a:r>
            <a:r>
              <a:rPr lang="es-ES" b="0" i="0" dirty="0" err="1">
                <a:solidFill>
                  <a:srgbClr val="D4D4D4"/>
                </a:solidFill>
                <a:effectLst/>
                <a:latin typeface="-apple-system"/>
              </a:rPr>
              <a:t>parcel</a:t>
            </a:r>
            <a:r>
              <a:rPr lang="es-ES" b="0" i="0" dirty="0">
                <a:solidFill>
                  <a:srgbClr val="D4D4D4"/>
                </a:solidFill>
                <a:effectLst/>
                <a:latin typeface="-apple-system"/>
              </a:rPr>
              <a:t> pero ofrece un </a:t>
            </a:r>
            <a:r>
              <a:rPr lang="es-ES" b="0" i="0" dirty="0" err="1">
                <a:solidFill>
                  <a:srgbClr val="D4D4D4"/>
                </a:solidFill>
                <a:effectLst/>
                <a:latin typeface="-apple-system"/>
              </a:rPr>
              <a:t>setup</a:t>
            </a:r>
            <a:r>
              <a:rPr lang="es-ES" b="0" i="0" dirty="0">
                <a:solidFill>
                  <a:srgbClr val="D4D4D4"/>
                </a:solidFill>
                <a:effectLst/>
                <a:latin typeface="-apple-system"/>
              </a:rPr>
              <a:t> reducido en comparación a </a:t>
            </a:r>
            <a:r>
              <a:rPr lang="es-ES" b="0" i="0" dirty="0" err="1">
                <a:solidFill>
                  <a:srgbClr val="D4D4D4"/>
                </a:solidFill>
                <a:effectLst/>
                <a:latin typeface="-apple-system"/>
              </a:rPr>
              <a:t>webpack</a:t>
            </a:r>
            <a:r>
              <a:rPr lang="es-ES" b="0" i="0" dirty="0">
                <a:solidFill>
                  <a:srgbClr val="D4D4D4"/>
                </a:solidFill>
                <a:effectLst/>
                <a:latin typeface="-apple-system"/>
              </a:rPr>
              <a:t>.</a:t>
            </a:r>
          </a:p>
          <a:p>
            <a:pPr marL="742950" lvl="1" indent="-285750" algn="l">
              <a:buFont typeface="Arial" panose="020B0604020202020204" pitchFamily="34" charset="0"/>
              <a:buChar char="•"/>
            </a:pPr>
            <a:r>
              <a:rPr lang="es-ES" b="0" i="0" dirty="0">
                <a:solidFill>
                  <a:srgbClr val="D4D4D4"/>
                </a:solidFill>
                <a:effectLst/>
                <a:latin typeface="-apple-system"/>
              </a:rPr>
              <a:t>Cubre gran parte de la funcionalidad de </a:t>
            </a:r>
            <a:r>
              <a:rPr lang="es-ES" b="0" i="0" dirty="0" err="1">
                <a:solidFill>
                  <a:srgbClr val="D4D4D4"/>
                </a:solidFill>
                <a:effectLst/>
                <a:latin typeface="-apple-system"/>
              </a:rPr>
              <a:t>webpack</a:t>
            </a:r>
            <a:r>
              <a:rPr lang="es-ES" b="0" i="0" dirty="0">
                <a:solidFill>
                  <a:srgbClr val="D4D4D4"/>
                </a:solidFill>
                <a:effectLst/>
                <a:latin typeface="-apple-system"/>
              </a:rPr>
              <a:t> mejorando tamaño de salida de los </a:t>
            </a:r>
            <a:r>
              <a:rPr lang="es-ES" b="0" i="1" dirty="0" err="1">
                <a:solidFill>
                  <a:srgbClr val="D4D4D4"/>
                </a:solidFill>
                <a:effectLst/>
                <a:latin typeface="-apple-system"/>
              </a:rPr>
              <a:t>bundles</a:t>
            </a:r>
            <a:r>
              <a:rPr lang="es-ES" b="0" i="0" dirty="0">
                <a:solidFill>
                  <a:srgbClr val="D4D4D4"/>
                </a:solidFill>
                <a:effectLst/>
                <a:latin typeface="-apple-system"/>
              </a:rPr>
              <a:t> gracias a optimizaciones refinadas, aunque en cuanto a rendimiento no añade mejoras.</a:t>
            </a:r>
          </a:p>
          <a:p>
            <a:pPr algn="l">
              <a:buFont typeface="Arial" panose="020B0604020202020204" pitchFamily="34" charset="0"/>
              <a:buNone/>
            </a:pPr>
            <a:r>
              <a:rPr lang="es-ES" b="0" i="0" dirty="0">
                <a:solidFill>
                  <a:srgbClr val="D4D4D4"/>
                </a:solidFill>
                <a:effectLst/>
                <a:latin typeface="-apple-system"/>
              </a:rPr>
              <a:t> </a:t>
            </a:r>
          </a:p>
          <a:p>
            <a:pPr algn="l">
              <a:buFont typeface="Arial" panose="020B0604020202020204" pitchFamily="34" charset="0"/>
              <a:buNone/>
            </a:pPr>
            <a:r>
              <a:rPr lang="es-ES" b="0" i="0" dirty="0">
                <a:solidFill>
                  <a:srgbClr val="D4D4D4"/>
                </a:solidFill>
                <a:effectLst/>
                <a:latin typeface="-apple-system"/>
              </a:rPr>
              <a:t>- Y finalmente así llegamos al problema estrella, el que se ha llevado toda la atención recientemente: el </a:t>
            </a:r>
            <a:r>
              <a:rPr lang="es-ES" b="0" i="0" dirty="0" err="1">
                <a:solidFill>
                  <a:srgbClr val="D4D4D4"/>
                </a:solidFill>
                <a:effectLst/>
                <a:latin typeface="-apple-system"/>
              </a:rPr>
              <a:t>rendimiendo</a:t>
            </a:r>
            <a:r>
              <a:rPr lang="es-ES" b="0" i="0" dirty="0">
                <a:solidFill>
                  <a:srgbClr val="D4D4D4"/>
                </a:solidFill>
                <a:effectLst/>
                <a:latin typeface="-apple-system"/>
              </a:rPr>
              <a:t>. Lo trataremos en su propio apartado, pero antes veamos un resumen</a:t>
            </a:r>
          </a:p>
          <a:p>
            <a:endParaRPr lang="es-ES" dirty="0"/>
          </a:p>
        </p:txBody>
      </p:sp>
    </p:spTree>
    <p:extLst>
      <p:ext uri="{BB962C8B-B14F-4D97-AF65-F5344CB8AC3E}">
        <p14:creationId xmlns:p14="http://schemas.microsoft.com/office/powerpoint/2010/main" val="400730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r>
              <a:rPr lang="es-ES" b="0" i="0" dirty="0">
                <a:solidFill>
                  <a:srgbClr val="D4D4D4"/>
                </a:solidFill>
                <a:effectLst/>
                <a:latin typeface="-apple-system"/>
              </a:rPr>
              <a:t>Cada vez diseñamos aplicaciones más complejas y ambiciosas. A medida que los proyectos han ido creciendo, con cientos o incluso miles de módulos, nos encontramos con un cuello de botella en los </a:t>
            </a:r>
            <a:r>
              <a:rPr lang="es-ES" b="0" i="1" dirty="0" err="1">
                <a:solidFill>
                  <a:srgbClr val="D4D4D4"/>
                </a:solidFill>
                <a:effectLst/>
                <a:latin typeface="-apple-system"/>
              </a:rPr>
              <a:t>bundlers</a:t>
            </a:r>
            <a:r>
              <a:rPr lang="es-ES" b="0" i="0" dirty="0">
                <a:solidFill>
                  <a:srgbClr val="D4D4D4"/>
                </a:solidFill>
                <a:effectLst/>
                <a:latin typeface="-apple-system"/>
              </a:rPr>
              <a:t> tradicionales, que penalizan el tiempo de generación de nuestros paquetes o la puesta en marcha o disponibilidad de un servidor de desarrollo.</a:t>
            </a:r>
          </a:p>
          <a:p>
            <a:pPr algn="l"/>
            <a:endParaRPr lang="es-ES" b="0" i="0" dirty="0">
              <a:solidFill>
                <a:srgbClr val="D4D4D4"/>
              </a:solidFill>
              <a:effectLst/>
              <a:latin typeface="-apple-system"/>
            </a:endParaRPr>
          </a:p>
          <a:p>
            <a:pPr algn="l"/>
            <a:r>
              <a:rPr lang="es-ES" b="0" i="0" dirty="0">
                <a:solidFill>
                  <a:srgbClr val="D4D4D4"/>
                </a:solidFill>
                <a:effectLst/>
                <a:latin typeface="-apple-system"/>
              </a:rPr>
              <a:t>Ahora que la lupa está puesta en maximizar la velocidad y experiencia de desarrollo, se empieza a cuestionar que </a:t>
            </a:r>
            <a:r>
              <a:rPr lang="es-ES" b="0" i="0" dirty="0" err="1">
                <a:solidFill>
                  <a:srgbClr val="D4D4D4"/>
                </a:solidFill>
                <a:effectLst/>
                <a:latin typeface="-apple-system"/>
              </a:rPr>
              <a:t>Javascript</a:t>
            </a:r>
            <a:r>
              <a:rPr lang="es-ES" b="0" i="0" dirty="0">
                <a:solidFill>
                  <a:srgbClr val="D4D4D4"/>
                </a:solidFill>
                <a:effectLst/>
                <a:latin typeface="-apple-system"/>
              </a:rPr>
              <a:t> sea el lenguaje adecuado para desarrollar todo este '</a:t>
            </a:r>
            <a:r>
              <a:rPr lang="es-ES" b="0" i="0" dirty="0" err="1">
                <a:solidFill>
                  <a:srgbClr val="D4D4D4"/>
                </a:solidFill>
                <a:effectLst/>
                <a:latin typeface="-apple-system"/>
              </a:rPr>
              <a:t>tooling</a:t>
            </a:r>
            <a:r>
              <a:rPr lang="es-ES" b="0" i="0" dirty="0">
                <a:solidFill>
                  <a:srgbClr val="D4D4D4"/>
                </a:solidFill>
                <a:effectLst/>
                <a:latin typeface="-apple-system"/>
              </a:rPr>
              <a:t>' relacionado con la construcción de proyectos. La </a:t>
            </a:r>
            <a:r>
              <a:rPr lang="es-ES" b="1" i="0" dirty="0">
                <a:solidFill>
                  <a:srgbClr val="D4D4D4"/>
                </a:solidFill>
                <a:effectLst/>
                <a:latin typeface="-apple-system"/>
              </a:rPr>
              <a:t>nueva tendencia</a:t>
            </a:r>
            <a:r>
              <a:rPr lang="es-ES" b="0" i="0" dirty="0">
                <a:solidFill>
                  <a:srgbClr val="D4D4D4"/>
                </a:solidFill>
                <a:effectLst/>
                <a:latin typeface="-apple-system"/>
              </a:rPr>
              <a:t> parece ser el uso de </a:t>
            </a:r>
            <a:r>
              <a:rPr lang="es-ES" b="1" i="0" dirty="0">
                <a:solidFill>
                  <a:srgbClr val="D4D4D4"/>
                </a:solidFill>
                <a:effectLst/>
                <a:latin typeface="-apple-system"/>
              </a:rPr>
              <a:t>lenguajes de bajo nivel y alto rendimiento</a:t>
            </a:r>
            <a:r>
              <a:rPr lang="es-ES" b="0" i="0" dirty="0">
                <a:solidFill>
                  <a:srgbClr val="D4D4D4"/>
                </a:solidFill>
                <a:effectLst/>
                <a:latin typeface="-apple-system"/>
              </a:rPr>
              <a:t> para las herramientas dedicadas a la </a:t>
            </a:r>
            <a:r>
              <a:rPr lang="es-ES" b="1" i="0" dirty="0">
                <a:solidFill>
                  <a:srgbClr val="D4D4D4"/>
                </a:solidFill>
                <a:effectLst/>
                <a:latin typeface="-apple-system"/>
              </a:rPr>
              <a:t>compilación y construcción de aplicaciones </a:t>
            </a:r>
            <a:r>
              <a:rPr lang="es-ES" b="1" i="0" dirty="0" err="1">
                <a:solidFill>
                  <a:srgbClr val="D4D4D4"/>
                </a:solidFill>
                <a:effectLst/>
                <a:latin typeface="-apple-system"/>
              </a:rPr>
              <a:t>Javascript</a:t>
            </a:r>
            <a:r>
              <a:rPr lang="es-ES" b="0" i="0" dirty="0">
                <a:solidFill>
                  <a:srgbClr val="D4D4D4"/>
                </a:solidFill>
                <a:effectLst/>
                <a:latin typeface="-apple-system"/>
              </a:rPr>
              <a:t>.</a:t>
            </a:r>
          </a:p>
          <a:p>
            <a:pPr algn="l"/>
            <a:endParaRPr lang="es-ES" b="0" i="0" dirty="0">
              <a:solidFill>
                <a:srgbClr val="D4D4D4"/>
              </a:solidFill>
              <a:effectLst/>
              <a:latin typeface="-apple-system"/>
            </a:endParaRPr>
          </a:p>
          <a:p>
            <a:pPr algn="l"/>
            <a:r>
              <a:rPr lang="es-ES" b="0" i="0" dirty="0">
                <a:solidFill>
                  <a:srgbClr val="D4D4D4"/>
                </a:solidFill>
                <a:effectLst/>
                <a:latin typeface="-apple-system"/>
              </a:rPr>
              <a:t>Con esa premisa, han aparecido algunos </a:t>
            </a:r>
            <a:r>
              <a:rPr lang="es-ES" b="0" i="1" dirty="0" err="1">
                <a:solidFill>
                  <a:srgbClr val="D4D4D4"/>
                </a:solidFill>
                <a:effectLst/>
                <a:latin typeface="-apple-system"/>
              </a:rPr>
              <a:t>transformers</a:t>
            </a:r>
            <a:r>
              <a:rPr lang="es-ES" b="0" i="0" dirty="0">
                <a:solidFill>
                  <a:srgbClr val="D4D4D4"/>
                </a:solidFill>
                <a:effectLst/>
                <a:latin typeface="-apple-system"/>
              </a:rPr>
              <a:t> novedosos como </a:t>
            </a:r>
            <a:r>
              <a:rPr lang="es-ES" b="0" i="0" dirty="0" err="1">
                <a:solidFill>
                  <a:srgbClr val="D4D4D4"/>
                </a:solidFill>
                <a:effectLst/>
                <a:latin typeface="-apple-system"/>
              </a:rPr>
              <a:t>swc</a:t>
            </a:r>
            <a:r>
              <a:rPr lang="es-ES" b="0" i="0" dirty="0">
                <a:solidFill>
                  <a:srgbClr val="D4D4D4"/>
                </a:solidFill>
                <a:effectLst/>
                <a:latin typeface="-apple-system"/>
              </a:rPr>
              <a:t> (2019, escrito en </a:t>
            </a:r>
            <a:r>
              <a:rPr lang="es-ES" b="0" i="0" dirty="0" err="1">
                <a:solidFill>
                  <a:srgbClr val="D4D4D4"/>
                </a:solidFill>
                <a:effectLst/>
                <a:latin typeface="-apple-system"/>
              </a:rPr>
              <a:t>Rust</a:t>
            </a:r>
            <a:r>
              <a:rPr lang="es-ES" b="0" i="0" dirty="0">
                <a:solidFill>
                  <a:srgbClr val="D4D4D4"/>
                </a:solidFill>
                <a:effectLst/>
                <a:latin typeface="-apple-system"/>
              </a:rPr>
              <a:t>) o </a:t>
            </a:r>
            <a:r>
              <a:rPr lang="es-ES" b="0" i="0" dirty="0" err="1">
                <a:solidFill>
                  <a:srgbClr val="D4D4D4"/>
                </a:solidFill>
                <a:effectLst/>
                <a:latin typeface="-apple-system"/>
              </a:rPr>
              <a:t>esbuild</a:t>
            </a:r>
            <a:r>
              <a:rPr lang="es-ES" b="0" i="0" dirty="0">
                <a:solidFill>
                  <a:srgbClr val="D4D4D4"/>
                </a:solidFill>
                <a:effectLst/>
                <a:latin typeface="-apple-system"/>
              </a:rPr>
              <a:t> (2020, escrito en </a:t>
            </a:r>
            <a:r>
              <a:rPr lang="es-ES" b="0" i="0" dirty="0" err="1">
                <a:solidFill>
                  <a:srgbClr val="D4D4D4"/>
                </a:solidFill>
                <a:effectLst/>
                <a:latin typeface="-apple-system"/>
              </a:rPr>
              <a:t>Go</a:t>
            </a:r>
            <a:r>
              <a:rPr lang="es-ES" b="0" i="0" dirty="0">
                <a:solidFill>
                  <a:srgbClr val="D4D4D4"/>
                </a:solidFill>
                <a:effectLst/>
                <a:latin typeface="-apple-system"/>
              </a:rPr>
              <a:t>) </a:t>
            </a:r>
            <a:r>
              <a:rPr lang="es-ES" b="0" i="0" dirty="0" err="1">
                <a:solidFill>
                  <a:srgbClr val="D4D4D4"/>
                </a:solidFill>
                <a:effectLst/>
                <a:latin typeface="-apple-system"/>
              </a:rPr>
              <a:t>asi</a:t>
            </a:r>
            <a:r>
              <a:rPr lang="es-ES" b="0" i="0" dirty="0">
                <a:solidFill>
                  <a:srgbClr val="D4D4D4"/>
                </a:solidFill>
                <a:effectLst/>
                <a:latin typeface="-apple-system"/>
              </a:rPr>
              <a:t> como otros proyectos ambiciosos como rome (del creador de babel, escrito en </a:t>
            </a:r>
            <a:r>
              <a:rPr lang="es-ES" b="0" i="0" dirty="0" err="1">
                <a:solidFill>
                  <a:srgbClr val="D4D4D4"/>
                </a:solidFill>
                <a:effectLst/>
                <a:latin typeface="-apple-system"/>
              </a:rPr>
              <a:t>Rust</a:t>
            </a:r>
            <a:r>
              <a:rPr lang="es-ES" b="0" i="0" dirty="0">
                <a:solidFill>
                  <a:srgbClr val="D4D4D4"/>
                </a:solidFill>
                <a:effectLst/>
                <a:latin typeface="-apple-system"/>
              </a:rPr>
              <a:t>). Además de </a:t>
            </a:r>
            <a:r>
              <a:rPr lang="es-ES" b="0" i="1" dirty="0" err="1">
                <a:solidFill>
                  <a:srgbClr val="D4D4D4"/>
                </a:solidFill>
                <a:effectLst/>
                <a:latin typeface="-apple-system"/>
              </a:rPr>
              <a:t>transformers</a:t>
            </a:r>
            <a:r>
              <a:rPr lang="es-ES" b="0" i="0" dirty="0">
                <a:solidFill>
                  <a:srgbClr val="D4D4D4"/>
                </a:solidFill>
                <a:effectLst/>
                <a:latin typeface="-apple-system"/>
              </a:rPr>
              <a:t>, toda esta nueva generación de herramientas puede ser usada como </a:t>
            </a:r>
            <a:r>
              <a:rPr lang="es-ES" b="0" i="1" dirty="0" err="1">
                <a:solidFill>
                  <a:srgbClr val="D4D4D4"/>
                </a:solidFill>
                <a:effectLst/>
                <a:latin typeface="-apple-system"/>
              </a:rPr>
              <a:t>bundlers</a:t>
            </a:r>
            <a:r>
              <a:rPr lang="es-ES" b="0" i="0" dirty="0">
                <a:solidFill>
                  <a:srgbClr val="D4D4D4"/>
                </a:solidFill>
                <a:effectLst/>
                <a:latin typeface="-apple-system"/>
              </a:rPr>
              <a:t> también.</a:t>
            </a:r>
          </a:p>
          <a:p>
            <a:pPr algn="l"/>
            <a:endParaRPr lang="es-ES" b="0" i="0" dirty="0">
              <a:solidFill>
                <a:srgbClr val="D4D4D4"/>
              </a:solidFill>
              <a:effectLst/>
              <a:latin typeface="-apple-system"/>
            </a:endParaRPr>
          </a:p>
          <a:p>
            <a:r>
              <a:rPr lang="es-ES" dirty="0">
                <a:effectLst/>
              </a:rPr>
              <a:t>Un transformador (</a:t>
            </a:r>
            <a:r>
              <a:rPr lang="es-ES" dirty="0" err="1">
                <a:effectLst/>
              </a:rPr>
              <a:t>loaders</a:t>
            </a:r>
            <a:r>
              <a:rPr lang="es-ES" dirty="0">
                <a:effectLst/>
              </a:rPr>
              <a:t> en </a:t>
            </a:r>
            <a:r>
              <a:rPr lang="es-ES" dirty="0" err="1">
                <a:effectLst/>
              </a:rPr>
              <a:t>webpack</a:t>
            </a:r>
            <a:r>
              <a:rPr lang="es-ES" dirty="0">
                <a:effectLst/>
              </a:rPr>
              <a:t>) es el encargado </a:t>
            </a:r>
            <a:r>
              <a:rPr lang="es-ES" dirty="0" err="1">
                <a:effectLst/>
              </a:rPr>
              <a:t>parsear</a:t>
            </a:r>
            <a:r>
              <a:rPr lang="es-ES" dirty="0">
                <a:effectLst/>
              </a:rPr>
              <a:t> y </a:t>
            </a:r>
            <a:r>
              <a:rPr lang="es-ES" dirty="0" err="1">
                <a:effectLst/>
              </a:rPr>
              <a:t>transpilar</a:t>
            </a:r>
            <a:r>
              <a:rPr lang="es-ES" dirty="0">
                <a:effectLst/>
              </a:rPr>
              <a:t> código </a:t>
            </a:r>
            <a:r>
              <a:rPr lang="es-ES" dirty="0" err="1">
                <a:effectLst/>
              </a:rPr>
              <a:t>javascript</a:t>
            </a:r>
            <a:r>
              <a:rPr lang="es-ES" dirty="0">
                <a:effectLst/>
              </a:rPr>
              <a:t> (o </a:t>
            </a:r>
            <a:r>
              <a:rPr lang="es-ES" dirty="0" err="1">
                <a:effectLst/>
              </a:rPr>
              <a:t>typescript</a:t>
            </a:r>
            <a:r>
              <a:rPr lang="es-ES" dirty="0">
                <a:effectLst/>
              </a:rPr>
              <a:t>). Los </a:t>
            </a:r>
            <a:r>
              <a:rPr lang="es-ES" i="1" dirty="0" err="1">
                <a:effectLst/>
              </a:rPr>
              <a:t>bundlers</a:t>
            </a:r>
            <a:r>
              <a:rPr lang="es-ES" dirty="0">
                <a:effectLst/>
              </a:rPr>
              <a:t> utilizan estos transformadores internamente para recopilar múltiples ficheros de código y otros </a:t>
            </a:r>
            <a:r>
              <a:rPr lang="es-ES" dirty="0" err="1">
                <a:effectLst/>
              </a:rPr>
              <a:t>assets</a:t>
            </a:r>
            <a:r>
              <a:rPr lang="es-ES" dirty="0">
                <a:effectLst/>
              </a:rPr>
              <a:t> y generar el </a:t>
            </a:r>
            <a:r>
              <a:rPr lang="es-ES" i="1" dirty="0" err="1">
                <a:effectLst/>
              </a:rPr>
              <a:t>bundle</a:t>
            </a:r>
            <a:r>
              <a:rPr lang="es-ES" dirty="0">
                <a:effectLst/>
              </a:rPr>
              <a:t>. Los más conocidos actualmente son babel y </a:t>
            </a:r>
            <a:r>
              <a:rPr lang="es-ES" dirty="0" err="1">
                <a:effectLst/>
              </a:rPr>
              <a:t>tsc</a:t>
            </a:r>
            <a:r>
              <a:rPr lang="es-ES" dirty="0">
                <a:effectLst/>
              </a:rPr>
              <a:t>.</a:t>
            </a:r>
          </a:p>
          <a:p>
            <a:endParaRPr lang="es-ES" dirty="0"/>
          </a:p>
        </p:txBody>
      </p:sp>
    </p:spTree>
    <p:extLst>
      <p:ext uri="{BB962C8B-B14F-4D97-AF65-F5344CB8AC3E}">
        <p14:creationId xmlns:p14="http://schemas.microsoft.com/office/powerpoint/2010/main" val="146408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r>
              <a:rPr lang="es-ES" b="0" i="0" dirty="0">
                <a:solidFill>
                  <a:srgbClr val="D4D4D4"/>
                </a:solidFill>
                <a:effectLst/>
                <a:latin typeface="-apple-system"/>
              </a:rPr>
              <a:t>Vite irrumpe fuertemente decidido a mejorar drásticamente la experiencia de los desarrolladores, hacerlos más productivos y felices. Y para ello, identifica 2 puntos clave:</a:t>
            </a:r>
          </a:p>
          <a:p>
            <a:pPr algn="l"/>
            <a:endParaRPr lang="es-ES" b="0" i="0" dirty="0">
              <a:solidFill>
                <a:srgbClr val="D4D4D4"/>
              </a:solidFill>
              <a:effectLst/>
              <a:latin typeface="-apple-system"/>
            </a:endParaRPr>
          </a:p>
          <a:p>
            <a:pPr algn="l">
              <a:buFont typeface="Arial" panose="020B0604020202020204" pitchFamily="34" charset="0"/>
              <a:buChar char="•"/>
            </a:pPr>
            <a:r>
              <a:rPr lang="es-ES" b="0" i="0" dirty="0">
                <a:solidFill>
                  <a:srgbClr val="D4D4D4"/>
                </a:solidFill>
                <a:effectLst/>
                <a:latin typeface="-apple-system"/>
              </a:rPr>
              <a:t> Minimizar el tiempo de arranque del servidor de desarrollo.</a:t>
            </a:r>
          </a:p>
          <a:p>
            <a:pPr algn="l">
              <a:buFont typeface="Arial" panose="020B0604020202020204" pitchFamily="34" charset="0"/>
              <a:buChar char="•"/>
            </a:pPr>
            <a:r>
              <a:rPr lang="es-ES" b="0" i="0" dirty="0">
                <a:solidFill>
                  <a:srgbClr val="D4D4D4"/>
                </a:solidFill>
                <a:effectLst/>
                <a:latin typeface="-apple-system"/>
              </a:rPr>
              <a:t> Minimizar el retardo desde que editamos código hasta que se refleja en el navegador.</a:t>
            </a:r>
          </a:p>
          <a:p>
            <a:pPr algn="l"/>
            <a:endParaRPr lang="es-ES" b="0" i="0" dirty="0">
              <a:solidFill>
                <a:srgbClr val="D4D4D4"/>
              </a:solidFill>
              <a:effectLst/>
              <a:latin typeface="-apple-system"/>
            </a:endParaRPr>
          </a:p>
          <a:p>
            <a:pPr algn="l"/>
            <a:r>
              <a:rPr lang="es-ES" b="0" i="0" dirty="0">
                <a:solidFill>
                  <a:srgbClr val="D4D4D4"/>
                </a:solidFill>
                <a:effectLst/>
                <a:latin typeface="-apple-system"/>
              </a:rPr>
              <a:t>Ambos objetivos tienen que ver con el flujo de desarrollo, y no de producción. Y aquí es donde vite se desmarca del resto de </a:t>
            </a:r>
            <a:r>
              <a:rPr lang="es-ES" b="0" i="1" dirty="0" err="1">
                <a:solidFill>
                  <a:srgbClr val="D4D4D4"/>
                </a:solidFill>
                <a:effectLst/>
                <a:latin typeface="-apple-system"/>
              </a:rPr>
              <a:t>bundlers</a:t>
            </a:r>
            <a:r>
              <a:rPr lang="es-ES" b="0" i="0" dirty="0">
                <a:solidFill>
                  <a:srgbClr val="D4D4D4"/>
                </a:solidFill>
                <a:effectLst/>
                <a:latin typeface="-apple-system"/>
              </a:rPr>
              <a:t> tradicionales:</a:t>
            </a:r>
          </a:p>
          <a:p>
            <a:pPr algn="l"/>
            <a:endParaRPr lang="es-ES" b="0" i="0" dirty="0">
              <a:solidFill>
                <a:srgbClr val="D4D4D4"/>
              </a:solidFill>
              <a:effectLst/>
              <a:latin typeface="-apple-system"/>
            </a:endParaRPr>
          </a:p>
          <a:p>
            <a:r>
              <a:rPr lang="es-ES" dirty="0">
                <a:effectLst/>
              </a:rPr>
              <a:t>Establece </a:t>
            </a:r>
            <a:r>
              <a:rPr lang="es-ES" b="1" dirty="0">
                <a:effectLst/>
              </a:rPr>
              <a:t>2 flujos</a:t>
            </a:r>
            <a:r>
              <a:rPr lang="es-ES" dirty="0">
                <a:effectLst/>
              </a:rPr>
              <a:t> claramente diferenciados, </a:t>
            </a:r>
            <a:r>
              <a:rPr lang="es-ES" b="1" dirty="0">
                <a:effectLst/>
              </a:rPr>
              <a:t>desarrollo y producción</a:t>
            </a:r>
            <a:r>
              <a:rPr lang="es-ES" dirty="0">
                <a:effectLst/>
              </a:rPr>
              <a:t>, y aplica una </a:t>
            </a:r>
            <a:r>
              <a:rPr lang="es-ES" b="1" dirty="0">
                <a:effectLst/>
              </a:rPr>
              <a:t>aproximación diferente</a:t>
            </a:r>
            <a:r>
              <a:rPr lang="es-ES" dirty="0">
                <a:effectLst/>
              </a:rPr>
              <a:t> en cada uno de ellos: si bien sigue una estrategia de </a:t>
            </a:r>
            <a:r>
              <a:rPr lang="es-ES" i="1" dirty="0" err="1">
                <a:effectLst/>
              </a:rPr>
              <a:t>bundling</a:t>
            </a:r>
            <a:r>
              <a:rPr lang="es-ES" dirty="0">
                <a:effectLst/>
              </a:rPr>
              <a:t> clásico para producción, aplica un paradigma nuevo en desarrollo basado en módulos nativos ECMAScript y delegando el trabajo de </a:t>
            </a:r>
            <a:r>
              <a:rPr lang="es-ES" i="1" dirty="0" err="1">
                <a:effectLst/>
              </a:rPr>
              <a:t>bundling</a:t>
            </a:r>
            <a:r>
              <a:rPr lang="es-ES" dirty="0">
                <a:effectLst/>
              </a:rPr>
              <a:t> al propio browser.</a:t>
            </a:r>
          </a:p>
          <a:p>
            <a:pPr algn="l"/>
            <a:endParaRPr lang="es-ES" b="0" i="0" dirty="0">
              <a:solidFill>
                <a:srgbClr val="D4D4D4"/>
              </a:solidFill>
              <a:effectLst/>
              <a:latin typeface="-apple-system"/>
            </a:endParaRPr>
          </a:p>
          <a:p>
            <a:pPr algn="l"/>
            <a:r>
              <a:rPr lang="es-ES" b="0" i="0" dirty="0">
                <a:solidFill>
                  <a:srgbClr val="D4D4D4"/>
                </a:solidFill>
                <a:effectLst/>
                <a:latin typeface="-apple-system"/>
              </a:rPr>
              <a:t>⚡ ¿Por qué no primamos la velocidad y el rendimiento en desarrollo y la optimización en producción, usando las herramientas más adecuadas para cada caso?</a:t>
            </a:r>
          </a:p>
          <a:p>
            <a:endParaRPr lang="es-ES" dirty="0"/>
          </a:p>
        </p:txBody>
      </p:sp>
    </p:spTree>
    <p:extLst>
      <p:ext uri="{BB962C8B-B14F-4D97-AF65-F5344CB8AC3E}">
        <p14:creationId xmlns:p14="http://schemas.microsoft.com/office/powerpoint/2010/main" val="17578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r>
              <a:rPr lang="es-ES" b="0" i="0" dirty="0" err="1">
                <a:solidFill>
                  <a:srgbClr val="D4D4D4"/>
                </a:solidFill>
                <a:effectLst/>
                <a:latin typeface="-apple-system"/>
              </a:rPr>
              <a:t>Aqui</a:t>
            </a:r>
            <a:r>
              <a:rPr lang="es-ES" b="0" i="0" dirty="0">
                <a:solidFill>
                  <a:srgbClr val="D4D4D4"/>
                </a:solidFill>
                <a:effectLst/>
                <a:latin typeface="-apple-system"/>
              </a:rPr>
              <a:t> es donde vite toma un camino totalmente diferenciado del </a:t>
            </a:r>
            <a:r>
              <a:rPr lang="es-ES" b="0" i="1" dirty="0" err="1">
                <a:solidFill>
                  <a:srgbClr val="D4D4D4"/>
                </a:solidFill>
                <a:effectLst/>
                <a:latin typeface="-apple-system"/>
              </a:rPr>
              <a:t>bundling</a:t>
            </a:r>
            <a:r>
              <a:rPr lang="es-ES" b="0" i="0" dirty="0">
                <a:solidFill>
                  <a:srgbClr val="D4D4D4"/>
                </a:solidFill>
                <a:effectLst/>
                <a:latin typeface="-apple-system"/>
              </a:rPr>
              <a:t> tradicional.</a:t>
            </a:r>
          </a:p>
          <a:p>
            <a:pPr algn="l"/>
            <a:endParaRPr lang="es-ES" b="0" i="0" dirty="0">
              <a:solidFill>
                <a:srgbClr val="D4D4D4"/>
              </a:solidFill>
              <a:effectLst/>
              <a:latin typeface="-apple-system"/>
            </a:endParaRPr>
          </a:p>
          <a:p>
            <a:pPr algn="l"/>
            <a:r>
              <a:rPr lang="es-ES" b="0" i="0" dirty="0">
                <a:solidFill>
                  <a:srgbClr val="D4D4D4"/>
                </a:solidFill>
                <a:effectLst/>
                <a:latin typeface="-apple-system"/>
              </a:rPr>
              <a:t>En desarrollo repetimos las mismas operaciones decenas o cientos de veces al día: levantamos el </a:t>
            </a:r>
            <a:r>
              <a:rPr lang="es-ES" b="0" i="1" dirty="0" err="1">
                <a:solidFill>
                  <a:srgbClr val="D4D4D4"/>
                </a:solidFill>
                <a:effectLst/>
                <a:latin typeface="-apple-system"/>
              </a:rPr>
              <a:t>dev</a:t>
            </a:r>
            <a:r>
              <a:rPr lang="es-ES" b="0" i="1" dirty="0">
                <a:solidFill>
                  <a:srgbClr val="D4D4D4"/>
                </a:solidFill>
                <a:effectLst/>
                <a:latin typeface="-apple-system"/>
              </a:rPr>
              <a:t> server</a:t>
            </a:r>
            <a:r>
              <a:rPr lang="es-ES" b="0" i="0" dirty="0">
                <a:solidFill>
                  <a:srgbClr val="D4D4D4"/>
                </a:solidFill>
                <a:effectLst/>
                <a:latin typeface="-apple-system"/>
              </a:rPr>
              <a:t>, desarrollamos código y lo probamos en el navegador.</a:t>
            </a:r>
          </a:p>
          <a:p>
            <a:pPr algn="l"/>
            <a:endParaRPr lang="es-ES" b="0" i="0" dirty="0">
              <a:solidFill>
                <a:srgbClr val="D4D4D4"/>
              </a:solidFill>
              <a:effectLst/>
              <a:latin typeface="-apple-system"/>
            </a:endParaRPr>
          </a:p>
          <a:p>
            <a:pPr algn="l"/>
            <a:r>
              <a:rPr lang="es-ES" b="0" i="0" dirty="0">
                <a:solidFill>
                  <a:srgbClr val="D4D4D4"/>
                </a:solidFill>
                <a:effectLst/>
                <a:latin typeface="-apple-system"/>
              </a:rPr>
              <a:t>¿Queremos acelerar la disponibilidad y tiempo de arranque del servidor de desarrollo? ¿Queremos que los cambios en nuestro código se reflejen inmediatamente en el navegador? Debemos abandonar entonces el esquema clásico de </a:t>
            </a:r>
            <a:r>
              <a:rPr lang="es-ES" b="0" i="1" dirty="0" err="1">
                <a:solidFill>
                  <a:srgbClr val="D4D4D4"/>
                </a:solidFill>
                <a:effectLst/>
                <a:latin typeface="-apple-system"/>
              </a:rPr>
              <a:t>bundling</a:t>
            </a:r>
            <a:r>
              <a:rPr lang="es-ES" b="0" i="0" dirty="0">
                <a:solidFill>
                  <a:srgbClr val="D4D4D4"/>
                </a:solidFill>
                <a:effectLst/>
                <a:latin typeface="-apple-system"/>
              </a:rPr>
              <a:t>, donde primero se confecciona todo el árbol de módulos de la aplicación (</a:t>
            </a:r>
            <a:r>
              <a:rPr lang="es-ES" b="0" i="1" dirty="0" err="1">
                <a:solidFill>
                  <a:srgbClr val="D4D4D4"/>
                </a:solidFill>
                <a:effectLst/>
                <a:latin typeface="-apple-system"/>
              </a:rPr>
              <a:t>eagerly</a:t>
            </a:r>
            <a:r>
              <a:rPr lang="es-ES" b="0" i="1" dirty="0">
                <a:solidFill>
                  <a:srgbClr val="D4D4D4"/>
                </a:solidFill>
                <a:effectLst/>
                <a:latin typeface="-apple-system"/>
              </a:rPr>
              <a:t> </a:t>
            </a:r>
            <a:r>
              <a:rPr lang="es-ES" b="0" i="1" dirty="0" err="1">
                <a:solidFill>
                  <a:srgbClr val="D4D4D4"/>
                </a:solidFill>
                <a:effectLst/>
                <a:latin typeface="-apple-system"/>
              </a:rPr>
              <a:t>crawling</a:t>
            </a:r>
            <a:r>
              <a:rPr lang="es-ES" b="0" i="0" dirty="0">
                <a:solidFill>
                  <a:srgbClr val="D4D4D4"/>
                </a:solidFill>
                <a:effectLst/>
                <a:latin typeface="-apple-system"/>
              </a:rPr>
              <a:t>) y posteriormente se construye el </a:t>
            </a:r>
            <a:r>
              <a:rPr lang="es-ES" b="0" i="1" dirty="0" err="1">
                <a:solidFill>
                  <a:srgbClr val="D4D4D4"/>
                </a:solidFill>
                <a:effectLst/>
                <a:latin typeface="-apple-system"/>
              </a:rPr>
              <a:t>bundle</a:t>
            </a:r>
            <a:r>
              <a:rPr lang="es-ES" b="0" i="0" dirty="0">
                <a:solidFill>
                  <a:srgbClr val="D4D4D4"/>
                </a:solidFill>
                <a:effectLst/>
                <a:latin typeface="-apple-system"/>
              </a:rPr>
              <a:t> al completo, antes si quiera de poder arrancar nuestro </a:t>
            </a:r>
            <a:r>
              <a:rPr lang="es-ES" b="0" i="1" dirty="0" err="1">
                <a:solidFill>
                  <a:srgbClr val="D4D4D4"/>
                </a:solidFill>
                <a:effectLst/>
                <a:latin typeface="-apple-system"/>
              </a:rPr>
              <a:t>dev</a:t>
            </a:r>
            <a:r>
              <a:rPr lang="es-ES" b="0" i="1" dirty="0">
                <a:solidFill>
                  <a:srgbClr val="D4D4D4"/>
                </a:solidFill>
                <a:effectLst/>
                <a:latin typeface="-apple-system"/>
              </a:rPr>
              <a:t> server</a:t>
            </a:r>
            <a:r>
              <a:rPr lang="es-ES" b="0" i="0" dirty="0">
                <a:solidFill>
                  <a:srgbClr val="D4D4D4"/>
                </a:solidFill>
                <a:effectLst/>
                <a:latin typeface="-apple-system"/>
              </a:rPr>
              <a:t>.</a:t>
            </a:r>
          </a:p>
          <a:p>
            <a:endParaRPr lang="es-ES" dirty="0"/>
          </a:p>
        </p:txBody>
      </p:sp>
    </p:spTree>
    <p:extLst>
      <p:ext uri="{BB962C8B-B14F-4D97-AF65-F5344CB8AC3E}">
        <p14:creationId xmlns:p14="http://schemas.microsoft.com/office/powerpoint/2010/main" val="33845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r>
              <a:rPr lang="es-ES" b="0" i="0" dirty="0">
                <a:solidFill>
                  <a:srgbClr val="D4D4D4"/>
                </a:solidFill>
                <a:effectLst/>
                <a:latin typeface="-apple-system"/>
              </a:rPr>
              <a:t>Para conseguir sus objetivos, vite diferencia los módulos (código) a procesar dividiéndolos en 2 categorías y actuando de forma específica:</a:t>
            </a:r>
          </a:p>
          <a:p>
            <a:pPr algn="l"/>
            <a:endParaRPr lang="es-ES" b="0" i="0" dirty="0">
              <a:solidFill>
                <a:srgbClr val="D4D4D4"/>
              </a:solidFill>
              <a:effectLst/>
              <a:latin typeface="-apple-system"/>
            </a:endParaRPr>
          </a:p>
          <a:p>
            <a:pPr marL="228600" indent="-228600" algn="l">
              <a:buAutoNum type="arabicPeriod"/>
            </a:pPr>
            <a:r>
              <a:rPr lang="es-ES" b="0" i="0" dirty="0">
                <a:solidFill>
                  <a:srgbClr val="D4D4D4"/>
                </a:solidFill>
                <a:effectLst/>
                <a:latin typeface="-apple-system"/>
              </a:rPr>
              <a:t>Dependencias:</a:t>
            </a:r>
          </a:p>
          <a:p>
            <a:pPr marL="0" indent="0" algn="l">
              <a:buNone/>
            </a:pPr>
            <a:endParaRPr lang="es-ES" b="0" i="0" dirty="0">
              <a:solidFill>
                <a:srgbClr val="D4D4D4"/>
              </a:solidFill>
              <a:effectLst/>
              <a:latin typeface="-apple-system"/>
            </a:endParaRPr>
          </a:p>
          <a:p>
            <a:pPr algn="l">
              <a:buFont typeface="Arial" panose="020B0604020202020204" pitchFamily="34" charset="0"/>
              <a:buChar char="•"/>
            </a:pPr>
            <a:r>
              <a:rPr lang="es-ES" b="0" i="0" dirty="0">
                <a:solidFill>
                  <a:srgbClr val="D4D4D4"/>
                </a:solidFill>
                <a:effectLst/>
                <a:latin typeface="-apple-system"/>
              </a:rPr>
              <a:t> Módulos eminentemente estáticos, que no cambian frecuentemente puesto que contienen código que no se edita habitualmente.</a:t>
            </a:r>
          </a:p>
          <a:p>
            <a:pPr algn="l">
              <a:buFont typeface="Arial" panose="020B0604020202020204" pitchFamily="34" charset="0"/>
              <a:buChar char="•"/>
            </a:pPr>
            <a:r>
              <a:rPr lang="es-ES" b="0" i="0" dirty="0">
                <a:solidFill>
                  <a:srgbClr val="D4D4D4"/>
                </a:solidFill>
                <a:effectLst/>
                <a:latin typeface="-apple-system"/>
              </a:rPr>
              <a:t> Serán en su mayoría código de terceros: </a:t>
            </a:r>
            <a:r>
              <a:rPr lang="es-ES" b="0" i="0" dirty="0" err="1">
                <a:solidFill>
                  <a:srgbClr val="D4D4D4"/>
                </a:solidFill>
                <a:effectLst/>
                <a:latin typeface="-apple-system"/>
              </a:rPr>
              <a:t>librerias</a:t>
            </a:r>
            <a:r>
              <a:rPr lang="es-ES" b="0" i="0" dirty="0">
                <a:solidFill>
                  <a:srgbClr val="D4D4D4"/>
                </a:solidFill>
                <a:effectLst/>
                <a:latin typeface="-apple-system"/>
              </a:rPr>
              <a:t>, </a:t>
            </a:r>
            <a:r>
              <a:rPr lang="es-ES" b="0" i="0" dirty="0" err="1">
                <a:solidFill>
                  <a:srgbClr val="D4D4D4"/>
                </a:solidFill>
                <a:effectLst/>
                <a:latin typeface="-apple-system"/>
              </a:rPr>
              <a:t>frameworks</a:t>
            </a:r>
            <a:r>
              <a:rPr lang="es-ES" b="0" i="0" dirty="0">
                <a:solidFill>
                  <a:srgbClr val="D4D4D4"/>
                </a:solidFill>
                <a:effectLst/>
                <a:latin typeface="-apple-system"/>
              </a:rPr>
              <a:t>, utilidades, </a:t>
            </a:r>
            <a:r>
              <a:rPr lang="es-ES" b="0" i="0" dirty="0" err="1">
                <a:solidFill>
                  <a:srgbClr val="D4D4D4"/>
                </a:solidFill>
                <a:effectLst/>
                <a:latin typeface="-apple-system"/>
              </a:rPr>
              <a:t>etc</a:t>
            </a:r>
            <a:r>
              <a:rPr lang="es-ES" b="0" i="0" dirty="0">
                <a:solidFill>
                  <a:srgbClr val="D4D4D4"/>
                </a:solidFill>
                <a:effectLst/>
                <a:latin typeface="-apple-system"/>
              </a:rPr>
              <a:t>, que ya vienen transpilados en </a:t>
            </a:r>
            <a:r>
              <a:rPr lang="es-ES" b="0" i="0" dirty="0" err="1">
                <a:solidFill>
                  <a:srgbClr val="D4D4D4"/>
                </a:solidFill>
                <a:effectLst/>
                <a:latin typeface="-apple-system"/>
              </a:rPr>
              <a:t>en</a:t>
            </a:r>
            <a:r>
              <a:rPr lang="es-ES" b="0" i="0" dirty="0">
                <a:solidFill>
                  <a:srgbClr val="D4D4D4"/>
                </a:solidFill>
                <a:effectLst/>
                <a:latin typeface="-apple-system"/>
              </a:rPr>
              <a:t> </a:t>
            </a:r>
            <a:r>
              <a:rPr lang="es-ES" b="0" i="0" dirty="0" err="1">
                <a:solidFill>
                  <a:srgbClr val="D4D4D4"/>
                </a:solidFill>
                <a:effectLst/>
                <a:latin typeface="-apple-system"/>
              </a:rPr>
              <a:t>vanilla</a:t>
            </a:r>
            <a:r>
              <a:rPr lang="es-ES" b="0" i="0" dirty="0">
                <a:solidFill>
                  <a:srgbClr val="D4D4D4"/>
                </a:solidFill>
                <a:effectLst/>
                <a:latin typeface="-apple-system"/>
              </a:rPr>
              <a:t> </a:t>
            </a:r>
            <a:r>
              <a:rPr lang="es-ES" b="0" i="0" dirty="0" err="1">
                <a:solidFill>
                  <a:srgbClr val="D4D4D4"/>
                </a:solidFill>
                <a:effectLst/>
                <a:latin typeface="-apple-system"/>
              </a:rPr>
              <a:t>Javascript</a:t>
            </a:r>
            <a:r>
              <a:rPr lang="es-ES" b="0" i="0" dirty="0">
                <a:solidFill>
                  <a:srgbClr val="D4D4D4"/>
                </a:solidFill>
                <a:effectLst/>
                <a:latin typeface="-apple-system"/>
              </a:rPr>
              <a:t> (por tanto no es necesario transformarlos) pero que suelen presentar variedad de formatos (UMD, </a:t>
            </a:r>
            <a:r>
              <a:rPr lang="es-ES" b="0" i="0" dirty="0" err="1">
                <a:solidFill>
                  <a:srgbClr val="D4D4D4"/>
                </a:solidFill>
                <a:effectLst/>
                <a:latin typeface="-apple-system"/>
              </a:rPr>
              <a:t>CommonJS</a:t>
            </a:r>
            <a:r>
              <a:rPr lang="es-ES" b="0" i="0" dirty="0">
                <a:solidFill>
                  <a:srgbClr val="D4D4D4"/>
                </a:solidFill>
                <a:effectLst/>
                <a:latin typeface="-apple-system"/>
              </a:rPr>
              <a:t>, </a:t>
            </a:r>
            <a:r>
              <a:rPr lang="es-ES" b="0" i="0" dirty="0" err="1">
                <a:solidFill>
                  <a:srgbClr val="D4D4D4"/>
                </a:solidFill>
                <a:effectLst/>
                <a:latin typeface="-apple-system"/>
              </a:rPr>
              <a:t>ESModules</a:t>
            </a:r>
            <a:r>
              <a:rPr lang="es-ES" b="0" i="0" dirty="0">
                <a:solidFill>
                  <a:srgbClr val="D4D4D4"/>
                </a:solidFill>
                <a:effectLst/>
                <a:latin typeface="-apple-system"/>
              </a:rPr>
              <a:t>, </a:t>
            </a:r>
            <a:r>
              <a:rPr lang="es-ES" b="0" i="0" dirty="0" err="1">
                <a:solidFill>
                  <a:srgbClr val="D4D4D4"/>
                </a:solidFill>
                <a:effectLst/>
                <a:latin typeface="-apple-system"/>
              </a:rPr>
              <a:t>etc</a:t>
            </a:r>
            <a:r>
              <a:rPr lang="es-ES" b="0" i="0" dirty="0">
                <a:solidFill>
                  <a:srgbClr val="D4D4D4"/>
                </a:solidFill>
                <a:effectLst/>
                <a:latin typeface="-apple-system"/>
              </a:rPr>
              <a:t>).</a:t>
            </a:r>
          </a:p>
          <a:p>
            <a:pPr algn="l">
              <a:buFont typeface="Arial" panose="020B0604020202020204" pitchFamily="34" charset="0"/>
              <a:buChar char="•"/>
            </a:pPr>
            <a:r>
              <a:rPr lang="es-ES" b="0" i="0" dirty="0">
                <a:solidFill>
                  <a:srgbClr val="D4D4D4"/>
                </a:solidFill>
                <a:effectLst/>
                <a:latin typeface="-apple-system"/>
              </a:rPr>
              <a:t> Vite aplica un </a:t>
            </a:r>
            <a:r>
              <a:rPr lang="es-ES" b="0" i="1" dirty="0" err="1">
                <a:solidFill>
                  <a:srgbClr val="D4D4D4"/>
                </a:solidFill>
                <a:effectLst/>
                <a:latin typeface="-apple-system"/>
              </a:rPr>
              <a:t>pre-bundling</a:t>
            </a:r>
            <a:r>
              <a:rPr lang="es-ES" b="0" i="0" dirty="0">
                <a:solidFill>
                  <a:srgbClr val="D4D4D4"/>
                </a:solidFill>
                <a:effectLst/>
                <a:latin typeface="-apple-system"/>
              </a:rPr>
              <a:t> a las dependencias con </a:t>
            </a:r>
            <a:r>
              <a:rPr lang="es-ES" b="0" i="0" dirty="0" err="1">
                <a:solidFill>
                  <a:srgbClr val="D4D4D4"/>
                </a:solidFill>
                <a:effectLst/>
                <a:latin typeface="-apple-system"/>
              </a:rPr>
              <a:t>esbuild</a:t>
            </a:r>
            <a:r>
              <a:rPr lang="es-ES" b="0" i="0" dirty="0">
                <a:solidFill>
                  <a:srgbClr val="D4D4D4"/>
                </a:solidFill>
                <a:effectLst/>
                <a:latin typeface="-apple-system"/>
              </a:rPr>
              <a:t>. Tiene lógica servirlas </a:t>
            </a:r>
            <a:r>
              <a:rPr lang="es-ES" b="0" i="0" dirty="0" err="1">
                <a:solidFill>
                  <a:srgbClr val="D4D4D4"/>
                </a:solidFill>
                <a:effectLst/>
                <a:latin typeface="-apple-system"/>
              </a:rPr>
              <a:t>pre-empaquetadas</a:t>
            </a:r>
            <a:r>
              <a:rPr lang="es-ES" b="0" i="0" dirty="0">
                <a:solidFill>
                  <a:srgbClr val="D4D4D4"/>
                </a:solidFill>
                <a:effectLst/>
                <a:latin typeface="-apple-system"/>
              </a:rPr>
              <a:t> puesto que rara vez cambiarán. Con este procesado, se persigue lo siguiente:</a:t>
            </a:r>
          </a:p>
          <a:p>
            <a:pPr marL="457200" lvl="1" indent="0" algn="l">
              <a:buFont typeface="Arial" panose="020B0604020202020204" pitchFamily="34" charset="0"/>
              <a:buNone/>
            </a:pPr>
            <a:r>
              <a:rPr lang="es-ES" b="0" i="0" dirty="0">
                <a:solidFill>
                  <a:srgbClr val="D4D4D4"/>
                </a:solidFill>
                <a:effectLst/>
                <a:latin typeface="-apple-system"/>
              </a:rPr>
              <a:t>- Armonizar los distintos formatos de módulos a </a:t>
            </a:r>
            <a:r>
              <a:rPr lang="es-ES" b="0" i="1" dirty="0">
                <a:solidFill>
                  <a:srgbClr val="D4D4D4"/>
                </a:solidFill>
                <a:effectLst/>
                <a:latin typeface="-apple-system"/>
              </a:rPr>
              <a:t>ES modules</a:t>
            </a:r>
            <a:r>
              <a:rPr lang="es-ES" b="0" i="0" dirty="0">
                <a:solidFill>
                  <a:srgbClr val="D4D4D4"/>
                </a:solidFill>
                <a:effectLst/>
                <a:latin typeface="-apple-system"/>
              </a:rPr>
              <a:t>. Se corrigen ciertas sintaxis de importación que no son soportadas por ESM.</a:t>
            </a:r>
          </a:p>
          <a:p>
            <a:pPr marL="457200" lvl="1" indent="0" algn="l">
              <a:buFont typeface="Arial" panose="020B0604020202020204" pitchFamily="34" charset="0"/>
              <a:buNone/>
            </a:pPr>
            <a:r>
              <a:rPr lang="es-ES" b="0" i="0" dirty="0">
                <a:solidFill>
                  <a:srgbClr val="D4D4D4"/>
                </a:solidFill>
                <a:effectLst/>
                <a:latin typeface="-apple-system"/>
              </a:rPr>
              <a:t>- Disponer de un </a:t>
            </a:r>
            <a:r>
              <a:rPr lang="es-ES" b="0" i="1" dirty="0" err="1">
                <a:solidFill>
                  <a:srgbClr val="D4D4D4"/>
                </a:solidFill>
                <a:effectLst/>
                <a:latin typeface="-apple-system"/>
              </a:rPr>
              <a:t>bundle</a:t>
            </a:r>
            <a:r>
              <a:rPr lang="es-ES" b="0" i="0" dirty="0">
                <a:solidFill>
                  <a:srgbClr val="D4D4D4"/>
                </a:solidFill>
                <a:effectLst/>
                <a:latin typeface="-apple-system"/>
              </a:rPr>
              <a:t> único de cada una de nuestras dependencias que rara vez cambiara (solo si actualizamos versión) optimizando </a:t>
            </a:r>
            <a:r>
              <a:rPr lang="es-ES" b="0" i="0" dirty="0" err="1">
                <a:solidFill>
                  <a:srgbClr val="D4D4D4"/>
                </a:solidFill>
                <a:effectLst/>
                <a:latin typeface="-apple-system"/>
              </a:rPr>
              <a:t>asi</a:t>
            </a:r>
            <a:r>
              <a:rPr lang="es-ES" b="0" i="0" dirty="0">
                <a:solidFill>
                  <a:srgbClr val="D4D4D4"/>
                </a:solidFill>
                <a:effectLst/>
                <a:latin typeface="-apple-system"/>
              </a:rPr>
              <a:t> el número de peticiones del navegador. Es habitual que algunas dependencias </a:t>
            </a:r>
            <a:r>
              <a:rPr lang="es-ES" b="0" i="1" dirty="0">
                <a:solidFill>
                  <a:srgbClr val="D4D4D4"/>
                </a:solidFill>
                <a:effectLst/>
                <a:latin typeface="-apple-system"/>
              </a:rPr>
              <a:t>3rd </a:t>
            </a:r>
            <a:r>
              <a:rPr lang="es-ES" b="0" i="1" dirty="0" err="1">
                <a:solidFill>
                  <a:srgbClr val="D4D4D4"/>
                </a:solidFill>
                <a:effectLst/>
                <a:latin typeface="-apple-system"/>
              </a:rPr>
              <a:t>party</a:t>
            </a:r>
            <a:r>
              <a:rPr lang="es-ES" b="0" i="0" dirty="0">
                <a:solidFill>
                  <a:srgbClr val="D4D4D4"/>
                </a:solidFill>
                <a:effectLst/>
                <a:latin typeface="-apple-system"/>
              </a:rPr>
              <a:t> contengan a su vez cientos de módulos (pensad en </a:t>
            </a:r>
            <a:r>
              <a:rPr lang="es-ES" b="0" i="0" dirty="0" err="1">
                <a:solidFill>
                  <a:srgbClr val="D4D4D4"/>
                </a:solidFill>
                <a:effectLst/>
                <a:latin typeface="-apple-system"/>
              </a:rPr>
              <a:t>lodash</a:t>
            </a:r>
            <a:r>
              <a:rPr lang="es-ES" b="0" i="0" dirty="0">
                <a:solidFill>
                  <a:srgbClr val="D4D4D4"/>
                </a:solidFill>
                <a:effectLst/>
                <a:latin typeface="-apple-system"/>
              </a:rPr>
              <a:t> por ejemplo). Si no hiciésemos </a:t>
            </a:r>
            <a:r>
              <a:rPr lang="es-ES" b="0" i="1" dirty="0" err="1">
                <a:solidFill>
                  <a:srgbClr val="D4D4D4"/>
                </a:solidFill>
                <a:effectLst/>
                <a:latin typeface="-apple-system"/>
              </a:rPr>
              <a:t>pre-bundling</a:t>
            </a:r>
            <a:r>
              <a:rPr lang="es-ES" b="0" i="0" dirty="0">
                <a:solidFill>
                  <a:srgbClr val="D4D4D4"/>
                </a:solidFill>
                <a:effectLst/>
                <a:latin typeface="-apple-system"/>
              </a:rPr>
              <a:t>, serían cientos de potenciales peticiones </a:t>
            </a:r>
            <a:r>
              <a:rPr lang="es-ES" b="0" i="0" dirty="0" err="1">
                <a:solidFill>
                  <a:srgbClr val="D4D4D4"/>
                </a:solidFill>
                <a:effectLst/>
                <a:latin typeface="-apple-system"/>
              </a:rPr>
              <a:t>disparads</a:t>
            </a:r>
            <a:r>
              <a:rPr lang="es-ES" b="0" i="0" dirty="0">
                <a:solidFill>
                  <a:srgbClr val="D4D4D4"/>
                </a:solidFill>
                <a:effectLst/>
                <a:latin typeface="-apple-system"/>
              </a:rPr>
              <a:t> por el navegador, que podrían congestionarlo e impactar en el rendimiento y la experiencia de desarrollo.</a:t>
            </a:r>
          </a:p>
          <a:p>
            <a:pPr algn="l"/>
            <a:endParaRPr lang="es-ES" b="0" i="0" dirty="0">
              <a:solidFill>
                <a:srgbClr val="D4D4D4"/>
              </a:solidFill>
              <a:effectLst/>
              <a:latin typeface="-apple-system"/>
            </a:endParaRPr>
          </a:p>
          <a:p>
            <a:pPr algn="l"/>
            <a:r>
              <a:rPr lang="es-ES" b="0" i="0" dirty="0">
                <a:solidFill>
                  <a:srgbClr val="D4D4D4"/>
                </a:solidFill>
                <a:effectLst/>
                <a:latin typeface="-apple-system"/>
              </a:rPr>
              <a:t>2. Código fuente:</a:t>
            </a:r>
          </a:p>
          <a:p>
            <a:pPr algn="l"/>
            <a:endParaRPr lang="es-ES" b="0" i="0" dirty="0">
              <a:solidFill>
                <a:srgbClr val="D4D4D4"/>
              </a:solidFill>
              <a:effectLst/>
              <a:latin typeface="-apple-system"/>
            </a:endParaRPr>
          </a:p>
          <a:p>
            <a:pPr algn="l">
              <a:buFont typeface="Arial" panose="020B0604020202020204" pitchFamily="34" charset="0"/>
              <a:buChar char="•"/>
            </a:pPr>
            <a:r>
              <a:rPr lang="es-ES" b="0" i="0" dirty="0">
                <a:solidFill>
                  <a:srgbClr val="D4D4D4"/>
                </a:solidFill>
                <a:effectLst/>
                <a:latin typeface="-apple-system"/>
              </a:rPr>
              <a:t> Módulos de código que se editan con mucha frecuencia: nuestro propio código fuente.</a:t>
            </a:r>
          </a:p>
          <a:p>
            <a:pPr algn="l">
              <a:buFont typeface="Arial" panose="020B0604020202020204" pitchFamily="34" charset="0"/>
              <a:buChar char="•"/>
            </a:pPr>
            <a:r>
              <a:rPr lang="es-ES" b="0" i="0" dirty="0">
                <a:solidFill>
                  <a:srgbClr val="D4D4D4"/>
                </a:solidFill>
                <a:effectLst/>
                <a:latin typeface="-apple-system"/>
              </a:rPr>
              <a:t> Normalmente necesitan transformación, puesto que se escriben en </a:t>
            </a:r>
            <a:r>
              <a:rPr lang="es-ES" b="0" i="0" dirty="0" err="1">
                <a:solidFill>
                  <a:srgbClr val="D4D4D4"/>
                </a:solidFill>
                <a:effectLst/>
                <a:latin typeface="-apple-system"/>
              </a:rPr>
              <a:t>ESNext</a:t>
            </a:r>
            <a:r>
              <a:rPr lang="es-ES" b="0" i="0" dirty="0">
                <a:solidFill>
                  <a:srgbClr val="D4D4D4"/>
                </a:solidFill>
                <a:effectLst/>
                <a:latin typeface="-apple-system"/>
              </a:rPr>
              <a:t> o TS, o bien contienen sintaxis específicas como JSX o CSS-in-JS.</a:t>
            </a:r>
          </a:p>
          <a:p>
            <a:pPr algn="l">
              <a:buFont typeface="Arial" panose="020B0604020202020204" pitchFamily="34" charset="0"/>
              <a:buChar char="•"/>
            </a:pPr>
            <a:r>
              <a:rPr lang="es-ES" b="0" i="0" dirty="0">
                <a:solidFill>
                  <a:srgbClr val="D4D4D4"/>
                </a:solidFill>
                <a:effectLst/>
                <a:latin typeface="-apple-system"/>
              </a:rPr>
              <a:t> En este caso vite lo sirve como módulos nativos ESM, delegando en el navegador el trabajo de un </a:t>
            </a:r>
            <a:r>
              <a:rPr lang="es-ES" b="0" i="1" dirty="0" err="1">
                <a:solidFill>
                  <a:srgbClr val="D4D4D4"/>
                </a:solidFill>
                <a:effectLst/>
                <a:latin typeface="-apple-system"/>
              </a:rPr>
              <a:t>bundler</a:t>
            </a:r>
            <a:r>
              <a:rPr lang="es-ES" b="0" i="0" dirty="0">
                <a:solidFill>
                  <a:srgbClr val="D4D4D4"/>
                </a:solidFill>
                <a:effectLst/>
                <a:latin typeface="-apple-system"/>
              </a:rPr>
              <a:t>: vite solo transforma el código fuente, si fuese necesario, y lo sirve bajo demanda a medida que el navegador lo requiere.</a:t>
            </a:r>
          </a:p>
          <a:p>
            <a:endParaRPr lang="es-ES" u="sng" dirty="0"/>
          </a:p>
        </p:txBody>
      </p:sp>
    </p:spTree>
    <p:extLst>
      <p:ext uri="{BB962C8B-B14F-4D97-AF65-F5344CB8AC3E}">
        <p14:creationId xmlns:p14="http://schemas.microsoft.com/office/powerpoint/2010/main" val="3842707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r>
              <a:rPr lang="es-ES" b="0" i="0" dirty="0">
                <a:solidFill>
                  <a:srgbClr val="D4D4D4"/>
                </a:solidFill>
                <a:effectLst/>
                <a:latin typeface="-apple-system"/>
              </a:rPr>
              <a:t>VENTAJAS FLUJO DESARROLLO</a:t>
            </a:r>
          </a:p>
          <a:p>
            <a:pPr algn="l"/>
            <a:endParaRPr lang="es-ES" b="0" i="0" dirty="0">
              <a:solidFill>
                <a:srgbClr val="D4D4D4"/>
              </a:solidFill>
              <a:effectLst/>
              <a:latin typeface="-apple-system"/>
            </a:endParaRPr>
          </a:p>
          <a:p>
            <a:pPr algn="l">
              <a:buFont typeface="Arial" panose="020B0604020202020204" pitchFamily="34" charset="0"/>
              <a:buChar char="•"/>
            </a:pPr>
            <a:r>
              <a:rPr lang="es-ES" b="0" i="0" dirty="0">
                <a:solidFill>
                  <a:srgbClr val="D4D4D4"/>
                </a:solidFill>
                <a:effectLst/>
                <a:latin typeface="-apple-system"/>
              </a:rPr>
              <a:t> El servidor de desarrollo está disponible inmediatamente. Es el navegador quien va resolviendo el árbol de módulos en tiempo real, solicitando los módulos necesarios en cada momento.</a:t>
            </a:r>
          </a:p>
          <a:p>
            <a:pPr algn="l">
              <a:buFont typeface="Arial" panose="020B0604020202020204" pitchFamily="34" charset="0"/>
              <a:buChar char="•"/>
            </a:pPr>
            <a:r>
              <a:rPr lang="es-ES" b="0" i="0" dirty="0">
                <a:solidFill>
                  <a:srgbClr val="D4D4D4"/>
                </a:solidFill>
                <a:effectLst/>
                <a:latin typeface="-apple-system"/>
              </a:rPr>
              <a:t> En la práctica disponemos de </a:t>
            </a:r>
            <a:r>
              <a:rPr lang="es-ES" b="0" i="1" dirty="0" err="1">
                <a:solidFill>
                  <a:srgbClr val="D4D4D4"/>
                </a:solidFill>
                <a:effectLst/>
                <a:latin typeface="-apple-system"/>
              </a:rPr>
              <a:t>lazy-loading</a:t>
            </a:r>
            <a:r>
              <a:rPr lang="es-ES" b="0" i="0" dirty="0">
                <a:solidFill>
                  <a:srgbClr val="D4D4D4"/>
                </a:solidFill>
                <a:effectLst/>
                <a:latin typeface="-apple-system"/>
              </a:rPr>
              <a:t> nativo. Si el navegador no solicita un módulo es porque todavía no lo necesita. Es posible gracias a la sintaxis nativa de </a:t>
            </a:r>
            <a:r>
              <a:rPr lang="es-ES" b="0" i="1" dirty="0" err="1">
                <a:solidFill>
                  <a:srgbClr val="D4D4D4"/>
                </a:solidFill>
                <a:effectLst/>
                <a:latin typeface="-apple-system"/>
              </a:rPr>
              <a:t>import</a:t>
            </a:r>
            <a:r>
              <a:rPr lang="es-ES" b="0" i="0" dirty="0">
                <a:solidFill>
                  <a:srgbClr val="D4D4D4"/>
                </a:solidFill>
                <a:effectLst/>
                <a:latin typeface="-apple-system"/>
              </a:rPr>
              <a:t> dinámico de ES2020.</a:t>
            </a:r>
          </a:p>
          <a:p>
            <a:pPr algn="l">
              <a:buFont typeface="Arial" panose="020B0604020202020204" pitchFamily="34" charset="0"/>
              <a:buChar char="•"/>
            </a:pPr>
            <a:r>
              <a:rPr lang="es-ES" b="0" i="0" dirty="0">
                <a:solidFill>
                  <a:srgbClr val="D4D4D4"/>
                </a:solidFill>
                <a:effectLst/>
                <a:latin typeface="-apple-system"/>
              </a:rPr>
              <a:t> En caso de cambios en código fuente, vite solo tiene que servir la nueva versión de estos módulos, y lo hace en caliente, mientras el server está funcionando, sin necesidad de reconstruir ningún </a:t>
            </a:r>
            <a:r>
              <a:rPr lang="es-ES" b="0" i="1" dirty="0" err="1">
                <a:solidFill>
                  <a:srgbClr val="D4D4D4"/>
                </a:solidFill>
                <a:effectLst/>
                <a:latin typeface="-apple-system"/>
              </a:rPr>
              <a:t>bundle</a:t>
            </a:r>
            <a:r>
              <a:rPr lang="es-ES" b="0" i="0" dirty="0">
                <a:solidFill>
                  <a:srgbClr val="D4D4D4"/>
                </a:solidFill>
                <a:effectLst/>
                <a:latin typeface="-apple-system"/>
              </a:rPr>
              <a:t>. </a:t>
            </a:r>
          </a:p>
          <a:p>
            <a:pPr algn="l">
              <a:buFont typeface="Arial" panose="020B0604020202020204" pitchFamily="34" charset="0"/>
              <a:buChar char="•"/>
            </a:pPr>
            <a:r>
              <a:rPr lang="es-ES" b="0" i="0" dirty="0">
                <a:solidFill>
                  <a:srgbClr val="D4D4D4"/>
                </a:solidFill>
                <a:effectLst/>
                <a:latin typeface="-apple-system"/>
              </a:rPr>
              <a:t> Para la recarga de la página, vite implementa HMR a nivel de módulo ESM. Tal granularidad hace que solo se </a:t>
            </a:r>
            <a:r>
              <a:rPr lang="es-ES" b="0" i="0" dirty="0" err="1">
                <a:solidFill>
                  <a:srgbClr val="D4D4D4"/>
                </a:solidFill>
                <a:effectLst/>
                <a:latin typeface="-apple-system"/>
              </a:rPr>
              <a:t>recarge</a:t>
            </a:r>
            <a:r>
              <a:rPr lang="es-ES" b="0" i="0" dirty="0">
                <a:solidFill>
                  <a:srgbClr val="D4D4D4"/>
                </a:solidFill>
                <a:effectLst/>
                <a:latin typeface="-apple-system"/>
              </a:rPr>
              <a:t> una pequeña parte y el proceso sea casi instantáneo. Además, vite se integra con la API HMR de los </a:t>
            </a:r>
            <a:r>
              <a:rPr lang="es-ES" b="0" i="0" dirty="0" err="1">
                <a:solidFill>
                  <a:srgbClr val="D4D4D4"/>
                </a:solidFill>
                <a:effectLst/>
                <a:latin typeface="-apple-system"/>
              </a:rPr>
              <a:t>frameworks</a:t>
            </a:r>
            <a:r>
              <a:rPr lang="es-ES" b="0" i="0" dirty="0">
                <a:solidFill>
                  <a:srgbClr val="D4D4D4"/>
                </a:solidFill>
                <a:effectLst/>
                <a:latin typeface="-apple-system"/>
              </a:rPr>
              <a:t> más conocidos como </a:t>
            </a:r>
            <a:r>
              <a:rPr lang="es-ES" b="0" i="0" dirty="0" err="1">
                <a:solidFill>
                  <a:srgbClr val="D4D4D4"/>
                </a:solidFill>
                <a:effectLst/>
                <a:latin typeface="-apple-system"/>
              </a:rPr>
              <a:t>react</a:t>
            </a:r>
            <a:r>
              <a:rPr lang="es-ES" b="0" i="0" dirty="0">
                <a:solidFill>
                  <a:srgbClr val="D4D4D4"/>
                </a:solidFill>
                <a:effectLst/>
                <a:latin typeface="-apple-system"/>
              </a:rPr>
              <a:t> o </a:t>
            </a:r>
            <a:r>
              <a:rPr lang="es-ES" b="0" i="0" dirty="0" err="1">
                <a:solidFill>
                  <a:srgbClr val="D4D4D4"/>
                </a:solidFill>
                <a:effectLst/>
                <a:latin typeface="-apple-system"/>
              </a:rPr>
              <a:t>vue</a:t>
            </a:r>
            <a:r>
              <a:rPr lang="es-ES" b="0" i="0" dirty="0">
                <a:solidFill>
                  <a:srgbClr val="D4D4D4"/>
                </a:solidFill>
                <a:effectLst/>
                <a:latin typeface="-apple-system"/>
              </a:rPr>
              <a:t>.</a:t>
            </a:r>
          </a:p>
          <a:p>
            <a:pPr algn="l">
              <a:buFont typeface="Arial" panose="020B0604020202020204" pitchFamily="34" charset="0"/>
              <a:buChar char="•"/>
            </a:pPr>
            <a:r>
              <a:rPr lang="es-ES" b="0" i="0" dirty="0">
                <a:solidFill>
                  <a:srgbClr val="D4D4D4"/>
                </a:solidFill>
                <a:effectLst/>
                <a:latin typeface="-apple-system"/>
              </a:rPr>
              <a:t> Además, vite aplica cache a nivel de petición HTTP:</a:t>
            </a:r>
          </a:p>
          <a:p>
            <a:pPr marL="457200" lvl="1" indent="0" algn="l">
              <a:buFont typeface="Arial" panose="020B0604020202020204" pitchFamily="34" charset="0"/>
              <a:buNone/>
            </a:pPr>
            <a:r>
              <a:rPr lang="es-ES" b="0" i="0" dirty="0">
                <a:solidFill>
                  <a:srgbClr val="D4D4D4"/>
                </a:solidFill>
                <a:effectLst/>
                <a:latin typeface="-apple-system"/>
              </a:rPr>
              <a:t>- Para peticiones de código fuente, devuelve un 304 </a:t>
            </a:r>
            <a:r>
              <a:rPr lang="es-ES" b="0" i="0" dirty="0" err="1">
                <a:solidFill>
                  <a:srgbClr val="D4D4D4"/>
                </a:solidFill>
                <a:effectLst/>
                <a:latin typeface="-apple-system"/>
              </a:rPr>
              <a:t>Not</a:t>
            </a:r>
            <a:r>
              <a:rPr lang="es-ES" b="0" i="0" dirty="0">
                <a:solidFill>
                  <a:srgbClr val="D4D4D4"/>
                </a:solidFill>
                <a:effectLst/>
                <a:latin typeface="-apple-system"/>
              </a:rPr>
              <a:t> </a:t>
            </a:r>
            <a:r>
              <a:rPr lang="es-ES" b="0" i="0" dirty="0" err="1">
                <a:solidFill>
                  <a:srgbClr val="D4D4D4"/>
                </a:solidFill>
                <a:effectLst/>
                <a:latin typeface="-apple-system"/>
              </a:rPr>
              <a:t>Modified</a:t>
            </a:r>
            <a:r>
              <a:rPr lang="es-ES" b="0" i="0" dirty="0">
                <a:solidFill>
                  <a:srgbClr val="D4D4D4"/>
                </a:solidFill>
                <a:effectLst/>
                <a:latin typeface="-apple-system"/>
              </a:rPr>
              <a:t> redirigiendo al navegador a usar el módulo cacheado puesto que no hay cambios.</a:t>
            </a:r>
          </a:p>
          <a:p>
            <a:pPr marL="628650" lvl="1" indent="-171450" algn="l">
              <a:buFontTx/>
              <a:buChar char="-"/>
            </a:pPr>
            <a:r>
              <a:rPr lang="es-ES" b="0" i="0" dirty="0">
                <a:solidFill>
                  <a:srgbClr val="D4D4D4"/>
                </a:solidFill>
                <a:effectLst/>
                <a:latin typeface="-apple-system"/>
              </a:rPr>
              <a:t>Para peticiones de dependencias aplica </a:t>
            </a:r>
            <a:r>
              <a:rPr lang="es-ES" b="0" i="1" dirty="0" err="1">
                <a:solidFill>
                  <a:srgbClr val="D4D4D4"/>
                </a:solidFill>
                <a:effectLst/>
                <a:latin typeface="-apple-system"/>
              </a:rPr>
              <a:t>strong</a:t>
            </a:r>
            <a:r>
              <a:rPr lang="es-ES" b="0" i="1" dirty="0">
                <a:solidFill>
                  <a:srgbClr val="D4D4D4"/>
                </a:solidFill>
                <a:effectLst/>
                <a:latin typeface="-apple-system"/>
              </a:rPr>
              <a:t> cache</a:t>
            </a:r>
            <a:r>
              <a:rPr lang="es-ES" b="0" i="0" dirty="0">
                <a:solidFill>
                  <a:srgbClr val="D4D4D4"/>
                </a:solidFill>
                <a:effectLst/>
                <a:latin typeface="-apple-system"/>
              </a:rPr>
              <a:t> (Cache-Control: </a:t>
            </a:r>
            <a:r>
              <a:rPr lang="es-ES" b="0" i="0" dirty="0" err="1">
                <a:solidFill>
                  <a:srgbClr val="D4D4D4"/>
                </a:solidFill>
                <a:effectLst/>
                <a:latin typeface="-apple-system"/>
              </a:rPr>
              <a:t>max-age</a:t>
            </a:r>
            <a:r>
              <a:rPr lang="es-ES" b="0" i="0" dirty="0">
                <a:solidFill>
                  <a:srgbClr val="D4D4D4"/>
                </a:solidFill>
                <a:effectLst/>
                <a:latin typeface="-apple-system"/>
              </a:rPr>
              <a:t>=31536000,immutable), permitiendo al navegador reusar el módulo cacheado durante un largo período de tiempo sin tan siquiera tener que enviar peticiones al servidor. Se emplea </a:t>
            </a:r>
            <a:r>
              <a:rPr lang="es-ES" b="0" i="1" dirty="0" err="1">
                <a:solidFill>
                  <a:srgbClr val="D4D4D4"/>
                </a:solidFill>
                <a:effectLst/>
                <a:latin typeface="-apple-system"/>
              </a:rPr>
              <a:t>hashing</a:t>
            </a:r>
            <a:r>
              <a:rPr lang="es-ES" b="0" i="1" dirty="0">
                <a:solidFill>
                  <a:srgbClr val="D4D4D4"/>
                </a:solidFill>
                <a:effectLst/>
                <a:latin typeface="-apple-system"/>
              </a:rPr>
              <a:t>/</a:t>
            </a:r>
            <a:r>
              <a:rPr lang="es-ES" b="0" i="1" dirty="0" err="1">
                <a:solidFill>
                  <a:srgbClr val="D4D4D4"/>
                </a:solidFill>
                <a:effectLst/>
                <a:latin typeface="-apple-system"/>
              </a:rPr>
              <a:t>versioning</a:t>
            </a:r>
            <a:r>
              <a:rPr lang="es-ES" b="0" i="0" dirty="0">
                <a:solidFill>
                  <a:srgbClr val="D4D4D4"/>
                </a:solidFill>
                <a:effectLst/>
                <a:latin typeface="-apple-system"/>
              </a:rPr>
              <a:t> del módulo para disparar una petición diferente si el módulo cambiase.</a:t>
            </a:r>
          </a:p>
          <a:p>
            <a:pPr marL="628650" lvl="1" indent="-171450" algn="l">
              <a:buFontTx/>
              <a:buChar char="-"/>
            </a:pPr>
            <a:endParaRPr lang="es-ES" b="0" i="0" dirty="0">
              <a:solidFill>
                <a:srgbClr val="D4D4D4"/>
              </a:solidFill>
              <a:effectLst/>
              <a:latin typeface="-apple-system"/>
            </a:endParaRPr>
          </a:p>
          <a:p>
            <a:pPr marL="457200" lvl="1" indent="0" algn="l">
              <a:buFontTx/>
              <a:buNone/>
            </a:pPr>
            <a:r>
              <a:rPr lang="es-ES" b="0" i="0" dirty="0">
                <a:solidFill>
                  <a:srgbClr val="D4D4D4"/>
                </a:solidFill>
                <a:effectLst/>
                <a:latin typeface="-apple-system"/>
              </a:rPr>
              <a:t>OTRAS VENTAJAS</a:t>
            </a:r>
          </a:p>
          <a:p>
            <a:pPr marL="628650" lvl="1" indent="-171450" algn="l">
              <a:buFontTx/>
              <a:buChar char="-"/>
            </a:pPr>
            <a:r>
              <a:rPr lang="es-ES" b="0" i="0" dirty="0">
                <a:solidFill>
                  <a:srgbClr val="D4D4D4"/>
                </a:solidFill>
                <a:effectLst/>
                <a:latin typeface="-apple-system"/>
              </a:rPr>
              <a:t>Soporte nativo de TS (gracias a </a:t>
            </a:r>
            <a:r>
              <a:rPr lang="es-ES" b="0" i="0" dirty="0" err="1">
                <a:solidFill>
                  <a:srgbClr val="D4D4D4"/>
                </a:solidFill>
                <a:effectLst/>
                <a:latin typeface="-apple-system"/>
              </a:rPr>
              <a:t>esbuild</a:t>
            </a:r>
            <a:r>
              <a:rPr lang="es-ES" b="0" i="0" dirty="0">
                <a:solidFill>
                  <a:srgbClr val="D4D4D4"/>
                </a:solidFill>
                <a:effectLst/>
                <a:latin typeface="-apple-system"/>
              </a:rPr>
              <a:t>).</a:t>
            </a:r>
          </a:p>
          <a:p>
            <a:pPr marL="628650" marR="0" lvl="1" indent="-171450" algn="l" defTabSz="914400" eaLnBrk="1" fontAlgn="auto" latinLnBrk="0" hangingPunct="1">
              <a:lnSpc>
                <a:spcPct val="100000"/>
              </a:lnSpc>
              <a:spcBef>
                <a:spcPts val="0"/>
              </a:spcBef>
              <a:spcAft>
                <a:spcPts val="0"/>
              </a:spcAft>
              <a:buClrTx/>
              <a:buSzTx/>
              <a:buFontTx/>
              <a:buChar char="-"/>
              <a:tabLst/>
              <a:defRPr/>
            </a:pPr>
            <a:r>
              <a:rPr lang="es-ES" sz="1200" b="0" i="0" dirty="0">
                <a:effectLst/>
                <a:latin typeface="+mn-lt"/>
                <a:ea typeface="+mn-ea"/>
                <a:cs typeface="+mn-cs"/>
                <a:sym typeface="Calibri"/>
              </a:rPr>
              <a:t>Ofrece </a:t>
            </a:r>
            <a:r>
              <a:rPr lang="es-ES" sz="1200" b="0" i="0" dirty="0" err="1">
                <a:effectLst/>
                <a:latin typeface="+mn-lt"/>
                <a:ea typeface="+mn-ea"/>
                <a:cs typeface="+mn-cs"/>
                <a:sym typeface="Calibri"/>
              </a:rPr>
              <a:t>templates</a:t>
            </a:r>
            <a:r>
              <a:rPr lang="es-ES" sz="1200" b="0" i="0" dirty="0">
                <a:effectLst/>
                <a:latin typeface="+mn-lt"/>
                <a:ea typeface="+mn-ea"/>
                <a:cs typeface="+mn-cs"/>
                <a:sym typeface="Calibri"/>
              </a:rPr>
              <a:t> para arrancar a trabajar con los </a:t>
            </a:r>
            <a:r>
              <a:rPr lang="es-ES" sz="1200" b="0" i="0" dirty="0" err="1">
                <a:effectLst/>
                <a:latin typeface="+mn-lt"/>
                <a:ea typeface="+mn-ea"/>
                <a:cs typeface="+mn-cs"/>
                <a:sym typeface="Calibri"/>
              </a:rPr>
              <a:t>frameworks</a:t>
            </a:r>
            <a:r>
              <a:rPr lang="es-ES" sz="1200" b="0" i="0" dirty="0">
                <a:effectLst/>
                <a:latin typeface="+mn-lt"/>
                <a:ea typeface="+mn-ea"/>
                <a:cs typeface="+mn-cs"/>
                <a:sym typeface="Calibri"/>
              </a:rPr>
              <a:t> más conocidos como </a:t>
            </a:r>
            <a:r>
              <a:rPr lang="es-ES" sz="1200" b="0" i="0" dirty="0" err="1">
                <a:effectLst/>
                <a:latin typeface="+mn-lt"/>
                <a:ea typeface="+mn-ea"/>
                <a:cs typeface="+mn-cs"/>
                <a:sym typeface="Calibri"/>
              </a:rPr>
              <a:t>react</a:t>
            </a:r>
            <a:r>
              <a:rPr lang="es-ES" sz="1200" b="0" i="0" dirty="0">
                <a:effectLst/>
                <a:latin typeface="+mn-lt"/>
                <a:ea typeface="+mn-ea"/>
                <a:cs typeface="+mn-cs"/>
                <a:sym typeface="Calibri"/>
              </a:rPr>
              <a:t>, </a:t>
            </a:r>
            <a:r>
              <a:rPr lang="es-ES" sz="1200" b="0" i="0" dirty="0" err="1">
                <a:effectLst/>
                <a:latin typeface="+mn-lt"/>
                <a:ea typeface="+mn-ea"/>
                <a:cs typeface="+mn-cs"/>
                <a:sym typeface="Calibri"/>
              </a:rPr>
              <a:t>vue</a:t>
            </a:r>
            <a:r>
              <a:rPr lang="es-ES" sz="1200" b="0" i="0" dirty="0">
                <a:effectLst/>
                <a:latin typeface="+mn-lt"/>
                <a:ea typeface="+mn-ea"/>
                <a:cs typeface="+mn-cs"/>
                <a:sym typeface="Calibri"/>
              </a:rPr>
              <a:t>, </a:t>
            </a:r>
            <a:r>
              <a:rPr lang="es-ES" sz="1200" b="0" i="0" dirty="0" err="1">
                <a:effectLst/>
                <a:latin typeface="+mn-lt"/>
                <a:ea typeface="+mn-ea"/>
                <a:cs typeface="+mn-cs"/>
                <a:sym typeface="Calibri"/>
              </a:rPr>
              <a:t>preact</a:t>
            </a:r>
            <a:r>
              <a:rPr lang="es-ES" sz="1200" b="0" i="0" dirty="0">
                <a:effectLst/>
                <a:latin typeface="+mn-lt"/>
                <a:ea typeface="+mn-ea"/>
                <a:cs typeface="+mn-cs"/>
                <a:sym typeface="Calibri"/>
              </a:rPr>
              <a:t>, </a:t>
            </a:r>
            <a:r>
              <a:rPr lang="es-ES" sz="1200" b="0" i="0" dirty="0" err="1">
                <a:effectLst/>
                <a:latin typeface="+mn-lt"/>
                <a:ea typeface="+mn-ea"/>
                <a:cs typeface="+mn-cs"/>
                <a:sym typeface="Calibri"/>
              </a:rPr>
              <a:t>svelte</a:t>
            </a:r>
            <a:r>
              <a:rPr lang="es-ES" sz="1200" b="0" i="0" dirty="0">
                <a:effectLst/>
                <a:latin typeface="+mn-lt"/>
                <a:ea typeface="+mn-ea"/>
                <a:cs typeface="+mn-cs"/>
                <a:sym typeface="Calibri"/>
              </a:rPr>
              <a:t>, etc.</a:t>
            </a:r>
          </a:p>
          <a:p>
            <a:pPr marL="457200" lvl="1" indent="0" algn="l">
              <a:buFontTx/>
              <a:buNone/>
            </a:pPr>
            <a:endParaRPr lang="es-ES" b="0" i="0" u="sng" dirty="0">
              <a:solidFill>
                <a:srgbClr val="D4D4D4"/>
              </a:solidFill>
              <a:effectLst/>
              <a:latin typeface="-apple-system"/>
            </a:endParaRPr>
          </a:p>
          <a:p>
            <a:pPr marL="628650" lvl="1" indent="-171450" algn="l">
              <a:buFontTx/>
              <a:buChar char="-"/>
            </a:pPr>
            <a:endParaRPr lang="es-ES" b="0" i="0" dirty="0">
              <a:solidFill>
                <a:srgbClr val="D4D4D4"/>
              </a:solidFill>
              <a:effectLst/>
              <a:latin typeface="-apple-system"/>
            </a:endParaRPr>
          </a:p>
          <a:p>
            <a:pPr marL="457200" lvl="1" indent="0" algn="l">
              <a:buFontTx/>
              <a:buNone/>
            </a:pPr>
            <a:endParaRPr lang="es-ES" b="0" i="0" dirty="0">
              <a:solidFill>
                <a:srgbClr val="D4D4D4"/>
              </a:solidFill>
              <a:effectLst/>
              <a:latin typeface="-apple-system"/>
            </a:endParaRPr>
          </a:p>
          <a:p>
            <a:endParaRPr lang="es-ES" dirty="0"/>
          </a:p>
          <a:p>
            <a:pPr algn="l">
              <a:buFont typeface="Arial" panose="020B0604020202020204" pitchFamily="34" charset="0"/>
              <a:buNone/>
            </a:pPr>
            <a:r>
              <a:rPr lang="es-ES" b="0" i="0" dirty="0">
                <a:solidFill>
                  <a:srgbClr val="D4D4D4"/>
                </a:solidFill>
                <a:effectLst/>
                <a:latin typeface="-apple-system"/>
              </a:rPr>
              <a:t>INCONVENIENTES</a:t>
            </a:r>
          </a:p>
          <a:p>
            <a:pPr algn="l">
              <a:buFont typeface="Arial" panose="020B0604020202020204" pitchFamily="34" charset="0"/>
              <a:buNone/>
            </a:pPr>
            <a:endParaRPr lang="es-ES" b="0" i="0" dirty="0">
              <a:solidFill>
                <a:srgbClr val="D4D4D4"/>
              </a:solidFill>
              <a:effectLst/>
              <a:latin typeface="-apple-system"/>
            </a:endParaRPr>
          </a:p>
          <a:p>
            <a:pPr algn="l">
              <a:buFont typeface="Arial" panose="020B0604020202020204" pitchFamily="34" charset="0"/>
              <a:buChar char="•"/>
            </a:pPr>
            <a:r>
              <a:rPr lang="es-ES" b="0" i="0" dirty="0">
                <a:solidFill>
                  <a:srgbClr val="D4D4D4"/>
                </a:solidFill>
                <a:effectLst/>
                <a:latin typeface="-apple-system"/>
              </a:rPr>
              <a:t> La principal ventaja también se convierte en una desventaja. Puesto que en desarrollo y producción se utilizan diferentes estrategias, podríamos encontrarnos casos (aunque raros) donde el comportamiento no está alienado (bugs en producción que no se reproducen en desarrollo o viceversa).</a:t>
            </a:r>
          </a:p>
          <a:p>
            <a:pPr algn="l">
              <a:buFont typeface="Arial" panose="020B0604020202020204" pitchFamily="34" charset="0"/>
              <a:buChar char="•"/>
            </a:pPr>
            <a:r>
              <a:rPr lang="es-ES" b="0" i="0" dirty="0">
                <a:solidFill>
                  <a:srgbClr val="D4D4D4"/>
                </a:solidFill>
                <a:effectLst/>
                <a:latin typeface="-apple-system"/>
              </a:rPr>
              <a:t> Se apoya enormemente en los módulos nativos de ECMAScript y por tanto requiere navegadores compatibles.</a:t>
            </a:r>
          </a:p>
          <a:p>
            <a:pPr algn="l">
              <a:buFont typeface="Arial" panose="020B0604020202020204" pitchFamily="34" charset="0"/>
              <a:buChar char="•"/>
            </a:pPr>
            <a:r>
              <a:rPr lang="es-ES" b="0" i="0" dirty="0">
                <a:solidFill>
                  <a:srgbClr val="D4D4D4"/>
                </a:solidFill>
                <a:effectLst/>
                <a:latin typeface="-apple-system"/>
              </a:rPr>
              <a:t> Vite, al trabajar con </a:t>
            </a:r>
            <a:r>
              <a:rPr lang="es-ES" b="0" i="0" dirty="0" err="1">
                <a:solidFill>
                  <a:srgbClr val="D4D4D4"/>
                </a:solidFill>
                <a:effectLst/>
                <a:latin typeface="-apple-system"/>
              </a:rPr>
              <a:t>esbuild</a:t>
            </a:r>
            <a:r>
              <a:rPr lang="es-ES" b="0" i="0" dirty="0">
                <a:solidFill>
                  <a:srgbClr val="D4D4D4"/>
                </a:solidFill>
                <a:effectLst/>
                <a:latin typeface="-apple-system"/>
              </a:rPr>
              <a:t> en la transpilación de TS, si bien gana </a:t>
            </a:r>
            <a:r>
              <a:rPr lang="es-ES" b="0" i="0" dirty="0" err="1">
                <a:solidFill>
                  <a:srgbClr val="D4D4D4"/>
                </a:solidFill>
                <a:effectLst/>
                <a:latin typeface="-apple-system"/>
              </a:rPr>
              <a:t>muchisimo</a:t>
            </a:r>
            <a:r>
              <a:rPr lang="es-ES" b="0" i="0" dirty="0">
                <a:solidFill>
                  <a:srgbClr val="D4D4D4"/>
                </a:solidFill>
                <a:effectLst/>
                <a:latin typeface="-apple-system"/>
              </a:rPr>
              <a:t> en rendimiento (20-30x mas rápido que TSC), por otro lado obliga a trabajar en </a:t>
            </a:r>
            <a:r>
              <a:rPr lang="es-ES" b="0" i="0" dirty="0" err="1">
                <a:solidFill>
                  <a:srgbClr val="D4D4D4"/>
                </a:solidFill>
                <a:effectLst/>
                <a:latin typeface="-apple-system"/>
              </a:rPr>
              <a:t>módo</a:t>
            </a:r>
            <a:r>
              <a:rPr lang="es-ES" b="0" i="0" dirty="0">
                <a:solidFill>
                  <a:srgbClr val="D4D4D4"/>
                </a:solidFill>
                <a:effectLst/>
                <a:latin typeface="-apple-system"/>
              </a:rPr>
              <a:t> (</a:t>
            </a:r>
            <a:r>
              <a:rPr lang="es-ES" b="0" i="0" dirty="0" err="1">
                <a:solidFill>
                  <a:srgbClr val="D4D4D4"/>
                </a:solidFill>
                <a:effectLst/>
                <a:latin typeface="-apple-system"/>
              </a:rPr>
              <a:t>isolatedModules</a:t>
            </a:r>
            <a:r>
              <a:rPr lang="es-ES" b="0" i="0" dirty="0">
                <a:solidFill>
                  <a:srgbClr val="D4D4D4"/>
                </a:solidFill>
                <a:effectLst/>
                <a:latin typeface="-apple-system"/>
              </a:rPr>
              <a:t>)[</a:t>
            </a:r>
            <a:r>
              <a:rPr lang="es-ES" b="0" i="0" u="none" strike="noStrike" dirty="0">
                <a:solidFill>
                  <a:srgbClr val="D4D4D4"/>
                </a:solidFill>
                <a:effectLst/>
                <a:latin typeface="-apple-system"/>
                <a:hlinkClick r:id="rId3" tooltip="https://www.typescriptlang.org/tsconfig#isolatedModules"/>
              </a:rPr>
              <a:t>https://www.typescriptlang.org/tsconfig#isolatedModules</a:t>
            </a:r>
            <a:r>
              <a:rPr lang="es-ES" b="0" i="0" dirty="0">
                <a:solidFill>
                  <a:srgbClr val="D4D4D4"/>
                </a:solidFill>
                <a:effectLst/>
                <a:latin typeface="-apple-system"/>
              </a:rPr>
              <a:t>] puesto que </a:t>
            </a:r>
            <a:r>
              <a:rPr lang="es-ES" b="0" i="0" dirty="0" err="1">
                <a:solidFill>
                  <a:srgbClr val="D4D4D4"/>
                </a:solidFill>
                <a:effectLst/>
                <a:latin typeface="-apple-system"/>
              </a:rPr>
              <a:t>esbuild</a:t>
            </a:r>
            <a:r>
              <a:rPr lang="es-ES" b="0" i="0" dirty="0">
                <a:solidFill>
                  <a:srgbClr val="D4D4D4"/>
                </a:solidFill>
                <a:effectLst/>
                <a:latin typeface="-apple-system"/>
              </a:rPr>
              <a:t> </a:t>
            </a:r>
            <a:r>
              <a:rPr lang="es-ES" b="0" i="0" dirty="0" err="1">
                <a:solidFill>
                  <a:srgbClr val="D4D4D4"/>
                </a:solidFill>
                <a:effectLst/>
                <a:latin typeface="-apple-system"/>
              </a:rPr>
              <a:t>parsea</a:t>
            </a:r>
            <a:r>
              <a:rPr lang="es-ES" b="0" i="0" dirty="0">
                <a:solidFill>
                  <a:srgbClr val="D4D4D4"/>
                </a:solidFill>
                <a:effectLst/>
                <a:latin typeface="-apple-system"/>
              </a:rPr>
              <a:t> módulos TS de uno en uno y no tiene constancia de todo el sistema de tipos (como si sucede con TSC, que elabora el sistema de tipos completo antes de comenzar la transpilación). Por tanto, en modo aislado, no se pueden hacer comprobaciones/verificaciones de tipos con toda profundidad, de modo que podrían haber errores que pasen desapercibidos y que no se manifiesten hasta que no se haga una </a:t>
            </a:r>
            <a:r>
              <a:rPr lang="es-ES" b="0" i="0" dirty="0" err="1">
                <a:solidFill>
                  <a:srgbClr val="D4D4D4"/>
                </a:solidFill>
                <a:effectLst/>
                <a:latin typeface="-apple-system"/>
              </a:rPr>
              <a:t>una</a:t>
            </a:r>
            <a:r>
              <a:rPr lang="es-ES" b="0" i="0" dirty="0">
                <a:solidFill>
                  <a:srgbClr val="D4D4D4"/>
                </a:solidFill>
                <a:effectLst/>
                <a:latin typeface="-apple-system"/>
              </a:rPr>
              <a:t> transpilación completa con TS. Es habitual tener un proceso paralelo configurado con TSC para el chequeo estático de tipos a la vez que el server de desarrollo está en funcionamiento.</a:t>
            </a:r>
          </a:p>
          <a:p>
            <a:pPr algn="l">
              <a:buFont typeface="Arial" panose="020B0604020202020204" pitchFamily="34" charset="0"/>
              <a:buChar char="•"/>
            </a:pPr>
            <a:r>
              <a:rPr lang="es-ES" b="0" i="0" dirty="0">
                <a:solidFill>
                  <a:srgbClr val="D4D4D4"/>
                </a:solidFill>
                <a:effectLst/>
                <a:latin typeface="-apple-system"/>
              </a:rPr>
              <a:t> Vite es </a:t>
            </a:r>
            <a:r>
              <a:rPr lang="es-ES" b="0" i="0" dirty="0" err="1">
                <a:solidFill>
                  <a:srgbClr val="D4D4D4"/>
                </a:solidFill>
                <a:effectLst/>
                <a:latin typeface="-apple-system"/>
              </a:rPr>
              <a:t>opinionado</a:t>
            </a:r>
            <a:r>
              <a:rPr lang="es-ES" b="0" i="0" dirty="0">
                <a:solidFill>
                  <a:srgbClr val="D4D4D4"/>
                </a:solidFill>
                <a:effectLst/>
                <a:latin typeface="-apple-system"/>
              </a:rPr>
              <a:t>. Tiene sintaxis específicas como por ejemplo directivas que extienden el uso de </a:t>
            </a:r>
            <a:r>
              <a:rPr lang="es-ES" b="0" i="0" dirty="0" err="1">
                <a:solidFill>
                  <a:srgbClr val="D4D4D4"/>
                </a:solidFill>
                <a:effectLst/>
                <a:latin typeface="-apple-system"/>
              </a:rPr>
              <a:t>import</a:t>
            </a:r>
            <a:r>
              <a:rPr lang="es-ES" b="0" i="0" dirty="0">
                <a:solidFill>
                  <a:srgbClr val="D4D4D4"/>
                </a:solidFill>
                <a:effectLst/>
                <a:latin typeface="-apple-system"/>
              </a:rPr>
              <a:t> (</a:t>
            </a:r>
            <a:r>
              <a:rPr lang="es-ES" b="0" i="0" dirty="0" err="1">
                <a:solidFill>
                  <a:srgbClr val="D4D4D4"/>
                </a:solidFill>
                <a:effectLst/>
                <a:latin typeface="-apple-system"/>
              </a:rPr>
              <a:t>import.meta.glob</a:t>
            </a:r>
            <a:r>
              <a:rPr lang="es-ES" b="0" i="0" dirty="0">
                <a:solidFill>
                  <a:srgbClr val="D4D4D4"/>
                </a:solidFill>
                <a:effectLst/>
                <a:latin typeface="-apple-system"/>
              </a:rPr>
              <a:t>). Estas sintaxis son útiles pero no son estándar ni para el navegador ni para el lenguaje y por tanto tampoco serán compatibles con otros </a:t>
            </a:r>
            <a:r>
              <a:rPr lang="es-ES" b="0" i="1" dirty="0" err="1">
                <a:solidFill>
                  <a:srgbClr val="D4D4D4"/>
                </a:solidFill>
                <a:effectLst/>
                <a:latin typeface="-apple-system"/>
              </a:rPr>
              <a:t>bundlers</a:t>
            </a:r>
            <a:r>
              <a:rPr lang="es-ES" b="0" i="0" dirty="0">
                <a:solidFill>
                  <a:srgbClr val="D4D4D4"/>
                </a:solidFill>
                <a:effectLst/>
                <a:latin typeface="-apple-system"/>
              </a:rPr>
              <a:t>. Solo vite conoce esta sintaxis y por tanto te acoplas a él.</a:t>
            </a:r>
          </a:p>
          <a:p>
            <a:endParaRPr lang="es-ES" dirty="0"/>
          </a:p>
        </p:txBody>
      </p:sp>
    </p:spTree>
    <p:extLst>
      <p:ext uri="{BB962C8B-B14F-4D97-AF65-F5344CB8AC3E}">
        <p14:creationId xmlns:p14="http://schemas.microsoft.com/office/powerpoint/2010/main" val="340759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r>
              <a:rPr lang="es-ES" b="0" i="0" dirty="0">
                <a:solidFill>
                  <a:srgbClr val="D4D4D4"/>
                </a:solidFill>
                <a:effectLst/>
                <a:latin typeface="-apple-system"/>
              </a:rPr>
              <a:t>En producción, sin embargo, se pone el foco en la optimización y vite aplica una estrategia tradicional de </a:t>
            </a:r>
            <a:r>
              <a:rPr lang="es-ES" b="0" i="0" dirty="0" err="1">
                <a:solidFill>
                  <a:srgbClr val="D4D4D4"/>
                </a:solidFill>
                <a:effectLst/>
                <a:latin typeface="-apple-system"/>
              </a:rPr>
              <a:t>bundling</a:t>
            </a:r>
            <a:r>
              <a:rPr lang="es-ES" b="0" i="0" dirty="0">
                <a:solidFill>
                  <a:srgbClr val="D4D4D4"/>
                </a:solidFill>
                <a:effectLst/>
                <a:latin typeface="-apple-system"/>
              </a:rPr>
              <a:t> sin recurrir a módulos nativos ESM (no empaquetados). ¿Por qué?</a:t>
            </a:r>
          </a:p>
          <a:p>
            <a:pPr algn="l"/>
            <a:br>
              <a:rPr lang="es-ES" b="0" i="0" dirty="0">
                <a:solidFill>
                  <a:srgbClr val="D4D4D4"/>
                </a:solidFill>
                <a:effectLst/>
                <a:latin typeface="-apple-system"/>
              </a:rPr>
            </a:br>
            <a:r>
              <a:rPr lang="es-ES" b="0" i="0" dirty="0">
                <a:solidFill>
                  <a:srgbClr val="D4D4D4"/>
                </a:solidFill>
                <a:effectLst/>
                <a:latin typeface="-apple-system"/>
              </a:rPr>
              <a:t>Podríamos pensar, si es tan rápido usar </a:t>
            </a:r>
            <a:r>
              <a:rPr lang="es-ES" b="0" i="0" dirty="0" err="1">
                <a:solidFill>
                  <a:srgbClr val="D4D4D4"/>
                </a:solidFill>
                <a:effectLst/>
                <a:latin typeface="-apple-system"/>
              </a:rPr>
              <a:t>ESModules</a:t>
            </a:r>
            <a:r>
              <a:rPr lang="es-ES" b="0" i="0" dirty="0">
                <a:solidFill>
                  <a:srgbClr val="D4D4D4"/>
                </a:solidFill>
                <a:effectLst/>
                <a:latin typeface="-apple-system"/>
              </a:rPr>
              <a:t> y delegar en el navegador la orquestación y descarga de los módulos ¿por qué no usarlo en producción también? Hoy día la mayoría de </a:t>
            </a:r>
            <a:r>
              <a:rPr lang="es-ES" b="0" i="1" dirty="0">
                <a:solidFill>
                  <a:srgbClr val="D4D4D4"/>
                </a:solidFill>
                <a:effectLst/>
                <a:latin typeface="-apple-system"/>
              </a:rPr>
              <a:t>browsers</a:t>
            </a:r>
            <a:r>
              <a:rPr lang="es-ES" b="0" i="0" dirty="0">
                <a:solidFill>
                  <a:srgbClr val="D4D4D4"/>
                </a:solidFill>
                <a:effectLst/>
                <a:latin typeface="-apple-system"/>
              </a:rPr>
              <a:t> soportan módulos nativos, no debería haber problema ¿cierto?</a:t>
            </a:r>
            <a:br>
              <a:rPr lang="es-ES" b="0" i="0" dirty="0">
                <a:solidFill>
                  <a:srgbClr val="D4D4D4"/>
                </a:solidFill>
                <a:effectLst/>
                <a:latin typeface="-apple-system"/>
              </a:rPr>
            </a:br>
            <a:r>
              <a:rPr lang="es-ES" b="0" i="0" dirty="0">
                <a:solidFill>
                  <a:srgbClr val="D4D4D4"/>
                </a:solidFill>
                <a:effectLst/>
                <a:latin typeface="-apple-system"/>
              </a:rPr>
              <a:t>Pensemos detenidamente. El paradigma en </a:t>
            </a:r>
            <a:r>
              <a:rPr lang="es-ES" b="1" i="0" dirty="0">
                <a:solidFill>
                  <a:srgbClr val="D4D4D4"/>
                </a:solidFill>
                <a:effectLst/>
                <a:latin typeface="-apple-system"/>
              </a:rPr>
              <a:t>desarrollo</a:t>
            </a:r>
            <a:r>
              <a:rPr lang="es-ES" b="0" i="0" dirty="0">
                <a:solidFill>
                  <a:srgbClr val="D4D4D4"/>
                </a:solidFill>
                <a:effectLst/>
                <a:latin typeface="-apple-system"/>
              </a:rPr>
              <a:t> es radicalmente distinto principalmente por un motivo: </a:t>
            </a:r>
            <a:r>
              <a:rPr lang="es-ES" b="1" i="0" dirty="0">
                <a:solidFill>
                  <a:srgbClr val="D4D4D4"/>
                </a:solidFill>
                <a:effectLst/>
                <a:latin typeface="-apple-system"/>
              </a:rPr>
              <a:t>servidor de desarrollo y navegador están en la misma máquina</a:t>
            </a:r>
            <a:r>
              <a:rPr lang="es-ES" b="0" i="0" dirty="0">
                <a:solidFill>
                  <a:srgbClr val="D4D4D4"/>
                </a:solidFill>
                <a:effectLst/>
                <a:latin typeface="-apple-system"/>
              </a:rPr>
              <a:t>. En este escenario, las transacciones son inmediatas y el coste de hacer muchísimas peticiones para descargarnos cientos de módulos es relativamente bajo. </a:t>
            </a:r>
          </a:p>
          <a:p>
            <a:pPr algn="l"/>
            <a:r>
              <a:rPr lang="es-ES" b="0" i="0" dirty="0">
                <a:solidFill>
                  <a:srgbClr val="D4D4D4"/>
                </a:solidFill>
                <a:effectLst/>
                <a:latin typeface="-apple-system"/>
              </a:rPr>
              <a:t>En </a:t>
            </a:r>
            <a:r>
              <a:rPr lang="es-ES" b="1" i="0" dirty="0">
                <a:solidFill>
                  <a:srgbClr val="D4D4D4"/>
                </a:solidFill>
                <a:effectLst/>
                <a:latin typeface="-apple-system"/>
              </a:rPr>
              <a:t>producción</a:t>
            </a:r>
            <a:r>
              <a:rPr lang="es-ES" b="0" i="0" dirty="0">
                <a:solidFill>
                  <a:srgbClr val="D4D4D4"/>
                </a:solidFill>
                <a:effectLst/>
                <a:latin typeface="-apple-system"/>
              </a:rPr>
              <a:t>, estamos sometidos al estado de la red, la calidad de nuestra conexión, saturación de tráfico, a todas las entidades y capas intermedias que pueda haber entre cliente y servidor (</a:t>
            </a:r>
            <a:r>
              <a:rPr lang="es-ES" b="0" i="0" dirty="0" err="1">
                <a:solidFill>
                  <a:srgbClr val="D4D4D4"/>
                </a:solidFill>
                <a:effectLst/>
                <a:latin typeface="-apple-system"/>
              </a:rPr>
              <a:t>ingress</a:t>
            </a:r>
            <a:r>
              <a:rPr lang="es-ES" b="0" i="0" dirty="0">
                <a:solidFill>
                  <a:srgbClr val="D4D4D4"/>
                </a:solidFill>
                <a:effectLst/>
                <a:latin typeface="-apple-system"/>
              </a:rPr>
              <a:t>, load </a:t>
            </a:r>
            <a:r>
              <a:rPr lang="es-ES" b="0" i="0" dirty="0" err="1">
                <a:solidFill>
                  <a:srgbClr val="D4D4D4"/>
                </a:solidFill>
                <a:effectLst/>
                <a:latin typeface="-apple-system"/>
              </a:rPr>
              <a:t>balancer</a:t>
            </a:r>
            <a:r>
              <a:rPr lang="es-ES" b="0" i="0" dirty="0">
                <a:solidFill>
                  <a:srgbClr val="D4D4D4"/>
                </a:solidFill>
                <a:effectLst/>
                <a:latin typeface="-apple-system"/>
              </a:rPr>
              <a:t>, api </a:t>
            </a:r>
            <a:r>
              <a:rPr lang="es-ES" b="0" i="0" dirty="0" err="1">
                <a:solidFill>
                  <a:srgbClr val="D4D4D4"/>
                </a:solidFill>
                <a:effectLst/>
                <a:latin typeface="-apple-system"/>
              </a:rPr>
              <a:t>gateway</a:t>
            </a:r>
            <a:r>
              <a:rPr lang="es-ES" b="0" i="0" dirty="0">
                <a:solidFill>
                  <a:srgbClr val="D4D4D4"/>
                </a:solidFill>
                <a:effectLst/>
                <a:latin typeface="-apple-system"/>
              </a:rPr>
              <a:t>, </a:t>
            </a:r>
            <a:r>
              <a:rPr lang="es-ES" b="0" i="0" dirty="0" err="1">
                <a:solidFill>
                  <a:srgbClr val="D4D4D4"/>
                </a:solidFill>
                <a:effectLst/>
                <a:latin typeface="-apple-system"/>
              </a:rPr>
              <a:t>etc</a:t>
            </a:r>
            <a:r>
              <a:rPr lang="es-ES" b="0" i="0" dirty="0">
                <a:solidFill>
                  <a:srgbClr val="D4D4D4"/>
                </a:solidFill>
                <a:effectLst/>
                <a:latin typeface="-apple-system"/>
              </a:rPr>
              <a:t>) … en definitiva, las peticiones tienen un retardo mucho más acusado. Sería ineficiente servir nuestro proyecto en cientos de módulos que causarían un gran número de peticiones, que además se agravarían debido a los </a:t>
            </a:r>
            <a:r>
              <a:rPr lang="es-ES" b="0" i="1" dirty="0" err="1">
                <a:solidFill>
                  <a:srgbClr val="D4D4D4"/>
                </a:solidFill>
                <a:effectLst/>
                <a:latin typeface="-apple-system"/>
              </a:rPr>
              <a:t>imports</a:t>
            </a:r>
            <a:r>
              <a:rPr lang="es-ES" b="0" i="0" dirty="0">
                <a:solidFill>
                  <a:srgbClr val="D4D4D4"/>
                </a:solidFill>
                <a:effectLst/>
                <a:latin typeface="-apple-system"/>
              </a:rPr>
              <a:t> anidados (efecto dominó</a:t>
            </a:r>
            <a:r>
              <a:rPr lang="es-ES" b="0" i="0" u="sng" dirty="0">
                <a:solidFill>
                  <a:srgbClr val="D4D4D4"/>
                </a:solidFill>
                <a:effectLst/>
                <a:latin typeface="-apple-system"/>
              </a:rPr>
              <a:t>).</a:t>
            </a:r>
            <a:r>
              <a:rPr lang="es-ES" b="0" i="0" dirty="0">
                <a:solidFill>
                  <a:srgbClr val="D4D4D4"/>
                </a:solidFill>
                <a:effectLst/>
                <a:latin typeface="-apple-system"/>
              </a:rPr>
              <a:t> </a:t>
            </a:r>
            <a:br>
              <a:rPr lang="es-ES" b="0" i="0" dirty="0">
                <a:solidFill>
                  <a:srgbClr val="D4D4D4"/>
                </a:solidFill>
                <a:effectLst/>
                <a:latin typeface="-apple-system"/>
              </a:rPr>
            </a:br>
            <a:endParaRPr lang="es-ES" b="0" i="0" dirty="0">
              <a:solidFill>
                <a:srgbClr val="D4D4D4"/>
              </a:solidFill>
              <a:effectLst/>
              <a:latin typeface="-apple-system"/>
            </a:endParaRPr>
          </a:p>
          <a:p>
            <a:pPr algn="l"/>
            <a:r>
              <a:rPr lang="es-ES" b="0" i="0" dirty="0">
                <a:solidFill>
                  <a:srgbClr val="D4D4D4"/>
                </a:solidFill>
                <a:effectLst/>
                <a:latin typeface="-apple-system"/>
              </a:rPr>
              <a:t>Si bien esta estrategia nos beneficia en desarrollo donde prima la inmediatez del cambio o edición, en producción es más eficiente seguir usando un </a:t>
            </a:r>
            <a:r>
              <a:rPr lang="es-ES" b="0" i="1" dirty="0">
                <a:solidFill>
                  <a:srgbClr val="D4D4D4"/>
                </a:solidFill>
                <a:effectLst/>
                <a:latin typeface="-apple-system"/>
              </a:rPr>
              <a:t>bundler</a:t>
            </a:r>
            <a:r>
              <a:rPr lang="es-ES" b="0" i="0" dirty="0">
                <a:solidFill>
                  <a:srgbClr val="D4D4D4"/>
                </a:solidFill>
                <a:effectLst/>
                <a:latin typeface="-apple-system"/>
              </a:rPr>
              <a:t> tradicional con todas sus optimizaciones: </a:t>
            </a:r>
            <a:r>
              <a:rPr lang="es-ES" b="0" i="1" dirty="0" err="1">
                <a:solidFill>
                  <a:srgbClr val="D4D4D4"/>
                </a:solidFill>
                <a:effectLst/>
                <a:latin typeface="-apple-system"/>
              </a:rPr>
              <a:t>tree-shaking</a:t>
            </a:r>
            <a:r>
              <a:rPr lang="es-ES" b="0" i="0" dirty="0">
                <a:solidFill>
                  <a:srgbClr val="D4D4D4"/>
                </a:solidFill>
                <a:effectLst/>
                <a:latin typeface="-apple-system"/>
              </a:rPr>
              <a:t>, </a:t>
            </a:r>
            <a:r>
              <a:rPr lang="es-ES" b="0" i="1" dirty="0" err="1">
                <a:solidFill>
                  <a:srgbClr val="D4D4D4"/>
                </a:solidFill>
                <a:effectLst/>
                <a:latin typeface="-apple-system"/>
              </a:rPr>
              <a:t>lazy-loading</a:t>
            </a:r>
            <a:r>
              <a:rPr lang="es-ES" b="0" i="0" dirty="0">
                <a:solidFill>
                  <a:srgbClr val="D4D4D4"/>
                </a:solidFill>
                <a:effectLst/>
                <a:latin typeface="-apple-system"/>
              </a:rPr>
              <a:t>, </a:t>
            </a:r>
            <a:r>
              <a:rPr lang="es-ES" b="0" i="1" dirty="0" err="1">
                <a:solidFill>
                  <a:srgbClr val="D4D4D4"/>
                </a:solidFill>
                <a:effectLst/>
                <a:latin typeface="-apple-system"/>
              </a:rPr>
              <a:t>code</a:t>
            </a:r>
            <a:r>
              <a:rPr lang="es-ES" b="0" i="1" dirty="0">
                <a:solidFill>
                  <a:srgbClr val="D4D4D4"/>
                </a:solidFill>
                <a:effectLst/>
                <a:latin typeface="-apple-system"/>
              </a:rPr>
              <a:t> </a:t>
            </a:r>
            <a:r>
              <a:rPr lang="es-ES" b="0" i="1" dirty="0" err="1">
                <a:solidFill>
                  <a:srgbClr val="D4D4D4"/>
                </a:solidFill>
                <a:effectLst/>
                <a:latin typeface="-apple-system"/>
              </a:rPr>
              <a:t>splitting</a:t>
            </a:r>
            <a:r>
              <a:rPr lang="es-ES" b="0" i="0" dirty="0">
                <a:solidFill>
                  <a:srgbClr val="D4D4D4"/>
                </a:solidFill>
                <a:effectLst/>
                <a:latin typeface="-apple-system"/>
              </a:rPr>
              <a:t>, etc. De este modo, generamos </a:t>
            </a:r>
            <a:r>
              <a:rPr lang="es-ES" b="0" i="1" dirty="0" err="1">
                <a:solidFill>
                  <a:srgbClr val="D4D4D4"/>
                </a:solidFill>
                <a:effectLst/>
                <a:latin typeface="-apple-system"/>
              </a:rPr>
              <a:t>assets</a:t>
            </a:r>
            <a:r>
              <a:rPr lang="es-ES" b="0" i="0" dirty="0">
                <a:solidFill>
                  <a:srgbClr val="D4D4D4"/>
                </a:solidFill>
                <a:effectLst/>
                <a:latin typeface="-apple-system"/>
              </a:rPr>
              <a:t> estáticos muy optimizados que darán pie a pocas peticiones, mejorando el tiempo de carga y el rendimiento en general.</a:t>
            </a:r>
          </a:p>
          <a:p>
            <a:pPr algn="l"/>
            <a:endParaRPr lang="es-ES" b="0" i="0" dirty="0">
              <a:solidFill>
                <a:srgbClr val="D4D4D4"/>
              </a:solidFill>
              <a:effectLst/>
              <a:latin typeface="-apple-system"/>
            </a:endParaRPr>
          </a:p>
          <a:p>
            <a:pPr algn="l"/>
            <a:r>
              <a:rPr lang="es-ES" b="0" i="0" dirty="0">
                <a:solidFill>
                  <a:srgbClr val="D4D4D4"/>
                </a:solidFill>
                <a:effectLst/>
                <a:latin typeface="-apple-system"/>
              </a:rPr>
              <a:t>Para el </a:t>
            </a:r>
            <a:r>
              <a:rPr lang="es-ES" b="0" i="1" dirty="0" err="1">
                <a:solidFill>
                  <a:srgbClr val="D4D4D4"/>
                </a:solidFill>
                <a:effectLst/>
                <a:latin typeface="-apple-system"/>
              </a:rPr>
              <a:t>bundling</a:t>
            </a:r>
            <a:r>
              <a:rPr lang="es-ES" b="0" i="0" dirty="0">
                <a:solidFill>
                  <a:srgbClr val="D4D4D4"/>
                </a:solidFill>
                <a:effectLst/>
                <a:latin typeface="-apple-system"/>
              </a:rPr>
              <a:t> en producción, vite hace uso de </a:t>
            </a:r>
            <a:r>
              <a:rPr lang="es-ES" b="1" i="0" dirty="0" err="1">
                <a:solidFill>
                  <a:srgbClr val="D4D4D4"/>
                </a:solidFill>
                <a:effectLst/>
                <a:latin typeface="-apple-system"/>
              </a:rPr>
              <a:t>rollup</a:t>
            </a:r>
            <a:r>
              <a:rPr lang="es-ES" b="0" i="0" dirty="0">
                <a:solidFill>
                  <a:srgbClr val="D4D4D4"/>
                </a:solidFill>
                <a:effectLst/>
                <a:latin typeface="-apple-system"/>
              </a:rPr>
              <a:t> aunque no descarta en un futuro la posibilidad de emplear también </a:t>
            </a:r>
            <a:r>
              <a:rPr lang="es-ES" b="1" i="0" dirty="0" err="1">
                <a:solidFill>
                  <a:srgbClr val="D4D4D4"/>
                </a:solidFill>
                <a:effectLst/>
                <a:latin typeface="-apple-system"/>
              </a:rPr>
              <a:t>esbuild</a:t>
            </a:r>
            <a:r>
              <a:rPr lang="es-ES" b="0" i="0" dirty="0">
                <a:solidFill>
                  <a:srgbClr val="D4D4D4"/>
                </a:solidFill>
                <a:effectLst/>
                <a:latin typeface="-apple-system"/>
              </a:rPr>
              <a:t> para este cometido, o, como ya puede probarse, </a:t>
            </a:r>
            <a:r>
              <a:rPr lang="es-ES" b="1" i="0" dirty="0" err="1">
                <a:solidFill>
                  <a:srgbClr val="D4D4D4"/>
                </a:solidFill>
                <a:effectLst/>
                <a:latin typeface="-apple-system"/>
              </a:rPr>
              <a:t>rolldown</a:t>
            </a:r>
            <a:r>
              <a:rPr lang="es-ES" b="1" i="0" dirty="0">
                <a:solidFill>
                  <a:srgbClr val="D4D4D4"/>
                </a:solidFill>
                <a:effectLst/>
                <a:latin typeface="-apple-system"/>
              </a:rPr>
              <a:t> (reimplementación de </a:t>
            </a:r>
            <a:r>
              <a:rPr lang="es-ES" b="1" i="0" dirty="0" err="1">
                <a:solidFill>
                  <a:srgbClr val="D4D4D4"/>
                </a:solidFill>
                <a:effectLst/>
                <a:latin typeface="-apple-system"/>
              </a:rPr>
              <a:t>rollup</a:t>
            </a:r>
            <a:r>
              <a:rPr lang="es-ES" b="1" i="0" dirty="0">
                <a:solidFill>
                  <a:srgbClr val="D4D4D4"/>
                </a:solidFill>
                <a:effectLst/>
                <a:latin typeface="-apple-system"/>
              </a:rPr>
              <a:t> con </a:t>
            </a:r>
            <a:r>
              <a:rPr lang="es-ES" b="1" i="0" dirty="0" err="1">
                <a:solidFill>
                  <a:srgbClr val="D4D4D4"/>
                </a:solidFill>
                <a:effectLst/>
                <a:latin typeface="-apple-system"/>
              </a:rPr>
              <a:t>Rust</a:t>
            </a:r>
            <a:r>
              <a:rPr lang="es-ES" b="1" i="0" u="sng" dirty="0">
                <a:solidFill>
                  <a:srgbClr val="D4D4D4"/>
                </a:solidFill>
                <a:effectLst/>
                <a:latin typeface="-apple-system"/>
              </a:rPr>
              <a:t>)</a:t>
            </a:r>
            <a:r>
              <a:rPr lang="es-ES" b="0" i="0" u="sng" dirty="0">
                <a:solidFill>
                  <a:srgbClr val="D4D4D4"/>
                </a:solidFill>
                <a:effectLst/>
                <a:latin typeface="-apple-system"/>
              </a:rPr>
              <a:t>.</a:t>
            </a:r>
            <a:r>
              <a:rPr lang="es-ES" b="0" i="0" dirty="0">
                <a:solidFill>
                  <a:srgbClr val="D4D4D4"/>
                </a:solidFill>
                <a:effectLst/>
                <a:latin typeface="-apple-system"/>
              </a:rPr>
              <a:t> ¿Por qué no utilizar ya </a:t>
            </a:r>
            <a:r>
              <a:rPr lang="es-ES" b="0" i="0" dirty="0" err="1">
                <a:solidFill>
                  <a:srgbClr val="D4D4D4"/>
                </a:solidFill>
                <a:effectLst/>
                <a:latin typeface="-apple-system"/>
              </a:rPr>
              <a:t>esbuild</a:t>
            </a:r>
            <a:r>
              <a:rPr lang="es-ES" b="0" i="0" dirty="0">
                <a:solidFill>
                  <a:srgbClr val="D4D4D4"/>
                </a:solidFill>
                <a:effectLst/>
                <a:latin typeface="-apple-system"/>
              </a:rPr>
              <a:t>? A pesar del asombroso rendimiento de </a:t>
            </a:r>
            <a:r>
              <a:rPr lang="es-ES" b="0" i="0" dirty="0" err="1">
                <a:solidFill>
                  <a:srgbClr val="D4D4D4"/>
                </a:solidFill>
                <a:effectLst/>
                <a:latin typeface="-apple-system"/>
              </a:rPr>
              <a:t>esbuild</a:t>
            </a:r>
            <a:r>
              <a:rPr lang="es-ES" b="0" i="0" dirty="0">
                <a:solidFill>
                  <a:srgbClr val="D4D4D4"/>
                </a:solidFill>
                <a:effectLst/>
                <a:latin typeface="-apple-system"/>
              </a:rPr>
              <a:t> y de su buen funcionamiento para el empaquetado de librerías, todavía no ofrece una optimización 100% madura para el </a:t>
            </a:r>
            <a:r>
              <a:rPr lang="es-ES" b="0" i="1" dirty="0" err="1">
                <a:solidFill>
                  <a:srgbClr val="D4D4D4"/>
                </a:solidFill>
                <a:effectLst/>
                <a:latin typeface="-apple-system"/>
              </a:rPr>
              <a:t>bundling</a:t>
            </a:r>
            <a:r>
              <a:rPr lang="es-ES" b="0" i="0" dirty="0">
                <a:solidFill>
                  <a:srgbClr val="D4D4D4"/>
                </a:solidFill>
                <a:effectLst/>
                <a:latin typeface="-apple-system"/>
              </a:rPr>
              <a:t> de aplicaciones (</a:t>
            </a:r>
            <a:r>
              <a:rPr lang="es-ES" b="0" i="1" dirty="0" err="1">
                <a:solidFill>
                  <a:srgbClr val="D4D4D4"/>
                </a:solidFill>
                <a:effectLst/>
                <a:latin typeface="-apple-system"/>
              </a:rPr>
              <a:t>code</a:t>
            </a:r>
            <a:r>
              <a:rPr lang="es-ES" b="0" i="1" dirty="0">
                <a:solidFill>
                  <a:srgbClr val="D4D4D4"/>
                </a:solidFill>
                <a:effectLst/>
                <a:latin typeface="-apple-system"/>
              </a:rPr>
              <a:t> </a:t>
            </a:r>
            <a:r>
              <a:rPr lang="es-ES" b="0" i="1" dirty="0" err="1">
                <a:solidFill>
                  <a:srgbClr val="D4D4D4"/>
                </a:solidFill>
                <a:effectLst/>
                <a:latin typeface="-apple-system"/>
              </a:rPr>
              <a:t>splitting</a:t>
            </a:r>
            <a:r>
              <a:rPr lang="es-ES" b="0" i="0" dirty="0">
                <a:solidFill>
                  <a:srgbClr val="D4D4D4"/>
                </a:solidFill>
                <a:effectLst/>
                <a:latin typeface="-apple-system"/>
              </a:rPr>
              <a:t>, manejo de CSS, </a:t>
            </a:r>
            <a:r>
              <a:rPr lang="es-ES" b="0" i="0" dirty="0" err="1">
                <a:solidFill>
                  <a:srgbClr val="D4D4D4"/>
                </a:solidFill>
                <a:effectLst/>
                <a:latin typeface="-apple-system"/>
              </a:rPr>
              <a:t>etc</a:t>
            </a:r>
            <a:r>
              <a:rPr lang="es-ES" b="0" i="0" dirty="0">
                <a:solidFill>
                  <a:srgbClr val="D4D4D4"/>
                </a:solidFill>
                <a:effectLst/>
                <a:latin typeface="-apple-system"/>
              </a:rPr>
              <a:t>).</a:t>
            </a:r>
          </a:p>
          <a:p>
            <a:endParaRPr lang="es-ES" u="sng" dirty="0"/>
          </a:p>
        </p:txBody>
      </p:sp>
    </p:spTree>
    <p:extLst>
      <p:ext uri="{BB962C8B-B14F-4D97-AF65-F5344CB8AC3E}">
        <p14:creationId xmlns:p14="http://schemas.microsoft.com/office/powerpoint/2010/main" val="2763612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95300" y="2847975"/>
            <a:ext cx="7772400" cy="933450"/>
          </a:xfrm>
          <a:prstGeom prst="rect">
            <a:avLst/>
          </a:prstGeom>
        </p:spPr>
        <p:txBody>
          <a:bodyPr/>
          <a:lstStyle>
            <a:lvl1pPr>
              <a:defRPr sz="7200" spc="-300"/>
            </a:lvl1pPr>
          </a:lstStyle>
          <a:p>
            <a:r>
              <a:t>Texto del título</a:t>
            </a:r>
          </a:p>
        </p:txBody>
      </p:sp>
      <p:sp>
        <p:nvSpPr>
          <p:cNvPr id="12" name="Nivel de texto 1…"/>
          <p:cNvSpPr txBox="1">
            <a:spLocks noGrp="1"/>
          </p:cNvSpPr>
          <p:nvPr>
            <p:ph type="body" sz="quarter" idx="1"/>
          </p:nvPr>
        </p:nvSpPr>
        <p:spPr>
          <a:xfrm>
            <a:off x="533400" y="3657600"/>
            <a:ext cx="8013700" cy="495300"/>
          </a:xfrm>
          <a:prstGeom prst="rect">
            <a:avLst/>
          </a:prstGeom>
        </p:spPr>
        <p:txBody>
          <a:bodyPr/>
          <a:lstStyle>
            <a:lvl1pPr>
              <a:spcBef>
                <a:spcPts val="600"/>
              </a:spcBef>
              <a:defRPr sz="2800">
                <a:solidFill>
                  <a:srgbClr val="808080"/>
                </a:solidFill>
                <a:latin typeface="Neo Sans Std Light"/>
                <a:ea typeface="Neo Sans Std Light"/>
                <a:cs typeface="Neo Sans Std Light"/>
                <a:sym typeface="Neo Sans Std Light"/>
              </a:defRPr>
            </a:lvl1pPr>
            <a:lvl2pPr>
              <a:spcBef>
                <a:spcPts val="600"/>
              </a:spcBef>
              <a:defRPr sz="2800">
                <a:solidFill>
                  <a:srgbClr val="808080"/>
                </a:solidFill>
                <a:latin typeface="Neo Sans Std Light"/>
                <a:ea typeface="Neo Sans Std Light"/>
                <a:cs typeface="Neo Sans Std Light"/>
                <a:sym typeface="Neo Sans Std Light"/>
              </a:defRPr>
            </a:lvl2pPr>
            <a:lvl3pPr>
              <a:spcBef>
                <a:spcPts val="600"/>
              </a:spcBef>
              <a:defRPr sz="2800">
                <a:solidFill>
                  <a:srgbClr val="808080"/>
                </a:solidFill>
                <a:latin typeface="Neo Sans Std Light"/>
                <a:ea typeface="Neo Sans Std Light"/>
                <a:cs typeface="Neo Sans Std Light"/>
                <a:sym typeface="Neo Sans Std Light"/>
              </a:defRPr>
            </a:lvl3pPr>
            <a:lvl4pPr>
              <a:spcBef>
                <a:spcPts val="600"/>
              </a:spcBef>
              <a:defRPr sz="2800">
                <a:solidFill>
                  <a:srgbClr val="808080"/>
                </a:solidFill>
                <a:latin typeface="Neo Sans Std Light"/>
                <a:ea typeface="Neo Sans Std Light"/>
                <a:cs typeface="Neo Sans Std Light"/>
                <a:sym typeface="Neo Sans Std Light"/>
              </a:defRPr>
            </a:lvl4pPr>
            <a:lvl5pPr>
              <a:spcBef>
                <a:spcPts val="600"/>
              </a:spcBef>
              <a:defRPr sz="2800">
                <a:solidFill>
                  <a:srgbClr val="808080"/>
                </a:solidFill>
                <a:latin typeface="Neo Sans Std Light"/>
                <a:ea typeface="Neo Sans Std Light"/>
                <a:cs typeface="Neo Sans Std Light"/>
                <a:sym typeface="Neo Sans Std Light"/>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el título"/>
          <p:cNvSpPr txBox="1">
            <a:spLocks noGrp="1"/>
          </p:cNvSpPr>
          <p:nvPr>
            <p:ph type="title"/>
          </p:nvPr>
        </p:nvSpPr>
        <p:spPr>
          <a:prstGeom prst="rect">
            <a:avLst/>
          </a:prstGeom>
        </p:spPr>
        <p:txBody>
          <a:bodyPr/>
          <a:lstStyle/>
          <a:p>
            <a:r>
              <a:t>Texto del título</a:t>
            </a:r>
          </a:p>
        </p:txBody>
      </p:sp>
      <p:sp>
        <p:nvSpPr>
          <p:cNvPr id="93"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9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el título"/>
          <p:cNvSpPr txBox="1">
            <a:spLocks noGrp="1"/>
          </p:cNvSpPr>
          <p:nvPr>
            <p:ph type="title"/>
          </p:nvPr>
        </p:nvSpPr>
        <p:spPr>
          <a:xfrm>
            <a:off x="6629400" y="205978"/>
            <a:ext cx="2057400" cy="4388646"/>
          </a:xfrm>
          <a:prstGeom prst="rect">
            <a:avLst/>
          </a:prstGeom>
        </p:spPr>
        <p:txBody>
          <a:bodyPr/>
          <a:lstStyle/>
          <a:p>
            <a:r>
              <a:t>Texto del título</a:t>
            </a:r>
          </a:p>
        </p:txBody>
      </p:sp>
      <p:sp>
        <p:nvSpPr>
          <p:cNvPr id="102" name="Nivel de texto 1…"/>
          <p:cNvSpPr txBox="1">
            <a:spLocks noGrp="1"/>
          </p:cNvSpPr>
          <p:nvPr>
            <p:ph type="body" idx="1"/>
          </p:nvPr>
        </p:nvSpPr>
        <p:spPr>
          <a:xfrm>
            <a:off x="457200" y="205978"/>
            <a:ext cx="6019800" cy="438864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3305176"/>
            <a:ext cx="7772401" cy="1021557"/>
          </a:xfrm>
          <a:prstGeom prst="rect">
            <a:avLst/>
          </a:prstGeom>
        </p:spPr>
        <p:txBody>
          <a:bodyPr anchor="t"/>
          <a:lstStyle>
            <a:lvl1pPr>
              <a:defRPr sz="4000" b="1" cap="all"/>
            </a:lvl1pPr>
          </a:lstStyle>
          <a:p>
            <a:r>
              <a:t>Texto del título</a:t>
            </a:r>
          </a:p>
        </p:txBody>
      </p:sp>
      <p:sp>
        <p:nvSpPr>
          <p:cNvPr id="30" name="Nivel de texto 1…"/>
          <p:cNvSpPr txBox="1">
            <a:spLocks noGrp="1"/>
          </p:cNvSpPr>
          <p:nvPr>
            <p:ph type="body" sz="quarter" idx="1"/>
          </p:nvPr>
        </p:nvSpPr>
        <p:spPr>
          <a:xfrm>
            <a:off x="722312" y="2180034"/>
            <a:ext cx="7772401" cy="1125141"/>
          </a:xfrm>
          <a:prstGeom prst="rect">
            <a:avLst/>
          </a:prstGeom>
        </p:spPr>
        <p:txBody>
          <a:bodyPr anchor="b"/>
          <a:lstStyle>
            <a:lvl1pPr>
              <a:spcBef>
                <a:spcPts val="400"/>
              </a:spcBef>
              <a:defRPr sz="2000">
                <a:solidFill>
                  <a:srgbClr val="888888"/>
                </a:solidFill>
              </a:defRPr>
            </a:lvl1pPr>
            <a:lvl2pPr>
              <a:spcBef>
                <a:spcPts val="400"/>
              </a:spcBef>
              <a:defRPr sz="2000">
                <a:solidFill>
                  <a:srgbClr val="888888"/>
                </a:solidFill>
              </a:defRPr>
            </a:lvl2pPr>
            <a:lvl3pPr>
              <a:spcBef>
                <a:spcPts val="400"/>
              </a:spcBef>
              <a:defRPr sz="2000">
                <a:solidFill>
                  <a:srgbClr val="888888"/>
                </a:solidFill>
              </a:defRPr>
            </a:lvl3pPr>
            <a:lvl4pPr>
              <a:spcBef>
                <a:spcPts val="400"/>
              </a:spcBef>
              <a:defRPr sz="2000">
                <a:solidFill>
                  <a:srgbClr val="888888"/>
                </a:solidFill>
              </a:defRPr>
            </a:lvl4pPr>
            <a:lvl5pPr>
              <a:spcBef>
                <a:spcPts val="400"/>
              </a:spcBef>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151334"/>
            <a:ext cx="4040188" cy="479823"/>
          </a:xfrm>
          <a:prstGeom prst="rect">
            <a:avLst/>
          </a:prstGeom>
        </p:spPr>
        <p:txBody>
          <a:bodyPr anchor="b"/>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4645026" y="1151334"/>
            <a:ext cx="4041776" cy="479823"/>
          </a:xfrm>
          <a:prstGeom prst="rect">
            <a:avLst/>
          </a:prstGeom>
        </p:spPr>
        <p:txBody>
          <a:bodyPr anchor="b"/>
          <a:lstStyle/>
          <a:p>
            <a:pPr>
              <a:spcBef>
                <a:spcPts val="500"/>
              </a:spcBef>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1" y="204786"/>
            <a:ext cx="3008314" cy="871539"/>
          </a:xfrm>
          <a:prstGeom prst="rect">
            <a:avLst/>
          </a:prstGeom>
        </p:spPr>
        <p:txBody>
          <a:bodyPr anchor="b"/>
          <a:lstStyle>
            <a:lvl1pPr>
              <a:defRPr sz="2000" b="1"/>
            </a:lvl1pPr>
          </a:lstStyle>
          <a:p>
            <a:r>
              <a:t>Texto del título</a:t>
            </a:r>
          </a:p>
        </p:txBody>
      </p:sp>
      <p:sp>
        <p:nvSpPr>
          <p:cNvPr id="73" name="Nivel de texto 1…"/>
          <p:cNvSpPr txBox="1">
            <a:spLocks noGrp="1"/>
          </p:cNvSpPr>
          <p:nvPr>
            <p:ph type="body" idx="1"/>
          </p:nvPr>
        </p:nvSpPr>
        <p:spPr>
          <a:xfrm>
            <a:off x="3575050" y="204788"/>
            <a:ext cx="5111750" cy="438983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half" idx="13"/>
          </p:nvPr>
        </p:nvSpPr>
        <p:spPr>
          <a:xfrm>
            <a:off x="457200" y="1076326"/>
            <a:ext cx="3008315" cy="3518297"/>
          </a:xfrm>
          <a:prstGeom prst="rect">
            <a:avLst/>
          </a:prstGeom>
        </p:spPr>
        <p:txBody>
          <a:bodyPr/>
          <a:lstStyle/>
          <a:p>
            <a:pPr>
              <a:spcBef>
                <a:spcPts val="300"/>
              </a:spcBef>
              <a:defRPr sz="14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3600450"/>
            <a:ext cx="5486401" cy="425054"/>
          </a:xfrm>
          <a:prstGeom prst="rect">
            <a:avLst/>
          </a:prstGeom>
        </p:spPr>
        <p:txBody>
          <a:bodyPr anchor="b"/>
          <a:lstStyle>
            <a:lvl1pPr>
              <a:defRPr sz="2000" b="1"/>
            </a:lvl1pPr>
          </a:lstStyle>
          <a:p>
            <a:r>
              <a:t>Texto del título</a:t>
            </a:r>
          </a:p>
        </p:txBody>
      </p:sp>
      <p:sp>
        <p:nvSpPr>
          <p:cNvPr id="83" name="Picture Placeholder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1792288" y="4025503"/>
            <a:ext cx="5486401" cy="603648"/>
          </a:xfrm>
          <a:prstGeom prst="rect">
            <a:avLst/>
          </a:prstGeom>
        </p:spPr>
        <p:txBody>
          <a:bodyPr/>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1063228"/>
            <a:ext cx="8229600" cy="857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1pPr>
      <a:lvl2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2pPr>
      <a:lvl3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3pPr>
      <a:lvl4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4pPr>
      <a:lvl5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5pPr>
      <a:lvl6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6pPr>
      <a:lvl7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7pPr>
      <a:lvl8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8pPr>
      <a:lvl9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9pPr>
    </p:titleStyle>
    <p:bodyStyle>
      <a:lvl1pPr marL="0" marR="0" indent="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1pPr>
      <a:lvl2pPr marL="0" marR="0" indent="4572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2pPr>
      <a:lvl3pPr marL="0" marR="0" indent="9144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3pPr>
      <a:lvl4pPr marL="0" marR="0" indent="13716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4pPr>
      <a:lvl5pPr marL="0" marR="0" indent="18288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5pPr>
      <a:lvl6pPr marL="26517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6pPr>
      <a:lvl7pPr marL="31089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7pPr>
      <a:lvl8pPr marL="35661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8pPr>
      <a:lvl9pPr marL="40233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9pPr>
    </p:bodyStyle>
    <p:otherStyle>
      <a:lvl1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hyperlink" Target="http://kangax.github.io/compat-table/es2016plus/"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pmtrends.com/parcel-vs-rollup-vs-vite-vs-webpac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36" name="Title 1"/>
          <p:cNvSpPr txBox="1"/>
          <p:nvPr/>
        </p:nvSpPr>
        <p:spPr>
          <a:xfrm>
            <a:off x="572754" y="2270924"/>
            <a:ext cx="8320421"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rPr lang="es-ES" dirty="0"/>
              <a:t>Vite</a:t>
            </a:r>
            <a:endParaRPr dirty="0"/>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t>Introducción</a:t>
            </a:r>
          </a:p>
        </p:txBody>
      </p:sp>
      <p:pic>
        <p:nvPicPr>
          <p:cNvPr id="138" name="Gráfico 9" descr="Gráfico 9"/>
          <p:cNvPicPr>
            <a:picLocks noChangeAspect="1"/>
          </p:cNvPicPr>
          <p:nvPr/>
        </p:nvPicPr>
        <p:blipFill>
          <a:blip r:embed="rId2"/>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dirty="0"/>
              <a:t>A por </a:t>
            </a:r>
            <a:r>
              <a:rPr dirty="0" err="1"/>
              <a:t>código</a:t>
            </a:r>
            <a:r>
              <a:rPr dirty="0"/>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Panorama anterior a Vite</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7" name="TextBox 3">
            <a:extLst>
              <a:ext uri="{FF2B5EF4-FFF2-40B4-BE49-F238E27FC236}">
                <a16:creationId xmlns:a16="http://schemas.microsoft.com/office/drawing/2014/main" id="{6FC20555-349C-C439-9C39-C0A9FC9D7653}"/>
              </a:ext>
            </a:extLst>
          </p:cNvPr>
          <p:cNvSpPr txBox="1"/>
          <p:nvPr/>
        </p:nvSpPr>
        <p:spPr>
          <a:xfrm>
            <a:off x="970937" y="1668618"/>
            <a:ext cx="2160000" cy="991041"/>
          </a:xfrm>
          <a:prstGeom prst="rect">
            <a:avLst/>
          </a:prstGeom>
          <a:noFill/>
          <a:ln w="12700">
            <a:noFill/>
          </a:ln>
        </p:spPr>
        <p:txBody>
          <a:bodyPr wrap="square" lIns="72000" rIns="72000" rtlCol="0" anchor="ctr" anchorCtr="0">
            <a:spAutoFit/>
          </a:bodyPr>
          <a:lstStyle/>
          <a:p>
            <a:pPr marL="171450" indent="-171450">
              <a:lnSpc>
                <a:spcPct val="150000"/>
              </a:lnSpc>
              <a:buBlip>
                <a:blip r:embed="rId3"/>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El rey de los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bundlers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3"/>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Extenso y flexible</a:t>
            </a:r>
          </a:p>
          <a:p>
            <a:pPr marL="171450" indent="-171450">
              <a:lnSpc>
                <a:spcPct val="150000"/>
              </a:lnSpc>
              <a:buBlip>
                <a:blip r:embed="rId3"/>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Gran ecosistema de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plugins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3"/>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Altamente configurable</a:t>
            </a:r>
          </a:p>
        </p:txBody>
      </p:sp>
      <p:sp>
        <p:nvSpPr>
          <p:cNvPr id="30" name="TextBox 3">
            <a:extLst>
              <a:ext uri="{FF2B5EF4-FFF2-40B4-BE49-F238E27FC236}">
                <a16:creationId xmlns:a16="http://schemas.microsoft.com/office/drawing/2014/main" id="{B3B97312-03B0-FC70-DA5D-54330C02DE94}"/>
              </a:ext>
            </a:extLst>
          </p:cNvPr>
          <p:cNvSpPr txBox="1"/>
          <p:nvPr/>
        </p:nvSpPr>
        <p:spPr>
          <a:xfrm>
            <a:off x="966504" y="2728051"/>
            <a:ext cx="2160000" cy="1221873"/>
          </a:xfrm>
          <a:prstGeom prst="rect">
            <a:avLst/>
          </a:prstGeom>
          <a:noFill/>
          <a:ln w="12700">
            <a:noFill/>
          </a:ln>
        </p:spPr>
        <p:txBody>
          <a:bodyPr wrap="square" lIns="72000" rIns="72000" rtlCol="0" anchor="ctr" anchorCtr="0">
            <a:spAutoFit/>
          </a:bodyPr>
          <a:lstStyle/>
          <a:p>
            <a:pPr marL="171450" indent="-171450">
              <a:lnSpc>
                <a:spcPct val="150000"/>
              </a:lnSpc>
              <a:buBlip>
                <a:blip r:embed="rId4"/>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Curva de aprendizaje más abrupta</a:t>
            </a:r>
          </a:p>
          <a:p>
            <a:pPr marL="171450" indent="-171450">
              <a:lnSpc>
                <a:spcPct val="150000"/>
              </a:lnSpc>
              <a:buBlip>
                <a:blip r:embed="rId4"/>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Fatiga por configuración</a:t>
            </a:r>
          </a:p>
          <a:p>
            <a:pPr marL="171450" indent="-171450">
              <a:lnSpc>
                <a:spcPct val="150000"/>
              </a:lnSpc>
              <a:buBlip>
                <a:blip r:embed="rId4"/>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Tiempo elevado hasta puesta en producción</a:t>
            </a:r>
          </a:p>
        </p:txBody>
      </p:sp>
      <p:sp>
        <p:nvSpPr>
          <p:cNvPr id="31" name="TextBox 3">
            <a:extLst>
              <a:ext uri="{FF2B5EF4-FFF2-40B4-BE49-F238E27FC236}">
                <a16:creationId xmlns:a16="http://schemas.microsoft.com/office/drawing/2014/main" id="{3D24EC7A-53E4-E881-42C3-0A1D788DE9F2}"/>
              </a:ext>
            </a:extLst>
          </p:cNvPr>
          <p:cNvSpPr txBox="1"/>
          <p:nvPr/>
        </p:nvSpPr>
        <p:spPr>
          <a:xfrm>
            <a:off x="3690437" y="1625416"/>
            <a:ext cx="2160000" cy="1221873"/>
          </a:xfrm>
          <a:prstGeom prst="rect">
            <a:avLst/>
          </a:prstGeom>
          <a:noFill/>
          <a:ln w="12700">
            <a:noFill/>
          </a:ln>
        </p:spPr>
        <p:txBody>
          <a:bodyPr wrap="square" lIns="72000" rIns="72000" rtlCol="0" anchor="ctr" anchorCtr="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71450" indent="-171450">
              <a:lnSpc>
                <a:spcPct val="150000"/>
              </a:lnSpc>
              <a:buBlip>
                <a:blip r:embed="rId3"/>
              </a:buBlip>
              <a:defRPr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s-ES" dirty="0"/>
              <a:t>Listo para funcionar sin más</a:t>
            </a:r>
          </a:p>
          <a:p>
            <a:r>
              <a:rPr lang="es-ES" dirty="0"/>
              <a:t>Variedad de </a:t>
            </a:r>
            <a:r>
              <a:rPr lang="es-ES" dirty="0" err="1"/>
              <a:t>loaders</a:t>
            </a:r>
            <a:r>
              <a:rPr lang="es-ES" dirty="0"/>
              <a:t> </a:t>
            </a:r>
            <a:r>
              <a:rPr lang="es-ES" dirty="0" err="1"/>
              <a:t>out</a:t>
            </a:r>
            <a:r>
              <a:rPr lang="es-ES" dirty="0"/>
              <a:t> </a:t>
            </a:r>
            <a:r>
              <a:rPr lang="es-ES" dirty="0" err="1"/>
              <a:t>of</a:t>
            </a:r>
            <a:r>
              <a:rPr lang="es-ES" dirty="0"/>
              <a:t> </a:t>
            </a:r>
            <a:r>
              <a:rPr lang="es-ES" dirty="0" err="1"/>
              <a:t>the</a:t>
            </a:r>
            <a:r>
              <a:rPr lang="es-ES" dirty="0"/>
              <a:t> box</a:t>
            </a:r>
          </a:p>
          <a:p>
            <a:r>
              <a:rPr lang="es-ES" dirty="0" err="1"/>
              <a:t>Settings</a:t>
            </a:r>
            <a:r>
              <a:rPr lang="es-ES" dirty="0"/>
              <a:t> preestablecidos para escenarios comunes</a:t>
            </a:r>
          </a:p>
        </p:txBody>
      </p:sp>
      <p:sp>
        <p:nvSpPr>
          <p:cNvPr id="32" name="TextBox 3">
            <a:extLst>
              <a:ext uri="{FF2B5EF4-FFF2-40B4-BE49-F238E27FC236}">
                <a16:creationId xmlns:a16="http://schemas.microsoft.com/office/drawing/2014/main" id="{F3F824D1-5722-C133-E828-9A307EE95EC8}"/>
              </a:ext>
            </a:extLst>
          </p:cNvPr>
          <p:cNvSpPr txBox="1"/>
          <p:nvPr/>
        </p:nvSpPr>
        <p:spPr>
          <a:xfrm>
            <a:off x="3690437" y="2933127"/>
            <a:ext cx="2160000" cy="1221873"/>
          </a:xfrm>
          <a:prstGeom prst="rect">
            <a:avLst/>
          </a:prstGeom>
          <a:noFill/>
          <a:ln w="12700">
            <a:noFill/>
          </a:ln>
        </p:spPr>
        <p:txBody>
          <a:bodyPr wrap="square" lIns="72000" rIns="72000" rtlCol="0" anchor="ctr" anchorCtr="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71450" indent="-171450">
              <a:lnSpc>
                <a:spcPct val="150000"/>
              </a:lnSpc>
              <a:buBlip>
                <a:blip r:embed="rId4"/>
              </a:buBlip>
              <a:defRPr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s-ES" dirty="0"/>
              <a:t>Flexibilidad más reducida</a:t>
            </a:r>
          </a:p>
          <a:p>
            <a:r>
              <a:rPr lang="es-ES" dirty="0"/>
              <a:t>Abarca mucho, abstracción: navaja suiza</a:t>
            </a:r>
          </a:p>
          <a:p>
            <a:r>
              <a:rPr lang="es-ES" dirty="0"/>
              <a:t>Zero </a:t>
            </a:r>
            <a:r>
              <a:rPr lang="es-ES" dirty="0" err="1"/>
              <a:t>config</a:t>
            </a:r>
            <a:r>
              <a:rPr lang="es-ES" dirty="0"/>
              <a:t> no funciona bien en proyectos a gran escala</a:t>
            </a:r>
          </a:p>
        </p:txBody>
      </p:sp>
      <p:pic>
        <p:nvPicPr>
          <p:cNvPr id="1028" name="Picture 4" descr="rollup.js">
            <a:extLst>
              <a:ext uri="{FF2B5EF4-FFF2-40B4-BE49-F238E27FC236}">
                <a16:creationId xmlns:a16="http://schemas.microsoft.com/office/drawing/2014/main" id="{AE5D2412-332E-E922-D0D3-5E061DA6FFF4}"/>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111" t="20326" r="12430" b="21674"/>
          <a:stretch/>
        </p:blipFill>
        <p:spPr bwMode="auto">
          <a:xfrm>
            <a:off x="7088721" y="4427052"/>
            <a:ext cx="899189" cy="3628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parcel-bundler/parcel: The zero configuration build tool for the  web. 📦🚀">
            <a:extLst>
              <a:ext uri="{FF2B5EF4-FFF2-40B4-BE49-F238E27FC236}">
                <a16:creationId xmlns:a16="http://schemas.microsoft.com/office/drawing/2014/main" id="{83B871E9-2B46-503B-68F8-4521C7A53F1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5316" y="4427053"/>
            <a:ext cx="1049200" cy="3628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randing Guidelines | webpack">
            <a:extLst>
              <a:ext uri="{FF2B5EF4-FFF2-40B4-BE49-F238E27FC236}">
                <a16:creationId xmlns:a16="http://schemas.microsoft.com/office/drawing/2014/main" id="{0CEEBFB5-822C-E008-D3BA-C58FD4AAFC58}"/>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966" t="17595" r="10246" b="17596"/>
          <a:stretch/>
        </p:blipFill>
        <p:spPr bwMode="auto">
          <a:xfrm>
            <a:off x="1245635" y="4427052"/>
            <a:ext cx="1147665" cy="36284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ector recto 38">
            <a:extLst>
              <a:ext uri="{FF2B5EF4-FFF2-40B4-BE49-F238E27FC236}">
                <a16:creationId xmlns:a16="http://schemas.microsoft.com/office/drawing/2014/main" id="{7E392563-F0C6-1B2E-2D7B-2FF231939824}"/>
              </a:ext>
            </a:extLst>
          </p:cNvPr>
          <p:cNvCxnSpPr>
            <a:cxnSpLocks/>
          </p:cNvCxnSpPr>
          <p:nvPr/>
        </p:nvCxnSpPr>
        <p:spPr>
          <a:xfrm>
            <a:off x="3279508" y="1671732"/>
            <a:ext cx="0" cy="2591273"/>
          </a:xfrm>
          <a:prstGeom prst="line">
            <a:avLst/>
          </a:prstGeom>
          <a:noFill/>
          <a:ln w="635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cxnSp>
        <p:nvCxnSpPr>
          <p:cNvPr id="41" name="Conector recto 40">
            <a:extLst>
              <a:ext uri="{FF2B5EF4-FFF2-40B4-BE49-F238E27FC236}">
                <a16:creationId xmlns:a16="http://schemas.microsoft.com/office/drawing/2014/main" id="{EB17DF34-F30A-31C7-1A87-D626447FD8E2}"/>
              </a:ext>
            </a:extLst>
          </p:cNvPr>
          <p:cNvCxnSpPr>
            <a:cxnSpLocks/>
          </p:cNvCxnSpPr>
          <p:nvPr/>
        </p:nvCxnSpPr>
        <p:spPr>
          <a:xfrm>
            <a:off x="6156446" y="1671732"/>
            <a:ext cx="0" cy="2591273"/>
          </a:xfrm>
          <a:prstGeom prst="line">
            <a:avLst/>
          </a:prstGeom>
          <a:noFill/>
          <a:ln w="635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42" name="TextBox 3">
            <a:extLst>
              <a:ext uri="{FF2B5EF4-FFF2-40B4-BE49-F238E27FC236}">
                <a16:creationId xmlns:a16="http://schemas.microsoft.com/office/drawing/2014/main" id="{BBBDCE7F-64E9-C16C-6DF2-DB3FC9406B4F}"/>
              </a:ext>
            </a:extLst>
          </p:cNvPr>
          <p:cNvSpPr txBox="1"/>
          <p:nvPr/>
        </p:nvSpPr>
        <p:spPr>
          <a:xfrm>
            <a:off x="6435648" y="1625416"/>
            <a:ext cx="2160000" cy="1683538"/>
          </a:xfrm>
          <a:prstGeom prst="rect">
            <a:avLst/>
          </a:prstGeom>
          <a:noFill/>
          <a:ln w="12700">
            <a:noFill/>
          </a:ln>
        </p:spPr>
        <p:txBody>
          <a:bodyPr wrap="square" lIns="72000" rIns="72000" rtlCol="0" anchor="t" anchorCtr="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71450" indent="-171450">
              <a:lnSpc>
                <a:spcPct val="150000"/>
              </a:lnSpc>
              <a:buBlip>
                <a:blip r:embed="rId3"/>
              </a:buBlip>
              <a:defRPr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s-ES" dirty="0"/>
              <a:t>Pone el foco en el equilibrio y la resolución de problemas conocidos</a:t>
            </a:r>
          </a:p>
          <a:p>
            <a:r>
              <a:rPr lang="es-ES" dirty="0"/>
              <a:t>Única responsabilidad: manejo de </a:t>
            </a:r>
            <a:r>
              <a:rPr lang="es-ES" dirty="0" err="1"/>
              <a:t>javascript</a:t>
            </a:r>
            <a:endParaRPr lang="es-ES" dirty="0"/>
          </a:p>
          <a:p>
            <a:r>
              <a:rPr lang="es-ES" dirty="0"/>
              <a:t>Delega otras funciones a </a:t>
            </a:r>
            <a:r>
              <a:rPr lang="es-ES" dirty="0" err="1"/>
              <a:t>plugins</a:t>
            </a:r>
            <a:endParaRPr lang="es-ES" dirty="0"/>
          </a:p>
        </p:txBody>
      </p:sp>
      <p:sp>
        <p:nvSpPr>
          <p:cNvPr id="43" name="TextBox 3">
            <a:extLst>
              <a:ext uri="{FF2B5EF4-FFF2-40B4-BE49-F238E27FC236}">
                <a16:creationId xmlns:a16="http://schemas.microsoft.com/office/drawing/2014/main" id="{46B04590-E265-FF0C-F2D4-75CD27F6E05C}"/>
              </a:ext>
            </a:extLst>
          </p:cNvPr>
          <p:cNvSpPr txBox="1"/>
          <p:nvPr/>
        </p:nvSpPr>
        <p:spPr>
          <a:xfrm>
            <a:off x="6435648" y="3378379"/>
            <a:ext cx="2160000" cy="529376"/>
          </a:xfrm>
          <a:prstGeom prst="rect">
            <a:avLst/>
          </a:prstGeom>
          <a:noFill/>
          <a:ln w="12700">
            <a:noFill/>
          </a:ln>
        </p:spPr>
        <p:txBody>
          <a:bodyPr wrap="square" lIns="72000" rIns="72000" rtlCol="0" anchor="ctr" anchorCtr="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71450" indent="-171450">
              <a:lnSpc>
                <a:spcPct val="150000"/>
              </a:lnSpc>
              <a:buBlip>
                <a:blip r:embed="rId4"/>
              </a:buBlip>
              <a:defRPr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s-ES" dirty="0"/>
              <a:t>No aporta grandes novedades</a:t>
            </a:r>
          </a:p>
          <a:p>
            <a:r>
              <a:rPr lang="es-ES" dirty="0"/>
              <a:t>No mejora rendimiento</a:t>
            </a:r>
          </a:p>
        </p:txBody>
      </p:sp>
      <p:sp>
        <p:nvSpPr>
          <p:cNvPr id="44" name="Rectángulo 52">
            <a:extLst>
              <a:ext uri="{FF2B5EF4-FFF2-40B4-BE49-F238E27FC236}">
                <a16:creationId xmlns:a16="http://schemas.microsoft.com/office/drawing/2014/main" id="{E9839F76-E2A9-EE1D-8C3A-0422E10CCEE9}"/>
              </a:ext>
            </a:extLst>
          </p:cNvPr>
          <p:cNvSpPr/>
          <p:nvPr/>
        </p:nvSpPr>
        <p:spPr>
          <a:xfrm>
            <a:off x="988272" y="1100325"/>
            <a:ext cx="727120"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webpack</a:t>
            </a:r>
            <a:endParaRPr dirty="0"/>
          </a:p>
        </p:txBody>
      </p:sp>
      <p:sp>
        <p:nvSpPr>
          <p:cNvPr id="45" name="Rectángulo 52">
            <a:extLst>
              <a:ext uri="{FF2B5EF4-FFF2-40B4-BE49-F238E27FC236}">
                <a16:creationId xmlns:a16="http://schemas.microsoft.com/office/drawing/2014/main" id="{96568D80-97F2-1781-314F-202D80CB23B3}"/>
              </a:ext>
            </a:extLst>
          </p:cNvPr>
          <p:cNvSpPr/>
          <p:nvPr/>
        </p:nvSpPr>
        <p:spPr>
          <a:xfrm>
            <a:off x="3693430" y="1094472"/>
            <a:ext cx="533157"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parcel</a:t>
            </a:r>
            <a:endParaRPr dirty="0"/>
          </a:p>
        </p:txBody>
      </p:sp>
      <p:sp>
        <p:nvSpPr>
          <p:cNvPr id="46" name="Rectángulo 52">
            <a:extLst>
              <a:ext uri="{FF2B5EF4-FFF2-40B4-BE49-F238E27FC236}">
                <a16:creationId xmlns:a16="http://schemas.microsoft.com/office/drawing/2014/main" id="{1E62C612-3EDF-5E1E-BA4B-D03F588AB5D0}"/>
              </a:ext>
            </a:extLst>
          </p:cNvPr>
          <p:cNvSpPr/>
          <p:nvPr/>
        </p:nvSpPr>
        <p:spPr>
          <a:xfrm>
            <a:off x="6435648" y="1094472"/>
            <a:ext cx="513921"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rollup</a:t>
            </a:r>
            <a:endParaRPr dirty="0"/>
          </a:p>
        </p:txBody>
      </p:sp>
      <p:sp>
        <p:nvSpPr>
          <p:cNvPr id="5" name="Flecha: cheurón 4">
            <a:extLst>
              <a:ext uri="{FF2B5EF4-FFF2-40B4-BE49-F238E27FC236}">
                <a16:creationId xmlns:a16="http://schemas.microsoft.com/office/drawing/2014/main" id="{D7936A32-9AD4-6860-502B-559A15A2E666}"/>
              </a:ext>
            </a:extLst>
          </p:cNvPr>
          <p:cNvSpPr/>
          <p:nvPr/>
        </p:nvSpPr>
        <p:spPr>
          <a:xfrm>
            <a:off x="1993451" y="1162585"/>
            <a:ext cx="1416516" cy="144000"/>
          </a:xfrm>
          <a:prstGeom prst="chevron">
            <a:avLst>
              <a:gd name="adj" fmla="val 43684"/>
            </a:avLst>
          </a:prstGeom>
          <a:gradFill>
            <a:gsLst>
              <a:gs pos="7000">
                <a:schemeClr val="bg1"/>
              </a:gs>
              <a:gs pos="48000">
                <a:srgbClr val="5567D5"/>
              </a:gs>
            </a:gsLst>
            <a:lin ang="0" scaled="0"/>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latin typeface="+mn-lt"/>
              <a:ea typeface="+mn-ea"/>
              <a:cs typeface="+mn-cs"/>
              <a:sym typeface="Calibri"/>
            </a:endParaRPr>
          </a:p>
        </p:txBody>
      </p:sp>
      <p:sp>
        <p:nvSpPr>
          <p:cNvPr id="49" name="TextBox 3">
            <a:extLst>
              <a:ext uri="{FF2B5EF4-FFF2-40B4-BE49-F238E27FC236}">
                <a16:creationId xmlns:a16="http://schemas.microsoft.com/office/drawing/2014/main" id="{3A3A610F-5153-03D4-7271-85A2711FCC3C}"/>
              </a:ext>
            </a:extLst>
          </p:cNvPr>
          <p:cNvSpPr txBox="1"/>
          <p:nvPr/>
        </p:nvSpPr>
        <p:spPr>
          <a:xfrm>
            <a:off x="2539956" y="1139360"/>
            <a:ext cx="739552" cy="195814"/>
          </a:xfrm>
          <a:prstGeom prst="rect">
            <a:avLst/>
          </a:prstGeom>
          <a:noFill/>
          <a:ln w="0">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6000" tIns="36000" rIns="36000" bIns="36000">
            <a:spAutoFit/>
          </a:bodyPr>
          <a:lstStyle/>
          <a:p>
            <a:pPr algn="r">
              <a:defRPr sz="1200">
                <a:solidFill>
                  <a:srgbClr val="595959"/>
                </a:solidFill>
                <a:latin typeface="Open Sans"/>
                <a:ea typeface="Open Sans"/>
                <a:cs typeface="Open Sans"/>
                <a:sym typeface="Open Sans"/>
              </a:defRPr>
            </a:pPr>
            <a:r>
              <a:rPr lang="es-ES" sz="800" dirty="0">
                <a:solidFill>
                  <a:schemeClr val="bg1"/>
                </a:solidFill>
              </a:rPr>
              <a:t>ZERO CONFIG</a:t>
            </a:r>
            <a:endParaRPr sz="800" u="sng" dirty="0">
              <a:solidFill>
                <a:schemeClr val="bg1"/>
              </a:solidFill>
              <a:uFill>
                <a:solidFill>
                  <a:srgbClr val="0000FF"/>
                </a:solidFill>
              </a:uFill>
              <a:hlinkClick r:id="rId8">
                <a:extLst>
                  <a:ext uri="{A12FA001-AC4F-418D-AE19-62706E023703}">
                    <ahyp:hlinkClr xmlns:ahyp="http://schemas.microsoft.com/office/drawing/2018/hyperlinkcolor" val="tx"/>
                  </a:ext>
                </a:extLst>
              </a:hlinkClick>
            </a:endParaRPr>
          </a:p>
        </p:txBody>
      </p:sp>
      <p:sp>
        <p:nvSpPr>
          <p:cNvPr id="51" name="Flecha: cheurón 50">
            <a:extLst>
              <a:ext uri="{FF2B5EF4-FFF2-40B4-BE49-F238E27FC236}">
                <a16:creationId xmlns:a16="http://schemas.microsoft.com/office/drawing/2014/main" id="{1E42DBE6-8E09-39BD-B6D0-1CCACA9FCA6C}"/>
              </a:ext>
            </a:extLst>
          </p:cNvPr>
          <p:cNvSpPr/>
          <p:nvPr/>
        </p:nvSpPr>
        <p:spPr>
          <a:xfrm>
            <a:off x="4622859" y="1166783"/>
            <a:ext cx="1416516" cy="144000"/>
          </a:xfrm>
          <a:prstGeom prst="chevron">
            <a:avLst>
              <a:gd name="adj" fmla="val 43684"/>
            </a:avLst>
          </a:prstGeom>
          <a:gradFill>
            <a:gsLst>
              <a:gs pos="7000">
                <a:schemeClr val="bg1"/>
              </a:gs>
              <a:gs pos="48000">
                <a:srgbClr val="5567D5"/>
              </a:gs>
            </a:gsLst>
            <a:lin ang="0" scaled="0"/>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latin typeface="+mn-lt"/>
              <a:ea typeface="+mn-ea"/>
              <a:cs typeface="+mn-cs"/>
              <a:sym typeface="Calibri"/>
            </a:endParaRPr>
          </a:p>
        </p:txBody>
      </p:sp>
      <p:sp>
        <p:nvSpPr>
          <p:cNvPr id="52" name="TextBox 3">
            <a:extLst>
              <a:ext uri="{FF2B5EF4-FFF2-40B4-BE49-F238E27FC236}">
                <a16:creationId xmlns:a16="http://schemas.microsoft.com/office/drawing/2014/main" id="{E60C6A9E-8203-81E3-9B26-D05A3D4B898E}"/>
              </a:ext>
            </a:extLst>
          </p:cNvPr>
          <p:cNvSpPr txBox="1"/>
          <p:nvPr/>
        </p:nvSpPr>
        <p:spPr>
          <a:xfrm>
            <a:off x="5273558" y="1143558"/>
            <a:ext cx="635358" cy="195814"/>
          </a:xfrm>
          <a:prstGeom prst="rect">
            <a:avLst/>
          </a:prstGeom>
          <a:noFill/>
          <a:ln w="0">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6000" tIns="36000" rIns="36000" bIns="36000">
            <a:spAutoFit/>
          </a:bodyPr>
          <a:lstStyle/>
          <a:p>
            <a:pPr algn="r">
              <a:defRPr sz="1200">
                <a:solidFill>
                  <a:srgbClr val="595959"/>
                </a:solidFill>
                <a:latin typeface="Open Sans"/>
                <a:ea typeface="Open Sans"/>
                <a:cs typeface="Open Sans"/>
                <a:sym typeface="Open Sans"/>
              </a:defRPr>
            </a:pPr>
            <a:r>
              <a:rPr lang="es-ES" sz="800" dirty="0">
                <a:solidFill>
                  <a:schemeClr val="bg1"/>
                </a:solidFill>
              </a:rPr>
              <a:t>EQUILIBRIO</a:t>
            </a:r>
            <a:endParaRPr sz="800" u="sng" dirty="0">
              <a:solidFill>
                <a:schemeClr val="bg1"/>
              </a:solidFill>
              <a:uFill>
                <a:solidFill>
                  <a:srgbClr val="0000FF"/>
                </a:solidFill>
              </a:uFill>
              <a:hlinkClick r:id="rId8">
                <a:extLst>
                  <a:ext uri="{A12FA001-AC4F-418D-AE19-62706E023703}">
                    <ahyp:hlinkClr xmlns:ahyp="http://schemas.microsoft.com/office/drawing/2018/hyperlinkcolor" val="tx"/>
                  </a:ext>
                </a:extLst>
              </a:hlinkClick>
            </a:endParaRPr>
          </a:p>
        </p:txBody>
      </p:sp>
      <p:sp>
        <p:nvSpPr>
          <p:cNvPr id="53" name="Flecha: cheurón 52">
            <a:extLst>
              <a:ext uri="{FF2B5EF4-FFF2-40B4-BE49-F238E27FC236}">
                <a16:creationId xmlns:a16="http://schemas.microsoft.com/office/drawing/2014/main" id="{728F76D9-824A-252F-C5D9-BF69BFC903DC}"/>
              </a:ext>
            </a:extLst>
          </p:cNvPr>
          <p:cNvSpPr/>
          <p:nvPr/>
        </p:nvSpPr>
        <p:spPr>
          <a:xfrm>
            <a:off x="7233876" y="1162585"/>
            <a:ext cx="1416516" cy="144000"/>
          </a:xfrm>
          <a:prstGeom prst="chevron">
            <a:avLst>
              <a:gd name="adj" fmla="val 43684"/>
            </a:avLst>
          </a:prstGeom>
          <a:gradFill>
            <a:gsLst>
              <a:gs pos="7000">
                <a:schemeClr val="bg1"/>
              </a:gs>
              <a:gs pos="48000">
                <a:srgbClr val="5567D5"/>
              </a:gs>
            </a:gsLst>
            <a:lin ang="0" scaled="0"/>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latin typeface="+mn-lt"/>
              <a:ea typeface="+mn-ea"/>
              <a:cs typeface="+mn-cs"/>
              <a:sym typeface="Calibri"/>
            </a:endParaRPr>
          </a:p>
        </p:txBody>
      </p:sp>
      <p:sp>
        <p:nvSpPr>
          <p:cNvPr id="54" name="TextBox 3">
            <a:extLst>
              <a:ext uri="{FF2B5EF4-FFF2-40B4-BE49-F238E27FC236}">
                <a16:creationId xmlns:a16="http://schemas.microsoft.com/office/drawing/2014/main" id="{70539A54-5630-5D36-4F10-764CB2BBDDED}"/>
              </a:ext>
            </a:extLst>
          </p:cNvPr>
          <p:cNvSpPr txBox="1"/>
          <p:nvPr/>
        </p:nvSpPr>
        <p:spPr>
          <a:xfrm>
            <a:off x="7751527" y="1139360"/>
            <a:ext cx="768406" cy="195814"/>
          </a:xfrm>
          <a:prstGeom prst="rect">
            <a:avLst/>
          </a:prstGeom>
          <a:noFill/>
          <a:ln w="0">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6000" tIns="36000" rIns="36000" bIns="36000">
            <a:spAutoFit/>
          </a:bodyPr>
          <a:lstStyle/>
          <a:p>
            <a:pPr algn="r">
              <a:defRPr sz="1200">
                <a:solidFill>
                  <a:srgbClr val="595959"/>
                </a:solidFill>
                <a:latin typeface="Open Sans"/>
                <a:ea typeface="Open Sans"/>
                <a:cs typeface="Open Sans"/>
                <a:sym typeface="Open Sans"/>
              </a:defRPr>
            </a:pPr>
            <a:r>
              <a:rPr lang="es-ES" sz="800" dirty="0">
                <a:solidFill>
                  <a:schemeClr val="bg1"/>
                </a:solidFill>
              </a:rPr>
              <a:t>RENDIMIENTO</a:t>
            </a:r>
            <a:endParaRPr sz="800" u="sng" dirty="0">
              <a:solidFill>
                <a:schemeClr val="bg1"/>
              </a:solidFill>
              <a:uFill>
                <a:solidFill>
                  <a:srgbClr val="0000FF"/>
                </a:solidFill>
              </a:uFill>
              <a:hlinkClick r:id="rId8">
                <a:extLst>
                  <a:ext uri="{A12FA001-AC4F-418D-AE19-62706E023703}">
                    <ahyp:hlinkClr xmlns:ahyp="http://schemas.microsoft.com/office/drawing/2018/hyperlinkcolor" val="tx"/>
                  </a:ext>
                </a:extLst>
              </a:hlinkClick>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Comparativa resumida</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4" name="CuadroTexto 23">
            <a:extLst>
              <a:ext uri="{FF2B5EF4-FFF2-40B4-BE49-F238E27FC236}">
                <a16:creationId xmlns:a16="http://schemas.microsoft.com/office/drawing/2014/main" id="{9FCEF53B-ED9D-5551-05B2-CE91549D6B26}"/>
              </a:ext>
            </a:extLst>
          </p:cNvPr>
          <p:cNvSpPr txBox="1"/>
          <p:nvPr/>
        </p:nvSpPr>
        <p:spPr>
          <a:xfrm>
            <a:off x="2286000" y="2248890"/>
            <a:ext cx="4572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s-ES" b="0" dirty="0">
                <a:solidFill>
                  <a:srgbClr val="D4D4D4"/>
                </a:solidFill>
                <a:effectLst/>
                <a:latin typeface="Dank Mono Regular" panose="00000509000000000000" pitchFamily="50" charset="0"/>
              </a:rPr>
            </a:br>
            <a:endParaRPr lang="es-ES" b="0" dirty="0">
              <a:solidFill>
                <a:srgbClr val="D4D4D4"/>
              </a:solidFill>
              <a:effectLst/>
              <a:latin typeface="Dank Mono Regular" panose="00000509000000000000" pitchFamily="50" charset="0"/>
            </a:endParaRPr>
          </a:p>
        </p:txBody>
      </p:sp>
      <p:sp>
        <p:nvSpPr>
          <p:cNvPr id="28" name="CuadroTexto 27">
            <a:extLst>
              <a:ext uri="{FF2B5EF4-FFF2-40B4-BE49-F238E27FC236}">
                <a16:creationId xmlns:a16="http://schemas.microsoft.com/office/drawing/2014/main" id="{84AA4FC5-6E7A-3827-0DF5-26E7903E2583}"/>
              </a:ext>
            </a:extLst>
          </p:cNvPr>
          <p:cNvSpPr txBox="1"/>
          <p:nvPr/>
        </p:nvSpPr>
        <p:spPr>
          <a:xfrm>
            <a:off x="1152458" y="4542246"/>
            <a:ext cx="1483098"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2"/>
              </a:rPr>
              <a:t>Estadísticas de uso</a:t>
            </a:r>
            <a:endParaRPr lang="es-ES" sz="1000" b="0" dirty="0">
              <a:solidFill>
                <a:srgbClr val="D4D4D4"/>
              </a:solidFill>
              <a:effectLst/>
              <a:latin typeface="Dank Mono Regular" panose="00000509000000000000" pitchFamily="50" charset="0"/>
            </a:endParaRPr>
          </a:p>
        </p:txBody>
      </p:sp>
      <p:sp>
        <p:nvSpPr>
          <p:cNvPr id="35" name="TextBox 3">
            <a:extLst>
              <a:ext uri="{FF2B5EF4-FFF2-40B4-BE49-F238E27FC236}">
                <a16:creationId xmlns:a16="http://schemas.microsoft.com/office/drawing/2014/main" id="{4517AC44-BF6C-77E5-2A29-5A59E2520F9D}"/>
              </a:ext>
            </a:extLst>
          </p:cNvPr>
          <p:cNvSpPr txBox="1"/>
          <p:nvPr/>
        </p:nvSpPr>
        <p:spPr>
          <a:xfrm>
            <a:off x="2138859" y="1133123"/>
            <a:ext cx="993395"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Potencia</a:t>
            </a:r>
          </a:p>
        </p:txBody>
      </p:sp>
      <p:sp>
        <p:nvSpPr>
          <p:cNvPr id="40" name="TextBox 3">
            <a:extLst>
              <a:ext uri="{FF2B5EF4-FFF2-40B4-BE49-F238E27FC236}">
                <a16:creationId xmlns:a16="http://schemas.microsoft.com/office/drawing/2014/main" id="{DA0D5131-901D-E0D3-6081-293D97AAFB2B}"/>
              </a:ext>
            </a:extLst>
          </p:cNvPr>
          <p:cNvSpPr txBox="1"/>
          <p:nvPr/>
        </p:nvSpPr>
        <p:spPr>
          <a:xfrm>
            <a:off x="3425749" y="1133122"/>
            <a:ext cx="1317202"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Complejidad</a:t>
            </a:r>
          </a:p>
        </p:txBody>
      </p:sp>
      <p:sp>
        <p:nvSpPr>
          <p:cNvPr id="42" name="TextBox 3">
            <a:extLst>
              <a:ext uri="{FF2B5EF4-FFF2-40B4-BE49-F238E27FC236}">
                <a16:creationId xmlns:a16="http://schemas.microsoft.com/office/drawing/2014/main" id="{8C98AAE1-3DF6-0F54-BA56-4575E578A715}"/>
              </a:ext>
            </a:extLst>
          </p:cNvPr>
          <p:cNvSpPr txBox="1"/>
          <p:nvPr/>
        </p:nvSpPr>
        <p:spPr>
          <a:xfrm>
            <a:off x="2138859" y="1583410"/>
            <a:ext cx="1198580"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Simplicidad</a:t>
            </a:r>
          </a:p>
        </p:txBody>
      </p:sp>
      <p:sp>
        <p:nvSpPr>
          <p:cNvPr id="43" name="TextBox 3">
            <a:extLst>
              <a:ext uri="{FF2B5EF4-FFF2-40B4-BE49-F238E27FC236}">
                <a16:creationId xmlns:a16="http://schemas.microsoft.com/office/drawing/2014/main" id="{C6F198DE-AE5B-7FAA-1C39-A1F7516A339D}"/>
              </a:ext>
            </a:extLst>
          </p:cNvPr>
          <p:cNvSpPr txBox="1"/>
          <p:nvPr/>
        </p:nvSpPr>
        <p:spPr>
          <a:xfrm>
            <a:off x="3425749" y="1583409"/>
            <a:ext cx="1216212"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Abstracción</a:t>
            </a:r>
          </a:p>
        </p:txBody>
      </p:sp>
      <p:sp>
        <p:nvSpPr>
          <p:cNvPr id="45" name="TextBox 3">
            <a:extLst>
              <a:ext uri="{FF2B5EF4-FFF2-40B4-BE49-F238E27FC236}">
                <a16:creationId xmlns:a16="http://schemas.microsoft.com/office/drawing/2014/main" id="{6294DA60-DEDC-1755-DD2B-18B49DF7BAD8}"/>
              </a:ext>
            </a:extLst>
          </p:cNvPr>
          <p:cNvSpPr txBox="1"/>
          <p:nvPr/>
        </p:nvSpPr>
        <p:spPr>
          <a:xfrm>
            <a:off x="2138859" y="2028434"/>
            <a:ext cx="1052706"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Equilibrio</a:t>
            </a:r>
          </a:p>
        </p:txBody>
      </p:sp>
      <p:sp>
        <p:nvSpPr>
          <p:cNvPr id="46" name="TextBox 3">
            <a:extLst>
              <a:ext uri="{FF2B5EF4-FFF2-40B4-BE49-F238E27FC236}">
                <a16:creationId xmlns:a16="http://schemas.microsoft.com/office/drawing/2014/main" id="{618BF4F5-1F06-A79E-3647-93B0BDCBAA77}"/>
              </a:ext>
            </a:extLst>
          </p:cNvPr>
          <p:cNvSpPr txBox="1"/>
          <p:nvPr/>
        </p:nvSpPr>
        <p:spPr>
          <a:xfrm>
            <a:off x="3425749" y="2028433"/>
            <a:ext cx="1293156"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Rendimiento</a:t>
            </a:r>
          </a:p>
        </p:txBody>
      </p:sp>
      <p:cxnSp>
        <p:nvCxnSpPr>
          <p:cNvPr id="8" name="Conector recto 7">
            <a:extLst>
              <a:ext uri="{FF2B5EF4-FFF2-40B4-BE49-F238E27FC236}">
                <a16:creationId xmlns:a16="http://schemas.microsoft.com/office/drawing/2014/main" id="{806B6E89-DAA1-D887-62C3-F4F91F00CB46}"/>
              </a:ext>
            </a:extLst>
          </p:cNvPr>
          <p:cNvCxnSpPr>
            <a:cxnSpLocks/>
          </p:cNvCxnSpPr>
          <p:nvPr/>
        </p:nvCxnSpPr>
        <p:spPr>
          <a:xfrm>
            <a:off x="2206487" y="1490870"/>
            <a:ext cx="5394960" cy="0"/>
          </a:xfrm>
          <a:prstGeom prst="line">
            <a:avLst/>
          </a:prstGeom>
          <a:noFill/>
          <a:ln w="635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cxnSp>
        <p:nvCxnSpPr>
          <p:cNvPr id="49" name="Conector recto 48">
            <a:extLst>
              <a:ext uri="{FF2B5EF4-FFF2-40B4-BE49-F238E27FC236}">
                <a16:creationId xmlns:a16="http://schemas.microsoft.com/office/drawing/2014/main" id="{9B45673F-A1B0-7AD3-42FA-5FE690DBF9B1}"/>
              </a:ext>
            </a:extLst>
          </p:cNvPr>
          <p:cNvCxnSpPr>
            <a:cxnSpLocks/>
          </p:cNvCxnSpPr>
          <p:nvPr/>
        </p:nvCxnSpPr>
        <p:spPr>
          <a:xfrm>
            <a:off x="2206487" y="1941444"/>
            <a:ext cx="5390984" cy="0"/>
          </a:xfrm>
          <a:prstGeom prst="line">
            <a:avLst/>
          </a:prstGeom>
          <a:noFill/>
          <a:ln w="635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50" name="TextBox 3">
            <a:extLst>
              <a:ext uri="{FF2B5EF4-FFF2-40B4-BE49-F238E27FC236}">
                <a16:creationId xmlns:a16="http://schemas.microsoft.com/office/drawing/2014/main" id="{586AF41C-3776-F879-16A4-FA4A8AC716BD}"/>
              </a:ext>
            </a:extLst>
          </p:cNvPr>
          <p:cNvSpPr txBox="1"/>
          <p:nvPr/>
        </p:nvSpPr>
        <p:spPr>
          <a:xfrm>
            <a:off x="4854333" y="1129219"/>
            <a:ext cx="1820545"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Grandes proyectos</a:t>
            </a:r>
          </a:p>
        </p:txBody>
      </p:sp>
      <p:sp>
        <p:nvSpPr>
          <p:cNvPr id="51" name="TextBox 3">
            <a:extLst>
              <a:ext uri="{FF2B5EF4-FFF2-40B4-BE49-F238E27FC236}">
                <a16:creationId xmlns:a16="http://schemas.microsoft.com/office/drawing/2014/main" id="{8547BCF2-E3CA-1DCF-F596-24475ACB6223}"/>
              </a:ext>
            </a:extLst>
          </p:cNvPr>
          <p:cNvSpPr txBox="1"/>
          <p:nvPr/>
        </p:nvSpPr>
        <p:spPr>
          <a:xfrm>
            <a:off x="4854333" y="1578099"/>
            <a:ext cx="1754821"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Proyectos sencillos</a:t>
            </a:r>
          </a:p>
        </p:txBody>
      </p:sp>
      <p:sp>
        <p:nvSpPr>
          <p:cNvPr id="52" name="TextBox 3">
            <a:extLst>
              <a:ext uri="{FF2B5EF4-FFF2-40B4-BE49-F238E27FC236}">
                <a16:creationId xmlns:a16="http://schemas.microsoft.com/office/drawing/2014/main" id="{4A2999C0-1EDC-42D5-E191-FAD5D375499A}"/>
              </a:ext>
            </a:extLst>
          </p:cNvPr>
          <p:cNvSpPr txBox="1"/>
          <p:nvPr/>
        </p:nvSpPr>
        <p:spPr>
          <a:xfrm>
            <a:off x="4854333" y="2028367"/>
            <a:ext cx="2824025" cy="276999"/>
          </a:xfrm>
          <a:prstGeom prst="rect">
            <a:avLst/>
          </a:prstGeom>
          <a:noFill/>
          <a:ln w="12700">
            <a:noFill/>
          </a:ln>
        </p:spPr>
        <p:txBody>
          <a:bodyPr wrap="none" lIns="72000" rIns="72000" rtlCol="0" anchor="ctr" anchorCtr="0">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Librerías con pocas dependencias</a:t>
            </a:r>
          </a:p>
        </p:txBody>
      </p:sp>
      <p:sp>
        <p:nvSpPr>
          <p:cNvPr id="59" name="Rectángulo 52">
            <a:extLst>
              <a:ext uri="{FF2B5EF4-FFF2-40B4-BE49-F238E27FC236}">
                <a16:creationId xmlns:a16="http://schemas.microsoft.com/office/drawing/2014/main" id="{047BC739-84AB-BD7F-8B5E-56653776C4B8}"/>
              </a:ext>
            </a:extLst>
          </p:cNvPr>
          <p:cNvSpPr/>
          <p:nvPr/>
        </p:nvSpPr>
        <p:spPr>
          <a:xfrm>
            <a:off x="1243359" y="1133122"/>
            <a:ext cx="727120"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webpack</a:t>
            </a:r>
            <a:endParaRPr dirty="0"/>
          </a:p>
        </p:txBody>
      </p:sp>
      <p:sp>
        <p:nvSpPr>
          <p:cNvPr id="60" name="Rectángulo 52">
            <a:extLst>
              <a:ext uri="{FF2B5EF4-FFF2-40B4-BE49-F238E27FC236}">
                <a16:creationId xmlns:a16="http://schemas.microsoft.com/office/drawing/2014/main" id="{DCCA97C0-9D65-89CD-338B-28ADD2AC316E}"/>
              </a:ext>
            </a:extLst>
          </p:cNvPr>
          <p:cNvSpPr/>
          <p:nvPr/>
        </p:nvSpPr>
        <p:spPr>
          <a:xfrm>
            <a:off x="1433507" y="1578099"/>
            <a:ext cx="533157"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parcel</a:t>
            </a:r>
            <a:endParaRPr dirty="0"/>
          </a:p>
        </p:txBody>
      </p:sp>
      <p:sp>
        <p:nvSpPr>
          <p:cNvPr id="61" name="Rectángulo 52">
            <a:extLst>
              <a:ext uri="{FF2B5EF4-FFF2-40B4-BE49-F238E27FC236}">
                <a16:creationId xmlns:a16="http://schemas.microsoft.com/office/drawing/2014/main" id="{D4E023AC-55DB-6CEF-4E74-4BB18EF5A9B9}"/>
              </a:ext>
            </a:extLst>
          </p:cNvPr>
          <p:cNvSpPr/>
          <p:nvPr/>
        </p:nvSpPr>
        <p:spPr>
          <a:xfrm>
            <a:off x="1452743" y="2028369"/>
            <a:ext cx="513921"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rollup</a:t>
            </a:r>
            <a:endParaRPr dirty="0"/>
          </a:p>
        </p:txBody>
      </p:sp>
      <p:pic>
        <p:nvPicPr>
          <p:cNvPr id="3" name="Imagen 2">
            <a:extLst>
              <a:ext uri="{FF2B5EF4-FFF2-40B4-BE49-F238E27FC236}">
                <a16:creationId xmlns:a16="http://schemas.microsoft.com/office/drawing/2014/main" id="{4A3506A9-6AFC-B732-5077-A979D908EB91}"/>
              </a:ext>
            </a:extLst>
          </p:cNvPr>
          <p:cNvPicPr>
            <a:picLocks noChangeAspect="1"/>
          </p:cNvPicPr>
          <p:nvPr/>
        </p:nvPicPr>
        <p:blipFill>
          <a:blip r:embed="rId3"/>
          <a:stretch>
            <a:fillRect/>
          </a:stretch>
        </p:blipFill>
        <p:spPr>
          <a:xfrm>
            <a:off x="2632665" y="2548010"/>
            <a:ext cx="3600000" cy="2233776"/>
          </a:xfrm>
          <a:prstGeom prst="rect">
            <a:avLst/>
          </a:prstGeom>
        </p:spPr>
      </p:pic>
    </p:spTree>
    <p:extLst>
      <p:ext uri="{BB962C8B-B14F-4D97-AF65-F5344CB8AC3E}">
        <p14:creationId xmlns:p14="http://schemas.microsoft.com/office/powerpoint/2010/main" val="39323842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El problema del rendimiento</a:t>
            </a:r>
            <a:endParaRPr dirty="0"/>
          </a:p>
        </p:txBody>
      </p:sp>
      <p:sp>
        <p:nvSpPr>
          <p:cNvPr id="141"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42" name="TextBox 3"/>
          <p:cNvSpPr txBox="1"/>
          <p:nvPr/>
        </p:nvSpPr>
        <p:spPr>
          <a:xfrm>
            <a:off x="900108" y="1609711"/>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Wingdings" panose="05000000000000000000" pitchFamily="2" charset="2"/>
              <a:buChar char="§"/>
              <a:defRPr>
                <a:solidFill>
                  <a:srgbClr val="242415"/>
                </a:solidFill>
                <a:latin typeface="Open Sans"/>
                <a:ea typeface="Open Sans"/>
                <a:cs typeface="Open Sans"/>
                <a:sym typeface="Open Sans"/>
              </a:defRPr>
            </a:pPr>
            <a:r>
              <a:rPr lang="es-ES" sz="1600" dirty="0"/>
              <a:t>Los </a:t>
            </a:r>
            <a:r>
              <a:rPr lang="es-ES" sz="1600" i="1" dirty="0" err="1"/>
              <a:t>bundlers</a:t>
            </a:r>
            <a:r>
              <a:rPr lang="es-ES" sz="1600" i="1" dirty="0"/>
              <a:t> </a:t>
            </a:r>
            <a:r>
              <a:rPr lang="es-ES" sz="1600" dirty="0"/>
              <a:t>tradicionales empiezan a ser un cuello de botella</a:t>
            </a:r>
            <a:endParaRPr sz="1600" dirty="0"/>
          </a:p>
        </p:txBody>
      </p:sp>
      <p:sp>
        <p:nvSpPr>
          <p:cNvPr id="145" name="TextBox 3"/>
          <p:cNvSpPr txBox="1"/>
          <p:nvPr/>
        </p:nvSpPr>
        <p:spPr>
          <a:xfrm>
            <a:off x="900110" y="943947"/>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Cada vez diseñamos aplicaciones más complejas y ambiciosas</a:t>
            </a:r>
            <a:endParaRPr sz="1600" dirty="0"/>
          </a:p>
        </p:txBody>
      </p:sp>
      <p:sp>
        <p:nvSpPr>
          <p:cNvPr id="146" name="TextBox 3"/>
          <p:cNvSpPr txBox="1"/>
          <p:nvPr/>
        </p:nvSpPr>
        <p:spPr>
          <a:xfrm>
            <a:off x="900109" y="1279818"/>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Pueden contener cientos o miles de módulos</a:t>
            </a:r>
            <a:endParaRPr sz="1600" dirty="0"/>
          </a:p>
        </p:txBody>
      </p:sp>
      <p:sp>
        <p:nvSpPr>
          <p:cNvPr id="14" name="Rectángulo 52">
            <a:extLst>
              <a:ext uri="{FF2B5EF4-FFF2-40B4-BE49-F238E27FC236}">
                <a16:creationId xmlns:a16="http://schemas.microsoft.com/office/drawing/2014/main" id="{A44EA9AD-096A-DE86-3029-DEC22F9F074B}"/>
              </a:ext>
            </a:extLst>
          </p:cNvPr>
          <p:cNvSpPr/>
          <p:nvPr/>
        </p:nvSpPr>
        <p:spPr>
          <a:xfrm>
            <a:off x="900108" y="1998478"/>
            <a:ext cx="2506453"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Tiempo elevado de empaquetado</a:t>
            </a:r>
            <a:endParaRPr dirty="0"/>
          </a:p>
        </p:txBody>
      </p:sp>
      <p:sp>
        <p:nvSpPr>
          <p:cNvPr id="15" name="Rectángulo 52">
            <a:extLst>
              <a:ext uri="{FF2B5EF4-FFF2-40B4-BE49-F238E27FC236}">
                <a16:creationId xmlns:a16="http://schemas.microsoft.com/office/drawing/2014/main" id="{8BCA3329-376C-3309-7FF7-30E525065004}"/>
              </a:ext>
            </a:extLst>
          </p:cNvPr>
          <p:cNvSpPr/>
          <p:nvPr/>
        </p:nvSpPr>
        <p:spPr>
          <a:xfrm>
            <a:off x="3573103" y="1995803"/>
            <a:ext cx="2160205"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Arranque del </a:t>
            </a:r>
            <a:r>
              <a:rPr lang="es-ES" i="1" dirty="0" err="1"/>
              <a:t>dev</a:t>
            </a:r>
            <a:r>
              <a:rPr lang="es-ES" i="1" dirty="0"/>
              <a:t> server </a:t>
            </a:r>
            <a:r>
              <a:rPr lang="es-ES" dirty="0"/>
              <a:t>lento</a:t>
            </a:r>
            <a:endParaRPr dirty="0"/>
          </a:p>
        </p:txBody>
      </p:sp>
      <p:grpSp>
        <p:nvGrpSpPr>
          <p:cNvPr id="16" name="Grupo 15">
            <a:extLst>
              <a:ext uri="{FF2B5EF4-FFF2-40B4-BE49-F238E27FC236}">
                <a16:creationId xmlns:a16="http://schemas.microsoft.com/office/drawing/2014/main" id="{E19258AC-B05E-BF91-E451-0185574EE42F}"/>
              </a:ext>
            </a:extLst>
          </p:cNvPr>
          <p:cNvGrpSpPr/>
          <p:nvPr/>
        </p:nvGrpSpPr>
        <p:grpSpPr>
          <a:xfrm>
            <a:off x="3197076" y="2448450"/>
            <a:ext cx="4520555" cy="307777"/>
            <a:chOff x="3040526" y="1847653"/>
            <a:chExt cx="4520555" cy="307777"/>
          </a:xfrm>
        </p:grpSpPr>
        <p:sp>
          <p:nvSpPr>
            <p:cNvPr id="17" name="TextBox 3">
              <a:extLst>
                <a:ext uri="{FF2B5EF4-FFF2-40B4-BE49-F238E27FC236}">
                  <a16:creationId xmlns:a16="http://schemas.microsoft.com/office/drawing/2014/main" id="{BA97274C-9F2A-8B49-72BF-12F2B0753318}"/>
                </a:ext>
              </a:extLst>
            </p:cNvPr>
            <p:cNvSpPr txBox="1"/>
            <p:nvPr/>
          </p:nvSpPr>
          <p:spPr>
            <a:xfrm>
              <a:off x="3152722" y="1847653"/>
              <a:ext cx="4408359" cy="307777"/>
            </a:xfrm>
            <a:prstGeom prst="rect">
              <a:avLst/>
            </a:prstGeom>
            <a:solidFill>
              <a:schemeClr val="bg1">
                <a:lumMod val="95000"/>
              </a:schemeClr>
            </a:solidFill>
          </p:spPr>
          <p:txBody>
            <a:bodyPr wrap="none" lIns="108000" rIns="108000" rtlCol="0" anchor="ctr">
              <a:spAutoFit/>
            </a:bodyPr>
            <a:lstStyle/>
            <a:p>
              <a:pPr algn="ctr"/>
              <a:r>
                <a:rPr lang="es-ES" sz="14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Tooling</a:t>
              </a:r>
              <a:r>
                <a:rPr lang="es-ES" sz="1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implementado con lenguajes de bajo nivel</a:t>
              </a:r>
            </a:p>
          </p:txBody>
        </p:sp>
        <p:sp>
          <p:nvSpPr>
            <p:cNvPr id="18" name="Rectángulo 17">
              <a:extLst>
                <a:ext uri="{FF2B5EF4-FFF2-40B4-BE49-F238E27FC236}">
                  <a16:creationId xmlns:a16="http://schemas.microsoft.com/office/drawing/2014/main" id="{5896AAD6-EF1B-B677-A910-236435429ADE}"/>
                </a:ext>
              </a:extLst>
            </p:cNvPr>
            <p:cNvSpPr/>
            <p:nvPr/>
          </p:nvSpPr>
          <p:spPr>
            <a:xfrm>
              <a:off x="3040526" y="1847653"/>
              <a:ext cx="112196" cy="307777"/>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19" name="Rectángulo 52">
            <a:extLst>
              <a:ext uri="{FF2B5EF4-FFF2-40B4-BE49-F238E27FC236}">
                <a16:creationId xmlns:a16="http://schemas.microsoft.com/office/drawing/2014/main" id="{2DC4A67F-085E-2C9E-B529-D40967187DA3}"/>
              </a:ext>
            </a:extLst>
          </p:cNvPr>
          <p:cNvSpPr/>
          <p:nvPr/>
        </p:nvSpPr>
        <p:spPr>
          <a:xfrm>
            <a:off x="5899850" y="1997594"/>
            <a:ext cx="1174358"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i="1" dirty="0" err="1"/>
              <a:t>Updates</a:t>
            </a:r>
            <a:r>
              <a:rPr lang="es-ES" i="1" dirty="0"/>
              <a:t> </a:t>
            </a:r>
            <a:r>
              <a:rPr lang="es-ES" dirty="0"/>
              <a:t>lentos</a:t>
            </a:r>
            <a:endParaRPr dirty="0"/>
          </a:p>
        </p:txBody>
      </p:sp>
      <p:pic>
        <p:nvPicPr>
          <p:cNvPr id="3" name="Imagen 2">
            <a:extLst>
              <a:ext uri="{FF2B5EF4-FFF2-40B4-BE49-F238E27FC236}">
                <a16:creationId xmlns:a16="http://schemas.microsoft.com/office/drawing/2014/main" id="{1A8B0281-5EA8-2D6C-1ABA-4BD95EF291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7939" y="2976582"/>
            <a:ext cx="3232840" cy="1923809"/>
          </a:xfrm>
          <a:prstGeom prst="rect">
            <a:avLst/>
          </a:prstGeom>
        </p:spPr>
      </p:pic>
      <p:pic>
        <p:nvPicPr>
          <p:cNvPr id="26" name="Gráfico 25">
            <a:extLst>
              <a:ext uri="{FF2B5EF4-FFF2-40B4-BE49-F238E27FC236}">
                <a16:creationId xmlns:a16="http://schemas.microsoft.com/office/drawing/2014/main" id="{20EDED15-932F-310B-981A-690308EA2F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6290" y="2463472"/>
            <a:ext cx="302754" cy="302754"/>
          </a:xfrm>
          <a:prstGeom prst="rect">
            <a:avLst/>
          </a:prstGeom>
        </p:spPr>
      </p:pic>
      <p:sp>
        <p:nvSpPr>
          <p:cNvPr id="35" name="CuadroTexto 34">
            <a:extLst>
              <a:ext uri="{FF2B5EF4-FFF2-40B4-BE49-F238E27FC236}">
                <a16:creationId xmlns:a16="http://schemas.microsoft.com/office/drawing/2014/main" id="{4AC74E0B-ED99-5228-E33E-8CF900A90A5E}"/>
              </a:ext>
            </a:extLst>
          </p:cNvPr>
          <p:cNvSpPr txBox="1"/>
          <p:nvPr/>
        </p:nvSpPr>
        <p:spPr>
          <a:xfrm>
            <a:off x="1179044" y="2463840"/>
            <a:ext cx="1879732" cy="276999"/>
          </a:xfrm>
          <a:prstGeom prst="rect">
            <a:avLst/>
          </a:prstGeom>
          <a:solidFill>
            <a:schemeClr val="bg1"/>
          </a:solidFill>
        </p:spPr>
        <p:txBody>
          <a:bodyPr wrap="none" lIns="10800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Nueva </a:t>
            </a:r>
            <a:r>
              <a:rPr lang="en-GB" dirty="0" err="1"/>
              <a:t>tendencia</a:t>
            </a:r>
            <a:r>
              <a:rPr lang="en-GB" dirty="0"/>
              <a:t> actual</a:t>
            </a:r>
            <a:endParaRPr lang="es-ES" dirty="0"/>
          </a:p>
        </p:txBody>
      </p:sp>
      <p:sp>
        <p:nvSpPr>
          <p:cNvPr id="36" name="CuadroTexto 35">
            <a:extLst>
              <a:ext uri="{FF2B5EF4-FFF2-40B4-BE49-F238E27FC236}">
                <a16:creationId xmlns:a16="http://schemas.microsoft.com/office/drawing/2014/main" id="{FDAFFFE3-DF61-D659-251E-56B9EC4E7515}"/>
              </a:ext>
            </a:extLst>
          </p:cNvPr>
          <p:cNvSpPr txBox="1"/>
          <p:nvPr/>
        </p:nvSpPr>
        <p:spPr>
          <a:xfrm>
            <a:off x="7240750" y="1997594"/>
            <a:ext cx="1578315" cy="276997"/>
          </a:xfrm>
          <a:prstGeom prst="rect">
            <a:avLst/>
          </a:prstGeom>
          <a:solidFill>
            <a:srgbClr val="A6A6A6"/>
          </a:solidFill>
          <a:ln w="12700" cap="flat">
            <a:noFill/>
            <a:miter lim="400000"/>
          </a:ln>
          <a:effectLst/>
        </p:spPr>
        <p:txBody>
          <a:bodyPr wrap="none" lIns="45719" tIns="45719" rIns="45719" bIns="45719"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200" i="1">
                <a:solidFill>
                  <a:srgbClr val="FFFFFF"/>
                </a:solidFill>
                <a:latin typeface="Open Sans"/>
                <a:ea typeface="Open Sans"/>
                <a:cs typeface="Open Sans"/>
              </a:defRPr>
            </a:lvl1pPr>
          </a:lstStyle>
          <a:p>
            <a:r>
              <a:rPr lang="en-GB" i="0" dirty="0"/>
              <a:t>Dev experience = </a:t>
            </a:r>
            <a:r>
              <a:rPr lang="es-ES" i="0" dirty="0"/>
              <a:t>😥</a:t>
            </a:r>
          </a:p>
        </p:txBody>
      </p:sp>
      <p:sp>
        <p:nvSpPr>
          <p:cNvPr id="39" name="Rectángulo 16">
            <a:extLst>
              <a:ext uri="{FF2B5EF4-FFF2-40B4-BE49-F238E27FC236}">
                <a16:creationId xmlns:a16="http://schemas.microsoft.com/office/drawing/2014/main" id="{4DB59524-68B2-F0C7-2EA6-CB2EA3C0AAE5}"/>
              </a:ext>
            </a:extLst>
          </p:cNvPr>
          <p:cNvSpPr/>
          <p:nvPr/>
        </p:nvSpPr>
        <p:spPr>
          <a:xfrm>
            <a:off x="2450121" y="3303059"/>
            <a:ext cx="1233846" cy="276999"/>
          </a:xfrm>
          <a:prstGeom prst="rect">
            <a:avLst/>
          </a:prstGeom>
          <a:noFill/>
          <a:ln w="12700">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2000" rIns="72000" rtlCol="0" anchor="ctr" anchorCtr="0">
            <a:spAutoFit/>
          </a:bodyPr>
          <a:lstStyle>
            <a:lvl1pPr>
              <a:defRPr sz="1200">
                <a:solidFill>
                  <a:srgbClr val="FFFFFF"/>
                </a:solidFill>
                <a:latin typeface="Open Sans"/>
                <a:ea typeface="Open Sans"/>
                <a:cs typeface="Open Sans"/>
                <a:sym typeface="Open Sans"/>
              </a:defRPr>
            </a:lvl1pPr>
          </a:lstStyle>
          <a:p>
            <a:r>
              <a:rPr lang="es-E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Escrito en </a:t>
            </a:r>
            <a:r>
              <a:rPr lang="es-ES"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Rust</a:t>
            </a:r>
            <a:endParaRPr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ángulo redondeado">
            <a:extLst>
              <a:ext uri="{FF2B5EF4-FFF2-40B4-BE49-F238E27FC236}">
                <a16:creationId xmlns:a16="http://schemas.microsoft.com/office/drawing/2014/main" id="{AEE6763C-4014-810E-1B2E-814C11836339}"/>
              </a:ext>
            </a:extLst>
          </p:cNvPr>
          <p:cNvSpPr/>
          <p:nvPr/>
        </p:nvSpPr>
        <p:spPr>
          <a:xfrm>
            <a:off x="1510172" y="3299213"/>
            <a:ext cx="369550" cy="277002"/>
          </a:xfrm>
          <a:prstGeom prst="roundRect">
            <a:avLst>
              <a:gd name="adj" fmla="val 16044"/>
            </a:avLst>
          </a:prstGeom>
          <a:solidFill>
            <a:srgbClr val="00DAD7"/>
          </a:solidFill>
          <a:ln w="12700" cap="flat">
            <a:noFill/>
            <a:miter lim="400000"/>
          </a:ln>
          <a:effectLst/>
        </p:spPr>
        <p:txBody>
          <a:bodyPr wrap="square" lIns="45719" tIns="45719" rIns="45719" bIns="45719" numCol="1" anchor="ctr">
            <a:noAutofit/>
          </a:bodyPr>
          <a:lstStyle/>
          <a:p>
            <a:pPr algn="r"/>
            <a:r>
              <a:rPr lang="es-ES" sz="1000" b="1" dirty="0" err="1">
                <a:solidFill>
                  <a:srgbClr val="FFFFFF"/>
                </a:solidFill>
                <a:latin typeface="Open Sans"/>
                <a:ea typeface="Open Sans"/>
                <a:cs typeface="Open Sans"/>
              </a:rPr>
              <a:t>swc</a:t>
            </a:r>
            <a:endParaRPr sz="1000" b="1" dirty="0">
              <a:solidFill>
                <a:srgbClr val="FFFFFF"/>
              </a:solidFill>
              <a:latin typeface="Open Sans"/>
              <a:ea typeface="Open Sans"/>
              <a:cs typeface="Open Sans"/>
            </a:endParaRPr>
          </a:p>
        </p:txBody>
      </p:sp>
      <p:sp>
        <p:nvSpPr>
          <p:cNvPr id="42" name="Rectangle: Rounded Corners 8">
            <a:extLst>
              <a:ext uri="{FF2B5EF4-FFF2-40B4-BE49-F238E27FC236}">
                <a16:creationId xmlns:a16="http://schemas.microsoft.com/office/drawing/2014/main" id="{07E5F440-12C1-465B-7623-A138B8E28758}"/>
              </a:ext>
            </a:extLst>
          </p:cNvPr>
          <p:cNvSpPr txBox="1"/>
          <p:nvPr/>
        </p:nvSpPr>
        <p:spPr>
          <a:xfrm>
            <a:off x="2046395" y="3357716"/>
            <a:ext cx="294953" cy="1538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a:t>
            </a:r>
            <a:r>
              <a:rPr lang="es-ES" dirty="0">
                <a:solidFill>
                  <a:srgbClr val="006A7B"/>
                </a:solidFill>
              </a:rPr>
              <a:t>9</a:t>
            </a:r>
            <a:endParaRPr dirty="0">
              <a:solidFill>
                <a:srgbClr val="006A7B"/>
              </a:solidFill>
            </a:endParaRPr>
          </a:p>
        </p:txBody>
      </p:sp>
      <p:sp>
        <p:nvSpPr>
          <p:cNvPr id="47" name="TextBox 3">
            <a:extLst>
              <a:ext uri="{FF2B5EF4-FFF2-40B4-BE49-F238E27FC236}">
                <a16:creationId xmlns:a16="http://schemas.microsoft.com/office/drawing/2014/main" id="{65CCEF13-1420-D612-A612-91B185D2ECA4}"/>
              </a:ext>
            </a:extLst>
          </p:cNvPr>
          <p:cNvSpPr txBox="1"/>
          <p:nvPr/>
        </p:nvSpPr>
        <p:spPr>
          <a:xfrm>
            <a:off x="941048" y="4496656"/>
            <a:ext cx="4471944" cy="461665"/>
          </a:xfrm>
          <a:prstGeom prst="rect">
            <a:avLst/>
          </a:prstGeom>
          <a:noFill/>
        </p:spPr>
        <p:txBody>
          <a:bodyPr wrap="square" lIns="0" rtlCol="0">
            <a:spAutoFit/>
          </a:bodyPr>
          <a:lstStyle/>
          <a:p>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Un </a:t>
            </a:r>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transformer</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(o </a:t>
            </a:r>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loader</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en </a:t>
            </a:r>
            <a:r>
              <a:rPr lang="es-ES" sz="8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webpack</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se encarga de </a:t>
            </a:r>
            <a:r>
              <a:rPr lang="es-ES" sz="8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parsear</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y </a:t>
            </a:r>
            <a:r>
              <a:rPr lang="es-ES" sz="8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transpilar</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código </a:t>
            </a:r>
            <a:r>
              <a:rPr lang="es-ES" sz="8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js</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o </a:t>
            </a:r>
            <a:r>
              <a:rPr lang="es-ES" sz="8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ts</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Ejemplo: </a:t>
            </a:r>
            <a:r>
              <a:rPr lang="es-ES" sz="8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babel </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o </a:t>
            </a:r>
            <a:r>
              <a:rPr lang="es-ES" sz="800"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tsc</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Los nuevos </a:t>
            </a:r>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transformers</a:t>
            </a:r>
            <a:r>
              <a:rPr lang="es-ES" sz="8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de segunda generación pueden usarse también como herramientas de </a:t>
            </a:r>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bundling</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TextBox 3">
            <a:extLst>
              <a:ext uri="{FF2B5EF4-FFF2-40B4-BE49-F238E27FC236}">
                <a16:creationId xmlns:a16="http://schemas.microsoft.com/office/drawing/2014/main" id="{8A726CAF-0DFF-766E-C17A-8B66794FD316}"/>
              </a:ext>
            </a:extLst>
          </p:cNvPr>
          <p:cNvSpPr txBox="1"/>
          <p:nvPr/>
        </p:nvSpPr>
        <p:spPr>
          <a:xfrm>
            <a:off x="900108" y="2904030"/>
            <a:ext cx="2956950" cy="276999"/>
          </a:xfrm>
          <a:prstGeom prst="rect">
            <a:avLst/>
          </a:prstGeom>
          <a:solidFill>
            <a:schemeClr val="bg1"/>
          </a:solidFill>
        </p:spPr>
        <p:txBody>
          <a:bodyPr wrap="none" lIns="10800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s-ES" dirty="0"/>
              <a:t>Segunda generación de </a:t>
            </a:r>
            <a:r>
              <a:rPr lang="es-ES" dirty="0" err="1"/>
              <a:t>transformers</a:t>
            </a:r>
            <a:r>
              <a:rPr lang="es-ES" dirty="0"/>
              <a:t>*</a:t>
            </a:r>
          </a:p>
        </p:txBody>
      </p:sp>
      <p:sp>
        <p:nvSpPr>
          <p:cNvPr id="50" name="Rectángulo 16">
            <a:extLst>
              <a:ext uri="{FF2B5EF4-FFF2-40B4-BE49-F238E27FC236}">
                <a16:creationId xmlns:a16="http://schemas.microsoft.com/office/drawing/2014/main" id="{9A09AB87-7F9C-2961-02A9-EFDB45E8E2D5}"/>
              </a:ext>
            </a:extLst>
          </p:cNvPr>
          <p:cNvSpPr/>
          <p:nvPr/>
        </p:nvSpPr>
        <p:spPr>
          <a:xfrm>
            <a:off x="2455985" y="3669812"/>
            <a:ext cx="1092781" cy="276999"/>
          </a:xfrm>
          <a:prstGeom prst="rect">
            <a:avLst/>
          </a:prstGeom>
          <a:noFill/>
          <a:ln w="12700">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2000" rIns="72000" rtlCol="0" anchor="ctr" anchorCtr="0">
            <a:spAutoFit/>
          </a:bodyPr>
          <a:lstStyle>
            <a:lvl1pPr>
              <a:defRPr sz="1200">
                <a:solidFill>
                  <a:srgbClr val="FFFFFF"/>
                </a:solidFill>
                <a:latin typeface="Open Sans"/>
                <a:ea typeface="Open Sans"/>
                <a:cs typeface="Open Sans"/>
                <a:sym typeface="Open Sans"/>
              </a:defRPr>
            </a:lvl1pPr>
          </a:lstStyle>
          <a:p>
            <a:r>
              <a:rPr lang="es-E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Escrito en </a:t>
            </a:r>
            <a:r>
              <a:rPr lang="es-ES"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Go</a:t>
            </a:r>
            <a:endParaRPr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Rectángulo redondeado">
            <a:extLst>
              <a:ext uri="{FF2B5EF4-FFF2-40B4-BE49-F238E27FC236}">
                <a16:creationId xmlns:a16="http://schemas.microsoft.com/office/drawing/2014/main" id="{93A45664-965F-FE0C-75CA-6F902FB9E65A}"/>
              </a:ext>
            </a:extLst>
          </p:cNvPr>
          <p:cNvSpPr/>
          <p:nvPr/>
        </p:nvSpPr>
        <p:spPr>
          <a:xfrm>
            <a:off x="1291819" y="3676983"/>
            <a:ext cx="587903" cy="277002"/>
          </a:xfrm>
          <a:prstGeom prst="roundRect">
            <a:avLst>
              <a:gd name="adj" fmla="val 16044"/>
            </a:avLst>
          </a:prstGeom>
          <a:solidFill>
            <a:srgbClr val="00DAD7"/>
          </a:solidFill>
          <a:ln w="12700" cap="flat">
            <a:noFill/>
            <a:miter lim="400000"/>
          </a:ln>
          <a:effectLst/>
        </p:spPr>
        <p:txBody>
          <a:bodyPr wrap="square" lIns="45719" tIns="45719" rIns="45719" bIns="45719" numCol="1" anchor="ctr">
            <a:noAutofit/>
          </a:bodyPr>
          <a:lstStyle/>
          <a:p>
            <a:pPr algn="r"/>
            <a:r>
              <a:rPr lang="es-ES" sz="1000" b="1" dirty="0" err="1">
                <a:solidFill>
                  <a:srgbClr val="FFFFFF"/>
                </a:solidFill>
                <a:latin typeface="Open Sans"/>
                <a:ea typeface="Open Sans"/>
                <a:cs typeface="Open Sans"/>
              </a:rPr>
              <a:t>esbuild</a:t>
            </a:r>
            <a:endParaRPr sz="1000" b="1" dirty="0">
              <a:solidFill>
                <a:srgbClr val="FFFFFF"/>
              </a:solidFill>
              <a:latin typeface="Open Sans"/>
              <a:ea typeface="Open Sans"/>
              <a:cs typeface="Open Sans"/>
            </a:endParaRPr>
          </a:p>
        </p:txBody>
      </p:sp>
      <p:sp>
        <p:nvSpPr>
          <p:cNvPr id="52" name="Rectangle: Rounded Corners 8">
            <a:extLst>
              <a:ext uri="{FF2B5EF4-FFF2-40B4-BE49-F238E27FC236}">
                <a16:creationId xmlns:a16="http://schemas.microsoft.com/office/drawing/2014/main" id="{0CE8E3FD-DE27-852B-B0A3-2BDE0CC3FA6C}"/>
              </a:ext>
            </a:extLst>
          </p:cNvPr>
          <p:cNvSpPr txBox="1"/>
          <p:nvPr/>
        </p:nvSpPr>
        <p:spPr>
          <a:xfrm>
            <a:off x="2046436" y="3738540"/>
            <a:ext cx="294953" cy="1538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a:t>
            </a:r>
            <a:r>
              <a:rPr lang="es-ES" dirty="0">
                <a:solidFill>
                  <a:srgbClr val="006A7B"/>
                </a:solidFill>
              </a:rPr>
              <a:t>20</a:t>
            </a:r>
            <a:endParaRPr dirty="0">
              <a:solidFill>
                <a:srgbClr val="006A7B"/>
              </a:solidFill>
            </a:endParaRPr>
          </a:p>
        </p:txBody>
      </p:sp>
      <p:sp>
        <p:nvSpPr>
          <p:cNvPr id="55" name="Rectángulo 16">
            <a:extLst>
              <a:ext uri="{FF2B5EF4-FFF2-40B4-BE49-F238E27FC236}">
                <a16:creationId xmlns:a16="http://schemas.microsoft.com/office/drawing/2014/main" id="{4B762AAE-9708-1A85-B0F3-DC9292F61664}"/>
              </a:ext>
            </a:extLst>
          </p:cNvPr>
          <p:cNvSpPr/>
          <p:nvPr/>
        </p:nvSpPr>
        <p:spPr>
          <a:xfrm>
            <a:off x="2462640" y="4050388"/>
            <a:ext cx="2628458" cy="276999"/>
          </a:xfrm>
          <a:prstGeom prst="rect">
            <a:avLst/>
          </a:prstGeom>
          <a:noFill/>
          <a:ln w="12700">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2000" rIns="72000" rtlCol="0" anchor="ctr" anchorCtr="0">
            <a:spAutoFit/>
          </a:bodyPr>
          <a:lstStyle>
            <a:lvl1pPr>
              <a:defRPr sz="1200">
                <a:solidFill>
                  <a:srgbClr val="FFFFFF"/>
                </a:solidFill>
                <a:latin typeface="Open Sans"/>
                <a:ea typeface="Open Sans"/>
                <a:cs typeface="Open Sans"/>
                <a:sym typeface="Open Sans"/>
              </a:defRPr>
            </a:lvl1pPr>
          </a:lstStyle>
          <a:p>
            <a:r>
              <a:rPr lang="es-E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Escrito en </a:t>
            </a:r>
            <a:r>
              <a:rPr lang="es-ES"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Rust</a:t>
            </a:r>
            <a:r>
              <a:rPr lang="es-ES"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del autor de babel</a:t>
            </a:r>
            <a:endParaRPr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ángulo redondeado">
            <a:extLst>
              <a:ext uri="{FF2B5EF4-FFF2-40B4-BE49-F238E27FC236}">
                <a16:creationId xmlns:a16="http://schemas.microsoft.com/office/drawing/2014/main" id="{6D5F458C-E3B5-0E78-E1E6-DC10FB4D9B02}"/>
              </a:ext>
            </a:extLst>
          </p:cNvPr>
          <p:cNvSpPr/>
          <p:nvPr/>
        </p:nvSpPr>
        <p:spPr>
          <a:xfrm>
            <a:off x="1415415" y="4057559"/>
            <a:ext cx="470962" cy="277002"/>
          </a:xfrm>
          <a:prstGeom prst="roundRect">
            <a:avLst>
              <a:gd name="adj" fmla="val 16044"/>
            </a:avLst>
          </a:prstGeom>
          <a:solidFill>
            <a:srgbClr val="00DAD7"/>
          </a:solidFill>
          <a:ln w="12700" cap="flat">
            <a:noFill/>
            <a:miter lim="400000"/>
          </a:ln>
          <a:effectLst/>
        </p:spPr>
        <p:txBody>
          <a:bodyPr wrap="square" lIns="45719" tIns="45719" rIns="45719" bIns="45719" numCol="1" anchor="ctr">
            <a:noAutofit/>
          </a:bodyPr>
          <a:lstStyle/>
          <a:p>
            <a:pPr algn="r">
              <a:defRPr sz="1000">
                <a:solidFill>
                  <a:srgbClr val="FFFFFF"/>
                </a:solidFill>
                <a:latin typeface="Open Sans"/>
                <a:ea typeface="Open Sans"/>
                <a:cs typeface="Open Sans"/>
                <a:sym typeface="Open Sans"/>
              </a:defRPr>
            </a:pPr>
            <a:r>
              <a:rPr lang="es-ES" b="1" dirty="0"/>
              <a:t>rome</a:t>
            </a:r>
            <a:endParaRPr b="1" dirty="0"/>
          </a:p>
        </p:txBody>
      </p:sp>
      <p:sp>
        <p:nvSpPr>
          <p:cNvPr id="59" name="Rectangle: Rounded Corners 8">
            <a:extLst>
              <a:ext uri="{FF2B5EF4-FFF2-40B4-BE49-F238E27FC236}">
                <a16:creationId xmlns:a16="http://schemas.microsoft.com/office/drawing/2014/main" id="{FCB35F6D-5708-B2BB-EF82-428CC1FD3658}"/>
              </a:ext>
            </a:extLst>
          </p:cNvPr>
          <p:cNvSpPr txBox="1"/>
          <p:nvPr/>
        </p:nvSpPr>
        <p:spPr>
          <a:xfrm>
            <a:off x="2053091" y="4119116"/>
            <a:ext cx="294953" cy="1538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a:t>
            </a:r>
            <a:r>
              <a:rPr lang="es-ES" dirty="0">
                <a:solidFill>
                  <a:srgbClr val="006A7B"/>
                </a:solidFill>
              </a:rPr>
              <a:t>20</a:t>
            </a:r>
            <a:endParaRPr dirty="0">
              <a:solidFill>
                <a:srgbClr val="006A7B"/>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Vite entra en escena</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8" name="TextBox 3">
            <a:extLst>
              <a:ext uri="{FF2B5EF4-FFF2-40B4-BE49-F238E27FC236}">
                <a16:creationId xmlns:a16="http://schemas.microsoft.com/office/drawing/2014/main" id="{F8093583-5483-41D5-F4D2-AC4A883B72BF}"/>
              </a:ext>
            </a:extLst>
          </p:cNvPr>
          <p:cNvSpPr txBox="1"/>
          <p:nvPr/>
        </p:nvSpPr>
        <p:spPr>
          <a:xfrm>
            <a:off x="900110" y="943947"/>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El objetivo de vite es mejorar la experiencia de desarrollo:</a:t>
            </a:r>
            <a:endParaRPr sz="1600" dirty="0"/>
          </a:p>
        </p:txBody>
      </p:sp>
      <p:sp>
        <p:nvSpPr>
          <p:cNvPr id="9" name="Rectángulo 52">
            <a:extLst>
              <a:ext uri="{FF2B5EF4-FFF2-40B4-BE49-F238E27FC236}">
                <a16:creationId xmlns:a16="http://schemas.microsoft.com/office/drawing/2014/main" id="{2470FFC3-06E4-46FD-2DE6-04DE15011E46}"/>
              </a:ext>
            </a:extLst>
          </p:cNvPr>
          <p:cNvSpPr/>
          <p:nvPr/>
        </p:nvSpPr>
        <p:spPr>
          <a:xfrm>
            <a:off x="1200219" y="1325084"/>
            <a:ext cx="4542267"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Minimizando el tiempo de arranque del servidor de desarrollo</a:t>
            </a:r>
            <a:endParaRPr dirty="0"/>
          </a:p>
        </p:txBody>
      </p:sp>
      <p:sp>
        <p:nvSpPr>
          <p:cNvPr id="10" name="Rectángulo 52">
            <a:extLst>
              <a:ext uri="{FF2B5EF4-FFF2-40B4-BE49-F238E27FC236}">
                <a16:creationId xmlns:a16="http://schemas.microsoft.com/office/drawing/2014/main" id="{704E2B9D-5D93-D918-D12E-635F4DEC9036}"/>
              </a:ext>
            </a:extLst>
          </p:cNvPr>
          <p:cNvSpPr/>
          <p:nvPr/>
        </p:nvSpPr>
        <p:spPr>
          <a:xfrm>
            <a:off x="1200219" y="1741683"/>
            <a:ext cx="6414575"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Minimizando el retardo desde que editamos código hasta que se refleja en el navegador</a:t>
            </a:r>
            <a:endParaRPr dirty="0"/>
          </a:p>
        </p:txBody>
      </p:sp>
      <p:grpSp>
        <p:nvGrpSpPr>
          <p:cNvPr id="11" name="Grupo 10">
            <a:extLst>
              <a:ext uri="{FF2B5EF4-FFF2-40B4-BE49-F238E27FC236}">
                <a16:creationId xmlns:a16="http://schemas.microsoft.com/office/drawing/2014/main" id="{EA544A3B-5A4D-8318-1EAA-3D8DD4D5B172}"/>
              </a:ext>
            </a:extLst>
          </p:cNvPr>
          <p:cNvGrpSpPr/>
          <p:nvPr/>
        </p:nvGrpSpPr>
        <p:grpSpPr>
          <a:xfrm>
            <a:off x="2273425" y="2175318"/>
            <a:ext cx="6279879" cy="461665"/>
            <a:chOff x="3040526" y="1770709"/>
            <a:chExt cx="6279879" cy="461665"/>
          </a:xfrm>
        </p:grpSpPr>
        <p:sp>
          <p:nvSpPr>
            <p:cNvPr id="12" name="TextBox 3">
              <a:extLst>
                <a:ext uri="{FF2B5EF4-FFF2-40B4-BE49-F238E27FC236}">
                  <a16:creationId xmlns:a16="http://schemas.microsoft.com/office/drawing/2014/main" id="{91A7BC75-0AED-47AC-CCEE-3B136CEFB48C}"/>
                </a:ext>
              </a:extLst>
            </p:cNvPr>
            <p:cNvSpPr txBox="1"/>
            <p:nvPr/>
          </p:nvSpPr>
          <p:spPr>
            <a:xfrm>
              <a:off x="3152720" y="1770709"/>
              <a:ext cx="6167685" cy="461665"/>
            </a:xfrm>
            <a:prstGeom prst="rect">
              <a:avLst/>
            </a:prstGeom>
            <a:solidFill>
              <a:schemeClr val="bg1">
                <a:lumMod val="95000"/>
              </a:schemeClr>
            </a:solidFill>
          </p:spPr>
          <p:txBody>
            <a:bodyPr wrap="square" lIns="108000" rIns="108000" rtlCol="0" anchor="ctr">
              <a:spAutoFit/>
            </a:bodyPr>
            <a:lstStyle/>
            <a:p>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Estrategias diferenciadas: primar velocidad/rendimiento en </a:t>
              </a:r>
              <a:r>
                <a:rPr lang="es-E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desarrollo</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y optimización en </a:t>
              </a:r>
              <a:r>
                <a:rPr lang="es-E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producción</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usando las </a:t>
              </a:r>
              <a:r>
                <a:rPr lang="es-E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herramientas adecuadas</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para cada caso</a:t>
              </a:r>
            </a:p>
          </p:txBody>
        </p:sp>
        <p:sp>
          <p:nvSpPr>
            <p:cNvPr id="13" name="Rectángulo 12">
              <a:extLst>
                <a:ext uri="{FF2B5EF4-FFF2-40B4-BE49-F238E27FC236}">
                  <a16:creationId xmlns:a16="http://schemas.microsoft.com/office/drawing/2014/main" id="{3B2C7E12-9556-1BDA-FE28-7CDBB8FCB0D7}"/>
                </a:ext>
              </a:extLst>
            </p:cNvPr>
            <p:cNvSpPr/>
            <p:nvPr/>
          </p:nvSpPr>
          <p:spPr>
            <a:xfrm>
              <a:off x="3040526" y="1770709"/>
              <a:ext cx="112194" cy="461665"/>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14" name="TextBox 3">
            <a:extLst>
              <a:ext uri="{FF2B5EF4-FFF2-40B4-BE49-F238E27FC236}">
                <a16:creationId xmlns:a16="http://schemas.microsoft.com/office/drawing/2014/main" id="{84E9DB9C-D24E-FAC4-F65A-BE0ED165307E}"/>
              </a:ext>
            </a:extLst>
          </p:cNvPr>
          <p:cNvSpPr txBox="1"/>
          <p:nvPr/>
        </p:nvSpPr>
        <p:spPr>
          <a:xfrm>
            <a:off x="900109" y="2298430"/>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Solución:</a:t>
            </a:r>
            <a:endParaRPr sz="1600" dirty="0"/>
          </a:p>
        </p:txBody>
      </p:sp>
      <p:grpSp>
        <p:nvGrpSpPr>
          <p:cNvPr id="3" name="Grupo 2">
            <a:extLst>
              <a:ext uri="{FF2B5EF4-FFF2-40B4-BE49-F238E27FC236}">
                <a16:creationId xmlns:a16="http://schemas.microsoft.com/office/drawing/2014/main" id="{906ECBB1-CF3D-ED1B-3A6E-922B4AFDD24F}"/>
              </a:ext>
            </a:extLst>
          </p:cNvPr>
          <p:cNvGrpSpPr/>
          <p:nvPr/>
        </p:nvGrpSpPr>
        <p:grpSpPr>
          <a:xfrm>
            <a:off x="1498880" y="2832124"/>
            <a:ext cx="2880000" cy="1918111"/>
            <a:chOff x="1362894" y="2794612"/>
            <a:chExt cx="2880000" cy="1918111"/>
          </a:xfrm>
        </p:grpSpPr>
        <p:sp>
          <p:nvSpPr>
            <p:cNvPr id="19" name="Rectángulo: esquinas redondeadas 18">
              <a:extLst>
                <a:ext uri="{FF2B5EF4-FFF2-40B4-BE49-F238E27FC236}">
                  <a16:creationId xmlns:a16="http://schemas.microsoft.com/office/drawing/2014/main" id="{E8C070AA-CB19-B94E-51E4-F91E448EACB7}"/>
                </a:ext>
              </a:extLst>
            </p:cNvPr>
            <p:cNvSpPr/>
            <p:nvPr/>
          </p:nvSpPr>
          <p:spPr>
            <a:xfrm>
              <a:off x="1362894" y="2794612"/>
              <a:ext cx="2880000" cy="1918111"/>
            </a:xfrm>
            <a:prstGeom prst="roundRect">
              <a:avLst>
                <a:gd name="adj" fmla="val 2448"/>
              </a:avLst>
            </a:prstGeom>
            <a:gradFill>
              <a:gsLst>
                <a:gs pos="100000">
                  <a:schemeClr val="bg1"/>
                </a:gs>
                <a:gs pos="0">
                  <a:srgbClr val="D54998"/>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s-ES" sz="1400" dirty="0">
                  <a:solidFill>
                    <a:schemeClr val="bg1"/>
                  </a:solidFill>
                </a:rPr>
                <a:t>DESARROLLO</a:t>
              </a:r>
            </a:p>
          </p:txBody>
        </p:sp>
        <p:sp>
          <p:nvSpPr>
            <p:cNvPr id="21" name="Rectangle: Rounded Corners 6">
              <a:extLst>
                <a:ext uri="{FF2B5EF4-FFF2-40B4-BE49-F238E27FC236}">
                  <a16:creationId xmlns:a16="http://schemas.microsoft.com/office/drawing/2014/main" id="{02DC8F7D-5371-336B-945C-E9C2A826B83F}"/>
                </a:ext>
              </a:extLst>
            </p:cNvPr>
            <p:cNvSpPr/>
            <p:nvPr/>
          </p:nvSpPr>
          <p:spPr>
            <a:xfrm>
              <a:off x="1775790" y="3340647"/>
              <a:ext cx="2327281" cy="241475"/>
            </a:xfrm>
            <a:prstGeom prst="roundRect">
              <a:avLst/>
            </a:prstGeom>
            <a:ln w="12700">
              <a:solidFill>
                <a:srgbClr val="D54998"/>
              </a:solidFill>
            </a:ln>
          </p:spPr>
          <p:style>
            <a:lnRef idx="2">
              <a:schemeClr val="accent3"/>
            </a:lnRef>
            <a:fillRef idx="1">
              <a:schemeClr val="lt1"/>
            </a:fillRef>
            <a:effectRef idx="0">
              <a:schemeClr val="accent3"/>
            </a:effectRef>
            <a:fontRef idx="minor">
              <a:schemeClr val="dk1"/>
            </a:fontRef>
          </p:style>
          <p:txBody>
            <a:bodyPr rtlCol="0" anchor="ctr"/>
            <a:lstStyle/>
            <a:p>
              <a:pPr algn="r"/>
              <a:r>
                <a:rPr lang="es-E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Velocidad y rendimiento</a:t>
              </a:r>
              <a:endParaRPr lang="en-GB"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ángulo: esquinas superiores redondeadas 1">
              <a:extLst>
                <a:ext uri="{FF2B5EF4-FFF2-40B4-BE49-F238E27FC236}">
                  <a16:creationId xmlns:a16="http://schemas.microsoft.com/office/drawing/2014/main" id="{52809088-31FF-AD3F-74D1-4F2476585B60}"/>
                </a:ext>
              </a:extLst>
            </p:cNvPr>
            <p:cNvSpPr/>
            <p:nvPr/>
          </p:nvSpPr>
          <p:spPr>
            <a:xfrm>
              <a:off x="3296888" y="3196647"/>
              <a:ext cx="700689" cy="144000"/>
            </a:xfrm>
            <a:prstGeom prst="round2SameRect">
              <a:avLst>
                <a:gd name="adj1" fmla="val 27020"/>
                <a:gd name="adj2" fmla="val 0"/>
              </a:avLst>
            </a:prstGeom>
            <a:solidFill>
              <a:srgbClr val="D54998"/>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s-ES" sz="800" dirty="0">
                  <a:solidFill>
                    <a:schemeClr val="bg1"/>
                  </a:solidFill>
                </a:rPr>
                <a:t>OBJETIVO </a:t>
              </a:r>
              <a:r>
                <a:rPr lang="es-ES" sz="7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endParaRPr kumimoji="0" lang="es-ES" sz="800" b="0" i="0" u="none" strike="noStrike" cap="none" spc="0" normalizeH="0" baseline="0" dirty="0">
                <a:ln>
                  <a:noFill/>
                </a:ln>
                <a:solidFill>
                  <a:schemeClr val="bg1"/>
                </a:solidFill>
                <a:effectLst/>
                <a:uFillTx/>
                <a:latin typeface="+mn-lt"/>
                <a:ea typeface="+mn-ea"/>
                <a:cs typeface="+mn-cs"/>
                <a:sym typeface="Calibri"/>
              </a:endParaRPr>
            </a:p>
          </p:txBody>
        </p:sp>
        <p:sp>
          <p:nvSpPr>
            <p:cNvPr id="29" name="Rectangle: Rounded Corners 6">
              <a:extLst>
                <a:ext uri="{FF2B5EF4-FFF2-40B4-BE49-F238E27FC236}">
                  <a16:creationId xmlns:a16="http://schemas.microsoft.com/office/drawing/2014/main" id="{CF702A78-FB26-3BD0-44D2-5DB1B4E20435}"/>
                </a:ext>
              </a:extLst>
            </p:cNvPr>
            <p:cNvSpPr/>
            <p:nvPr/>
          </p:nvSpPr>
          <p:spPr>
            <a:xfrm>
              <a:off x="1775790" y="3832083"/>
              <a:ext cx="2327281" cy="241475"/>
            </a:xfrm>
            <a:prstGeom prst="roundRect">
              <a:avLst/>
            </a:prstGeom>
            <a:ln w="12700">
              <a:solidFill>
                <a:srgbClr val="D54998"/>
              </a:solidFill>
            </a:ln>
          </p:spPr>
          <p:style>
            <a:lnRef idx="2">
              <a:schemeClr val="accent3"/>
            </a:lnRef>
            <a:fillRef idx="1">
              <a:schemeClr val="lt1"/>
            </a:fillRef>
            <a:effectRef idx="0">
              <a:schemeClr val="accent3"/>
            </a:effectRef>
            <a:fontRef idx="minor">
              <a:schemeClr val="dk1"/>
            </a:fontRef>
          </p:style>
          <p:txBody>
            <a:bodyPr rtlCol="0" anchor="ctr"/>
            <a:lstStyle/>
            <a:p>
              <a:pPr algn="r"/>
              <a:r>
                <a:rPr lang="es-E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Módulos nativos, delegar al </a:t>
              </a:r>
              <a:r>
                <a:rPr lang="es-ES" sz="1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browser</a:t>
              </a:r>
              <a:endParaRPr lang="en-GB" sz="1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ángulo: esquinas superiores redondeadas 29">
              <a:extLst>
                <a:ext uri="{FF2B5EF4-FFF2-40B4-BE49-F238E27FC236}">
                  <a16:creationId xmlns:a16="http://schemas.microsoft.com/office/drawing/2014/main" id="{7180F06E-1A7A-B40D-D783-A8105A180284}"/>
                </a:ext>
              </a:extLst>
            </p:cNvPr>
            <p:cNvSpPr/>
            <p:nvPr/>
          </p:nvSpPr>
          <p:spPr>
            <a:xfrm>
              <a:off x="3186485" y="3685704"/>
              <a:ext cx="817228" cy="144000"/>
            </a:xfrm>
            <a:prstGeom prst="round2SameRect">
              <a:avLst>
                <a:gd name="adj1" fmla="val 27020"/>
                <a:gd name="adj2" fmla="val 0"/>
              </a:avLst>
            </a:prstGeom>
            <a:solidFill>
              <a:srgbClr val="D54998"/>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s-ES" sz="800" dirty="0">
                  <a:solidFill>
                    <a:schemeClr val="bg1"/>
                  </a:solidFill>
                </a:rPr>
                <a:t>ESTRATEGIA </a:t>
              </a:r>
              <a:r>
                <a:rPr lang="es-ES" sz="700" dirty="0">
                  <a:solidFill>
                    <a:schemeClr val="bg1"/>
                  </a:solidFill>
                </a:rPr>
                <a:t>💡</a:t>
              </a:r>
              <a:endParaRPr kumimoji="0" lang="es-ES" sz="800" b="0" i="0" u="none" strike="noStrike" cap="none" spc="0" normalizeH="0" baseline="0" dirty="0">
                <a:ln>
                  <a:noFill/>
                </a:ln>
                <a:solidFill>
                  <a:schemeClr val="bg1"/>
                </a:solidFill>
                <a:effectLst/>
                <a:uFillTx/>
                <a:latin typeface="+mn-lt"/>
                <a:ea typeface="+mn-ea"/>
                <a:cs typeface="+mn-cs"/>
                <a:sym typeface="Calibri"/>
              </a:endParaRPr>
            </a:p>
          </p:txBody>
        </p:sp>
        <p:sp>
          <p:nvSpPr>
            <p:cNvPr id="33" name="Rectangle: Rounded Corners 6">
              <a:extLst>
                <a:ext uri="{FF2B5EF4-FFF2-40B4-BE49-F238E27FC236}">
                  <a16:creationId xmlns:a16="http://schemas.microsoft.com/office/drawing/2014/main" id="{F61D9175-9D5E-1B63-3689-C43908D7C08E}"/>
                </a:ext>
              </a:extLst>
            </p:cNvPr>
            <p:cNvSpPr/>
            <p:nvPr/>
          </p:nvSpPr>
          <p:spPr>
            <a:xfrm>
              <a:off x="1775790" y="4339991"/>
              <a:ext cx="2327281" cy="241475"/>
            </a:xfrm>
            <a:prstGeom prst="roundRect">
              <a:avLst/>
            </a:prstGeom>
            <a:ln w="12700">
              <a:solidFill>
                <a:srgbClr val="D54998"/>
              </a:solidFill>
            </a:ln>
          </p:spPr>
          <p:style>
            <a:lnRef idx="2">
              <a:schemeClr val="accent3"/>
            </a:lnRef>
            <a:fillRef idx="1">
              <a:schemeClr val="lt1"/>
            </a:fillRef>
            <a:effectRef idx="0">
              <a:schemeClr val="accent3"/>
            </a:effectRef>
            <a:fontRef idx="minor">
              <a:schemeClr val="dk1"/>
            </a:fontRef>
          </p:style>
          <p:txBody>
            <a:bodyPr rtlCol="0" anchor="ctr"/>
            <a:lstStyle/>
            <a:p>
              <a:pPr algn="r"/>
              <a:r>
                <a:rPr lang="es-E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 Modules + </a:t>
              </a:r>
              <a:r>
                <a:rPr lang="es-E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esbuild</a:t>
              </a:r>
              <a:endParaRPr lang="en-GB" sz="1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ángulo: esquinas superiores redondeadas 33">
              <a:extLst>
                <a:ext uri="{FF2B5EF4-FFF2-40B4-BE49-F238E27FC236}">
                  <a16:creationId xmlns:a16="http://schemas.microsoft.com/office/drawing/2014/main" id="{7D5E1175-D212-5646-3EF2-CD7F55186EED}"/>
                </a:ext>
              </a:extLst>
            </p:cNvPr>
            <p:cNvSpPr/>
            <p:nvPr/>
          </p:nvSpPr>
          <p:spPr>
            <a:xfrm>
              <a:off x="3039214" y="4199553"/>
              <a:ext cx="958363" cy="144000"/>
            </a:xfrm>
            <a:prstGeom prst="round2SameRect">
              <a:avLst>
                <a:gd name="adj1" fmla="val 27020"/>
                <a:gd name="adj2" fmla="val 0"/>
              </a:avLst>
            </a:prstGeom>
            <a:solidFill>
              <a:srgbClr val="D54998"/>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s-ES" sz="800" dirty="0">
                  <a:solidFill>
                    <a:schemeClr val="bg1"/>
                  </a:solidFill>
                </a:rPr>
                <a:t>HERRAMIENTAS </a:t>
              </a:r>
              <a:r>
                <a:rPr lang="es-ES" sz="700" dirty="0">
                  <a:solidFill>
                    <a:schemeClr val="bg1"/>
                  </a:solidFill>
                </a:rPr>
                <a:t>🔧</a:t>
              </a:r>
              <a:endParaRPr kumimoji="0" lang="es-ES" sz="800" b="0" i="0" u="none" strike="noStrike" cap="none" spc="0" normalizeH="0" baseline="0" dirty="0">
                <a:ln>
                  <a:noFill/>
                </a:ln>
                <a:solidFill>
                  <a:schemeClr val="bg1"/>
                </a:solidFill>
                <a:effectLst/>
                <a:uFillTx/>
                <a:latin typeface="+mn-lt"/>
                <a:ea typeface="+mn-ea"/>
                <a:cs typeface="+mn-cs"/>
                <a:sym typeface="Calibri"/>
              </a:endParaRPr>
            </a:p>
          </p:txBody>
        </p:sp>
      </p:grpSp>
      <p:grpSp>
        <p:nvGrpSpPr>
          <p:cNvPr id="4" name="Grupo 3">
            <a:extLst>
              <a:ext uri="{FF2B5EF4-FFF2-40B4-BE49-F238E27FC236}">
                <a16:creationId xmlns:a16="http://schemas.microsoft.com/office/drawing/2014/main" id="{615E2CBF-7A54-4758-1B29-5A4169A13ABB}"/>
              </a:ext>
            </a:extLst>
          </p:cNvPr>
          <p:cNvGrpSpPr/>
          <p:nvPr/>
        </p:nvGrpSpPr>
        <p:grpSpPr>
          <a:xfrm>
            <a:off x="4791776" y="2822710"/>
            <a:ext cx="2880000" cy="1920094"/>
            <a:chOff x="4488210" y="2793621"/>
            <a:chExt cx="2880000" cy="1920094"/>
          </a:xfrm>
        </p:grpSpPr>
        <p:sp>
          <p:nvSpPr>
            <p:cNvPr id="18" name="Rectángulo: esquinas redondeadas 17">
              <a:extLst>
                <a:ext uri="{FF2B5EF4-FFF2-40B4-BE49-F238E27FC236}">
                  <a16:creationId xmlns:a16="http://schemas.microsoft.com/office/drawing/2014/main" id="{8C9A9027-EB7C-3DCE-63B5-32DBCC1B7A67}"/>
                </a:ext>
              </a:extLst>
            </p:cNvPr>
            <p:cNvSpPr/>
            <p:nvPr/>
          </p:nvSpPr>
          <p:spPr>
            <a:xfrm>
              <a:off x="4488210" y="2793621"/>
              <a:ext cx="2880000" cy="1920094"/>
            </a:xfrm>
            <a:prstGeom prst="roundRect">
              <a:avLst>
                <a:gd name="adj" fmla="val 2448"/>
              </a:avLst>
            </a:prstGeom>
            <a:gradFill>
              <a:gsLst>
                <a:gs pos="100000">
                  <a:schemeClr val="bg1"/>
                </a:gs>
                <a:gs pos="0">
                  <a:srgbClr val="5567D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s-ES" sz="1400" dirty="0">
                  <a:solidFill>
                    <a:schemeClr val="bg1"/>
                  </a:solidFill>
                </a:rPr>
                <a:t>PRODUCCIÓN</a:t>
              </a:r>
            </a:p>
          </p:txBody>
        </p:sp>
        <p:sp>
          <p:nvSpPr>
            <p:cNvPr id="35" name="Rectangle: Rounded Corners 6">
              <a:extLst>
                <a:ext uri="{FF2B5EF4-FFF2-40B4-BE49-F238E27FC236}">
                  <a16:creationId xmlns:a16="http://schemas.microsoft.com/office/drawing/2014/main" id="{69BD2158-9E88-F2ED-EB5A-5540445D18E5}"/>
                </a:ext>
              </a:extLst>
            </p:cNvPr>
            <p:cNvSpPr/>
            <p:nvPr/>
          </p:nvSpPr>
          <p:spPr>
            <a:xfrm>
              <a:off x="4635423" y="3340647"/>
              <a:ext cx="2327281" cy="241475"/>
            </a:xfrm>
            <a:prstGeom prst="roundRect">
              <a:avLst/>
            </a:prstGeom>
            <a:ln w="12700">
              <a:solidFill>
                <a:srgbClr val="5567D5"/>
              </a:solidFill>
            </a:ln>
          </p:spPr>
          <p:style>
            <a:lnRef idx="2">
              <a:schemeClr val="accent3"/>
            </a:lnRef>
            <a:fillRef idx="1">
              <a:schemeClr val="lt1"/>
            </a:fillRef>
            <a:effectRef idx="0">
              <a:schemeClr val="accent3"/>
            </a:effectRef>
            <a:fontRef idx="minor">
              <a:schemeClr val="dk1"/>
            </a:fontRef>
          </p:style>
          <p:txBody>
            <a:bodyPr rtlCol="0" anchor="ctr"/>
            <a:lstStyle/>
            <a:p>
              <a:r>
                <a:rPr lang="es-E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Optimización</a:t>
              </a:r>
              <a:endParaRPr lang="en-GB"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ángulo: esquinas superiores redondeadas 35">
              <a:extLst>
                <a:ext uri="{FF2B5EF4-FFF2-40B4-BE49-F238E27FC236}">
                  <a16:creationId xmlns:a16="http://schemas.microsoft.com/office/drawing/2014/main" id="{1DAD10FC-E495-436A-6987-AA7C4C35AAEC}"/>
                </a:ext>
              </a:extLst>
            </p:cNvPr>
            <p:cNvSpPr/>
            <p:nvPr/>
          </p:nvSpPr>
          <p:spPr>
            <a:xfrm>
              <a:off x="4726706" y="3196647"/>
              <a:ext cx="680322" cy="144000"/>
            </a:xfrm>
            <a:prstGeom prst="round2SameRect">
              <a:avLst>
                <a:gd name="adj1" fmla="val 27020"/>
                <a:gd name="adj2" fmla="val 0"/>
              </a:avLst>
            </a:prstGeom>
            <a:solidFill>
              <a:srgbClr val="5567D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s-ES" sz="7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r>
                <a:rPr lang="es-E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s-ES" sz="800" dirty="0">
                  <a:solidFill>
                    <a:schemeClr val="bg1"/>
                  </a:solidFill>
                </a:rPr>
                <a:t>OBJETIVO</a:t>
              </a:r>
              <a:endParaRPr kumimoji="0" lang="es-ES" sz="800" b="0" i="0" u="none" strike="noStrike" cap="none" spc="0" normalizeH="0" baseline="0" dirty="0">
                <a:ln>
                  <a:noFill/>
                </a:ln>
                <a:solidFill>
                  <a:schemeClr val="bg1"/>
                </a:solidFill>
                <a:effectLst/>
                <a:uFillTx/>
                <a:latin typeface="+mn-lt"/>
                <a:ea typeface="+mn-ea"/>
                <a:cs typeface="+mn-cs"/>
                <a:sym typeface="Calibri"/>
              </a:endParaRPr>
            </a:p>
          </p:txBody>
        </p:sp>
        <p:sp>
          <p:nvSpPr>
            <p:cNvPr id="37" name="Rectangle: Rounded Corners 6">
              <a:extLst>
                <a:ext uri="{FF2B5EF4-FFF2-40B4-BE49-F238E27FC236}">
                  <a16:creationId xmlns:a16="http://schemas.microsoft.com/office/drawing/2014/main" id="{24FD8413-91E3-1922-6B96-1BBF295FD245}"/>
                </a:ext>
              </a:extLst>
            </p:cNvPr>
            <p:cNvSpPr/>
            <p:nvPr/>
          </p:nvSpPr>
          <p:spPr>
            <a:xfrm>
              <a:off x="4635423" y="3832083"/>
              <a:ext cx="2327281" cy="241475"/>
            </a:xfrm>
            <a:prstGeom prst="roundRect">
              <a:avLst/>
            </a:prstGeom>
            <a:ln w="12700">
              <a:solidFill>
                <a:srgbClr val="5567D5"/>
              </a:solidFill>
            </a:ln>
          </p:spPr>
          <p:style>
            <a:lnRef idx="2">
              <a:schemeClr val="accent3"/>
            </a:lnRef>
            <a:fillRef idx="1">
              <a:schemeClr val="lt1"/>
            </a:fillRef>
            <a:effectRef idx="0">
              <a:schemeClr val="accent3"/>
            </a:effectRef>
            <a:fontRef idx="minor">
              <a:schemeClr val="dk1"/>
            </a:fontRef>
          </p:style>
          <p:txBody>
            <a:bodyPr rtlCol="0" anchor="ctr"/>
            <a:lstStyle/>
            <a:p>
              <a:r>
                <a:rPr lang="es-ES" sz="1000" i="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Bundling</a:t>
              </a:r>
              <a:r>
                <a:rPr lang="es-E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clásico</a:t>
              </a:r>
              <a:endParaRPr lang="en-GB" sz="1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ángulo: esquinas superiores redondeadas 37">
              <a:extLst>
                <a:ext uri="{FF2B5EF4-FFF2-40B4-BE49-F238E27FC236}">
                  <a16:creationId xmlns:a16="http://schemas.microsoft.com/office/drawing/2014/main" id="{BF8C659C-515A-4356-E642-B6C657CC2E2C}"/>
                </a:ext>
              </a:extLst>
            </p:cNvPr>
            <p:cNvSpPr/>
            <p:nvPr/>
          </p:nvSpPr>
          <p:spPr>
            <a:xfrm>
              <a:off x="4726706" y="3685704"/>
              <a:ext cx="817228" cy="144000"/>
            </a:xfrm>
            <a:prstGeom prst="round2SameRect">
              <a:avLst>
                <a:gd name="adj1" fmla="val 27020"/>
                <a:gd name="adj2" fmla="val 0"/>
              </a:avLst>
            </a:prstGeom>
            <a:solidFill>
              <a:srgbClr val="5567D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lang="es-ES" sz="700" dirty="0">
                  <a:solidFill>
                    <a:schemeClr val="bg1"/>
                  </a:solidFill>
                </a:rPr>
                <a:t>💡 </a:t>
              </a:r>
              <a:r>
                <a:rPr lang="es-ES" sz="800" dirty="0">
                  <a:solidFill>
                    <a:schemeClr val="bg1"/>
                  </a:solidFill>
                </a:rPr>
                <a:t>ESTRATEGIA</a:t>
              </a:r>
              <a:endParaRPr kumimoji="0" lang="es-ES" sz="800" b="0" i="0" u="none" strike="noStrike" cap="none" spc="0" normalizeH="0" baseline="0" dirty="0">
                <a:ln>
                  <a:noFill/>
                </a:ln>
                <a:solidFill>
                  <a:schemeClr val="bg1"/>
                </a:solidFill>
                <a:effectLst/>
                <a:uFillTx/>
                <a:latin typeface="+mn-lt"/>
                <a:ea typeface="+mn-ea"/>
                <a:cs typeface="+mn-cs"/>
                <a:sym typeface="Calibri"/>
              </a:endParaRPr>
            </a:p>
          </p:txBody>
        </p:sp>
        <p:sp>
          <p:nvSpPr>
            <p:cNvPr id="39" name="Rectangle: Rounded Corners 6">
              <a:extLst>
                <a:ext uri="{FF2B5EF4-FFF2-40B4-BE49-F238E27FC236}">
                  <a16:creationId xmlns:a16="http://schemas.microsoft.com/office/drawing/2014/main" id="{66E5949F-9895-0193-3681-FFAF6DF74257}"/>
                </a:ext>
              </a:extLst>
            </p:cNvPr>
            <p:cNvSpPr/>
            <p:nvPr/>
          </p:nvSpPr>
          <p:spPr>
            <a:xfrm>
              <a:off x="4635423" y="4339991"/>
              <a:ext cx="2327281" cy="241475"/>
            </a:xfrm>
            <a:prstGeom prst="roundRect">
              <a:avLst/>
            </a:prstGeom>
            <a:ln w="12700">
              <a:solidFill>
                <a:srgbClr val="5567D5"/>
              </a:solidFill>
            </a:ln>
          </p:spPr>
          <p:style>
            <a:lnRef idx="2">
              <a:schemeClr val="accent3"/>
            </a:lnRef>
            <a:fillRef idx="1">
              <a:schemeClr val="lt1"/>
            </a:fillRef>
            <a:effectRef idx="0">
              <a:schemeClr val="accent3"/>
            </a:effectRef>
            <a:fontRef idx="minor">
              <a:schemeClr val="dk1"/>
            </a:fontRef>
          </p:style>
          <p:txBody>
            <a:bodyPr rtlCol="0" anchor="ctr"/>
            <a:lstStyle/>
            <a:p>
              <a:r>
                <a:rPr lang="es-ES" sz="1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rollup</a:t>
              </a:r>
              <a:endParaRPr lang="en-GB" sz="1000" i="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Rectángulo: esquinas superiores redondeadas 43">
              <a:extLst>
                <a:ext uri="{FF2B5EF4-FFF2-40B4-BE49-F238E27FC236}">
                  <a16:creationId xmlns:a16="http://schemas.microsoft.com/office/drawing/2014/main" id="{AA1069A2-E77C-A04C-3A50-0D52CCFEA312}"/>
                </a:ext>
              </a:extLst>
            </p:cNvPr>
            <p:cNvSpPr/>
            <p:nvPr/>
          </p:nvSpPr>
          <p:spPr>
            <a:xfrm>
              <a:off x="4726706" y="4192339"/>
              <a:ext cx="945416" cy="144000"/>
            </a:xfrm>
            <a:prstGeom prst="round2SameRect">
              <a:avLst>
                <a:gd name="adj1" fmla="val 27020"/>
                <a:gd name="adj2" fmla="val 0"/>
              </a:avLst>
            </a:prstGeom>
            <a:solidFill>
              <a:srgbClr val="5567D5"/>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s-ES" sz="700" dirty="0">
                  <a:solidFill>
                    <a:schemeClr val="bg1"/>
                  </a:solidFill>
                </a:rPr>
                <a:t>🔧 </a:t>
              </a:r>
              <a:r>
                <a:rPr lang="es-ES" sz="800" dirty="0">
                  <a:solidFill>
                    <a:schemeClr val="bg1"/>
                  </a:solidFill>
                </a:rPr>
                <a:t>HERRAMIENTAS</a:t>
              </a:r>
              <a:endParaRPr kumimoji="0" lang="es-ES" sz="800" b="0" i="0" u="none" strike="noStrike" cap="none" spc="0" normalizeH="0" baseline="0" dirty="0">
                <a:ln>
                  <a:noFill/>
                </a:ln>
                <a:solidFill>
                  <a:schemeClr val="bg1"/>
                </a:solidFill>
                <a:effectLst/>
                <a:uFillTx/>
                <a:latin typeface="+mn-lt"/>
                <a:ea typeface="+mn-ea"/>
                <a:cs typeface="+mn-cs"/>
                <a:sym typeface="Calibri"/>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err="1"/>
              <a:t>Bundling</a:t>
            </a:r>
            <a:r>
              <a:rPr lang="es-ES" dirty="0"/>
              <a:t> clásico</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8" name="TextBox 3">
            <a:extLst>
              <a:ext uri="{FF2B5EF4-FFF2-40B4-BE49-F238E27FC236}">
                <a16:creationId xmlns:a16="http://schemas.microsoft.com/office/drawing/2014/main" id="{F8093583-5483-41D5-F4D2-AC4A883B72BF}"/>
              </a:ext>
            </a:extLst>
          </p:cNvPr>
          <p:cNvSpPr txBox="1"/>
          <p:nvPr/>
        </p:nvSpPr>
        <p:spPr>
          <a:xfrm>
            <a:off x="897850" y="1008672"/>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Esquema clásico de </a:t>
            </a:r>
            <a:r>
              <a:rPr lang="es-ES" sz="1600" i="1" dirty="0" err="1"/>
              <a:t>bundling</a:t>
            </a:r>
            <a:r>
              <a:rPr lang="es-ES" sz="1600" i="1" dirty="0"/>
              <a:t> </a:t>
            </a:r>
            <a:r>
              <a:rPr lang="es-ES" sz="1600" dirty="0"/>
              <a:t>con una estrategia única para DEV y PROD</a:t>
            </a:r>
            <a:endParaRPr sz="1600" dirty="0"/>
          </a:p>
        </p:txBody>
      </p:sp>
      <p:grpSp>
        <p:nvGrpSpPr>
          <p:cNvPr id="18" name="Grupo 17">
            <a:extLst>
              <a:ext uri="{FF2B5EF4-FFF2-40B4-BE49-F238E27FC236}">
                <a16:creationId xmlns:a16="http://schemas.microsoft.com/office/drawing/2014/main" id="{CBA59C04-4284-C618-A36F-A27AB519D049}"/>
              </a:ext>
            </a:extLst>
          </p:cNvPr>
          <p:cNvGrpSpPr/>
          <p:nvPr/>
        </p:nvGrpSpPr>
        <p:grpSpPr>
          <a:xfrm>
            <a:off x="3485740" y="1539302"/>
            <a:ext cx="5133066" cy="2660251"/>
            <a:chOff x="1314626" y="1613094"/>
            <a:chExt cx="5133066" cy="2660251"/>
          </a:xfrm>
        </p:grpSpPr>
        <p:sp>
          <p:nvSpPr>
            <p:cNvPr id="88" name="Rectangle: Rounded Corners 8">
              <a:extLst>
                <a:ext uri="{FF2B5EF4-FFF2-40B4-BE49-F238E27FC236}">
                  <a16:creationId xmlns:a16="http://schemas.microsoft.com/office/drawing/2014/main" id="{D17756BC-4275-FF1F-A7CC-EDA19217F040}"/>
                </a:ext>
              </a:extLst>
            </p:cNvPr>
            <p:cNvSpPr/>
            <p:nvPr/>
          </p:nvSpPr>
          <p:spPr>
            <a:xfrm>
              <a:off x="1314626" y="1613094"/>
              <a:ext cx="5133066" cy="2660251"/>
            </a:xfrm>
            <a:prstGeom prst="roundRect">
              <a:avLst>
                <a:gd name="adj" fmla="val 4771"/>
              </a:avLst>
            </a:prstGeom>
            <a:solidFill>
              <a:schemeClr val="bg1">
                <a:lumMod val="95000"/>
              </a:schemeClr>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endParaRPr lang="en-GB" sz="800" dirty="0">
                <a:latin typeface="Montserrat SemiBold" panose="00000700000000000000" pitchFamily="2" charset="0"/>
                <a:ea typeface="Open Sans" panose="020B0606030504020204" pitchFamily="34" charset="0"/>
                <a:cs typeface="Open Sans" panose="020B0606030504020204" pitchFamily="34" charset="0"/>
              </a:endParaRPr>
            </a:p>
          </p:txBody>
        </p:sp>
        <p:grpSp>
          <p:nvGrpSpPr>
            <p:cNvPr id="11" name="Grupo 10">
              <a:extLst>
                <a:ext uri="{FF2B5EF4-FFF2-40B4-BE49-F238E27FC236}">
                  <a16:creationId xmlns:a16="http://schemas.microsoft.com/office/drawing/2014/main" id="{570F1DB7-2459-3374-C772-0A8C8B942C4F}"/>
                </a:ext>
              </a:extLst>
            </p:cNvPr>
            <p:cNvGrpSpPr/>
            <p:nvPr/>
          </p:nvGrpSpPr>
          <p:grpSpPr>
            <a:xfrm>
              <a:off x="1501675" y="2233490"/>
              <a:ext cx="4773635" cy="1875692"/>
              <a:chOff x="1866314" y="1413952"/>
              <a:chExt cx="4773635" cy="1875692"/>
            </a:xfrm>
          </p:grpSpPr>
          <p:sp>
            <p:nvSpPr>
              <p:cNvPr id="22" name="Rectangle: Rounded Corners 8">
                <a:extLst>
                  <a:ext uri="{FF2B5EF4-FFF2-40B4-BE49-F238E27FC236}">
                    <a16:creationId xmlns:a16="http://schemas.microsoft.com/office/drawing/2014/main" id="{FF9CFE41-395D-82EB-819C-EE4080BDFDC0}"/>
                  </a:ext>
                </a:extLst>
              </p:cNvPr>
              <p:cNvSpPr/>
              <p:nvPr/>
            </p:nvSpPr>
            <p:spPr>
              <a:xfrm>
                <a:off x="3918975" y="1567268"/>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3" name="Rectangle: Rounded Corners 8">
                <a:extLst>
                  <a:ext uri="{FF2B5EF4-FFF2-40B4-BE49-F238E27FC236}">
                    <a16:creationId xmlns:a16="http://schemas.microsoft.com/office/drawing/2014/main" id="{57AA065D-9F90-3FF5-A27F-124D89F67CBA}"/>
                  </a:ext>
                </a:extLst>
              </p:cNvPr>
              <p:cNvSpPr/>
              <p:nvPr/>
            </p:nvSpPr>
            <p:spPr>
              <a:xfrm>
                <a:off x="3918975" y="1897322"/>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4" name="Rectangle: Rounded Corners 8">
                <a:extLst>
                  <a:ext uri="{FF2B5EF4-FFF2-40B4-BE49-F238E27FC236}">
                    <a16:creationId xmlns:a16="http://schemas.microsoft.com/office/drawing/2014/main" id="{07BB13F3-A681-6D16-FA93-AECA9FE4981B}"/>
                  </a:ext>
                </a:extLst>
              </p:cNvPr>
              <p:cNvSpPr/>
              <p:nvPr/>
            </p:nvSpPr>
            <p:spPr>
              <a:xfrm>
                <a:off x="3918975" y="2228688"/>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5" name="Rectangle: Rounded Corners 8">
                <a:extLst>
                  <a:ext uri="{FF2B5EF4-FFF2-40B4-BE49-F238E27FC236}">
                    <a16:creationId xmlns:a16="http://schemas.microsoft.com/office/drawing/2014/main" id="{20E795E9-9AF8-F428-6DA3-DD4532C14976}"/>
                  </a:ext>
                </a:extLst>
              </p:cNvPr>
              <p:cNvSpPr/>
              <p:nvPr/>
            </p:nvSpPr>
            <p:spPr>
              <a:xfrm>
                <a:off x="3918975" y="2562106"/>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6" name="Rectangle: Rounded Corners 8">
                <a:extLst>
                  <a:ext uri="{FF2B5EF4-FFF2-40B4-BE49-F238E27FC236}">
                    <a16:creationId xmlns:a16="http://schemas.microsoft.com/office/drawing/2014/main" id="{11B5D6C7-5134-04C6-8AAE-CF35E3CC5EA9}"/>
                  </a:ext>
                </a:extLst>
              </p:cNvPr>
              <p:cNvSpPr/>
              <p:nvPr/>
            </p:nvSpPr>
            <p:spPr>
              <a:xfrm>
                <a:off x="3918975" y="2893472"/>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a:t>
                </a:r>
              </a:p>
            </p:txBody>
          </p:sp>
          <p:sp>
            <p:nvSpPr>
              <p:cNvPr id="27" name="Rectangle: Rounded Corners 8">
                <a:extLst>
                  <a:ext uri="{FF2B5EF4-FFF2-40B4-BE49-F238E27FC236}">
                    <a16:creationId xmlns:a16="http://schemas.microsoft.com/office/drawing/2014/main" id="{3D35D87A-0470-60BA-ED90-F2356A2E2C64}"/>
                  </a:ext>
                </a:extLst>
              </p:cNvPr>
              <p:cNvSpPr/>
              <p:nvPr/>
            </p:nvSpPr>
            <p:spPr>
              <a:xfrm>
                <a:off x="2972780" y="1897322"/>
                <a:ext cx="549864" cy="246221"/>
              </a:xfrm>
              <a:prstGeom prst="roundRect">
                <a:avLst>
                  <a:gd name="adj" fmla="val 18400"/>
                </a:avLst>
              </a:prstGeom>
              <a:solidFill>
                <a:srgbClr val="5567D5">
                  <a:alpha val="85000"/>
                </a:srgbClr>
              </a:solidFill>
              <a:ln w="12700">
                <a:solidFill>
                  <a:srgbClr val="5567D5"/>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8" name="Rectangle: Rounded Corners 8">
                <a:extLst>
                  <a:ext uri="{FF2B5EF4-FFF2-40B4-BE49-F238E27FC236}">
                    <a16:creationId xmlns:a16="http://schemas.microsoft.com/office/drawing/2014/main" id="{89328123-C7B4-6CCC-104C-E702C145940E}"/>
                  </a:ext>
                </a:extLst>
              </p:cNvPr>
              <p:cNvSpPr/>
              <p:nvPr/>
            </p:nvSpPr>
            <p:spPr>
              <a:xfrm>
                <a:off x="2972780" y="2228688"/>
                <a:ext cx="549864" cy="246221"/>
              </a:xfrm>
              <a:prstGeom prst="roundRect">
                <a:avLst>
                  <a:gd name="adj" fmla="val 18400"/>
                </a:avLst>
              </a:prstGeom>
              <a:solidFill>
                <a:srgbClr val="5567D5">
                  <a:alpha val="85000"/>
                </a:srgbClr>
              </a:solidFill>
              <a:ln w="12700">
                <a:solidFill>
                  <a:srgbClr val="5567D5"/>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9" name="Rectangle: Rounded Corners 8">
                <a:extLst>
                  <a:ext uri="{FF2B5EF4-FFF2-40B4-BE49-F238E27FC236}">
                    <a16:creationId xmlns:a16="http://schemas.microsoft.com/office/drawing/2014/main" id="{FE4E6EB1-30A4-207F-7B2D-225C546C7305}"/>
                  </a:ext>
                </a:extLst>
              </p:cNvPr>
              <p:cNvSpPr/>
              <p:nvPr/>
            </p:nvSpPr>
            <p:spPr>
              <a:xfrm>
                <a:off x="2972780" y="2562106"/>
                <a:ext cx="549864" cy="246221"/>
              </a:xfrm>
              <a:prstGeom prst="roundRect">
                <a:avLst>
                  <a:gd name="adj" fmla="val 18400"/>
                </a:avLst>
              </a:prstGeom>
              <a:solidFill>
                <a:srgbClr val="5567D5">
                  <a:alpha val="85000"/>
                </a:srgbClr>
              </a:solidFill>
              <a:ln w="12700">
                <a:solidFill>
                  <a:srgbClr val="5567D5"/>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30" name="Rectangle: Rounded Corners 8">
                <a:extLst>
                  <a:ext uri="{FF2B5EF4-FFF2-40B4-BE49-F238E27FC236}">
                    <a16:creationId xmlns:a16="http://schemas.microsoft.com/office/drawing/2014/main" id="{A67E8909-8919-870D-2E50-03838D66AA7B}"/>
                  </a:ext>
                </a:extLst>
              </p:cNvPr>
              <p:cNvSpPr/>
              <p:nvPr/>
            </p:nvSpPr>
            <p:spPr>
              <a:xfrm>
                <a:off x="4967017" y="2186115"/>
                <a:ext cx="669437" cy="331366"/>
              </a:xfrm>
              <a:prstGeom prst="roundRect">
                <a:avLst>
                  <a:gd name="adj" fmla="val 18400"/>
                </a:avLst>
              </a:prstGeom>
              <a:solidFill>
                <a:srgbClr val="D54998"/>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BUNDLE</a:t>
                </a:r>
              </a:p>
            </p:txBody>
          </p:sp>
          <p:sp>
            <p:nvSpPr>
              <p:cNvPr id="31" name="Rectangle: Rounded Corners 8">
                <a:extLst>
                  <a:ext uri="{FF2B5EF4-FFF2-40B4-BE49-F238E27FC236}">
                    <a16:creationId xmlns:a16="http://schemas.microsoft.com/office/drawing/2014/main" id="{4EF22F8B-E899-69AC-F7C4-0ED82ED11070}"/>
                  </a:ext>
                </a:extLst>
              </p:cNvPr>
              <p:cNvSpPr/>
              <p:nvPr/>
            </p:nvSpPr>
            <p:spPr>
              <a:xfrm>
                <a:off x="2026585" y="2228688"/>
                <a:ext cx="549864" cy="246221"/>
              </a:xfrm>
              <a:prstGeom prst="roundRect">
                <a:avLst>
                  <a:gd name="adj" fmla="val 18400"/>
                </a:avLst>
              </a:prstGeom>
              <a:solidFill>
                <a:srgbClr val="5567D5">
                  <a:alpha val="70000"/>
                </a:srgbClr>
              </a:solidFill>
              <a:ln w="12700">
                <a:solidFill>
                  <a:srgbClr val="5567D5"/>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entry</a:t>
                </a:r>
              </a:p>
            </p:txBody>
          </p:sp>
          <p:cxnSp>
            <p:nvCxnSpPr>
              <p:cNvPr id="233" name="Conector recto de flecha 232">
                <a:extLst>
                  <a:ext uri="{FF2B5EF4-FFF2-40B4-BE49-F238E27FC236}">
                    <a16:creationId xmlns:a16="http://schemas.microsoft.com/office/drawing/2014/main" id="{1E62D20D-0E71-2BF0-55BC-527CBA02DCA4}"/>
                  </a:ext>
                </a:extLst>
              </p:cNvPr>
              <p:cNvCxnSpPr>
                <a:cxnSpLocks/>
                <a:stCxn id="31" idx="3"/>
                <a:endCxn id="27" idx="1"/>
              </p:cNvCxnSpPr>
              <p:nvPr/>
            </p:nvCxnSpPr>
            <p:spPr>
              <a:xfrm flipV="1">
                <a:off x="2576449" y="2020433"/>
                <a:ext cx="396331" cy="331366"/>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Conector recto de flecha 52">
                <a:extLst>
                  <a:ext uri="{FF2B5EF4-FFF2-40B4-BE49-F238E27FC236}">
                    <a16:creationId xmlns:a16="http://schemas.microsoft.com/office/drawing/2014/main" id="{87751DBD-7888-E307-9CCE-85E2C53E7B7C}"/>
                  </a:ext>
                </a:extLst>
              </p:cNvPr>
              <p:cNvCxnSpPr>
                <a:cxnSpLocks/>
                <a:stCxn id="31" idx="3"/>
                <a:endCxn id="28" idx="1"/>
              </p:cNvCxnSpPr>
              <p:nvPr/>
            </p:nvCxnSpPr>
            <p:spPr>
              <a:xfrm>
                <a:off x="2576449" y="2351799"/>
                <a:ext cx="396331" cy="0"/>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6" name="Conector recto de flecha 55">
                <a:extLst>
                  <a:ext uri="{FF2B5EF4-FFF2-40B4-BE49-F238E27FC236}">
                    <a16:creationId xmlns:a16="http://schemas.microsoft.com/office/drawing/2014/main" id="{EA205EA7-13C3-CF65-09EE-78A452A3EC8E}"/>
                  </a:ext>
                </a:extLst>
              </p:cNvPr>
              <p:cNvCxnSpPr>
                <a:cxnSpLocks/>
                <a:stCxn id="31" idx="3"/>
                <a:endCxn id="29" idx="1"/>
              </p:cNvCxnSpPr>
              <p:nvPr/>
            </p:nvCxnSpPr>
            <p:spPr>
              <a:xfrm>
                <a:off x="2576449" y="2351799"/>
                <a:ext cx="396331" cy="333418"/>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Conector recto de flecha 58">
                <a:extLst>
                  <a:ext uri="{FF2B5EF4-FFF2-40B4-BE49-F238E27FC236}">
                    <a16:creationId xmlns:a16="http://schemas.microsoft.com/office/drawing/2014/main" id="{5132A46A-CFD0-28EC-1B07-8A38EA869F33}"/>
                  </a:ext>
                </a:extLst>
              </p:cNvPr>
              <p:cNvCxnSpPr>
                <a:cxnSpLocks/>
                <a:stCxn id="27" idx="3"/>
                <a:endCxn id="22" idx="1"/>
              </p:cNvCxnSpPr>
              <p:nvPr/>
            </p:nvCxnSpPr>
            <p:spPr>
              <a:xfrm flipV="1">
                <a:off x="3522644" y="1690379"/>
                <a:ext cx="396331" cy="330054"/>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2" name="Conector recto de flecha 61">
                <a:extLst>
                  <a:ext uri="{FF2B5EF4-FFF2-40B4-BE49-F238E27FC236}">
                    <a16:creationId xmlns:a16="http://schemas.microsoft.com/office/drawing/2014/main" id="{CE43E2A2-12AD-7409-7258-900821F2F03F}"/>
                  </a:ext>
                </a:extLst>
              </p:cNvPr>
              <p:cNvCxnSpPr>
                <a:cxnSpLocks/>
                <a:stCxn id="28" idx="3"/>
                <a:endCxn id="24" idx="1"/>
              </p:cNvCxnSpPr>
              <p:nvPr/>
            </p:nvCxnSpPr>
            <p:spPr>
              <a:xfrm>
                <a:off x="3522644" y="2351799"/>
                <a:ext cx="396331" cy="0"/>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5" name="Conector recto de flecha 64">
                <a:extLst>
                  <a:ext uri="{FF2B5EF4-FFF2-40B4-BE49-F238E27FC236}">
                    <a16:creationId xmlns:a16="http://schemas.microsoft.com/office/drawing/2014/main" id="{E7E5A28D-0035-EFE6-15AA-2836309D5981}"/>
                  </a:ext>
                </a:extLst>
              </p:cNvPr>
              <p:cNvCxnSpPr>
                <a:cxnSpLocks/>
                <a:stCxn id="27" idx="3"/>
                <a:endCxn id="23" idx="1"/>
              </p:cNvCxnSpPr>
              <p:nvPr/>
            </p:nvCxnSpPr>
            <p:spPr>
              <a:xfrm>
                <a:off x="3522644" y="2020433"/>
                <a:ext cx="396331" cy="0"/>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8" name="Conector recto de flecha 67">
                <a:extLst>
                  <a:ext uri="{FF2B5EF4-FFF2-40B4-BE49-F238E27FC236}">
                    <a16:creationId xmlns:a16="http://schemas.microsoft.com/office/drawing/2014/main" id="{4B2EFB00-4ED0-1F2B-675D-FA58B9389B33}"/>
                  </a:ext>
                </a:extLst>
              </p:cNvPr>
              <p:cNvCxnSpPr>
                <a:cxnSpLocks/>
                <a:stCxn id="27" idx="3"/>
                <a:endCxn id="24" idx="1"/>
              </p:cNvCxnSpPr>
              <p:nvPr/>
            </p:nvCxnSpPr>
            <p:spPr>
              <a:xfrm>
                <a:off x="3522644" y="2020433"/>
                <a:ext cx="396331" cy="331366"/>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1" name="Conector recto de flecha 70">
                <a:extLst>
                  <a:ext uri="{FF2B5EF4-FFF2-40B4-BE49-F238E27FC236}">
                    <a16:creationId xmlns:a16="http://schemas.microsoft.com/office/drawing/2014/main" id="{4113D349-706B-6C5B-A681-0DFE69FB1D5A}"/>
                  </a:ext>
                </a:extLst>
              </p:cNvPr>
              <p:cNvCxnSpPr>
                <a:cxnSpLocks/>
                <a:stCxn id="28" idx="3"/>
                <a:endCxn id="25" idx="1"/>
              </p:cNvCxnSpPr>
              <p:nvPr/>
            </p:nvCxnSpPr>
            <p:spPr>
              <a:xfrm>
                <a:off x="3522644" y="2351799"/>
                <a:ext cx="396331" cy="333418"/>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4" name="Conector recto de flecha 73">
                <a:extLst>
                  <a:ext uri="{FF2B5EF4-FFF2-40B4-BE49-F238E27FC236}">
                    <a16:creationId xmlns:a16="http://schemas.microsoft.com/office/drawing/2014/main" id="{66F407B6-ECCA-4824-BF39-27BBBFCE2AD9}"/>
                  </a:ext>
                </a:extLst>
              </p:cNvPr>
              <p:cNvCxnSpPr>
                <a:cxnSpLocks/>
                <a:stCxn id="29" idx="3"/>
                <a:endCxn id="26" idx="1"/>
              </p:cNvCxnSpPr>
              <p:nvPr/>
            </p:nvCxnSpPr>
            <p:spPr>
              <a:xfrm>
                <a:off x="3522644" y="2685217"/>
                <a:ext cx="396331" cy="331366"/>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77" name="Rectangle: Rounded Corners 8">
                <a:extLst>
                  <a:ext uri="{FF2B5EF4-FFF2-40B4-BE49-F238E27FC236}">
                    <a16:creationId xmlns:a16="http://schemas.microsoft.com/office/drawing/2014/main" id="{0A8BC041-34C3-2423-C719-510DF46EAFEC}"/>
                  </a:ext>
                </a:extLst>
              </p:cNvPr>
              <p:cNvSpPr/>
              <p:nvPr/>
            </p:nvSpPr>
            <p:spPr>
              <a:xfrm>
                <a:off x="1866314" y="1413952"/>
                <a:ext cx="2766645" cy="1875692"/>
              </a:xfrm>
              <a:prstGeom prst="roundRect">
                <a:avLst>
                  <a:gd name="adj" fmla="val 4771"/>
                </a:avLst>
              </a:prstGeom>
              <a:noFill/>
              <a:ln w="12700">
                <a:solidFill>
                  <a:srgbClr val="00DAD7"/>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endParaRPr lang="en-GB" sz="800" dirty="0">
                  <a:latin typeface="Montserrat SemiBold" panose="00000700000000000000" pitchFamily="2" charset="0"/>
                  <a:ea typeface="Open Sans" panose="020B0606030504020204" pitchFamily="34" charset="0"/>
                  <a:cs typeface="Open Sans" panose="020B0606030504020204" pitchFamily="34" charset="0"/>
                </a:endParaRPr>
              </a:p>
            </p:txBody>
          </p:sp>
          <p:cxnSp>
            <p:nvCxnSpPr>
              <p:cNvPr id="78" name="Conector recto de flecha 77">
                <a:extLst>
                  <a:ext uri="{FF2B5EF4-FFF2-40B4-BE49-F238E27FC236}">
                    <a16:creationId xmlns:a16="http://schemas.microsoft.com/office/drawing/2014/main" id="{70015B44-E739-1EA3-90B3-278ED54107FE}"/>
                  </a:ext>
                </a:extLst>
              </p:cNvPr>
              <p:cNvCxnSpPr>
                <a:cxnSpLocks/>
                <a:stCxn id="77" idx="3"/>
                <a:endCxn id="30" idx="1"/>
              </p:cNvCxnSpPr>
              <p:nvPr/>
            </p:nvCxnSpPr>
            <p:spPr>
              <a:xfrm>
                <a:off x="4632959" y="2351798"/>
                <a:ext cx="334058" cy="0"/>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2" name="Rectangle: Rounded Corners 8">
                <a:extLst>
                  <a:ext uri="{FF2B5EF4-FFF2-40B4-BE49-F238E27FC236}">
                    <a16:creationId xmlns:a16="http://schemas.microsoft.com/office/drawing/2014/main" id="{48553947-E35A-9C57-E020-4732213365CE}"/>
                  </a:ext>
                </a:extLst>
              </p:cNvPr>
              <p:cNvSpPr/>
              <p:nvPr/>
            </p:nvSpPr>
            <p:spPr>
              <a:xfrm>
                <a:off x="5970512" y="2186166"/>
                <a:ext cx="669437" cy="331366"/>
              </a:xfrm>
              <a:prstGeom prst="roundRect">
                <a:avLst>
                  <a:gd name="adj" fmla="val 18400"/>
                </a:avLst>
              </a:prstGeom>
              <a:solidFill>
                <a:srgbClr val="3DA510"/>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Server</a:t>
                </a:r>
              </a:p>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ready</a:t>
                </a:r>
              </a:p>
            </p:txBody>
          </p:sp>
          <p:cxnSp>
            <p:nvCxnSpPr>
              <p:cNvPr id="83" name="Conector recto de flecha 82">
                <a:extLst>
                  <a:ext uri="{FF2B5EF4-FFF2-40B4-BE49-F238E27FC236}">
                    <a16:creationId xmlns:a16="http://schemas.microsoft.com/office/drawing/2014/main" id="{AFE7E68A-6776-1666-4043-6D0603FD1AC3}"/>
                  </a:ext>
                </a:extLst>
              </p:cNvPr>
              <p:cNvCxnSpPr>
                <a:cxnSpLocks/>
                <a:stCxn id="30" idx="3"/>
                <a:endCxn id="82" idx="1"/>
              </p:cNvCxnSpPr>
              <p:nvPr/>
            </p:nvCxnSpPr>
            <p:spPr>
              <a:xfrm>
                <a:off x="5636454" y="2351798"/>
                <a:ext cx="334058" cy="51"/>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6" name="Rectángulo 16">
                <a:extLst>
                  <a:ext uri="{FF2B5EF4-FFF2-40B4-BE49-F238E27FC236}">
                    <a16:creationId xmlns:a16="http://schemas.microsoft.com/office/drawing/2014/main" id="{837243C0-706E-374B-1438-50E6150BD26B}"/>
                  </a:ext>
                </a:extLst>
              </p:cNvPr>
              <p:cNvSpPr/>
              <p:nvPr/>
            </p:nvSpPr>
            <p:spPr>
              <a:xfrm>
                <a:off x="1928339" y="1498154"/>
                <a:ext cx="879582" cy="215444"/>
              </a:xfrm>
              <a:prstGeom prst="rect">
                <a:avLst/>
              </a:prstGeom>
              <a:noFill/>
              <a:ln w="12700">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2000" rIns="72000" rtlCol="0" anchor="ctr" anchorCtr="0">
                <a:spAutoFit/>
              </a:bodyPr>
              <a:lstStyle>
                <a:lvl1pPr>
                  <a:defRPr sz="1200">
                    <a:solidFill>
                      <a:srgbClr val="FFFFFF"/>
                    </a:solidFill>
                    <a:latin typeface="Open Sans"/>
                    <a:ea typeface="Open Sans"/>
                    <a:cs typeface="Open Sans"/>
                    <a:sym typeface="Open Sans"/>
                  </a:defRPr>
                </a:lvl1pPr>
              </a:lstStyle>
              <a:p>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Eagerly</a:t>
                </a:r>
                <a:r>
                  <a:rPr lang="es-ES" sz="8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crawling</a:t>
                </a:r>
                <a:endParaRPr sz="800" b="1"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ángulo 16">
                <a:extLst>
                  <a:ext uri="{FF2B5EF4-FFF2-40B4-BE49-F238E27FC236}">
                    <a16:creationId xmlns:a16="http://schemas.microsoft.com/office/drawing/2014/main" id="{50DB028C-3C4E-C371-EC12-CF99FAA3E06B}"/>
                  </a:ext>
                </a:extLst>
              </p:cNvPr>
              <p:cNvSpPr/>
              <p:nvPr/>
            </p:nvSpPr>
            <p:spPr>
              <a:xfrm>
                <a:off x="1928339" y="1678905"/>
                <a:ext cx="546157" cy="215444"/>
              </a:xfrm>
              <a:prstGeom prst="rect">
                <a:avLst/>
              </a:prstGeom>
              <a:noFill/>
              <a:ln w="12700">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2000" rIns="72000" rtlCol="0" anchor="ctr" anchorCtr="0">
                <a:spAutoFit/>
              </a:bodyPr>
              <a:lstStyle>
                <a:lvl1pPr>
                  <a:defRPr sz="1200">
                    <a:solidFill>
                      <a:srgbClr val="FFFFFF"/>
                    </a:solidFill>
                    <a:latin typeface="Open Sans"/>
                    <a:ea typeface="Open Sans"/>
                    <a:cs typeface="Open Sans"/>
                    <a:sym typeface="Open Sans"/>
                  </a:defRPr>
                </a:lvl1pPr>
              </a:lstStyle>
              <a:p>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Bundling</a:t>
                </a:r>
                <a:endParaRPr sz="800" b="1"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2" name="Rectangle: Rounded Corners 8">
              <a:extLst>
                <a:ext uri="{FF2B5EF4-FFF2-40B4-BE49-F238E27FC236}">
                  <a16:creationId xmlns:a16="http://schemas.microsoft.com/office/drawing/2014/main" id="{92E1454A-B0B8-E4C1-3FA9-977E5D89BCD2}"/>
                </a:ext>
              </a:extLst>
            </p:cNvPr>
            <p:cNvSpPr/>
            <p:nvPr/>
          </p:nvSpPr>
          <p:spPr>
            <a:xfrm>
              <a:off x="4455369" y="1774901"/>
              <a:ext cx="1371774" cy="846249"/>
            </a:xfrm>
            <a:prstGeom prst="roundRect">
              <a:avLst>
                <a:gd name="adj" fmla="val 4771"/>
              </a:avLst>
            </a:prstGeom>
            <a:solidFill>
              <a:schemeClr val="bg1">
                <a:lumMod val="95000"/>
              </a:schemeClr>
            </a:solidFill>
            <a:ln w="12700">
              <a:solidFill>
                <a:srgbClr val="00DAD7"/>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endParaRPr lang="en-GB" sz="800" dirty="0">
                <a:latin typeface="Montserrat SemiBold" panose="00000700000000000000" pitchFamily="2" charset="0"/>
                <a:ea typeface="Open Sans" panose="020B0606030504020204" pitchFamily="34" charset="0"/>
                <a:cs typeface="Open Sans" panose="020B0606030504020204" pitchFamily="34" charset="0"/>
              </a:endParaRPr>
            </a:p>
          </p:txBody>
        </p:sp>
        <p:grpSp>
          <p:nvGrpSpPr>
            <p:cNvPr id="10" name="Grupo 9">
              <a:extLst>
                <a:ext uri="{FF2B5EF4-FFF2-40B4-BE49-F238E27FC236}">
                  <a16:creationId xmlns:a16="http://schemas.microsoft.com/office/drawing/2014/main" id="{73EFB92D-E3DA-1A72-D955-CC12255A46C8}"/>
                </a:ext>
              </a:extLst>
            </p:cNvPr>
            <p:cNvGrpSpPr/>
            <p:nvPr/>
          </p:nvGrpSpPr>
          <p:grpSpPr>
            <a:xfrm>
              <a:off x="4566941" y="1866168"/>
              <a:ext cx="1154957" cy="668856"/>
              <a:chOff x="4829332" y="1351576"/>
              <a:chExt cx="1154957" cy="668856"/>
            </a:xfrm>
          </p:grpSpPr>
          <p:sp>
            <p:nvSpPr>
              <p:cNvPr id="32" name="Rectangle: Rounded Corners 8">
                <a:extLst>
                  <a:ext uri="{FF2B5EF4-FFF2-40B4-BE49-F238E27FC236}">
                    <a16:creationId xmlns:a16="http://schemas.microsoft.com/office/drawing/2014/main" id="{232D5425-D14A-85CA-7ADE-98EA51833A26}"/>
                  </a:ext>
                </a:extLst>
              </p:cNvPr>
              <p:cNvSpPr/>
              <p:nvPr/>
            </p:nvSpPr>
            <p:spPr>
              <a:xfrm>
                <a:off x="4829332" y="1595484"/>
                <a:ext cx="480553" cy="183992"/>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600">
                    <a:latin typeface="Montserrat SemiBold" panose="00000700000000000000" pitchFamily="2" charset="0"/>
                    <a:ea typeface="Open Sans" panose="020B0606030504020204" pitchFamily="34" charset="0"/>
                    <a:cs typeface="Open Sans" panose="020B0606030504020204" pitchFamily="34" charset="0"/>
                  </a:rPr>
                  <a:t>3</a:t>
                </a:r>
                <a:r>
                  <a:rPr lang="en-GB" sz="600" baseline="30000">
                    <a:latin typeface="Montserrat SemiBold" panose="00000700000000000000" pitchFamily="2" charset="0"/>
                    <a:ea typeface="Open Sans" panose="020B0606030504020204" pitchFamily="34" charset="0"/>
                    <a:cs typeface="Open Sans" panose="020B0606030504020204" pitchFamily="34" charset="0"/>
                  </a:rPr>
                  <a:t>rd</a:t>
                </a:r>
                <a:r>
                  <a:rPr lang="en-GB" sz="600">
                    <a:latin typeface="Montserrat SemiBold" panose="00000700000000000000" pitchFamily="2" charset="0"/>
                    <a:ea typeface="Open Sans" panose="020B0606030504020204" pitchFamily="34" charset="0"/>
                    <a:cs typeface="Open Sans" panose="020B0606030504020204" pitchFamily="34" charset="0"/>
                  </a:rPr>
                  <a:t> party</a:t>
                </a:r>
                <a:endParaRPr lang="en-GB" sz="600" dirty="0">
                  <a:latin typeface="Montserrat SemiBold" panose="00000700000000000000" pitchFamily="2" charset="0"/>
                  <a:ea typeface="Open Sans" panose="020B0606030504020204" pitchFamily="34" charset="0"/>
                  <a:cs typeface="Open Sans" panose="020B0606030504020204" pitchFamily="34" charset="0"/>
                </a:endParaRPr>
              </a:p>
            </p:txBody>
          </p:sp>
          <p:sp>
            <p:nvSpPr>
              <p:cNvPr id="36" name="Rectangle: Rounded Corners 8">
                <a:extLst>
                  <a:ext uri="{FF2B5EF4-FFF2-40B4-BE49-F238E27FC236}">
                    <a16:creationId xmlns:a16="http://schemas.microsoft.com/office/drawing/2014/main" id="{32533225-2B92-598E-803A-C8C142B2886D}"/>
                  </a:ext>
                </a:extLst>
              </p:cNvPr>
              <p:cNvSpPr/>
              <p:nvPr/>
            </p:nvSpPr>
            <p:spPr>
              <a:xfrm>
                <a:off x="5503736" y="1595484"/>
                <a:ext cx="480553" cy="183992"/>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600">
                    <a:latin typeface="Montserrat SemiBold" panose="00000700000000000000" pitchFamily="2" charset="0"/>
                    <a:ea typeface="Open Sans" panose="020B0606030504020204" pitchFamily="34" charset="0"/>
                    <a:cs typeface="Open Sans" panose="020B0606030504020204" pitchFamily="34" charset="0"/>
                  </a:rPr>
                  <a:t>3</a:t>
                </a:r>
                <a:r>
                  <a:rPr lang="en-GB" sz="600" baseline="30000">
                    <a:latin typeface="Montserrat SemiBold" panose="00000700000000000000" pitchFamily="2" charset="0"/>
                    <a:ea typeface="Open Sans" panose="020B0606030504020204" pitchFamily="34" charset="0"/>
                    <a:cs typeface="Open Sans" panose="020B0606030504020204" pitchFamily="34" charset="0"/>
                  </a:rPr>
                  <a:t>rd</a:t>
                </a:r>
                <a:r>
                  <a:rPr lang="en-GB" sz="600">
                    <a:latin typeface="Montserrat SemiBold" panose="00000700000000000000" pitchFamily="2" charset="0"/>
                    <a:ea typeface="Open Sans" panose="020B0606030504020204" pitchFamily="34" charset="0"/>
                    <a:cs typeface="Open Sans" panose="020B0606030504020204" pitchFamily="34" charset="0"/>
                  </a:rPr>
                  <a:t> party</a:t>
                </a:r>
                <a:endParaRPr lang="en-GB" sz="600" dirty="0">
                  <a:latin typeface="Montserrat SemiBold" panose="00000700000000000000" pitchFamily="2" charset="0"/>
                  <a:ea typeface="Open Sans" panose="020B0606030504020204" pitchFamily="34" charset="0"/>
                  <a:cs typeface="Open Sans" panose="020B0606030504020204" pitchFamily="34" charset="0"/>
                </a:endParaRPr>
              </a:p>
            </p:txBody>
          </p:sp>
          <p:cxnSp>
            <p:nvCxnSpPr>
              <p:cNvPr id="37" name="Conector recto de flecha 36">
                <a:extLst>
                  <a:ext uri="{FF2B5EF4-FFF2-40B4-BE49-F238E27FC236}">
                    <a16:creationId xmlns:a16="http://schemas.microsoft.com/office/drawing/2014/main" id="{00AAE57F-E36E-947D-9D33-1C9CB76B333D}"/>
                  </a:ext>
                </a:extLst>
              </p:cNvPr>
              <p:cNvCxnSpPr>
                <a:cxnSpLocks/>
                <a:stCxn id="32" idx="3"/>
                <a:endCxn id="36" idx="1"/>
              </p:cNvCxnSpPr>
              <p:nvPr/>
            </p:nvCxnSpPr>
            <p:spPr>
              <a:xfrm>
                <a:off x="5309885" y="1687480"/>
                <a:ext cx="193851" cy="0"/>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40" name="Rectangle: Rounded Corners 8">
                <a:extLst>
                  <a:ext uri="{FF2B5EF4-FFF2-40B4-BE49-F238E27FC236}">
                    <a16:creationId xmlns:a16="http://schemas.microsoft.com/office/drawing/2014/main" id="{94E88922-1E23-1051-A276-200D28F5A76C}"/>
                  </a:ext>
                </a:extLst>
              </p:cNvPr>
              <p:cNvSpPr/>
              <p:nvPr/>
            </p:nvSpPr>
            <p:spPr>
              <a:xfrm>
                <a:off x="5503736" y="1351576"/>
                <a:ext cx="480553" cy="183992"/>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600">
                    <a:latin typeface="Montserrat SemiBold" panose="00000700000000000000" pitchFamily="2" charset="0"/>
                    <a:ea typeface="Open Sans" panose="020B0606030504020204" pitchFamily="34" charset="0"/>
                    <a:cs typeface="Open Sans" panose="020B0606030504020204" pitchFamily="34" charset="0"/>
                  </a:rPr>
                  <a:t>3</a:t>
                </a:r>
                <a:r>
                  <a:rPr lang="en-GB" sz="600" baseline="30000">
                    <a:latin typeface="Montserrat SemiBold" panose="00000700000000000000" pitchFamily="2" charset="0"/>
                    <a:ea typeface="Open Sans" panose="020B0606030504020204" pitchFamily="34" charset="0"/>
                    <a:cs typeface="Open Sans" panose="020B0606030504020204" pitchFamily="34" charset="0"/>
                  </a:rPr>
                  <a:t>rd</a:t>
                </a:r>
                <a:r>
                  <a:rPr lang="en-GB" sz="600">
                    <a:latin typeface="Montserrat SemiBold" panose="00000700000000000000" pitchFamily="2" charset="0"/>
                    <a:ea typeface="Open Sans" panose="020B0606030504020204" pitchFamily="34" charset="0"/>
                    <a:cs typeface="Open Sans" panose="020B0606030504020204" pitchFamily="34" charset="0"/>
                  </a:rPr>
                  <a:t> party</a:t>
                </a:r>
                <a:endParaRPr lang="en-GB" sz="600" dirty="0">
                  <a:latin typeface="Montserrat SemiBold" panose="00000700000000000000" pitchFamily="2" charset="0"/>
                  <a:ea typeface="Open Sans" panose="020B0606030504020204" pitchFamily="34" charset="0"/>
                  <a:cs typeface="Open Sans" panose="020B0606030504020204" pitchFamily="34" charset="0"/>
                </a:endParaRPr>
              </a:p>
            </p:txBody>
          </p:sp>
          <p:cxnSp>
            <p:nvCxnSpPr>
              <p:cNvPr id="41" name="Conector recto de flecha 40">
                <a:extLst>
                  <a:ext uri="{FF2B5EF4-FFF2-40B4-BE49-F238E27FC236}">
                    <a16:creationId xmlns:a16="http://schemas.microsoft.com/office/drawing/2014/main" id="{D4475411-E13E-CDB3-4F80-7121B4B8F66F}"/>
                  </a:ext>
                </a:extLst>
              </p:cNvPr>
              <p:cNvCxnSpPr>
                <a:cxnSpLocks/>
                <a:endCxn id="40" idx="1"/>
              </p:cNvCxnSpPr>
              <p:nvPr/>
            </p:nvCxnSpPr>
            <p:spPr>
              <a:xfrm flipV="1">
                <a:off x="5309885" y="1443572"/>
                <a:ext cx="193851" cy="243908"/>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44" name="Rectangle: Rounded Corners 8">
                <a:extLst>
                  <a:ext uri="{FF2B5EF4-FFF2-40B4-BE49-F238E27FC236}">
                    <a16:creationId xmlns:a16="http://schemas.microsoft.com/office/drawing/2014/main" id="{E9104B90-79CE-6BE0-4218-FEA8C448BDF9}"/>
                  </a:ext>
                </a:extLst>
              </p:cNvPr>
              <p:cNvSpPr/>
              <p:nvPr/>
            </p:nvSpPr>
            <p:spPr>
              <a:xfrm>
                <a:off x="5499148" y="1836440"/>
                <a:ext cx="480553" cy="183992"/>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600">
                    <a:latin typeface="Montserrat SemiBold" panose="00000700000000000000" pitchFamily="2" charset="0"/>
                    <a:ea typeface="Open Sans" panose="020B0606030504020204" pitchFamily="34" charset="0"/>
                    <a:cs typeface="Open Sans" panose="020B0606030504020204" pitchFamily="34" charset="0"/>
                  </a:rPr>
                  <a:t>…</a:t>
                </a:r>
                <a:endParaRPr lang="en-GB" sz="600" dirty="0">
                  <a:latin typeface="Montserrat SemiBold" panose="00000700000000000000" pitchFamily="2" charset="0"/>
                  <a:ea typeface="Open Sans" panose="020B0606030504020204" pitchFamily="34" charset="0"/>
                  <a:cs typeface="Open Sans" panose="020B0606030504020204" pitchFamily="34" charset="0"/>
                </a:endParaRPr>
              </a:p>
            </p:txBody>
          </p:sp>
          <p:cxnSp>
            <p:nvCxnSpPr>
              <p:cNvPr id="45" name="Conector recto de flecha 44">
                <a:extLst>
                  <a:ext uri="{FF2B5EF4-FFF2-40B4-BE49-F238E27FC236}">
                    <a16:creationId xmlns:a16="http://schemas.microsoft.com/office/drawing/2014/main" id="{A6E41C44-6B7B-C829-D33D-2CD2CAFA29F2}"/>
                  </a:ext>
                </a:extLst>
              </p:cNvPr>
              <p:cNvCxnSpPr>
                <a:cxnSpLocks/>
                <a:stCxn id="32" idx="3"/>
                <a:endCxn id="44" idx="1"/>
              </p:cNvCxnSpPr>
              <p:nvPr/>
            </p:nvCxnSpPr>
            <p:spPr>
              <a:xfrm>
                <a:off x="5309885" y="1687480"/>
                <a:ext cx="189263" cy="240956"/>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cxnSp>
          <p:nvCxnSpPr>
            <p:cNvPr id="54" name="Conector recto de flecha 53">
              <a:extLst>
                <a:ext uri="{FF2B5EF4-FFF2-40B4-BE49-F238E27FC236}">
                  <a16:creationId xmlns:a16="http://schemas.microsoft.com/office/drawing/2014/main" id="{063D72C7-8019-EDF1-0705-2DB9578FB763}"/>
                </a:ext>
              </a:extLst>
            </p:cNvPr>
            <p:cNvCxnSpPr>
              <a:cxnSpLocks/>
              <a:stCxn id="22" idx="3"/>
              <a:endCxn id="32" idx="1"/>
            </p:cNvCxnSpPr>
            <p:nvPr/>
          </p:nvCxnSpPr>
          <p:spPr>
            <a:xfrm flipV="1">
              <a:off x="4104200" y="2202072"/>
              <a:ext cx="462741" cy="307845"/>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61" name="TextBox 3">
            <a:extLst>
              <a:ext uri="{FF2B5EF4-FFF2-40B4-BE49-F238E27FC236}">
                <a16:creationId xmlns:a16="http://schemas.microsoft.com/office/drawing/2014/main" id="{8DA41409-4261-CE00-808A-DE6FACA08AD8}"/>
              </a:ext>
            </a:extLst>
          </p:cNvPr>
          <p:cNvSpPr txBox="1"/>
          <p:nvPr/>
        </p:nvSpPr>
        <p:spPr>
          <a:xfrm>
            <a:off x="905974" y="1874568"/>
            <a:ext cx="2341288" cy="1169551"/>
          </a:xfrm>
          <a:prstGeom prst="rect">
            <a:avLst/>
          </a:prstGeom>
          <a:noFill/>
          <a:ln w="12700">
            <a:noFill/>
          </a:ln>
        </p:spPr>
        <p:txBody>
          <a:bodyPr wrap="square" lIns="72000" rIns="72000" rtlCol="0" anchor="ctr" anchorCtr="0">
            <a:spAutoFit/>
          </a:bodyPr>
          <a:lstStyle/>
          <a:p>
            <a:pPr marL="228600" indent="-228600">
              <a:spcBef>
                <a:spcPts val="1200"/>
              </a:spcBef>
              <a:buFont typeface="+mj-lt"/>
              <a:buAutoNum type="arabicPeriod"/>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Confeccionar árbol de módulos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via</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s-ES" sz="1000" i="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eagerly</a:t>
            </a:r>
            <a:r>
              <a:rPr lang="es-ES" sz="1000"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s-ES" sz="1000" i="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crawling</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p>
          <a:p>
            <a:pPr marL="228600" indent="-228600">
              <a:spcBef>
                <a:spcPts val="1200"/>
              </a:spcBef>
              <a:buFont typeface="+mj-lt"/>
              <a:buAutoNum type="arabicPeriod"/>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Construir </a:t>
            </a:r>
            <a:r>
              <a:rPr lang="es-ES" sz="1000" i="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bundle</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al completo.</a:t>
            </a:r>
          </a:p>
          <a:p>
            <a:pPr marL="228600" indent="-228600">
              <a:spcBef>
                <a:spcPts val="1200"/>
              </a:spcBef>
              <a:buFont typeface="+mj-lt"/>
              <a:buAutoNum type="arabicPeriod"/>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Solo entonces podremos arrancar el </a:t>
            </a:r>
            <a:r>
              <a:rPr lang="es-ES" sz="1000" i="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dev</a:t>
            </a:r>
            <a:r>
              <a:rPr lang="es-ES" sz="1000"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server.</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Rounded Corners 8">
            <a:extLst>
              <a:ext uri="{FF2B5EF4-FFF2-40B4-BE49-F238E27FC236}">
                <a16:creationId xmlns:a16="http://schemas.microsoft.com/office/drawing/2014/main" id="{E64C6D4B-6AF7-8F96-AFFB-8351E70FC9F8}"/>
              </a:ext>
            </a:extLst>
          </p:cNvPr>
          <p:cNvSpPr/>
          <p:nvPr/>
        </p:nvSpPr>
        <p:spPr>
          <a:xfrm>
            <a:off x="905847" y="1558837"/>
            <a:ext cx="1042022" cy="218539"/>
          </a:xfrm>
          <a:prstGeom prst="roundRect">
            <a:avLst>
              <a:gd name="adj" fmla="val 18400"/>
            </a:avLst>
          </a:prstGeom>
          <a:solidFill>
            <a:srgbClr val="3DA510"/>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0">
            <a:spAutoFit/>
          </a:bodyPr>
          <a:lstStyle/>
          <a:p>
            <a:r>
              <a:rPr lang="en-GB" sz="800" dirty="0">
                <a:latin typeface="Montserrat SemiBold" panose="00000700000000000000" pitchFamily="2" charset="0"/>
                <a:ea typeface="Open Sans" panose="020B0606030504020204" pitchFamily="34" charset="0"/>
                <a:cs typeface="Open Sans" panose="020B0606030504020204" pitchFamily="34" charset="0"/>
              </a:rPr>
              <a:t>Server readiness</a:t>
            </a:r>
          </a:p>
        </p:txBody>
      </p:sp>
      <p:sp>
        <p:nvSpPr>
          <p:cNvPr id="64" name="TextBox 3">
            <a:extLst>
              <a:ext uri="{FF2B5EF4-FFF2-40B4-BE49-F238E27FC236}">
                <a16:creationId xmlns:a16="http://schemas.microsoft.com/office/drawing/2014/main" id="{B11ABB5C-94F8-F082-7DE1-EF0BE66CC8F6}"/>
              </a:ext>
            </a:extLst>
          </p:cNvPr>
          <p:cNvSpPr txBox="1"/>
          <p:nvPr/>
        </p:nvSpPr>
        <p:spPr>
          <a:xfrm>
            <a:off x="897850" y="3556205"/>
            <a:ext cx="2349285" cy="1015663"/>
          </a:xfrm>
          <a:prstGeom prst="rect">
            <a:avLst/>
          </a:prstGeom>
          <a:noFill/>
          <a:ln w="12700">
            <a:noFill/>
          </a:ln>
        </p:spPr>
        <p:txBody>
          <a:bodyPr wrap="square" lIns="72000" rIns="72000" rtlCol="0" anchor="ctr" anchorCtr="0">
            <a:spAutoFit/>
          </a:bodyPr>
          <a:lstStyle/>
          <a:p>
            <a:pPr marL="228600" indent="-228600">
              <a:spcBef>
                <a:spcPts val="1200"/>
              </a:spcBef>
              <a:buFont typeface="+mj-lt"/>
              <a:buAutoNum type="arabicPeriod"/>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Invalidar una porción del árbol de módulos (cambios).</a:t>
            </a:r>
          </a:p>
          <a:p>
            <a:pPr marL="228600" indent="-228600">
              <a:spcBef>
                <a:spcPts val="1200"/>
              </a:spcBef>
              <a:buFont typeface="+mj-lt"/>
              <a:buAutoNum type="arabicPeriod"/>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Reconstruir </a:t>
            </a:r>
            <a:r>
              <a:rPr lang="es-ES" sz="1000" i="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bundle</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al completo.</a:t>
            </a:r>
          </a:p>
          <a:p>
            <a:pPr marL="228600" indent="-228600">
              <a:spcBef>
                <a:spcPts val="1200"/>
              </a:spcBef>
              <a:buFont typeface="+mj-lt"/>
              <a:buAutoNum type="arabicPeriod"/>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Recargar aplicación*</a:t>
            </a:r>
            <a:r>
              <a:rPr lang="es-ES" sz="1000"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Rounded Corners 8">
            <a:extLst>
              <a:ext uri="{FF2B5EF4-FFF2-40B4-BE49-F238E27FC236}">
                <a16:creationId xmlns:a16="http://schemas.microsoft.com/office/drawing/2014/main" id="{A883D514-CFCD-41EC-5210-A8A422C90635}"/>
              </a:ext>
            </a:extLst>
          </p:cNvPr>
          <p:cNvSpPr/>
          <p:nvPr/>
        </p:nvSpPr>
        <p:spPr>
          <a:xfrm>
            <a:off x="897850" y="3228960"/>
            <a:ext cx="847575" cy="218539"/>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0">
            <a:spAutoFit/>
          </a:bodyPr>
          <a:lstStyle/>
          <a:p>
            <a:r>
              <a:rPr lang="en-GB" sz="800" dirty="0">
                <a:latin typeface="Montserrat SemiBold" panose="00000700000000000000" pitchFamily="2" charset="0"/>
                <a:ea typeface="Open Sans" panose="020B0606030504020204" pitchFamily="34" charset="0"/>
                <a:cs typeface="Open Sans" panose="020B0606030504020204" pitchFamily="34" charset="0"/>
              </a:rPr>
              <a:t>Code update</a:t>
            </a:r>
          </a:p>
        </p:txBody>
      </p:sp>
      <p:sp>
        <p:nvSpPr>
          <p:cNvPr id="67" name="TextBox 3">
            <a:extLst>
              <a:ext uri="{FF2B5EF4-FFF2-40B4-BE49-F238E27FC236}">
                <a16:creationId xmlns:a16="http://schemas.microsoft.com/office/drawing/2014/main" id="{46875894-63FA-9BB8-CBD4-FC5FFC679F1F}"/>
              </a:ext>
            </a:extLst>
          </p:cNvPr>
          <p:cNvSpPr txBox="1"/>
          <p:nvPr/>
        </p:nvSpPr>
        <p:spPr>
          <a:xfrm>
            <a:off x="3485739" y="4404584"/>
            <a:ext cx="5133065" cy="461665"/>
          </a:xfrm>
          <a:prstGeom prst="rect">
            <a:avLst/>
          </a:prstGeom>
          <a:noFill/>
        </p:spPr>
        <p:txBody>
          <a:bodyPr wrap="square" lIns="0" rtlCol="0">
            <a:spAutoFit/>
          </a:bodyPr>
          <a:lstStyle/>
          <a:p>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Una recarga completa de la aplicación es cara y pesada. Los </a:t>
            </a:r>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bundlers</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tradicionales lo resuelven mediante reemplazos en caliente (HMR): solo se recarga la parte de la aplicación afectada, sin perder estado global.</a:t>
            </a:r>
          </a:p>
        </p:txBody>
      </p:sp>
    </p:spTree>
    <p:extLst>
      <p:ext uri="{BB962C8B-B14F-4D97-AF65-F5344CB8AC3E}">
        <p14:creationId xmlns:p14="http://schemas.microsoft.com/office/powerpoint/2010/main" val="19580117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Vite - flujo desarrollo</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61" name="TextBox 3">
            <a:extLst>
              <a:ext uri="{FF2B5EF4-FFF2-40B4-BE49-F238E27FC236}">
                <a16:creationId xmlns:a16="http://schemas.microsoft.com/office/drawing/2014/main" id="{8DA41409-4261-CE00-808A-DE6FACA08AD8}"/>
              </a:ext>
            </a:extLst>
          </p:cNvPr>
          <p:cNvSpPr txBox="1"/>
          <p:nvPr/>
        </p:nvSpPr>
        <p:spPr>
          <a:xfrm>
            <a:off x="803255" y="1851357"/>
            <a:ext cx="3600000" cy="1215735"/>
          </a:xfrm>
          <a:prstGeom prst="rect">
            <a:avLst/>
          </a:prstGeom>
          <a:noFill/>
          <a:ln w="12700">
            <a:noFill/>
          </a:ln>
        </p:spPr>
        <p:txBody>
          <a:bodyPr wrap="square" lIns="72000" rIns="72000" rtlCol="0" anchor="t" anchorCtr="0">
            <a:noAutofit/>
          </a:bodyPr>
          <a:lstStyle/>
          <a:p>
            <a:pPr marL="171450" indent="-171450">
              <a:buFont typeface="Wingdings" panose="05000000000000000000" pitchFamily="2" charset="2"/>
              <a:buChar char="§"/>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Módulos </a:t>
            </a:r>
            <a:r>
              <a:rPr lang="es-ES" sz="1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estáticos</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no se editan habitualmente</a:t>
            </a:r>
          </a:p>
          <a:p>
            <a:pPr marL="171450" indent="-171450">
              <a:buFont typeface="Wingdings" panose="05000000000000000000" pitchFamily="2" charset="2"/>
              <a:buChar char="§"/>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Normalmente </a:t>
            </a:r>
            <a:r>
              <a:rPr lang="es-ES" sz="1000" b="1"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3rd </a:t>
            </a:r>
            <a:r>
              <a:rPr lang="es-ES" sz="1000" b="1" i="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parties</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s-ES" sz="1000" i="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frameworks</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librerías,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etc</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p>
          <a:p>
            <a:pPr lvl="1" indent="0"/>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 Ya transpilados a </a:t>
            </a:r>
            <a:r>
              <a:rPr lang="es-ES" sz="10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vanilla</a:t>
            </a:r>
            <a:r>
              <a:rPr lang="es-ES" sz="1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JS</a:t>
            </a:r>
          </a:p>
          <a:p>
            <a:pPr lvl="1" indent="0"/>
            <a:r>
              <a:rPr lang="es-ES" sz="1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Variedad de formatos (UMD,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CommonJS</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p>
          <a:p>
            <a:pPr marL="171450" lvl="2" indent="-171450">
              <a:buFont typeface="Wingdings" panose="05000000000000000000" pitchFamily="2" charset="2"/>
              <a:buChar char="§"/>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Vite aplica </a:t>
            </a:r>
            <a:r>
              <a:rPr lang="es-ES" sz="1000" i="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pre-bundling</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con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esbuild</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p>
          <a:p>
            <a:pPr lvl="3" indent="0"/>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 Armonizar formatos de módulos a ESM.</a:t>
            </a:r>
          </a:p>
          <a:p>
            <a:pPr lvl="3" indent="0"/>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 Paquete único para optimizar peticiones</a:t>
            </a:r>
          </a:p>
        </p:txBody>
      </p:sp>
      <p:sp>
        <p:nvSpPr>
          <p:cNvPr id="63" name="Rectangle: Rounded Corners 8">
            <a:extLst>
              <a:ext uri="{FF2B5EF4-FFF2-40B4-BE49-F238E27FC236}">
                <a16:creationId xmlns:a16="http://schemas.microsoft.com/office/drawing/2014/main" id="{E64C6D4B-6AF7-8F96-AFFB-8351E70FC9F8}"/>
              </a:ext>
            </a:extLst>
          </p:cNvPr>
          <p:cNvSpPr/>
          <p:nvPr/>
        </p:nvSpPr>
        <p:spPr>
          <a:xfrm>
            <a:off x="813478" y="1563526"/>
            <a:ext cx="926611" cy="218539"/>
          </a:xfrm>
          <a:prstGeom prst="roundRect">
            <a:avLst>
              <a:gd name="adj" fmla="val 18400"/>
            </a:avLst>
          </a:prstGeom>
          <a:solidFill>
            <a:srgbClr val="D54998"/>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lIns="72000" tIns="36000" rIns="72000" bIns="36000" rtlCol="0" anchor="ctr" anchorCtr="0">
            <a:spAutoFit/>
          </a:bodyPr>
          <a:lstStyle/>
          <a:p>
            <a:r>
              <a:rPr lang="en-GB" sz="800" dirty="0" err="1">
                <a:latin typeface="Montserrat SemiBold" panose="00000700000000000000" pitchFamily="2" charset="0"/>
                <a:ea typeface="Open Sans" panose="020B0606030504020204" pitchFamily="34" charset="0"/>
                <a:cs typeface="Open Sans" panose="020B0606030504020204" pitchFamily="34" charset="0"/>
              </a:rPr>
              <a:t>Dependencias</a:t>
            </a:r>
            <a:endParaRPr lang="en-GB" sz="800" dirty="0">
              <a:latin typeface="Montserrat SemiBold" panose="00000700000000000000" pitchFamily="2" charset="0"/>
              <a:ea typeface="Open Sans" panose="020B0606030504020204" pitchFamily="34" charset="0"/>
              <a:cs typeface="Open Sans" panose="020B0606030504020204" pitchFamily="34" charset="0"/>
            </a:endParaRPr>
          </a:p>
        </p:txBody>
      </p:sp>
      <p:sp>
        <p:nvSpPr>
          <p:cNvPr id="64" name="TextBox 3">
            <a:extLst>
              <a:ext uri="{FF2B5EF4-FFF2-40B4-BE49-F238E27FC236}">
                <a16:creationId xmlns:a16="http://schemas.microsoft.com/office/drawing/2014/main" id="{B11ABB5C-94F8-F082-7DE1-EF0BE66CC8F6}"/>
              </a:ext>
            </a:extLst>
          </p:cNvPr>
          <p:cNvSpPr txBox="1"/>
          <p:nvPr/>
        </p:nvSpPr>
        <p:spPr>
          <a:xfrm>
            <a:off x="803254" y="3529351"/>
            <a:ext cx="3600000" cy="1215735"/>
          </a:xfrm>
          <a:prstGeom prst="rect">
            <a:avLst/>
          </a:prstGeom>
          <a:noFill/>
          <a:ln w="12700">
            <a:noFill/>
          </a:ln>
        </p:spPr>
        <p:txBody>
          <a:bodyPr wrap="square" lIns="72000" rIns="72000" rtlCol="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171450" indent="-171450">
              <a:buFont typeface="Wingdings" panose="05000000000000000000" pitchFamily="2" charset="2"/>
              <a:buChar char="§"/>
              <a:defRPr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171450" lvl="1" indent="-171450">
              <a:buFont typeface="Wingdings" panose="05000000000000000000" pitchFamily="2" charset="2"/>
              <a:buChar char="§"/>
              <a:defRPr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2pPr>
            <a:lvl3pPr marL="171450" lvl="2" indent="-171450">
              <a:buFont typeface="Wingdings" panose="05000000000000000000" pitchFamily="2" charset="2"/>
              <a:buChar char="§"/>
              <a:defRPr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3pPr>
            <a:lvl4pPr marL="171450" lvl="3" indent="-171450">
              <a:buFont typeface="Wingdings" panose="05000000000000000000" pitchFamily="2" charset="2"/>
              <a:buChar char="§"/>
              <a:defRPr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4pPr>
          </a:lstStyle>
          <a:p>
            <a:r>
              <a:rPr lang="es-ES" dirty="0"/>
              <a:t>Módulos que se editan con mucha frecuencia</a:t>
            </a:r>
          </a:p>
          <a:p>
            <a:r>
              <a:rPr lang="es-ES" dirty="0"/>
              <a:t>Normalmente necesitan transformación</a:t>
            </a:r>
          </a:p>
          <a:p>
            <a:pPr marL="0" indent="0">
              <a:buNone/>
            </a:pPr>
            <a:r>
              <a:rPr lang="es-ES" dirty="0"/>
              <a:t>     - Lenguaje (</a:t>
            </a:r>
            <a:r>
              <a:rPr lang="es-ES" dirty="0" err="1"/>
              <a:t>ESNext</a:t>
            </a:r>
            <a:r>
              <a:rPr lang="es-ES" dirty="0"/>
              <a:t>, TS)</a:t>
            </a:r>
          </a:p>
          <a:p>
            <a:pPr marL="0" indent="0">
              <a:buNone/>
            </a:pPr>
            <a:r>
              <a:rPr lang="es-ES" dirty="0"/>
              <a:t>     - Sintaxis (JSX, CSS-in-JS)</a:t>
            </a:r>
          </a:p>
          <a:p>
            <a:r>
              <a:rPr lang="es-ES" dirty="0"/>
              <a:t>Vite los transforma y los sirve a demanda como módulos nativos ESM</a:t>
            </a:r>
          </a:p>
          <a:p>
            <a:r>
              <a:rPr lang="es-ES" dirty="0"/>
              <a:t>Se delega al navegador el trabajo de un </a:t>
            </a:r>
            <a:r>
              <a:rPr lang="es-ES" i="1" dirty="0" err="1"/>
              <a:t>bundler</a:t>
            </a:r>
            <a:endParaRPr lang="es-ES" dirty="0"/>
          </a:p>
        </p:txBody>
      </p:sp>
      <p:sp>
        <p:nvSpPr>
          <p:cNvPr id="66" name="Rectangle: Rounded Corners 8">
            <a:extLst>
              <a:ext uri="{FF2B5EF4-FFF2-40B4-BE49-F238E27FC236}">
                <a16:creationId xmlns:a16="http://schemas.microsoft.com/office/drawing/2014/main" id="{A883D514-CFCD-41EC-5210-A8A422C90635}"/>
              </a:ext>
            </a:extLst>
          </p:cNvPr>
          <p:cNvSpPr/>
          <p:nvPr/>
        </p:nvSpPr>
        <p:spPr>
          <a:xfrm>
            <a:off x="805481" y="3233649"/>
            <a:ext cx="920070" cy="218539"/>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lIns="72000" tIns="36000" rIns="72000" bIns="36000" rtlCol="0" anchor="ctr" anchorCtr="0">
            <a:spAutoFit/>
          </a:bodyPr>
          <a:lstStyle/>
          <a:p>
            <a:r>
              <a:rPr lang="en-GB" sz="800" dirty="0">
                <a:latin typeface="Montserrat SemiBold" panose="00000700000000000000" pitchFamily="2" charset="0"/>
                <a:ea typeface="Open Sans" panose="020B0606030504020204" pitchFamily="34" charset="0"/>
                <a:cs typeface="Open Sans" panose="020B0606030504020204" pitchFamily="34" charset="0"/>
              </a:rPr>
              <a:t>Código </a:t>
            </a:r>
            <a:r>
              <a:rPr lang="en-GB" sz="800" dirty="0" err="1">
                <a:latin typeface="Montserrat SemiBold" panose="00000700000000000000" pitchFamily="2" charset="0"/>
                <a:ea typeface="Open Sans" panose="020B0606030504020204" pitchFamily="34" charset="0"/>
                <a:cs typeface="Open Sans" panose="020B0606030504020204" pitchFamily="34" charset="0"/>
              </a:rPr>
              <a:t>fuente</a:t>
            </a:r>
            <a:endParaRPr lang="en-GB" sz="800" dirty="0">
              <a:latin typeface="Montserrat SemiBold" panose="00000700000000000000" pitchFamily="2" charset="0"/>
              <a:ea typeface="Open Sans" panose="020B0606030504020204" pitchFamily="34" charset="0"/>
              <a:cs typeface="Open Sans" panose="020B0606030504020204" pitchFamily="34" charset="0"/>
            </a:endParaRPr>
          </a:p>
        </p:txBody>
      </p:sp>
      <p:grpSp>
        <p:nvGrpSpPr>
          <p:cNvPr id="16" name="Grupo 15">
            <a:extLst>
              <a:ext uri="{FF2B5EF4-FFF2-40B4-BE49-F238E27FC236}">
                <a16:creationId xmlns:a16="http://schemas.microsoft.com/office/drawing/2014/main" id="{AF76A66C-C6FC-6C30-C4E2-52E067BB7E29}"/>
              </a:ext>
            </a:extLst>
          </p:cNvPr>
          <p:cNvGrpSpPr/>
          <p:nvPr/>
        </p:nvGrpSpPr>
        <p:grpSpPr>
          <a:xfrm>
            <a:off x="4670204" y="1563526"/>
            <a:ext cx="3953021" cy="2660251"/>
            <a:chOff x="4665784" y="1539302"/>
            <a:chExt cx="3953021" cy="2660251"/>
          </a:xfrm>
        </p:grpSpPr>
        <p:sp>
          <p:nvSpPr>
            <p:cNvPr id="88" name="Rectangle: Rounded Corners 8">
              <a:extLst>
                <a:ext uri="{FF2B5EF4-FFF2-40B4-BE49-F238E27FC236}">
                  <a16:creationId xmlns:a16="http://schemas.microsoft.com/office/drawing/2014/main" id="{D17756BC-4275-FF1F-A7CC-EDA19217F040}"/>
                </a:ext>
              </a:extLst>
            </p:cNvPr>
            <p:cNvSpPr/>
            <p:nvPr/>
          </p:nvSpPr>
          <p:spPr>
            <a:xfrm>
              <a:off x="4665784" y="1539302"/>
              <a:ext cx="3953021" cy="2660251"/>
            </a:xfrm>
            <a:prstGeom prst="roundRect">
              <a:avLst>
                <a:gd name="adj" fmla="val 4771"/>
              </a:avLst>
            </a:prstGeom>
            <a:solidFill>
              <a:schemeClr val="bg1">
                <a:lumMod val="95000"/>
              </a:schemeClr>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endParaRPr lang="en-GB" sz="800" dirty="0">
                <a:latin typeface="Montserrat SemiBold" panose="00000700000000000000" pitchFamily="2" charset="0"/>
                <a:ea typeface="Open Sans" panose="020B0606030504020204" pitchFamily="34" charset="0"/>
                <a:cs typeface="Open Sans" panose="020B0606030504020204" pitchFamily="34" charset="0"/>
              </a:endParaRPr>
            </a:p>
          </p:txBody>
        </p:sp>
        <p:sp>
          <p:nvSpPr>
            <p:cNvPr id="22" name="Rectangle: Rounded Corners 8">
              <a:extLst>
                <a:ext uri="{FF2B5EF4-FFF2-40B4-BE49-F238E27FC236}">
                  <a16:creationId xmlns:a16="http://schemas.microsoft.com/office/drawing/2014/main" id="{FF9CFE41-395D-82EB-819C-EE4080BDFDC0}"/>
                </a:ext>
              </a:extLst>
            </p:cNvPr>
            <p:cNvSpPr/>
            <p:nvPr/>
          </p:nvSpPr>
          <p:spPr>
            <a:xfrm>
              <a:off x="7863739" y="2378663"/>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3" name="Rectangle: Rounded Corners 8">
              <a:extLst>
                <a:ext uri="{FF2B5EF4-FFF2-40B4-BE49-F238E27FC236}">
                  <a16:creationId xmlns:a16="http://schemas.microsoft.com/office/drawing/2014/main" id="{57AA065D-9F90-3FF5-A27F-124D89F67CBA}"/>
                </a:ext>
              </a:extLst>
            </p:cNvPr>
            <p:cNvSpPr/>
            <p:nvPr/>
          </p:nvSpPr>
          <p:spPr>
            <a:xfrm>
              <a:off x="7863739" y="2708717"/>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4" name="Rectangle: Rounded Corners 8">
              <a:extLst>
                <a:ext uri="{FF2B5EF4-FFF2-40B4-BE49-F238E27FC236}">
                  <a16:creationId xmlns:a16="http://schemas.microsoft.com/office/drawing/2014/main" id="{07BB13F3-A681-6D16-FA93-AECA9FE4981B}"/>
                </a:ext>
              </a:extLst>
            </p:cNvPr>
            <p:cNvSpPr/>
            <p:nvPr/>
          </p:nvSpPr>
          <p:spPr>
            <a:xfrm>
              <a:off x="7863739" y="3040083"/>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5" name="Rectangle: Rounded Corners 8">
              <a:extLst>
                <a:ext uri="{FF2B5EF4-FFF2-40B4-BE49-F238E27FC236}">
                  <a16:creationId xmlns:a16="http://schemas.microsoft.com/office/drawing/2014/main" id="{20E795E9-9AF8-F428-6DA3-DD4532C14976}"/>
                </a:ext>
              </a:extLst>
            </p:cNvPr>
            <p:cNvSpPr/>
            <p:nvPr/>
          </p:nvSpPr>
          <p:spPr>
            <a:xfrm>
              <a:off x="7863739" y="3373501"/>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6" name="Rectangle: Rounded Corners 8">
              <a:extLst>
                <a:ext uri="{FF2B5EF4-FFF2-40B4-BE49-F238E27FC236}">
                  <a16:creationId xmlns:a16="http://schemas.microsoft.com/office/drawing/2014/main" id="{11B5D6C7-5134-04C6-8AAE-CF35E3CC5EA9}"/>
                </a:ext>
              </a:extLst>
            </p:cNvPr>
            <p:cNvSpPr/>
            <p:nvPr/>
          </p:nvSpPr>
          <p:spPr>
            <a:xfrm>
              <a:off x="7863739" y="3704867"/>
              <a:ext cx="549864" cy="246221"/>
            </a:xfrm>
            <a:prstGeom prst="roundRect">
              <a:avLst>
                <a:gd name="adj" fmla="val 18400"/>
              </a:avLst>
            </a:prstGeom>
            <a:solidFill>
              <a:srgbClr val="5567D5"/>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a:t>
              </a:r>
            </a:p>
          </p:txBody>
        </p:sp>
        <p:sp>
          <p:nvSpPr>
            <p:cNvPr id="27" name="Rectangle: Rounded Corners 8">
              <a:extLst>
                <a:ext uri="{FF2B5EF4-FFF2-40B4-BE49-F238E27FC236}">
                  <a16:creationId xmlns:a16="http://schemas.microsoft.com/office/drawing/2014/main" id="{3D35D87A-0470-60BA-ED90-F2356A2E2C64}"/>
                </a:ext>
              </a:extLst>
            </p:cNvPr>
            <p:cNvSpPr/>
            <p:nvPr/>
          </p:nvSpPr>
          <p:spPr>
            <a:xfrm>
              <a:off x="6917544" y="2708717"/>
              <a:ext cx="549864" cy="246221"/>
            </a:xfrm>
            <a:prstGeom prst="roundRect">
              <a:avLst>
                <a:gd name="adj" fmla="val 18400"/>
              </a:avLst>
            </a:prstGeom>
            <a:solidFill>
              <a:srgbClr val="5567D5">
                <a:alpha val="85000"/>
              </a:srgbClr>
            </a:solidFill>
            <a:ln w="12700">
              <a:solidFill>
                <a:srgbClr val="5567D5"/>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8" name="Rectangle: Rounded Corners 8">
              <a:extLst>
                <a:ext uri="{FF2B5EF4-FFF2-40B4-BE49-F238E27FC236}">
                  <a16:creationId xmlns:a16="http://schemas.microsoft.com/office/drawing/2014/main" id="{89328123-C7B4-6CCC-104C-E702C145940E}"/>
                </a:ext>
              </a:extLst>
            </p:cNvPr>
            <p:cNvSpPr/>
            <p:nvPr/>
          </p:nvSpPr>
          <p:spPr>
            <a:xfrm>
              <a:off x="6917544" y="3040083"/>
              <a:ext cx="549864" cy="246221"/>
            </a:xfrm>
            <a:prstGeom prst="roundRect">
              <a:avLst>
                <a:gd name="adj" fmla="val 18400"/>
              </a:avLst>
            </a:prstGeom>
            <a:solidFill>
              <a:srgbClr val="5567D5">
                <a:alpha val="85000"/>
              </a:srgbClr>
            </a:solidFill>
            <a:ln w="12700">
              <a:solidFill>
                <a:srgbClr val="5567D5"/>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29" name="Rectangle: Rounded Corners 8">
              <a:extLst>
                <a:ext uri="{FF2B5EF4-FFF2-40B4-BE49-F238E27FC236}">
                  <a16:creationId xmlns:a16="http://schemas.microsoft.com/office/drawing/2014/main" id="{FE4E6EB1-30A4-207F-7B2D-225C546C7305}"/>
                </a:ext>
              </a:extLst>
            </p:cNvPr>
            <p:cNvSpPr/>
            <p:nvPr/>
          </p:nvSpPr>
          <p:spPr>
            <a:xfrm>
              <a:off x="6917544" y="3373501"/>
              <a:ext cx="549864" cy="246221"/>
            </a:xfrm>
            <a:prstGeom prst="roundRect">
              <a:avLst>
                <a:gd name="adj" fmla="val 18400"/>
              </a:avLst>
            </a:prstGeom>
            <a:solidFill>
              <a:srgbClr val="5567D5">
                <a:alpha val="85000"/>
              </a:srgbClr>
            </a:solidFill>
            <a:ln w="12700">
              <a:solidFill>
                <a:srgbClr val="5567D5"/>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module</a:t>
              </a:r>
            </a:p>
          </p:txBody>
        </p:sp>
        <p:sp>
          <p:nvSpPr>
            <p:cNvPr id="31" name="Rectangle: Rounded Corners 8">
              <a:extLst>
                <a:ext uri="{FF2B5EF4-FFF2-40B4-BE49-F238E27FC236}">
                  <a16:creationId xmlns:a16="http://schemas.microsoft.com/office/drawing/2014/main" id="{4EF22F8B-E899-69AC-F7C4-0ED82ED11070}"/>
                </a:ext>
              </a:extLst>
            </p:cNvPr>
            <p:cNvSpPr/>
            <p:nvPr/>
          </p:nvSpPr>
          <p:spPr>
            <a:xfrm>
              <a:off x="5971349" y="3040083"/>
              <a:ext cx="549864" cy="246221"/>
            </a:xfrm>
            <a:prstGeom prst="roundRect">
              <a:avLst>
                <a:gd name="adj" fmla="val 18400"/>
              </a:avLst>
            </a:prstGeom>
            <a:solidFill>
              <a:srgbClr val="5567D5">
                <a:alpha val="70000"/>
              </a:srgbClr>
            </a:solidFill>
            <a:ln w="12700">
              <a:solidFill>
                <a:srgbClr val="5567D5"/>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entry</a:t>
              </a:r>
            </a:p>
          </p:txBody>
        </p:sp>
        <p:cxnSp>
          <p:nvCxnSpPr>
            <p:cNvPr id="233" name="Conector recto de flecha 232">
              <a:extLst>
                <a:ext uri="{FF2B5EF4-FFF2-40B4-BE49-F238E27FC236}">
                  <a16:creationId xmlns:a16="http://schemas.microsoft.com/office/drawing/2014/main" id="{1E62D20D-0E71-2BF0-55BC-527CBA02DCA4}"/>
                </a:ext>
              </a:extLst>
            </p:cNvPr>
            <p:cNvCxnSpPr>
              <a:cxnSpLocks/>
              <a:stCxn id="31" idx="3"/>
              <a:endCxn id="27" idx="1"/>
            </p:cNvCxnSpPr>
            <p:nvPr/>
          </p:nvCxnSpPr>
          <p:spPr>
            <a:xfrm flipV="1">
              <a:off x="6521213" y="2831828"/>
              <a:ext cx="396331" cy="331366"/>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Conector recto de flecha 52">
              <a:extLst>
                <a:ext uri="{FF2B5EF4-FFF2-40B4-BE49-F238E27FC236}">
                  <a16:creationId xmlns:a16="http://schemas.microsoft.com/office/drawing/2014/main" id="{87751DBD-7888-E307-9CCE-85E2C53E7B7C}"/>
                </a:ext>
              </a:extLst>
            </p:cNvPr>
            <p:cNvCxnSpPr>
              <a:cxnSpLocks/>
              <a:stCxn id="31" idx="3"/>
              <a:endCxn id="28" idx="1"/>
            </p:cNvCxnSpPr>
            <p:nvPr/>
          </p:nvCxnSpPr>
          <p:spPr>
            <a:xfrm>
              <a:off x="6521213" y="3163194"/>
              <a:ext cx="396331" cy="0"/>
            </a:xfrm>
            <a:prstGeom prst="straightConnector1">
              <a:avLst/>
            </a:prstGeom>
            <a:ln w="12700" cap="flat" cmpd="sng" algn="ctr">
              <a:solidFill>
                <a:schemeClr val="bg1">
                  <a:lumMod val="75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6" name="Conector recto de flecha 55">
              <a:extLst>
                <a:ext uri="{FF2B5EF4-FFF2-40B4-BE49-F238E27FC236}">
                  <a16:creationId xmlns:a16="http://schemas.microsoft.com/office/drawing/2014/main" id="{EA205EA7-13C3-CF65-09EE-78A452A3EC8E}"/>
                </a:ext>
              </a:extLst>
            </p:cNvPr>
            <p:cNvCxnSpPr>
              <a:cxnSpLocks/>
              <a:stCxn id="31" idx="3"/>
              <a:endCxn id="29" idx="1"/>
            </p:cNvCxnSpPr>
            <p:nvPr/>
          </p:nvCxnSpPr>
          <p:spPr>
            <a:xfrm>
              <a:off x="6521213" y="3163194"/>
              <a:ext cx="396331" cy="333418"/>
            </a:xfrm>
            <a:prstGeom prst="straightConnector1">
              <a:avLst/>
            </a:prstGeom>
            <a:ln w="12700" cap="flat" cmpd="sng" algn="ctr">
              <a:solidFill>
                <a:schemeClr val="bg1">
                  <a:lumMod val="75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Conector recto de flecha 58">
              <a:extLst>
                <a:ext uri="{FF2B5EF4-FFF2-40B4-BE49-F238E27FC236}">
                  <a16:creationId xmlns:a16="http://schemas.microsoft.com/office/drawing/2014/main" id="{5132A46A-CFD0-28EC-1B07-8A38EA869F33}"/>
                </a:ext>
              </a:extLst>
            </p:cNvPr>
            <p:cNvCxnSpPr>
              <a:cxnSpLocks/>
              <a:stCxn id="27" idx="3"/>
              <a:endCxn id="22" idx="1"/>
            </p:cNvCxnSpPr>
            <p:nvPr/>
          </p:nvCxnSpPr>
          <p:spPr>
            <a:xfrm flipV="1">
              <a:off x="7467408" y="2501774"/>
              <a:ext cx="396331" cy="330054"/>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2" name="Conector recto de flecha 61">
              <a:extLst>
                <a:ext uri="{FF2B5EF4-FFF2-40B4-BE49-F238E27FC236}">
                  <a16:creationId xmlns:a16="http://schemas.microsoft.com/office/drawing/2014/main" id="{CE43E2A2-12AD-7409-7258-900821F2F03F}"/>
                </a:ext>
              </a:extLst>
            </p:cNvPr>
            <p:cNvCxnSpPr>
              <a:cxnSpLocks/>
              <a:stCxn id="28" idx="3"/>
              <a:endCxn id="24" idx="1"/>
            </p:cNvCxnSpPr>
            <p:nvPr/>
          </p:nvCxnSpPr>
          <p:spPr>
            <a:xfrm>
              <a:off x="7467408" y="3163194"/>
              <a:ext cx="396331" cy="0"/>
            </a:xfrm>
            <a:prstGeom prst="straightConnector1">
              <a:avLst/>
            </a:prstGeom>
            <a:ln w="12700" cap="flat" cmpd="sng" algn="ctr">
              <a:solidFill>
                <a:schemeClr val="bg1">
                  <a:lumMod val="75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5" name="Conector recto de flecha 64">
              <a:extLst>
                <a:ext uri="{FF2B5EF4-FFF2-40B4-BE49-F238E27FC236}">
                  <a16:creationId xmlns:a16="http://schemas.microsoft.com/office/drawing/2014/main" id="{E7E5A28D-0035-EFE6-15AA-2836309D5981}"/>
                </a:ext>
              </a:extLst>
            </p:cNvPr>
            <p:cNvCxnSpPr>
              <a:cxnSpLocks/>
              <a:stCxn id="27" idx="3"/>
              <a:endCxn id="23" idx="1"/>
            </p:cNvCxnSpPr>
            <p:nvPr/>
          </p:nvCxnSpPr>
          <p:spPr>
            <a:xfrm>
              <a:off x="7467408" y="2831828"/>
              <a:ext cx="396331" cy="0"/>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8" name="Conector recto de flecha 67">
              <a:extLst>
                <a:ext uri="{FF2B5EF4-FFF2-40B4-BE49-F238E27FC236}">
                  <a16:creationId xmlns:a16="http://schemas.microsoft.com/office/drawing/2014/main" id="{4B2EFB00-4ED0-1F2B-675D-FA58B9389B33}"/>
                </a:ext>
              </a:extLst>
            </p:cNvPr>
            <p:cNvCxnSpPr>
              <a:cxnSpLocks/>
              <a:stCxn id="27" idx="3"/>
              <a:endCxn id="24" idx="1"/>
            </p:cNvCxnSpPr>
            <p:nvPr/>
          </p:nvCxnSpPr>
          <p:spPr>
            <a:xfrm>
              <a:off x="7467408" y="2831828"/>
              <a:ext cx="396331" cy="331366"/>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1" name="Conector recto de flecha 70">
              <a:extLst>
                <a:ext uri="{FF2B5EF4-FFF2-40B4-BE49-F238E27FC236}">
                  <a16:creationId xmlns:a16="http://schemas.microsoft.com/office/drawing/2014/main" id="{4113D349-706B-6C5B-A681-0DFE69FB1D5A}"/>
                </a:ext>
              </a:extLst>
            </p:cNvPr>
            <p:cNvCxnSpPr>
              <a:cxnSpLocks/>
              <a:stCxn id="28" idx="3"/>
              <a:endCxn id="25" idx="1"/>
            </p:cNvCxnSpPr>
            <p:nvPr/>
          </p:nvCxnSpPr>
          <p:spPr>
            <a:xfrm>
              <a:off x="7467408" y="3163194"/>
              <a:ext cx="396331" cy="333418"/>
            </a:xfrm>
            <a:prstGeom prst="straightConnector1">
              <a:avLst/>
            </a:prstGeom>
            <a:ln w="12700" cap="flat" cmpd="sng" algn="ctr">
              <a:solidFill>
                <a:schemeClr val="bg1">
                  <a:lumMod val="75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4" name="Conector recto de flecha 73">
              <a:extLst>
                <a:ext uri="{FF2B5EF4-FFF2-40B4-BE49-F238E27FC236}">
                  <a16:creationId xmlns:a16="http://schemas.microsoft.com/office/drawing/2014/main" id="{66F407B6-ECCA-4824-BF39-27BBBFCE2AD9}"/>
                </a:ext>
              </a:extLst>
            </p:cNvPr>
            <p:cNvCxnSpPr>
              <a:cxnSpLocks/>
              <a:stCxn id="29" idx="3"/>
              <a:endCxn id="26" idx="1"/>
            </p:cNvCxnSpPr>
            <p:nvPr/>
          </p:nvCxnSpPr>
          <p:spPr>
            <a:xfrm>
              <a:off x="7467408" y="3496612"/>
              <a:ext cx="396331" cy="331366"/>
            </a:xfrm>
            <a:prstGeom prst="straightConnector1">
              <a:avLst/>
            </a:prstGeom>
            <a:ln w="12700" cap="flat" cmpd="sng" algn="ctr">
              <a:solidFill>
                <a:schemeClr val="bg1">
                  <a:lumMod val="75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2" name="Rectangle: Rounded Corners 8">
              <a:extLst>
                <a:ext uri="{FF2B5EF4-FFF2-40B4-BE49-F238E27FC236}">
                  <a16:creationId xmlns:a16="http://schemas.microsoft.com/office/drawing/2014/main" id="{48553947-E35A-9C57-E020-4732213365CE}"/>
                </a:ext>
              </a:extLst>
            </p:cNvPr>
            <p:cNvSpPr/>
            <p:nvPr/>
          </p:nvSpPr>
          <p:spPr>
            <a:xfrm>
              <a:off x="4861386" y="2997511"/>
              <a:ext cx="669437" cy="331366"/>
            </a:xfrm>
            <a:prstGeom prst="roundRect">
              <a:avLst>
                <a:gd name="adj" fmla="val 18400"/>
              </a:avLst>
            </a:prstGeom>
            <a:solidFill>
              <a:srgbClr val="3DA510"/>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Server</a:t>
              </a:r>
            </a:p>
            <a:p>
              <a:pPr algn="ctr"/>
              <a:r>
                <a:rPr lang="en-GB" sz="800" dirty="0">
                  <a:latin typeface="Montserrat SemiBold" panose="00000700000000000000" pitchFamily="2" charset="0"/>
                  <a:ea typeface="Open Sans" panose="020B0606030504020204" pitchFamily="34" charset="0"/>
                  <a:cs typeface="Open Sans" panose="020B0606030504020204" pitchFamily="34" charset="0"/>
                </a:rPr>
                <a:t>ready</a:t>
              </a:r>
            </a:p>
          </p:txBody>
        </p:sp>
        <p:cxnSp>
          <p:nvCxnSpPr>
            <p:cNvPr id="83" name="Conector recto de flecha 82">
              <a:extLst>
                <a:ext uri="{FF2B5EF4-FFF2-40B4-BE49-F238E27FC236}">
                  <a16:creationId xmlns:a16="http://schemas.microsoft.com/office/drawing/2014/main" id="{AFE7E68A-6776-1666-4043-6D0603FD1AC3}"/>
                </a:ext>
              </a:extLst>
            </p:cNvPr>
            <p:cNvCxnSpPr>
              <a:cxnSpLocks/>
              <a:stCxn id="82" idx="3"/>
              <a:endCxn id="31" idx="1"/>
            </p:cNvCxnSpPr>
            <p:nvPr/>
          </p:nvCxnSpPr>
          <p:spPr>
            <a:xfrm>
              <a:off x="5530823" y="3163194"/>
              <a:ext cx="440526" cy="0"/>
            </a:xfrm>
            <a:prstGeom prst="straightConnector1">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86" name="Rectángulo 16">
              <a:extLst>
                <a:ext uri="{FF2B5EF4-FFF2-40B4-BE49-F238E27FC236}">
                  <a16:creationId xmlns:a16="http://schemas.microsoft.com/office/drawing/2014/main" id="{837243C0-706E-374B-1438-50E6150BD26B}"/>
                </a:ext>
              </a:extLst>
            </p:cNvPr>
            <p:cNvSpPr/>
            <p:nvPr/>
          </p:nvSpPr>
          <p:spPr>
            <a:xfrm>
              <a:off x="5354368" y="2708717"/>
              <a:ext cx="740121" cy="215444"/>
            </a:xfrm>
            <a:prstGeom prst="rect">
              <a:avLst/>
            </a:prstGeom>
            <a:noFill/>
            <a:ln w="12700">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2000" rIns="72000" rtlCol="0" anchor="ctr" anchorCtr="0">
              <a:spAutoFit/>
            </a:bodyPr>
            <a:lstStyle>
              <a:lvl1pPr>
                <a:defRPr sz="1200">
                  <a:solidFill>
                    <a:srgbClr val="FFFFFF"/>
                  </a:solidFill>
                  <a:latin typeface="Open Sans"/>
                  <a:ea typeface="Open Sans"/>
                  <a:cs typeface="Open Sans"/>
                  <a:sym typeface="Open Sans"/>
                </a:defRPr>
              </a:lvl1pPr>
            </a:lstStyle>
            <a:p>
              <a:r>
                <a:rPr lang="es-ES" sz="800" i="1" dirty="0">
                  <a:solidFill>
                    <a:srgbClr val="00DAD7"/>
                  </a:solidFill>
                  <a:latin typeface="Open Sans" panose="020B0606030504020204" pitchFamily="34" charset="0"/>
                  <a:ea typeface="Open Sans" panose="020B0606030504020204" pitchFamily="34" charset="0"/>
                  <a:cs typeface="Open Sans" panose="020B0606030504020204" pitchFamily="34" charset="0"/>
                </a:rPr>
                <a:t>HTTP </a:t>
              </a:r>
              <a:r>
                <a:rPr lang="es-ES" sz="800" i="1" dirty="0" err="1">
                  <a:solidFill>
                    <a:srgbClr val="00DAD7"/>
                  </a:solidFill>
                  <a:latin typeface="Open Sans" panose="020B0606030504020204" pitchFamily="34" charset="0"/>
                  <a:ea typeface="Open Sans" panose="020B0606030504020204" pitchFamily="34" charset="0"/>
                  <a:cs typeface="Open Sans" panose="020B0606030504020204" pitchFamily="34" charset="0"/>
                </a:rPr>
                <a:t>request</a:t>
              </a:r>
              <a:endParaRPr sz="800" b="1" i="1" dirty="0">
                <a:solidFill>
                  <a:srgbClr val="00DAD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ángulo 16">
              <a:extLst>
                <a:ext uri="{FF2B5EF4-FFF2-40B4-BE49-F238E27FC236}">
                  <a16:creationId xmlns:a16="http://schemas.microsoft.com/office/drawing/2014/main" id="{50DB028C-3C4E-C371-EC12-CF99FAA3E06B}"/>
                </a:ext>
              </a:extLst>
            </p:cNvPr>
            <p:cNvSpPr/>
            <p:nvPr/>
          </p:nvSpPr>
          <p:spPr>
            <a:xfrm>
              <a:off x="6281991" y="3708528"/>
              <a:ext cx="874773" cy="215444"/>
            </a:xfrm>
            <a:prstGeom prst="rect">
              <a:avLst/>
            </a:prstGeom>
            <a:noFill/>
            <a:ln w="12700">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2000" rIns="72000" rtlCol="0" anchor="ctr" anchorCtr="0">
              <a:spAutoFit/>
            </a:bodyPr>
            <a:lstStyle>
              <a:lvl1pPr>
                <a:defRPr sz="1200">
                  <a:solidFill>
                    <a:srgbClr val="FFFFFF"/>
                  </a:solidFill>
                  <a:latin typeface="Open Sans"/>
                  <a:ea typeface="Open Sans"/>
                  <a:cs typeface="Open Sans"/>
                  <a:sym typeface="Open Sans"/>
                </a:defRPr>
              </a:lvl1pPr>
            </a:lstStyle>
            <a:p>
              <a:r>
                <a:rPr lang="es-ES" sz="8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Dynamic </a:t>
              </a:r>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import</a:t>
              </a:r>
              <a:endParaRPr sz="800" b="1"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Conector recto 4">
              <a:extLst>
                <a:ext uri="{FF2B5EF4-FFF2-40B4-BE49-F238E27FC236}">
                  <a16:creationId xmlns:a16="http://schemas.microsoft.com/office/drawing/2014/main" id="{02EF78E5-D117-D78F-513D-3D430D2E9C77}"/>
                </a:ext>
              </a:extLst>
            </p:cNvPr>
            <p:cNvCxnSpPr>
              <a:cxnSpLocks/>
            </p:cNvCxnSpPr>
            <p:nvPr/>
          </p:nvCxnSpPr>
          <p:spPr>
            <a:xfrm>
              <a:off x="5724429" y="2911252"/>
              <a:ext cx="0" cy="246737"/>
            </a:xfrm>
            <a:prstGeom prst="line">
              <a:avLst/>
            </a:prstGeom>
            <a:ln w="6350" cap="flat" cmpd="sng" algn="ctr">
              <a:solidFill>
                <a:srgbClr val="00DAD7"/>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ector recto 54">
              <a:extLst>
                <a:ext uri="{FF2B5EF4-FFF2-40B4-BE49-F238E27FC236}">
                  <a16:creationId xmlns:a16="http://schemas.microsoft.com/office/drawing/2014/main" id="{A83077D3-7588-0830-3554-4D76B6DC4741}"/>
                </a:ext>
              </a:extLst>
            </p:cNvPr>
            <p:cNvCxnSpPr>
              <a:cxnSpLocks/>
            </p:cNvCxnSpPr>
            <p:nvPr/>
          </p:nvCxnSpPr>
          <p:spPr>
            <a:xfrm>
              <a:off x="6683377" y="3372985"/>
              <a:ext cx="0" cy="331882"/>
            </a:xfrm>
            <a:prstGeom prst="line">
              <a:avLst/>
            </a:prstGeom>
            <a:ln w="63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 name="Grupo 8">
              <a:extLst>
                <a:ext uri="{FF2B5EF4-FFF2-40B4-BE49-F238E27FC236}">
                  <a16:creationId xmlns:a16="http://schemas.microsoft.com/office/drawing/2014/main" id="{1A5B3368-D8E3-C2D9-4798-8320D383864F}"/>
                </a:ext>
              </a:extLst>
            </p:cNvPr>
            <p:cNvGrpSpPr/>
            <p:nvPr/>
          </p:nvGrpSpPr>
          <p:grpSpPr>
            <a:xfrm>
              <a:off x="4861386" y="1791217"/>
              <a:ext cx="1842268" cy="525768"/>
              <a:chOff x="4971185" y="614630"/>
              <a:chExt cx="1842268" cy="525768"/>
            </a:xfrm>
          </p:grpSpPr>
          <p:sp>
            <p:nvSpPr>
              <p:cNvPr id="52" name="Rectangle: Rounded Corners 8">
                <a:extLst>
                  <a:ext uri="{FF2B5EF4-FFF2-40B4-BE49-F238E27FC236}">
                    <a16:creationId xmlns:a16="http://schemas.microsoft.com/office/drawing/2014/main" id="{92E1454A-B0B8-E4C1-3FA9-977E5D89BCD2}"/>
                  </a:ext>
                </a:extLst>
              </p:cNvPr>
              <p:cNvSpPr/>
              <p:nvPr/>
            </p:nvSpPr>
            <p:spPr>
              <a:xfrm>
                <a:off x="4971185" y="614630"/>
                <a:ext cx="1842268" cy="525768"/>
              </a:xfrm>
              <a:prstGeom prst="roundRect">
                <a:avLst>
                  <a:gd name="adj" fmla="val 4771"/>
                </a:avLst>
              </a:prstGeom>
              <a:noFill/>
              <a:ln w="12700">
                <a:solidFill>
                  <a:srgbClr val="D54998"/>
                </a:solid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endParaRPr lang="en-GB" sz="800" dirty="0">
                  <a:latin typeface="Montserrat SemiBold" panose="00000700000000000000" pitchFamily="2" charset="0"/>
                  <a:ea typeface="Open Sans" panose="020B0606030504020204" pitchFamily="34" charset="0"/>
                  <a:cs typeface="Open Sans" panose="020B0606030504020204" pitchFamily="34" charset="0"/>
                </a:endParaRPr>
              </a:p>
            </p:txBody>
          </p:sp>
          <p:sp>
            <p:nvSpPr>
              <p:cNvPr id="32" name="Rectangle: Rounded Corners 8">
                <a:extLst>
                  <a:ext uri="{FF2B5EF4-FFF2-40B4-BE49-F238E27FC236}">
                    <a16:creationId xmlns:a16="http://schemas.microsoft.com/office/drawing/2014/main" id="{232D5425-D14A-85CA-7ADE-98EA51833A26}"/>
                  </a:ext>
                </a:extLst>
              </p:cNvPr>
              <p:cNvSpPr/>
              <p:nvPr/>
            </p:nvSpPr>
            <p:spPr>
              <a:xfrm>
                <a:off x="5082757" y="855710"/>
                <a:ext cx="480553" cy="183992"/>
              </a:xfrm>
              <a:prstGeom prst="roundRect">
                <a:avLst>
                  <a:gd name="adj" fmla="val 18400"/>
                </a:avLst>
              </a:prstGeom>
              <a:solidFill>
                <a:srgbClr val="D54998"/>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600" dirty="0">
                    <a:latin typeface="Montserrat SemiBold" panose="00000700000000000000" pitchFamily="2" charset="0"/>
                    <a:ea typeface="Open Sans" panose="020B0606030504020204" pitchFamily="34" charset="0"/>
                    <a:cs typeface="Open Sans" panose="020B0606030504020204" pitchFamily="34" charset="0"/>
                  </a:rPr>
                  <a:t>…</a:t>
                </a:r>
              </a:p>
            </p:txBody>
          </p:sp>
          <p:sp>
            <p:nvSpPr>
              <p:cNvPr id="36" name="Rectangle: Rounded Corners 8">
                <a:extLst>
                  <a:ext uri="{FF2B5EF4-FFF2-40B4-BE49-F238E27FC236}">
                    <a16:creationId xmlns:a16="http://schemas.microsoft.com/office/drawing/2014/main" id="{32533225-2B92-598E-803A-C8C142B2886D}"/>
                  </a:ext>
                </a:extLst>
              </p:cNvPr>
              <p:cNvSpPr/>
              <p:nvPr/>
            </p:nvSpPr>
            <p:spPr>
              <a:xfrm>
                <a:off x="5657072" y="855710"/>
                <a:ext cx="480553" cy="183992"/>
              </a:xfrm>
              <a:prstGeom prst="roundRect">
                <a:avLst>
                  <a:gd name="adj" fmla="val 18400"/>
                </a:avLst>
              </a:prstGeom>
              <a:solidFill>
                <a:srgbClr val="D54998"/>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600" dirty="0">
                    <a:latin typeface="Montserrat SemiBold" panose="00000700000000000000" pitchFamily="2" charset="0"/>
                    <a:ea typeface="Open Sans" panose="020B0606030504020204" pitchFamily="34" charset="0"/>
                    <a:cs typeface="Open Sans" panose="020B0606030504020204" pitchFamily="34" charset="0"/>
                  </a:rPr>
                  <a:t>3</a:t>
                </a:r>
                <a:r>
                  <a:rPr lang="en-GB" sz="600" baseline="30000" dirty="0">
                    <a:latin typeface="Montserrat SemiBold" panose="00000700000000000000" pitchFamily="2" charset="0"/>
                    <a:ea typeface="Open Sans" panose="020B0606030504020204" pitchFamily="34" charset="0"/>
                    <a:cs typeface="Open Sans" panose="020B0606030504020204" pitchFamily="34" charset="0"/>
                  </a:rPr>
                  <a:t>rd</a:t>
                </a:r>
                <a:r>
                  <a:rPr lang="en-GB" sz="600" dirty="0">
                    <a:latin typeface="Montserrat SemiBold" panose="00000700000000000000" pitchFamily="2" charset="0"/>
                    <a:ea typeface="Open Sans" panose="020B0606030504020204" pitchFamily="34" charset="0"/>
                    <a:cs typeface="Open Sans" panose="020B0606030504020204" pitchFamily="34" charset="0"/>
                  </a:rPr>
                  <a:t> party</a:t>
                </a:r>
              </a:p>
            </p:txBody>
          </p:sp>
          <p:sp>
            <p:nvSpPr>
              <p:cNvPr id="44" name="Rectangle: Rounded Corners 8">
                <a:extLst>
                  <a:ext uri="{FF2B5EF4-FFF2-40B4-BE49-F238E27FC236}">
                    <a16:creationId xmlns:a16="http://schemas.microsoft.com/office/drawing/2014/main" id="{E9104B90-79CE-6BE0-4218-FEA8C448BDF9}"/>
                  </a:ext>
                </a:extLst>
              </p:cNvPr>
              <p:cNvSpPr/>
              <p:nvPr/>
            </p:nvSpPr>
            <p:spPr>
              <a:xfrm>
                <a:off x="6231387" y="851663"/>
                <a:ext cx="480553" cy="183992"/>
              </a:xfrm>
              <a:prstGeom prst="roundRect">
                <a:avLst>
                  <a:gd name="adj" fmla="val 18400"/>
                </a:avLst>
              </a:prstGeom>
              <a:solidFill>
                <a:srgbClr val="D54998"/>
              </a:solidFill>
              <a:ln w="12700">
                <a:noFill/>
              </a:ln>
            </p:spPr>
            <p:style>
              <a:lnRef idx="2">
                <a:schemeClr val="accent2">
                  <a:shade val="50000"/>
                </a:schemeClr>
              </a:lnRef>
              <a:fillRef idx="1">
                <a:schemeClr val="accent2"/>
              </a:fillRef>
              <a:effectRef idx="0">
                <a:schemeClr val="accent2"/>
              </a:effectRef>
              <a:fontRef idx="minor">
                <a:schemeClr val="lt1"/>
              </a:fontRef>
            </p:style>
            <p:txBody>
              <a:bodyPr wrap="none" lIns="72000" tIns="36000" rIns="72000" bIns="36000" rtlCol="0" anchor="ctr" anchorCtr="1"/>
              <a:lstStyle/>
              <a:p>
                <a:pPr algn="ctr"/>
                <a:r>
                  <a:rPr lang="en-GB" sz="600" dirty="0">
                    <a:latin typeface="Montserrat SemiBold" panose="00000700000000000000" pitchFamily="2" charset="0"/>
                    <a:ea typeface="Open Sans" panose="020B0606030504020204" pitchFamily="34" charset="0"/>
                    <a:cs typeface="Open Sans" panose="020B0606030504020204" pitchFamily="34" charset="0"/>
                  </a:rPr>
                  <a:t>3</a:t>
                </a:r>
                <a:r>
                  <a:rPr lang="en-GB" sz="600" baseline="30000" dirty="0">
                    <a:latin typeface="Montserrat SemiBold" panose="00000700000000000000" pitchFamily="2" charset="0"/>
                    <a:ea typeface="Open Sans" panose="020B0606030504020204" pitchFamily="34" charset="0"/>
                    <a:cs typeface="Open Sans" panose="020B0606030504020204" pitchFamily="34" charset="0"/>
                  </a:rPr>
                  <a:t>rd</a:t>
                </a:r>
                <a:r>
                  <a:rPr lang="en-GB" sz="600" dirty="0">
                    <a:latin typeface="Montserrat SemiBold" panose="00000700000000000000" pitchFamily="2" charset="0"/>
                    <a:ea typeface="Open Sans" panose="020B0606030504020204" pitchFamily="34" charset="0"/>
                    <a:cs typeface="Open Sans" panose="020B0606030504020204" pitchFamily="34" charset="0"/>
                  </a:rPr>
                  <a:t> party</a:t>
                </a:r>
              </a:p>
            </p:txBody>
          </p:sp>
          <p:sp>
            <p:nvSpPr>
              <p:cNvPr id="57" name="Rectángulo 16">
                <a:extLst>
                  <a:ext uri="{FF2B5EF4-FFF2-40B4-BE49-F238E27FC236}">
                    <a16:creationId xmlns:a16="http://schemas.microsoft.com/office/drawing/2014/main" id="{1CD5F77E-597B-2ECF-BAF4-03799094AFF2}"/>
                  </a:ext>
                </a:extLst>
              </p:cNvPr>
              <p:cNvSpPr/>
              <p:nvPr/>
            </p:nvSpPr>
            <p:spPr>
              <a:xfrm>
                <a:off x="5010965" y="634842"/>
                <a:ext cx="725693" cy="215444"/>
              </a:xfrm>
              <a:prstGeom prst="rect">
                <a:avLst/>
              </a:prstGeom>
              <a:noFill/>
              <a:ln w="12700">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2000" rIns="72000" rtlCol="0" anchor="ctr" anchorCtr="0">
                <a:spAutoFit/>
              </a:bodyPr>
              <a:lstStyle>
                <a:lvl1pPr>
                  <a:defRPr sz="1200">
                    <a:solidFill>
                      <a:srgbClr val="FFFFFF"/>
                    </a:solidFill>
                    <a:latin typeface="Open Sans"/>
                    <a:ea typeface="Open Sans"/>
                    <a:cs typeface="Open Sans"/>
                    <a:sym typeface="Open Sans"/>
                  </a:defRPr>
                </a:lvl1pPr>
              </a:lstStyle>
              <a:p>
                <a:r>
                  <a:rPr lang="es-ES" sz="800" i="1" dirty="0" err="1">
                    <a:solidFill>
                      <a:srgbClr val="D54998"/>
                    </a:solidFill>
                    <a:latin typeface="Open Sans" panose="020B0606030504020204" pitchFamily="34" charset="0"/>
                    <a:ea typeface="Open Sans" panose="020B0606030504020204" pitchFamily="34" charset="0"/>
                    <a:cs typeface="Open Sans" panose="020B0606030504020204" pitchFamily="34" charset="0"/>
                  </a:rPr>
                  <a:t>Pre-bundling</a:t>
                </a:r>
                <a:endParaRPr sz="800" b="1" i="1" dirty="0">
                  <a:solidFill>
                    <a:srgbClr val="D54998"/>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5" name="Conector: angular 14">
              <a:extLst>
                <a:ext uri="{FF2B5EF4-FFF2-40B4-BE49-F238E27FC236}">
                  <a16:creationId xmlns:a16="http://schemas.microsoft.com/office/drawing/2014/main" id="{269687F4-E398-CF4C-E5BF-080F18FE73E5}"/>
                </a:ext>
              </a:extLst>
            </p:cNvPr>
            <p:cNvCxnSpPr>
              <a:stCxn id="22" idx="0"/>
              <a:endCxn id="44" idx="3"/>
            </p:cNvCxnSpPr>
            <p:nvPr/>
          </p:nvCxnSpPr>
          <p:spPr>
            <a:xfrm rot="16200000" flipV="1">
              <a:off x="7241198" y="1481190"/>
              <a:ext cx="258417" cy="1536530"/>
            </a:xfrm>
            <a:prstGeom prst="bentConnector2">
              <a:avLst/>
            </a:prstGeom>
            <a:ln w="12700" cap="flat" cmpd="sng" algn="ctr">
              <a:solidFill>
                <a:srgbClr val="00DAD7"/>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69" name="TextBox 3">
            <a:extLst>
              <a:ext uri="{FF2B5EF4-FFF2-40B4-BE49-F238E27FC236}">
                <a16:creationId xmlns:a16="http://schemas.microsoft.com/office/drawing/2014/main" id="{739F9F7A-96AD-3694-7F9A-700E6A675515}"/>
              </a:ext>
            </a:extLst>
          </p:cNvPr>
          <p:cNvSpPr txBox="1"/>
          <p:nvPr/>
        </p:nvSpPr>
        <p:spPr>
          <a:xfrm>
            <a:off x="809797" y="948046"/>
            <a:ext cx="3580368"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400" dirty="0"/>
              <a:t>2 categorías de módulos, se tratan de manera diferenciada</a:t>
            </a:r>
            <a:endParaRPr sz="1400" dirty="0"/>
          </a:p>
        </p:txBody>
      </p:sp>
      <p:pic>
        <p:nvPicPr>
          <p:cNvPr id="70" name="Gráfico 69">
            <a:extLst>
              <a:ext uri="{FF2B5EF4-FFF2-40B4-BE49-F238E27FC236}">
                <a16:creationId xmlns:a16="http://schemas.microsoft.com/office/drawing/2014/main" id="{A597F527-47A0-F0D6-D470-76CB2E484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70204" y="1099713"/>
            <a:ext cx="302754" cy="302754"/>
          </a:xfrm>
          <a:prstGeom prst="rect">
            <a:avLst/>
          </a:prstGeom>
        </p:spPr>
      </p:pic>
      <p:sp>
        <p:nvSpPr>
          <p:cNvPr id="72" name="CuadroTexto 71">
            <a:extLst>
              <a:ext uri="{FF2B5EF4-FFF2-40B4-BE49-F238E27FC236}">
                <a16:creationId xmlns:a16="http://schemas.microsoft.com/office/drawing/2014/main" id="{C70676D9-721A-99B4-C332-CF3223118FAB}"/>
              </a:ext>
            </a:extLst>
          </p:cNvPr>
          <p:cNvSpPr txBox="1"/>
          <p:nvPr/>
        </p:nvSpPr>
        <p:spPr>
          <a:xfrm>
            <a:off x="4972958" y="1085440"/>
            <a:ext cx="1496614" cy="307777"/>
          </a:xfrm>
          <a:prstGeom prst="rect">
            <a:avLst/>
          </a:prstGeom>
          <a:solidFill>
            <a:schemeClr val="bg1"/>
          </a:solidFill>
        </p:spPr>
        <p:txBody>
          <a:bodyPr wrap="none" lIns="108000"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GB" sz="1400" dirty="0"/>
              <a:t>Nuevo </a:t>
            </a:r>
            <a:r>
              <a:rPr lang="en-GB" sz="1400" dirty="0" err="1"/>
              <a:t>enfoque</a:t>
            </a:r>
            <a:endParaRPr lang="es-ES" sz="1400" dirty="0"/>
          </a:p>
        </p:txBody>
      </p:sp>
    </p:spTree>
    <p:extLst>
      <p:ext uri="{BB962C8B-B14F-4D97-AF65-F5344CB8AC3E}">
        <p14:creationId xmlns:p14="http://schemas.microsoft.com/office/powerpoint/2010/main" val="25641315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Vite - flujo desarrollo</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9" name="Rectángulo 52">
            <a:extLst>
              <a:ext uri="{FF2B5EF4-FFF2-40B4-BE49-F238E27FC236}">
                <a16:creationId xmlns:a16="http://schemas.microsoft.com/office/drawing/2014/main" id="{2470FFC3-06E4-46FD-2DE6-04DE15011E46}"/>
              </a:ext>
            </a:extLst>
          </p:cNvPr>
          <p:cNvSpPr/>
          <p:nvPr/>
        </p:nvSpPr>
        <p:spPr>
          <a:xfrm>
            <a:off x="721699" y="947601"/>
            <a:ext cx="804064" cy="307775"/>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400" dirty="0"/>
              <a:t>Ventajas</a:t>
            </a:r>
            <a:endParaRPr sz="1400" dirty="0"/>
          </a:p>
        </p:txBody>
      </p:sp>
      <p:sp>
        <p:nvSpPr>
          <p:cNvPr id="17" name="TextBox 3">
            <a:extLst>
              <a:ext uri="{FF2B5EF4-FFF2-40B4-BE49-F238E27FC236}">
                <a16:creationId xmlns:a16="http://schemas.microsoft.com/office/drawing/2014/main" id="{22494CDD-78EA-835B-3579-911136DFC01E}"/>
              </a:ext>
            </a:extLst>
          </p:cNvPr>
          <p:cNvSpPr txBox="1"/>
          <p:nvPr/>
        </p:nvSpPr>
        <p:spPr>
          <a:xfrm>
            <a:off x="721699" y="1393946"/>
            <a:ext cx="4145914" cy="3471799"/>
          </a:xfrm>
          <a:prstGeom prst="rect">
            <a:avLst/>
          </a:prstGeom>
          <a:noFill/>
          <a:ln w="12700">
            <a:noFill/>
          </a:ln>
        </p:spPr>
        <p:txBody>
          <a:bodyPr wrap="square" lIns="72000" rIns="72000" rtlCol="0" anchor="t" anchorCtr="0">
            <a:noAutofit/>
          </a:bodyPr>
          <a:lstStyle/>
          <a:p>
            <a:pPr marL="171450" indent="-171450">
              <a:spcBef>
                <a:spcPts val="600"/>
              </a:spcBef>
              <a:buBlip>
                <a:blip r:embed="rId3"/>
              </a:buBlip>
            </a:pPr>
            <a:r>
              <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Disponibilidad inmediata</a:t>
            </a:r>
          </a:p>
          <a:p>
            <a:pPr lvl="2" indent="0">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El navegador resuelve el árbol de módulos en tiempo real mediante </a:t>
            </a:r>
            <a:r>
              <a:rPr lang="es-E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peticiones http</a:t>
            </a:r>
          </a:p>
          <a:p>
            <a:pPr marL="171450" indent="-171450">
              <a:spcBef>
                <a:spcPts val="600"/>
              </a:spcBef>
              <a:buBlip>
                <a:blip r:embed="rId3"/>
              </a:buBlip>
            </a:pPr>
            <a:r>
              <a:rPr lang="es-ES" sz="12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Lazy-loading</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nativo (sintaxis de </a:t>
            </a:r>
            <a:r>
              <a:rPr lang="es-E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dinámico)</a:t>
            </a:r>
          </a:p>
          <a:p>
            <a:pPr lvl="1" indent="0">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El navegador solicita módulos solo cuando los necesita</a:t>
            </a:r>
          </a:p>
          <a:p>
            <a:pPr marL="171450" indent="-171450">
              <a:spcBef>
                <a:spcPts val="600"/>
              </a:spcBef>
              <a:buBlip>
                <a:blip r:embed="rId3"/>
              </a:buBlip>
            </a:pPr>
            <a:r>
              <a:rPr lang="es-E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Code</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s-ES" sz="12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updates</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casi </a:t>
            </a:r>
            <a:r>
              <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inmediatos</a:t>
            </a:r>
          </a:p>
          <a:p>
            <a:pPr>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El navegador </a:t>
            </a:r>
            <a:r>
              <a:rPr lang="es-E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sirve en caliente</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los módulos editados</a:t>
            </a:r>
          </a:p>
          <a:p>
            <a:pPr>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 hay que reconstruir </a:t>
            </a:r>
            <a:r>
              <a:rPr lang="es-E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ningún </a:t>
            </a:r>
            <a:r>
              <a:rPr lang="es-ES" sz="1200" b="1"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bundle</a:t>
            </a:r>
            <a:endParaRPr lang="es-ES" sz="1200" b="1"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spcBef>
                <a:spcPts val="600"/>
              </a:spcBef>
              <a:buBlip>
                <a:blip r:embed="rId3"/>
              </a:buBlip>
            </a:pPr>
            <a:r>
              <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HMR</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 nivel de módulo ESM</a:t>
            </a:r>
          </a:p>
          <a:p>
            <a:pPr>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Recargas con bisturí (muy granulares)</a:t>
            </a:r>
          </a:p>
          <a:p>
            <a:pPr marL="171450" indent="-171450">
              <a:spcBef>
                <a:spcPts val="600"/>
              </a:spcBef>
              <a:buBlip>
                <a:blip r:embed="rId3"/>
              </a:buBlip>
            </a:pPr>
            <a:r>
              <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Cache</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 nivel de petición http</a:t>
            </a:r>
          </a:p>
          <a:p>
            <a:pPr>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Código fuente - </a:t>
            </a:r>
            <a:r>
              <a:rPr lang="es-ES" sz="1200" dirty="0">
                <a:solidFill>
                  <a:schemeClr val="tx1">
                    <a:lumMod val="50000"/>
                    <a:lumOff val="50000"/>
                  </a:schemeClr>
                </a:solidFill>
                <a:latin typeface="Monospac821 BT" panose="020B0609020202020204" pitchFamily="49" charset="0"/>
                <a:ea typeface="Open Sans" panose="020B0606030504020204" pitchFamily="34" charset="0"/>
                <a:cs typeface="Open Sans" panose="020B0606030504020204" pitchFamily="34" charset="0"/>
              </a:rPr>
              <a:t>304 </a:t>
            </a:r>
            <a:r>
              <a:rPr lang="es-ES" sz="1200" dirty="0" err="1">
                <a:solidFill>
                  <a:schemeClr val="tx1">
                    <a:lumMod val="50000"/>
                    <a:lumOff val="50000"/>
                  </a:schemeClr>
                </a:solidFill>
                <a:latin typeface="Monospac821 BT" panose="020B0609020202020204" pitchFamily="49" charset="0"/>
                <a:ea typeface="Open Sans" panose="020B0606030504020204" pitchFamily="34" charset="0"/>
                <a:cs typeface="Open Sans" panose="020B0606030504020204" pitchFamily="34" charset="0"/>
              </a:rPr>
              <a:t>Not</a:t>
            </a:r>
            <a:r>
              <a:rPr lang="es-ES" sz="1200" dirty="0">
                <a:solidFill>
                  <a:schemeClr val="tx1">
                    <a:lumMod val="50000"/>
                    <a:lumOff val="50000"/>
                  </a:schemeClr>
                </a:solidFill>
                <a:latin typeface="Monospac821 BT" panose="020B0609020202020204" pitchFamily="49" charset="0"/>
                <a:ea typeface="Open Sans" panose="020B0606030504020204" pitchFamily="34" charset="0"/>
                <a:cs typeface="Open Sans" panose="020B0606030504020204" pitchFamily="34" charset="0"/>
              </a:rPr>
              <a:t> </a:t>
            </a:r>
            <a:r>
              <a:rPr lang="es-ES" sz="1200" dirty="0" err="1">
                <a:solidFill>
                  <a:schemeClr val="tx1">
                    <a:lumMod val="50000"/>
                    <a:lumOff val="50000"/>
                  </a:schemeClr>
                </a:solidFill>
                <a:latin typeface="Monospac821 BT" panose="020B0609020202020204" pitchFamily="49" charset="0"/>
                <a:ea typeface="Open Sans" panose="020B0606030504020204" pitchFamily="34" charset="0"/>
                <a:cs typeface="Open Sans" panose="020B0606030504020204" pitchFamily="34" charset="0"/>
              </a:rPr>
              <a:t>Modified</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 Redirige a cache</a:t>
            </a:r>
          </a:p>
          <a:p>
            <a:pPr>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Dependencias -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strong</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cache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hashing</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 </a:t>
            </a: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Reusa</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hasta nuevo hash</a:t>
            </a:r>
          </a:p>
          <a:p>
            <a:pPr>
              <a:spcBef>
                <a:spcPts val="600"/>
              </a:spcBef>
            </a:pPr>
            <a:endParaRPr lang="es-ES" sz="1200" b="1"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a:spcBef>
                <a:spcPts val="600"/>
              </a:spcBef>
            </a:pPr>
            <a:endParaRPr lang="es-ES" sz="1200" b="1"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ángulo 52">
            <a:extLst>
              <a:ext uri="{FF2B5EF4-FFF2-40B4-BE49-F238E27FC236}">
                <a16:creationId xmlns:a16="http://schemas.microsoft.com/office/drawing/2014/main" id="{306AED42-FFA6-7E9E-69F7-FEF39E02DDDA}"/>
              </a:ext>
            </a:extLst>
          </p:cNvPr>
          <p:cNvSpPr/>
          <p:nvPr/>
        </p:nvSpPr>
        <p:spPr>
          <a:xfrm>
            <a:off x="5209207" y="947601"/>
            <a:ext cx="1365115" cy="307775"/>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400" dirty="0"/>
              <a:t>Inconvenientes</a:t>
            </a:r>
            <a:endParaRPr sz="1400" dirty="0"/>
          </a:p>
        </p:txBody>
      </p:sp>
      <p:sp>
        <p:nvSpPr>
          <p:cNvPr id="21" name="TextBox 3">
            <a:extLst>
              <a:ext uri="{FF2B5EF4-FFF2-40B4-BE49-F238E27FC236}">
                <a16:creationId xmlns:a16="http://schemas.microsoft.com/office/drawing/2014/main" id="{D0242288-9977-1E43-6A45-236E8F3503C4}"/>
              </a:ext>
            </a:extLst>
          </p:cNvPr>
          <p:cNvSpPr txBox="1"/>
          <p:nvPr/>
        </p:nvSpPr>
        <p:spPr>
          <a:xfrm>
            <a:off x="5209207" y="1393945"/>
            <a:ext cx="3598408" cy="3471799"/>
          </a:xfrm>
          <a:prstGeom prst="rect">
            <a:avLst/>
          </a:prstGeom>
          <a:noFill/>
          <a:ln w="12700">
            <a:noFill/>
          </a:ln>
        </p:spPr>
        <p:txBody>
          <a:bodyPr wrap="square" lIns="72000" rIns="72000" rtlCol="0" anchor="t" anchorCtr="0">
            <a:noAutofit/>
          </a:bodyPr>
          <a:lstStyle/>
          <a:p>
            <a:pPr marL="171450" indent="-171450">
              <a:spcBef>
                <a:spcPts val="600"/>
              </a:spcBef>
              <a:buBlip>
                <a:blip r:embed="rId4"/>
              </a:buBlip>
            </a:pPr>
            <a:r>
              <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Comportamiento</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desalineado</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DEV vs PROD</a:t>
            </a:r>
          </a:p>
          <a:p>
            <a:pPr>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Bugs en producción no reproducible en desarrollo o viceversa</a:t>
            </a:r>
            <a:endParaRPr lang="es-E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spcBef>
                <a:spcPts val="600"/>
              </a:spcBef>
              <a:buBlip>
                <a:blip r:embed="rId4"/>
              </a:buBlip>
            </a:pPr>
            <a:r>
              <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Compatibilidad </a:t>
            </a:r>
            <a:r>
              <a:rPr lang="es-E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navegadores</a:t>
            </a:r>
          </a:p>
          <a:p>
            <a:pPr>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Los módulos nativos de ECMAScript, así como ciertas sintaxis específicas de estos, requieren navegadores compatibles</a:t>
            </a:r>
          </a:p>
          <a:p>
            <a:pPr marL="171450" indent="-171450">
              <a:spcBef>
                <a:spcPts val="600"/>
              </a:spcBef>
              <a:buBlip>
                <a:blip r:embed="rId4"/>
              </a:buBlip>
            </a:pPr>
            <a:r>
              <a:rPr lang="es-ES" sz="12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Isolated</a:t>
            </a:r>
            <a:r>
              <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modules</a:t>
            </a:r>
          </a:p>
          <a:p>
            <a:pPr>
              <a:spcBef>
                <a:spcPts val="600"/>
              </a:spcBef>
            </a:pP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Soporta TS </a:t>
            </a:r>
            <a:r>
              <a:rPr lang="es-ES" sz="12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out</a:t>
            </a:r>
            <a:r>
              <a:rPr lang="es-ES" sz="12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2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of</a:t>
            </a:r>
            <a:r>
              <a:rPr lang="es-ES" sz="12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s-ES" sz="12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the</a:t>
            </a:r>
            <a:r>
              <a:rPr lang="es-ES" sz="12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box</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pero en modo </a:t>
            </a:r>
            <a:r>
              <a:rPr lang="es-ES" sz="12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isolated</a:t>
            </a:r>
            <a:r>
              <a:rPr lang="es-ES" sz="1200" i="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modules</a:t>
            </a:r>
            <a:endParaRPr lang="es-ES" sz="1200" b="1"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spcBef>
                <a:spcPts val="600"/>
              </a:spcBef>
              <a:buBlip>
                <a:blip r:embed="rId4"/>
              </a:buBlip>
            </a:pPr>
            <a:r>
              <a:rPr lang="es-ES" sz="12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Opinionado</a:t>
            </a:r>
            <a:endParaRPr lang="es-ES" sz="1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a:spcBef>
                <a:spcPts val="600"/>
              </a:spcBef>
            </a:pPr>
            <a:r>
              <a:rPr lang="es-ES" sz="1200"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Sintáxis</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/directivas exclusivas de Vite (</a:t>
            </a:r>
            <a:r>
              <a:rPr lang="es-ES" sz="1200" dirty="0" err="1">
                <a:solidFill>
                  <a:schemeClr val="tx1">
                    <a:lumMod val="50000"/>
                    <a:lumOff val="50000"/>
                  </a:schemeClr>
                </a:solidFill>
                <a:latin typeface="Monospac821 BT" panose="020B0609020202020204" pitchFamily="49" charset="0"/>
                <a:ea typeface="Open Sans" panose="020B0606030504020204" pitchFamily="34" charset="0"/>
                <a:cs typeface="Open Sans" panose="020B0606030504020204" pitchFamily="34" charset="0"/>
              </a:rPr>
              <a:t>import.meta.glob</a:t>
            </a:r>
            <a:r>
              <a:rPr lang="es-E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que sólo Vite conoce y entiende. Te acoplas.</a:t>
            </a:r>
            <a:endParaRPr lang="es-ES" sz="1200" b="1" i="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8868772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Vite - flujo producción</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8" name="TextBox 3">
            <a:extLst>
              <a:ext uri="{FF2B5EF4-FFF2-40B4-BE49-F238E27FC236}">
                <a16:creationId xmlns:a16="http://schemas.microsoft.com/office/drawing/2014/main" id="{F8093583-5483-41D5-F4D2-AC4A883B72BF}"/>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Si en producción continuásemos con módulos nativos:</a:t>
            </a:r>
            <a:endParaRPr sz="1600" b="1" dirty="0"/>
          </a:p>
        </p:txBody>
      </p:sp>
      <p:sp>
        <p:nvSpPr>
          <p:cNvPr id="89" name="TextBox 3">
            <a:extLst>
              <a:ext uri="{FF2B5EF4-FFF2-40B4-BE49-F238E27FC236}">
                <a16:creationId xmlns:a16="http://schemas.microsoft.com/office/drawing/2014/main" id="{1916A55C-63C9-E206-A7D7-9611E217D888}"/>
              </a:ext>
            </a:extLst>
          </p:cNvPr>
          <p:cNvSpPr txBox="1"/>
          <p:nvPr/>
        </p:nvSpPr>
        <p:spPr>
          <a:xfrm>
            <a:off x="1239980" y="1325084"/>
            <a:ext cx="7653195" cy="1692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spcBef>
                <a:spcPts val="1200"/>
              </a:spcBef>
              <a:buFont typeface="Open Sans" panose="020B0606030504020204" pitchFamily="34" charset="0"/>
              <a:buChar char="-"/>
            </a:pPr>
            <a:r>
              <a:rPr lang="es-ES" sz="1600" dirty="0"/>
              <a:t>Sería ineficiente servir </a:t>
            </a:r>
            <a:r>
              <a:rPr lang="es-ES" sz="1600" b="1" dirty="0"/>
              <a:t>cientos o miles de módulos</a:t>
            </a:r>
          </a:p>
          <a:p>
            <a:pPr>
              <a:spcBef>
                <a:spcPts val="1200"/>
              </a:spcBef>
              <a:buFont typeface="Open Sans" panose="020B0606030504020204" pitchFamily="34" charset="0"/>
              <a:buChar char="-"/>
            </a:pPr>
            <a:r>
              <a:rPr lang="es-ES" sz="1600" dirty="0"/>
              <a:t>Se generaría una </a:t>
            </a:r>
            <a:r>
              <a:rPr lang="es-ES" sz="1600" b="1" dirty="0"/>
              <a:t>avalancha de peticiones</a:t>
            </a:r>
            <a:r>
              <a:rPr lang="es-ES" sz="1600" dirty="0"/>
              <a:t> en navegador que podría congestionarlo e impactar la </a:t>
            </a:r>
            <a:r>
              <a:rPr lang="es-ES" sz="1600" b="1" dirty="0"/>
              <a:t>experiencia de usuario</a:t>
            </a:r>
          </a:p>
          <a:p>
            <a:pPr>
              <a:spcBef>
                <a:spcPts val="1200"/>
              </a:spcBef>
              <a:buFont typeface="Open Sans" panose="020B0606030504020204" pitchFamily="34" charset="0"/>
              <a:buChar char="-"/>
            </a:pPr>
            <a:r>
              <a:rPr lang="es-ES" sz="1600" dirty="0"/>
              <a:t>En </a:t>
            </a:r>
            <a:r>
              <a:rPr lang="es-ES" sz="1600" b="1" dirty="0"/>
              <a:t>desarrollo</a:t>
            </a:r>
            <a:r>
              <a:rPr lang="es-ES" sz="1600" dirty="0"/>
              <a:t> es útil porque prima la </a:t>
            </a:r>
            <a:r>
              <a:rPr lang="es-ES" sz="1600" b="1" dirty="0"/>
              <a:t>inmediatez del cambio</a:t>
            </a:r>
            <a:r>
              <a:rPr lang="es-ES" sz="1600" dirty="0"/>
              <a:t> o edición</a:t>
            </a:r>
          </a:p>
          <a:p>
            <a:pPr>
              <a:spcBef>
                <a:spcPts val="1200"/>
              </a:spcBef>
              <a:buFont typeface="Open Sans" panose="020B0606030504020204" pitchFamily="34" charset="0"/>
              <a:buChar char="-"/>
            </a:pPr>
            <a:r>
              <a:rPr lang="es-ES" sz="1600" dirty="0"/>
              <a:t>En </a:t>
            </a:r>
            <a:r>
              <a:rPr lang="es-ES" sz="1600" b="1" dirty="0"/>
              <a:t>producción</a:t>
            </a:r>
            <a:r>
              <a:rPr lang="es-ES" sz="1600" dirty="0"/>
              <a:t> buscamos </a:t>
            </a:r>
            <a:r>
              <a:rPr lang="es-ES" sz="1600" b="1" dirty="0"/>
              <a:t>equilibrio</a:t>
            </a:r>
            <a:r>
              <a:rPr lang="es-ES" sz="1600" dirty="0"/>
              <a:t> entre tiempo de carga y peticiones</a:t>
            </a:r>
            <a:endParaRPr sz="1600" dirty="0"/>
          </a:p>
        </p:txBody>
      </p:sp>
      <p:sp>
        <p:nvSpPr>
          <p:cNvPr id="90" name="TextBox 3">
            <a:extLst>
              <a:ext uri="{FF2B5EF4-FFF2-40B4-BE49-F238E27FC236}">
                <a16:creationId xmlns:a16="http://schemas.microsoft.com/office/drawing/2014/main" id="{0375CFD7-C7D0-42AD-D467-D231CB655F8E}"/>
              </a:ext>
            </a:extLst>
          </p:cNvPr>
          <p:cNvSpPr txBox="1"/>
          <p:nvPr/>
        </p:nvSpPr>
        <p:spPr>
          <a:xfrm>
            <a:off x="900110" y="334652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Por tanto, en producción </a:t>
            </a:r>
            <a:r>
              <a:rPr lang="es-ES" sz="1600" b="1" dirty="0"/>
              <a:t>SI</a:t>
            </a:r>
            <a:r>
              <a:rPr lang="es-ES" sz="1600" dirty="0"/>
              <a:t> recurrimos a un esquema de </a:t>
            </a:r>
            <a:r>
              <a:rPr lang="es-ES" sz="1600" b="1" i="1" dirty="0" err="1"/>
              <a:t>bundling</a:t>
            </a:r>
            <a:r>
              <a:rPr lang="es-ES" sz="1600" b="1" dirty="0"/>
              <a:t> clásico</a:t>
            </a:r>
            <a:endParaRPr sz="1600" b="1" dirty="0"/>
          </a:p>
        </p:txBody>
      </p:sp>
      <p:sp>
        <p:nvSpPr>
          <p:cNvPr id="93" name="TextBox 3">
            <a:extLst>
              <a:ext uri="{FF2B5EF4-FFF2-40B4-BE49-F238E27FC236}">
                <a16:creationId xmlns:a16="http://schemas.microsoft.com/office/drawing/2014/main" id="{912FA90F-9CDE-6AE0-2A4D-13F4C5305528}"/>
              </a:ext>
            </a:extLst>
          </p:cNvPr>
          <p:cNvSpPr txBox="1"/>
          <p:nvPr/>
        </p:nvSpPr>
        <p:spPr>
          <a:xfrm>
            <a:off x="1202084" y="4409273"/>
            <a:ext cx="7435479" cy="338554"/>
          </a:xfrm>
          <a:prstGeom prst="rect">
            <a:avLst/>
          </a:prstGeom>
          <a:noFill/>
        </p:spPr>
        <p:txBody>
          <a:bodyPr wrap="square" lIns="0" rtlCol="0">
            <a:spAutoFit/>
          </a:bodyPr>
          <a:lstStyle/>
          <a:p>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Si bien </a:t>
            </a:r>
            <a:r>
              <a:rPr lang="es-ES" sz="800"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esbuild</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es enormemente rápido y se usa habitualmente para librerías, no está 100% maduro para empaquetado de aplicaciones debido a características aún en desarrollo como </a:t>
            </a:r>
            <a:r>
              <a:rPr lang="es-ES" sz="800" i="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code-splitting</a:t>
            </a:r>
            <a:r>
              <a:rPr lang="es-E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o manejo de CSS</a:t>
            </a:r>
          </a:p>
        </p:txBody>
      </p:sp>
      <p:sp>
        <p:nvSpPr>
          <p:cNvPr id="94" name="TextBox 3">
            <a:extLst>
              <a:ext uri="{FF2B5EF4-FFF2-40B4-BE49-F238E27FC236}">
                <a16:creationId xmlns:a16="http://schemas.microsoft.com/office/drawing/2014/main" id="{E71C7547-EC50-E8E0-24A9-7059092C60A8}"/>
              </a:ext>
            </a:extLst>
          </p:cNvPr>
          <p:cNvSpPr txBox="1"/>
          <p:nvPr/>
        </p:nvSpPr>
        <p:spPr>
          <a:xfrm>
            <a:off x="900109" y="3828144"/>
            <a:ext cx="7653195"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Se emplea </a:t>
            </a:r>
            <a:r>
              <a:rPr lang="es-ES" sz="1600" b="1" dirty="0" err="1"/>
              <a:t>rollup</a:t>
            </a:r>
            <a:r>
              <a:rPr lang="es-ES" sz="1600" dirty="0"/>
              <a:t>, con la vista puesta a ser sustituido por alternativas más eficientes en el futuro, como </a:t>
            </a:r>
            <a:r>
              <a:rPr lang="es-ES" sz="1600" b="1" dirty="0" err="1"/>
              <a:t>esbuild</a:t>
            </a:r>
            <a:r>
              <a:rPr lang="es-ES" sz="1600" dirty="0"/>
              <a:t>* o </a:t>
            </a:r>
            <a:r>
              <a:rPr lang="es-ES" sz="1600" b="1" dirty="0" err="1"/>
              <a:t>rolldown</a:t>
            </a:r>
            <a:endParaRPr sz="1600" b="1" dirty="0"/>
          </a:p>
        </p:txBody>
      </p:sp>
    </p:spTree>
    <p:extLst>
      <p:ext uri="{BB962C8B-B14F-4D97-AF65-F5344CB8AC3E}">
        <p14:creationId xmlns:p14="http://schemas.microsoft.com/office/powerpoint/2010/main" val="333242619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1535</TotalTime>
  <Words>3124</Words>
  <Application>Microsoft Office PowerPoint</Application>
  <PresentationFormat>Presentación en pantalla (16:9)</PresentationFormat>
  <Paragraphs>261</Paragraphs>
  <Slides>11</Slides>
  <Notes>7</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11</vt:i4>
      </vt:variant>
    </vt:vector>
  </HeadingPairs>
  <TitlesOfParts>
    <vt:vector size="23" baseType="lpstr">
      <vt:lpstr>-apple-system</vt:lpstr>
      <vt:lpstr>Arial</vt:lpstr>
      <vt:lpstr>Calibri</vt:lpstr>
      <vt:lpstr>Dank Mono Regular</vt:lpstr>
      <vt:lpstr>Monospac821 BT</vt:lpstr>
      <vt:lpstr>Montserrat SemiBold</vt:lpstr>
      <vt:lpstr>Neo Sans Std</vt:lpstr>
      <vt:lpstr>Neo Sans Std Light</vt:lpstr>
      <vt:lpstr>Neo Sans Std Medium</vt:lpstr>
      <vt:lpstr>Open Sans</vt:lpstr>
      <vt:lpstr>Wingdings</vt:lpstr>
      <vt:lpstr>Office Theme</vt:lpstr>
      <vt:lpstr>Presentación de PowerPoint</vt:lpstr>
      <vt:lpstr>Panorama anterior a Vite</vt:lpstr>
      <vt:lpstr>Comparativa resumida</vt:lpstr>
      <vt:lpstr>El problema del rendimiento</vt:lpstr>
      <vt:lpstr>Vite entra en escena</vt:lpstr>
      <vt:lpstr>Bundling clásico</vt:lpstr>
      <vt:lpstr>Vite - flujo desarrollo</vt:lpstr>
      <vt:lpstr>Vite - flujo desarrollo</vt:lpstr>
      <vt:lpstr>Vite - flujo producción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qué está hecha la web</dc:title>
  <dc:creator>Javier Calzado</dc:creator>
  <cp:lastModifiedBy>Javier Calzado</cp:lastModifiedBy>
  <cp:revision>454</cp:revision>
  <dcterms:modified xsi:type="dcterms:W3CDTF">2025-07-11T15:15:23Z</dcterms:modified>
</cp:coreProperties>
</file>