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737" r:id="rId4"/>
    <p:sldId id="666" r:id="rId5"/>
    <p:sldId id="667" r:id="rId6"/>
    <p:sldId id="738" r:id="rId7"/>
    <p:sldId id="739" r:id="rId8"/>
    <p:sldId id="740" r:id="rId9"/>
    <p:sldId id="741" r:id="rId10"/>
    <p:sldId id="297" r:id="rId11"/>
    <p:sldId id="276" r:id="rId12"/>
    <p:sldId id="278"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Montserrat SemiBold" panose="000007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p15:clr>
            <a:srgbClr val="A4A3A4"/>
          </p15:clr>
        </p15:guide>
        <p15:guide id="4" pos="158">
          <p15:clr>
            <a:srgbClr val="A4A3A4"/>
          </p15:clr>
        </p15:guide>
        <p15:guide id="5" pos="5602">
          <p15:clr>
            <a:srgbClr val="A4A3A4"/>
          </p15:clr>
        </p15:guide>
        <p15:guide id="6" orient="horz" pos="48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rNPmTgZHa7K1yj3rRNKBZC0At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5F"/>
    <a:srgbClr val="BC5B40"/>
    <a:srgbClr val="FF3E83"/>
    <a:srgbClr val="F7F2CB"/>
    <a:srgbClr val="FFB6AB"/>
    <a:srgbClr val="006A7B"/>
    <a:srgbClr val="62688A"/>
    <a:srgbClr val="FFA986"/>
    <a:srgbClr val="284E8A"/>
    <a:srgbClr val="FF3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312" autoAdjust="0"/>
    <p:restoredTop sz="76089" autoAdjust="0"/>
  </p:normalViewPr>
  <p:slideViewPr>
    <p:cSldViewPr snapToGrid="0">
      <p:cViewPr varScale="1">
        <p:scale>
          <a:sx n="132" d="100"/>
          <a:sy n="132" d="100"/>
        </p:scale>
        <p:origin x="1142" y="95"/>
      </p:cViewPr>
      <p:guideLst>
        <p:guide orient="horz" pos="1620"/>
        <p:guide pos="2880"/>
        <p:guide pos="408"/>
        <p:guide pos="158"/>
        <p:guide pos="5602"/>
        <p:guide orient="horz" pos="486"/>
      </p:guideLst>
    </p:cSldViewPr>
  </p:slideViewPr>
  <p:notesTextViewPr>
    <p:cViewPr>
      <p:scale>
        <a:sx n="125" d="100"/>
        <a:sy n="125" d="100"/>
      </p:scale>
      <p:origin x="0" y="-23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sz="1100" dirty="0"/>
              <a:t>¿Alguna vez os habéis planteado quien hace todas esas dependencias que os instaláis con </a:t>
            </a:r>
            <a:r>
              <a:rPr lang="es-ES" sz="1100" dirty="0" err="1"/>
              <a:t>npm</a:t>
            </a:r>
            <a:r>
              <a:rPr lang="es-ES" sz="1100" dirty="0"/>
              <a:t>? ¡Pues gente como vosotros! </a:t>
            </a:r>
          </a:p>
          <a:p>
            <a:r>
              <a:rPr lang="es-ES" sz="1100" dirty="0"/>
              <a:t>¿No os </a:t>
            </a:r>
            <a:r>
              <a:rPr lang="es-ES" sz="1100" dirty="0" err="1"/>
              <a:t>véis</a:t>
            </a:r>
            <a:r>
              <a:rPr lang="es-ES" sz="1100" dirty="0"/>
              <a:t> publicando librerías? Podéis pensar que es algo poco probable pero si lleváis suficiente tiempo en este mundillo, acabaréis haciéndolo. Es cierto que en </a:t>
            </a:r>
            <a:r>
              <a:rPr lang="es-ES" sz="1100" dirty="0" err="1"/>
              <a:t>frontend</a:t>
            </a:r>
            <a:r>
              <a:rPr lang="es-ES" sz="1100" dirty="0"/>
              <a:t> tenemos librerías para casi todo. La comunidad es enorme y el ecosistema muy rico, pero siempre es un plus si colaboráis con vuestro granito de </a:t>
            </a:r>
            <a:r>
              <a:rPr lang="es-ES" sz="1100" dirty="0" err="1"/>
              <a:t>arean</a:t>
            </a:r>
            <a:r>
              <a:rPr lang="es-ES" sz="1100" dirty="0"/>
              <a:t>. Además, las librerías no tienen que ser públicas, abiertas para toda la comunidad y disponibles en un repositorio público, sino que, en muchas ocasiones, las publicaréis de forma interna para la empresa o proyecto en el que estéis trabajando. Es bastante común en proyectos grandes tener librerías comunes de utilidades, componentes, herramientas internas, etc. que son transversales a los equipos y que toda la empresa utiliza para armonizar estrategias.</a:t>
            </a:r>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endParaRPr lang="es-ES" dirty="0"/>
          </a:p>
        </p:txBody>
      </p:sp>
      <p:sp>
        <p:nvSpPr>
          <p:cNvPr id="343" name="Google Shape;34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017929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6" name="Google Shape;5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La herramienta fundamental para gestionar librerías son los gestores de paquetes:</a:t>
            </a:r>
          </a:p>
          <a:p>
            <a:pPr marL="171450" lvl="0" indent="-171450" algn="l" rtl="0">
              <a:spcBef>
                <a:spcPts val="0"/>
              </a:spcBef>
              <a:spcAft>
                <a:spcPts val="0"/>
              </a:spcAft>
              <a:buFontTx/>
              <a:buChar char="-"/>
            </a:pPr>
            <a:r>
              <a:rPr lang="es-ES" dirty="0"/>
              <a:t>Si somos consumidores de librerías, estos gestores nos permiten instalar y desinstalar paquetes, mantener el árbol de dependencias correcto, con las versiones adecuadas, poder replicar una instalación exacta en otra máquina, etc.</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Si somos creadores de librerías, los gestores nos permiten automatizar tareas como el versionado, la publicación,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Estas herramientas no son nuevas ni específicas del </a:t>
            </a:r>
            <a:r>
              <a:rPr lang="es-ES" dirty="0" err="1"/>
              <a:t>frontend</a:t>
            </a:r>
            <a:r>
              <a:rPr lang="es-ES" dirty="0"/>
              <a:t>. En otros lenguajes también existen, con el mismo propósito, como Maven en Java o Conan en C++. </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Pero en el caso concreto del </a:t>
            </a:r>
            <a:r>
              <a:rPr lang="es-ES" dirty="0" err="1"/>
              <a:t>frontend</a:t>
            </a:r>
            <a:r>
              <a:rPr lang="es-ES" dirty="0"/>
              <a:t>, el gestor más conocido sin duda es NPM (</a:t>
            </a:r>
            <a:r>
              <a:rPr lang="es-ES" dirty="0" err="1"/>
              <a:t>Node</a:t>
            </a:r>
            <a:r>
              <a:rPr lang="es-ES" dirty="0"/>
              <a:t> </a:t>
            </a:r>
            <a:r>
              <a:rPr lang="es-ES" dirty="0" err="1"/>
              <a:t>Package</a:t>
            </a:r>
            <a:r>
              <a:rPr lang="es-ES" dirty="0"/>
              <a:t> Manager</a:t>
            </a:r>
            <a:r>
              <a:rPr lang="es-ES" u="sng" dirty="0"/>
              <a:t>),</a:t>
            </a:r>
            <a:r>
              <a:rPr lang="es-ES" dirty="0"/>
              <a:t> puesto que se trata del gestor de paquetes oficial que incluye Node.js. </a:t>
            </a:r>
          </a:p>
          <a:p>
            <a:pPr marL="0" lvl="0" indent="0" algn="l" rtl="0">
              <a:spcBef>
                <a:spcPts val="0"/>
              </a:spcBef>
              <a:spcAft>
                <a:spcPts val="0"/>
              </a:spcAft>
              <a:buFontTx/>
              <a:buNone/>
            </a:pPr>
            <a:r>
              <a:rPr lang="es-ES" dirty="0"/>
              <a:t>Ha sido, y sigue siéndolo, muy popular pero durante un tiempo, sobre todo en sus versiones más primitivas, adoleció de ciertas limitaciones en funcionalidad y algunas quejas sobre el rendimiento, incluso problemas serios en la gestión de dependencias como la duplicidad de paquetes. Esto provocó bastante descontento e hizo que la competencia proliferara. Si bien hoy todos estos problemas están resueltos, surgieron alternativas interesantes a NPM.</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Con este panorama nace YARN, que pretendía solventar estos problemas. </a:t>
            </a:r>
            <a:r>
              <a:rPr lang="es-ES" dirty="0" err="1"/>
              <a:t>Yarn</a:t>
            </a:r>
            <a:r>
              <a:rPr lang="es-ES" dirty="0"/>
              <a:t> aporta algunas novedades como la instalación en paralelo de los paquetes, una estrategia de cacheo de librerías más agresiva, manejo más rápido de ficheros grandes, etc. Fue además pionero al incorporar el </a:t>
            </a:r>
            <a:r>
              <a:rPr lang="es-ES" dirty="0" err="1"/>
              <a:t>lock</a:t>
            </a:r>
            <a:r>
              <a:rPr lang="es-ES" dirty="0"/>
              <a:t>, una descripción más detallada del árbol de dependencias para poder reproducirlo con exactitud. También introdujo </a:t>
            </a:r>
            <a:r>
              <a:rPr lang="es-ES" dirty="0" err="1"/>
              <a:t>workspaces</a:t>
            </a:r>
            <a:r>
              <a:rPr lang="es-ES" dirty="0"/>
              <a:t> o la instalación offline (a través de lo que tengas cacheado). La competencia siempre es beneficiosa e hizo ponerse las pilas a NPM. Hoy día se pueden decir que están a la par.</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Otro de esos gestores es </a:t>
            </a:r>
            <a:r>
              <a:rPr lang="es-ES" dirty="0" err="1"/>
              <a:t>pnpm</a:t>
            </a:r>
            <a:r>
              <a:rPr lang="es-ES" dirty="0"/>
              <a:t>, que viene a aportar más eficiencia con el uso de enlaces. Ya sabemos lo enorme que puede llegar a ser </a:t>
            </a:r>
            <a:r>
              <a:rPr lang="es-ES" dirty="0" err="1"/>
              <a:t>node_modules</a:t>
            </a:r>
            <a:r>
              <a:rPr lang="es-ES" dirty="0"/>
              <a:t>, y con múltiples proyectos el disco duro sufre. </a:t>
            </a:r>
            <a:r>
              <a:rPr lang="es-ES" dirty="0" err="1"/>
              <a:t>Pnpm</a:t>
            </a:r>
            <a:r>
              <a:rPr lang="es-ES" dirty="0"/>
              <a:t> instala físicamente un paquete una sola vez, y si debe usarse en otros proyectos se añade mediante enlace simbólico (</a:t>
            </a:r>
            <a:r>
              <a:rPr lang="es-ES" dirty="0" err="1"/>
              <a:t>simlink</a:t>
            </a:r>
            <a:r>
              <a:rPr lang="es-ES" u="sng" dirty="0"/>
              <a:t>).</a:t>
            </a:r>
          </a:p>
          <a:p>
            <a:pPr marL="0" lvl="0" indent="0" algn="l" rtl="0">
              <a:spcBef>
                <a:spcPts val="0"/>
              </a:spcBef>
              <a:spcAft>
                <a:spcPts val="0"/>
              </a:spcAft>
              <a:buFontTx/>
              <a:buNone/>
            </a:pPr>
            <a:endParaRPr lang="es-ES"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s-ES" dirty="0"/>
              <a:t>Las librerías o paquetes evolucionan con el tiempo, es decir, cambian. Una forma básica y simple de expresar esa evolución es mediante el número de versión. SEMVER = </a:t>
            </a:r>
            <a:r>
              <a:rPr lang="es-ES" dirty="0" err="1"/>
              <a:t>Semantic</a:t>
            </a:r>
            <a:r>
              <a:rPr lang="es-ES" dirty="0"/>
              <a:t> </a:t>
            </a:r>
            <a:r>
              <a:rPr lang="es-ES" dirty="0" err="1"/>
              <a:t>Versioning</a:t>
            </a:r>
            <a:r>
              <a:rPr lang="es-ES" dirty="0"/>
              <a:t>. Es el estándar por defecto que todos utilizamos en el mundo del software.</a:t>
            </a:r>
          </a:p>
          <a:p>
            <a:pPr>
              <a:buFontTx/>
              <a:buChar char="-"/>
            </a:pPr>
            <a:r>
              <a:rPr lang="es-ES" dirty="0"/>
              <a:t>SEMVER especifica que las versiones constan de 3 partes o números, que representan, en orden, la importancia del cambio:</a:t>
            </a:r>
          </a:p>
          <a:p>
            <a:pPr lvl="1">
              <a:buFontTx/>
              <a:buChar char="-"/>
            </a:pPr>
            <a:r>
              <a:rPr lang="es-ES" dirty="0" err="1"/>
              <a:t>Major</a:t>
            </a:r>
            <a:r>
              <a:rPr lang="es-ES" dirty="0"/>
              <a:t> (</a:t>
            </a:r>
            <a:r>
              <a:rPr lang="es-ES" dirty="0" err="1"/>
              <a:t>breaking</a:t>
            </a:r>
            <a:r>
              <a:rPr lang="es-ES" dirty="0"/>
              <a:t> </a:t>
            </a:r>
            <a:r>
              <a:rPr lang="es-ES" dirty="0" err="1"/>
              <a:t>change</a:t>
            </a:r>
            <a:r>
              <a:rPr lang="es-ES" dirty="0"/>
              <a:t>). Se ha modificado nuestro interfaz de tal modo que rompemos la </a:t>
            </a:r>
            <a:r>
              <a:rPr lang="es-ES" dirty="0" err="1"/>
              <a:t>comptabilidad</a:t>
            </a:r>
            <a:r>
              <a:rPr lang="es-ES" dirty="0"/>
              <a:t>, esto es, nuestros consumidores se verán obligados a adaptar su código con esta nueva versión. </a:t>
            </a:r>
            <a:r>
              <a:rPr lang="es-ES" i="1" dirty="0"/>
              <a:t>Ejemplo</a:t>
            </a:r>
            <a:r>
              <a:rPr lang="es-ES" dirty="0"/>
              <a:t>: cambiamos el nombre o eliminamos una función de nuestra API.</a:t>
            </a:r>
          </a:p>
          <a:p>
            <a:pPr lvl="1">
              <a:buFontTx/>
              <a:buChar char="-"/>
            </a:pPr>
            <a:r>
              <a:rPr lang="es-ES" dirty="0" err="1"/>
              <a:t>Minor</a:t>
            </a:r>
            <a:r>
              <a:rPr lang="es-ES" dirty="0"/>
              <a:t> (new </a:t>
            </a:r>
            <a:r>
              <a:rPr lang="es-ES" dirty="0" err="1"/>
              <a:t>features</a:t>
            </a:r>
            <a:r>
              <a:rPr lang="es-ES" dirty="0"/>
              <a:t>). Se ha añadido alguna funcionalidad nueva pero manteniendo la compatibilidad hacia atrás. </a:t>
            </a:r>
            <a:r>
              <a:rPr lang="es-ES" i="1" dirty="0"/>
              <a:t>Ejemplo</a:t>
            </a:r>
            <a:r>
              <a:rPr lang="es-ES" dirty="0"/>
              <a:t>: añadimos un nuevo método a nuestra interfaz, o añadimos un nuevo argumento a un método ya existente.</a:t>
            </a:r>
          </a:p>
          <a:p>
            <a:pPr lvl="1">
              <a:buFontTx/>
              <a:buChar char="-"/>
            </a:pPr>
            <a:r>
              <a:rPr lang="es-ES" dirty="0" err="1"/>
              <a:t>Patch</a:t>
            </a:r>
            <a:r>
              <a:rPr lang="es-ES" dirty="0"/>
              <a:t> (</a:t>
            </a:r>
            <a:r>
              <a:rPr lang="es-ES" dirty="0" err="1"/>
              <a:t>fix</a:t>
            </a:r>
            <a:r>
              <a:rPr lang="es-ES" dirty="0"/>
              <a:t>). Cambio que no modifica la interfaz ni añade nueva funcionalidad, sino que arregla o corrige ciertos defectos. </a:t>
            </a:r>
            <a:r>
              <a:rPr lang="es-ES" i="1" dirty="0"/>
              <a:t>Ejemplo</a:t>
            </a:r>
            <a:r>
              <a:rPr lang="es-ES" dirty="0"/>
              <a:t>: una función de nuestra interfaz devuelve ahora un cálculo corregido.</a:t>
            </a:r>
          </a:p>
          <a:p>
            <a:pPr lvl="1">
              <a:buFontTx/>
              <a:buChar char="-"/>
            </a:pPr>
            <a:endParaRPr lang="es-ES" dirty="0"/>
          </a:p>
          <a:p>
            <a:pPr lvl="1">
              <a:buFontTx/>
              <a:buChar char="-"/>
            </a:pPr>
            <a:endParaRPr lang="es-ES" dirty="0"/>
          </a:p>
          <a:p>
            <a:pPr marL="685800" lvl="1" indent="0">
              <a:buFontTx/>
              <a:buNone/>
            </a:pPr>
            <a:r>
              <a:rPr lang="es-ES" dirty="0"/>
              <a:t>POLÉMICA: el versionado bien aplicado no debe dar problemas. Los problemas vienen cuando no se aplica de forma estricta. Puede suceder, por ejemplo, que un determinado paquete libera una nueva versión subiendo la </a:t>
            </a:r>
            <a:r>
              <a:rPr lang="es-ES" dirty="0" err="1"/>
              <a:t>minor</a:t>
            </a:r>
            <a:r>
              <a:rPr lang="es-ES" dirty="0"/>
              <a:t> versión, cuando en realidad incluye un </a:t>
            </a:r>
            <a:r>
              <a:rPr lang="es-ES" dirty="0" err="1"/>
              <a:t>breaking</a:t>
            </a:r>
            <a:r>
              <a:rPr lang="es-ES" dirty="0"/>
              <a:t> </a:t>
            </a:r>
            <a:r>
              <a:rPr lang="es-ES" dirty="0" err="1"/>
              <a:t>change</a:t>
            </a:r>
            <a:r>
              <a:rPr lang="es-ES" dirty="0"/>
              <a:t>. Puesto que desde nuestro gestor de paquetes, no solemos fijar versiones completamente, podría instalarnos esa nueva </a:t>
            </a:r>
            <a:r>
              <a:rPr lang="es-ES" dirty="0" err="1"/>
              <a:t>minor</a:t>
            </a:r>
            <a:r>
              <a:rPr lang="es-ES" dirty="0"/>
              <a:t> versión y provocar errores.</a:t>
            </a:r>
          </a:p>
          <a:p>
            <a:pPr marL="685800" lvl="1" indent="0">
              <a:buFontTx/>
              <a:buNone/>
            </a:pPr>
            <a:endParaRPr lang="es-ES" dirty="0"/>
          </a:p>
          <a:p>
            <a:pPr marL="685800" marR="0" lvl="1"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=&gt; Operador para machear versiones cuya mayor coincida, pero cuya </a:t>
            </a:r>
            <a:r>
              <a:rPr lang="es-ES" dirty="0" err="1"/>
              <a:t>minor</a:t>
            </a:r>
            <a:r>
              <a:rPr lang="es-ES" dirty="0"/>
              <a:t> o </a:t>
            </a:r>
            <a:r>
              <a:rPr lang="es-ES" dirty="0" err="1"/>
              <a:t>patch</a:t>
            </a:r>
            <a:r>
              <a:rPr lang="es-ES" dirty="0"/>
              <a:t> sean al menos iguales o mayores que la indicada. “Congela mayor”.</a:t>
            </a:r>
            <a:br>
              <a:rPr lang="es-ES" dirty="0"/>
            </a:br>
            <a:r>
              <a:rPr lang="es-ES" dirty="0"/>
              <a:t>~ =&gt; Operador para machear versiones cuya mayor y </a:t>
            </a:r>
            <a:r>
              <a:rPr lang="es-ES" dirty="0" err="1"/>
              <a:t>minor</a:t>
            </a:r>
            <a:r>
              <a:rPr lang="es-ES" dirty="0"/>
              <a:t> coincidan, pero cuyo </a:t>
            </a:r>
            <a:r>
              <a:rPr lang="es-ES" dirty="0" err="1"/>
              <a:t>patch</a:t>
            </a:r>
            <a:r>
              <a:rPr lang="es-ES" dirty="0"/>
              <a:t> sean al menos igual o mayor que el indicado. “Congela mayor y </a:t>
            </a:r>
            <a:r>
              <a:rPr lang="es-ES" dirty="0" err="1"/>
              <a:t>minor</a:t>
            </a:r>
            <a:r>
              <a:rPr lang="es-ES" dirty="0"/>
              <a:t>”.</a:t>
            </a:r>
            <a:br>
              <a:rPr lang="es-ES" dirty="0"/>
            </a:br>
            <a:r>
              <a:rPr lang="es-ES" dirty="0"/>
              <a:t>4.x o 4.1.x =&gt; Machea la versión siendo x cualquier valor posible.</a:t>
            </a:r>
            <a:br>
              <a:rPr lang="es-ES" dirty="0"/>
            </a:br>
            <a:br>
              <a:rPr lang="es-ES" dirty="0"/>
            </a:br>
            <a:r>
              <a:rPr lang="es-ES" dirty="0"/>
              <a:t>***Mostrar aquí:</a:t>
            </a:r>
            <a:br>
              <a:rPr lang="es-ES" dirty="0"/>
            </a:br>
            <a:r>
              <a:rPr lang="es-ES" dirty="0"/>
              <a:t>- </a:t>
            </a:r>
            <a:r>
              <a:rPr lang="es-ES" dirty="0" err="1"/>
              <a:t>package.json</a:t>
            </a:r>
            <a:r>
              <a:rPr lang="es-ES" dirty="0"/>
              <a:t>. Ver gorrito, instalar y ver que instala realmente.</a:t>
            </a:r>
            <a:br>
              <a:rPr lang="es-ES" dirty="0"/>
            </a:br>
            <a:r>
              <a:rPr lang="es-ES" dirty="0"/>
              <a:t>- </a:t>
            </a:r>
            <a:r>
              <a:rPr lang="es-ES" dirty="0" err="1"/>
              <a:t>package-lock</a:t>
            </a:r>
            <a:r>
              <a:rPr lang="es-ES" dirty="0"/>
              <a:t>. Ver árbol de dependencias del </a:t>
            </a:r>
            <a:r>
              <a:rPr lang="es-ES" dirty="0" err="1"/>
              <a:t>package-lock</a:t>
            </a:r>
            <a:r>
              <a:rPr lang="es-ES" dirty="0"/>
              <a:t>.</a:t>
            </a:r>
          </a:p>
          <a:p>
            <a:pPr marL="685800" marR="0" lvl="1"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a:t>
            </a:r>
            <a:r>
              <a:rPr lang="es-ES" dirty="0" err="1"/>
              <a:t>Hover</a:t>
            </a:r>
            <a:r>
              <a:rPr lang="es-ES" dirty="0"/>
              <a:t> sobre dependencias en </a:t>
            </a:r>
            <a:r>
              <a:rPr lang="es-ES" dirty="0" err="1"/>
              <a:t>package.json</a:t>
            </a:r>
            <a:r>
              <a:rPr lang="es-ES" dirty="0"/>
              <a:t> para ver la última versión. </a:t>
            </a:r>
          </a:p>
          <a:p>
            <a:pPr marL="685800" lvl="1" indent="0">
              <a:buFontTx/>
              <a:buNone/>
            </a:pPr>
            <a:r>
              <a:rPr lang="es-ES" dirty="0"/>
              <a:t>- </a:t>
            </a:r>
            <a:r>
              <a:rPr lang="es-ES" dirty="0" err="1"/>
              <a:t>npm</a:t>
            </a:r>
            <a:r>
              <a:rPr lang="es-ES" dirty="0"/>
              <a:t> </a:t>
            </a:r>
            <a:r>
              <a:rPr lang="es-ES" dirty="0" err="1"/>
              <a:t>list</a:t>
            </a:r>
            <a:r>
              <a:rPr lang="es-ES" dirty="0"/>
              <a:t> para ver que tenemos instalado. </a:t>
            </a:r>
            <a:br>
              <a:rPr lang="es-ES" dirty="0"/>
            </a:br>
            <a:r>
              <a:rPr lang="es-ES" dirty="0"/>
              <a:t>- </a:t>
            </a:r>
            <a:r>
              <a:rPr lang="es-ES" dirty="0" err="1"/>
              <a:t>npm</a:t>
            </a:r>
            <a:r>
              <a:rPr lang="es-ES" dirty="0"/>
              <a:t> show vite, </a:t>
            </a:r>
            <a:r>
              <a:rPr lang="es-ES" dirty="0" err="1"/>
              <a:t>npm</a:t>
            </a:r>
            <a:r>
              <a:rPr lang="es-ES" dirty="0"/>
              <a:t> show vite </a:t>
            </a:r>
            <a:r>
              <a:rPr lang="es-ES" dirty="0" err="1"/>
              <a:t>versions</a:t>
            </a:r>
            <a:r>
              <a:rPr lang="es-ES" dirty="0"/>
              <a:t>, </a:t>
            </a:r>
            <a:r>
              <a:rPr lang="es-ES" dirty="0" err="1"/>
              <a:t>npm</a:t>
            </a:r>
            <a:r>
              <a:rPr lang="es-ES" dirty="0"/>
              <a:t> show vite </a:t>
            </a:r>
            <a:r>
              <a:rPr lang="es-ES" dirty="0" err="1"/>
              <a:t>dist</a:t>
            </a:r>
            <a:r>
              <a:rPr lang="es-ES" dirty="0"/>
              <a:t>-tags.</a:t>
            </a:r>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422734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dirty="0"/>
              <a:t>Proceso de instalación de un paquete o librería que SI está disponible en el repositorio o </a:t>
            </a:r>
            <a:r>
              <a:rPr lang="es-ES" dirty="0" err="1"/>
              <a:t>registry</a:t>
            </a:r>
            <a:r>
              <a:rPr lang="es-ES" dirty="0"/>
              <a:t> (ya sea público o privado interno):</a:t>
            </a:r>
          </a:p>
          <a:p>
            <a:endParaRPr lang="es-ES" dirty="0"/>
          </a:p>
          <a:p>
            <a:pPr>
              <a:buFontTx/>
              <a:buChar char="-"/>
            </a:pPr>
            <a:r>
              <a:rPr lang="es-ES" dirty="0"/>
              <a:t>Nuestras dependencias y las versiones que queremos machear están declaradas en el </a:t>
            </a:r>
            <a:r>
              <a:rPr lang="es-ES" dirty="0" err="1"/>
              <a:t>package.json</a:t>
            </a:r>
            <a:r>
              <a:rPr lang="es-ES" dirty="0"/>
              <a:t>.</a:t>
            </a:r>
          </a:p>
          <a:p>
            <a:pPr>
              <a:buFontTx/>
              <a:buChar char="-"/>
            </a:pPr>
            <a:r>
              <a:rPr lang="es-ES" dirty="0"/>
              <a:t>Al hacer un </a:t>
            </a:r>
            <a:r>
              <a:rPr lang="es-ES" dirty="0" err="1"/>
              <a:t>npm</a:t>
            </a:r>
            <a:r>
              <a:rPr lang="es-ES" dirty="0"/>
              <a:t> </a:t>
            </a:r>
            <a:r>
              <a:rPr lang="es-ES" dirty="0" err="1"/>
              <a:t>install</a:t>
            </a:r>
            <a:r>
              <a:rPr lang="es-ES" dirty="0"/>
              <a:t> solicitamos la versión a </a:t>
            </a:r>
            <a:r>
              <a:rPr lang="es-ES" dirty="0" err="1"/>
              <a:t>npm</a:t>
            </a:r>
            <a:r>
              <a:rPr lang="es-ES" dirty="0"/>
              <a:t>.</a:t>
            </a:r>
          </a:p>
          <a:p>
            <a:pPr>
              <a:buFontTx/>
              <a:buChar char="-"/>
            </a:pPr>
            <a:r>
              <a:rPr lang="es-ES" dirty="0" err="1"/>
              <a:t>Npm</a:t>
            </a:r>
            <a:r>
              <a:rPr lang="es-ES" dirty="0"/>
              <a:t> busca la más reciente que pueda machear con nuestra petición.</a:t>
            </a:r>
          </a:p>
          <a:p>
            <a:pPr>
              <a:buFontTx/>
              <a:buChar char="-"/>
            </a:pPr>
            <a:r>
              <a:rPr lang="es-ES" dirty="0"/>
              <a:t>La devuelve y es la que se instala localmente en </a:t>
            </a:r>
            <a:r>
              <a:rPr lang="es-ES" dirty="0" err="1"/>
              <a:t>node_modules</a:t>
            </a:r>
            <a:r>
              <a:rPr lang="es-ES" dirty="0"/>
              <a:t>.</a:t>
            </a:r>
          </a:p>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a:p>
        </p:txBody>
      </p:sp>
    </p:spTree>
    <p:extLst>
      <p:ext uri="{BB962C8B-B14F-4D97-AF65-F5344CB8AC3E}">
        <p14:creationId xmlns:p14="http://schemas.microsoft.com/office/powerpoint/2010/main" val="30806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s-ES" dirty="0"/>
              <a:t>¿Pero que sucede si una librería no está aún publicada? ¿Cómo puedo trabajar con ella para probarla?</a:t>
            </a:r>
          </a:p>
          <a:p>
            <a:pPr marL="171450" lvl="0" indent="-171450" algn="l" rtl="0">
              <a:spcBef>
                <a:spcPts val="0"/>
              </a:spcBef>
              <a:spcAft>
                <a:spcPts val="0"/>
              </a:spcAft>
              <a:buFontTx/>
              <a:buChar char="-"/>
            </a:pPr>
            <a:r>
              <a:rPr lang="es-ES" dirty="0"/>
              <a:t>Esto es más común de lo que pueda parecer cuando desarrollamos librerías. Queremos poder probarlas antes de publicarlas, y para consumirlas localmente hay diferentes mecanismos:</a:t>
            </a:r>
          </a:p>
          <a:p>
            <a:pPr marL="628650" lvl="1" indent="-171450" algn="l" rtl="0">
              <a:spcBef>
                <a:spcPts val="0"/>
              </a:spcBef>
              <a:spcAft>
                <a:spcPts val="0"/>
              </a:spcAft>
              <a:buFontTx/>
              <a:buChar char="-"/>
            </a:pPr>
            <a:endParaRPr lang="es-ES" dirty="0"/>
          </a:p>
          <a:p>
            <a:pPr marL="628650" lvl="1" indent="-171450" algn="l" rtl="0">
              <a:spcBef>
                <a:spcPts val="0"/>
              </a:spcBef>
              <a:spcAft>
                <a:spcPts val="0"/>
              </a:spcAft>
              <a:buFontTx/>
              <a:buChar char="-"/>
            </a:pPr>
            <a:r>
              <a:rPr lang="es-ES" dirty="0"/>
              <a:t>Enlace simbólico: </a:t>
            </a:r>
          </a:p>
          <a:p>
            <a:pPr marL="1085850" lvl="2" indent="-171450" algn="l" rtl="0">
              <a:spcBef>
                <a:spcPts val="0"/>
              </a:spcBef>
              <a:spcAft>
                <a:spcPts val="0"/>
              </a:spcAft>
              <a:buFontTx/>
              <a:buChar char="-"/>
            </a:pPr>
            <a:r>
              <a:rPr lang="es-ES" dirty="0"/>
              <a:t>Primer paso: en la carpeta de la librería que queremos probar, hacemos </a:t>
            </a:r>
            <a:r>
              <a:rPr lang="es-ES" dirty="0" err="1"/>
              <a:t>npm</a:t>
            </a:r>
            <a:r>
              <a:rPr lang="es-ES" dirty="0"/>
              <a:t> link para indicar a NPM que dicha librería es enlazable (o </a:t>
            </a:r>
            <a:r>
              <a:rPr lang="es-ES" dirty="0" err="1"/>
              <a:t>puedeser</a:t>
            </a:r>
            <a:r>
              <a:rPr lang="es-ES" dirty="0"/>
              <a:t> </a:t>
            </a:r>
            <a:r>
              <a:rPr lang="es-ES" dirty="0" err="1"/>
              <a:t>linkada</a:t>
            </a:r>
            <a:r>
              <a:rPr lang="es-ES" dirty="0"/>
              <a:t>).</a:t>
            </a:r>
          </a:p>
          <a:p>
            <a:pPr marL="1085850" lvl="2" indent="-171450" algn="l" rtl="0">
              <a:spcBef>
                <a:spcPts val="0"/>
              </a:spcBef>
              <a:spcAft>
                <a:spcPts val="0"/>
              </a:spcAft>
              <a:buFontTx/>
              <a:buChar char="-"/>
            </a:pPr>
            <a:r>
              <a:rPr lang="es-ES" dirty="0"/>
              <a:t>Segundo paso: en la carpeta de nuestra aplicación, establecemos definitivamente el </a:t>
            </a:r>
            <a:r>
              <a:rPr lang="es-ES" dirty="0" err="1"/>
              <a:t>linkado</a:t>
            </a:r>
            <a:r>
              <a:rPr lang="es-ES" dirty="0"/>
              <a:t> con la librería en cuestión mediante </a:t>
            </a:r>
            <a:r>
              <a:rPr lang="es-ES" dirty="0" err="1"/>
              <a:t>npm</a:t>
            </a:r>
            <a:r>
              <a:rPr lang="es-ES" dirty="0"/>
              <a:t> link </a:t>
            </a:r>
            <a:r>
              <a:rPr lang="es-ES" dirty="0" err="1"/>
              <a:t>my</a:t>
            </a:r>
            <a:r>
              <a:rPr lang="es-ES" dirty="0"/>
              <a:t>-lib.</a:t>
            </a:r>
          </a:p>
          <a:p>
            <a:pPr marL="1085850" lvl="2" indent="-171450" algn="l" rtl="0">
              <a:spcBef>
                <a:spcPts val="0"/>
              </a:spcBef>
              <a:spcAft>
                <a:spcPts val="0"/>
              </a:spcAft>
              <a:buFontTx/>
              <a:buChar char="-"/>
            </a:pPr>
            <a:r>
              <a:rPr lang="es-ES" dirty="0"/>
              <a:t>El resultado es que en </a:t>
            </a:r>
            <a:r>
              <a:rPr lang="es-ES" dirty="0" err="1"/>
              <a:t>node_modules</a:t>
            </a:r>
            <a:r>
              <a:rPr lang="es-ES" dirty="0"/>
              <a:t> de </a:t>
            </a:r>
            <a:r>
              <a:rPr lang="es-ES" dirty="0" err="1"/>
              <a:t>my</a:t>
            </a:r>
            <a:r>
              <a:rPr lang="es-ES" dirty="0"/>
              <a:t>-app tendremos una carpeta </a:t>
            </a:r>
            <a:r>
              <a:rPr lang="es-ES" dirty="0" err="1"/>
              <a:t>my-lib</a:t>
            </a:r>
            <a:r>
              <a:rPr lang="es-ES" dirty="0"/>
              <a:t> pero que no contiene físicamente la librería sino que apunta a su sitio original. INCONVENIENTE: es una acción que requiere 2 pasos y no deja rastro en el </a:t>
            </a:r>
            <a:r>
              <a:rPr lang="es-ES" dirty="0" err="1"/>
              <a:t>package.json</a:t>
            </a:r>
            <a:r>
              <a:rPr lang="es-ES" dirty="0"/>
              <a:t> a menos que pongas un comando –</a:t>
            </a:r>
            <a:r>
              <a:rPr lang="es-ES" dirty="0" err="1"/>
              <a:t>save</a:t>
            </a:r>
            <a:r>
              <a:rPr lang="es-ES" dirty="0"/>
              <a:t> creo. Puede tener un problema de colisión de nombres si se intentan hacer enlazables 2 librerías que se llaman igual.</a:t>
            </a:r>
          </a:p>
          <a:p>
            <a:pPr marL="914400" lvl="2" indent="0" algn="l" rtl="0">
              <a:spcBef>
                <a:spcPts val="0"/>
              </a:spcBef>
              <a:spcAft>
                <a:spcPts val="0"/>
              </a:spcAft>
              <a:buFontTx/>
              <a:buNone/>
            </a:pPr>
            <a:endParaRPr lang="es-ES" dirty="0"/>
          </a:p>
          <a:p>
            <a:pPr marL="628650" lvl="1" indent="-171450" algn="l" rtl="0">
              <a:spcBef>
                <a:spcPts val="0"/>
              </a:spcBef>
              <a:spcAft>
                <a:spcPts val="0"/>
              </a:spcAft>
              <a:buFontTx/>
              <a:buChar char="-"/>
            </a:pPr>
            <a:r>
              <a:rPr lang="es-ES" dirty="0"/>
              <a:t>File: azúcar sintáctico sobre los enlaces simbólicos. Dejamos rastro en </a:t>
            </a:r>
            <a:r>
              <a:rPr lang="es-ES" dirty="0" err="1"/>
              <a:t>package.json</a:t>
            </a:r>
            <a:r>
              <a:rPr lang="es-ES" dirty="0"/>
              <a:t>, y simplemente indicamos que carpeta queremos consumir como nuestra librería.</a:t>
            </a:r>
          </a:p>
          <a:p>
            <a:pPr marL="457200" lvl="1" indent="0" algn="l" rtl="0">
              <a:spcBef>
                <a:spcPts val="0"/>
              </a:spcBef>
              <a:spcAft>
                <a:spcPts val="0"/>
              </a:spcAft>
              <a:buFontTx/>
              <a:buNone/>
            </a:pPr>
            <a:endParaRPr lang="es-ES" dirty="0"/>
          </a:p>
          <a:p>
            <a:pPr marL="628650" lvl="1" indent="-171450" algn="l" rtl="0">
              <a:spcBef>
                <a:spcPts val="0"/>
              </a:spcBef>
              <a:spcAft>
                <a:spcPts val="0"/>
              </a:spcAft>
              <a:buFontTx/>
              <a:buChar char="-"/>
            </a:pPr>
            <a:r>
              <a:rPr lang="es-ES" dirty="0" err="1"/>
              <a:t>Workspaces</a:t>
            </a:r>
            <a:r>
              <a:rPr lang="es-ES" dirty="0"/>
              <a:t>: alternativa que nos permite trabajar de forma organizada con un repositorio que contiene múltiples proyectos, incluso anidades, lo que se suele conocer como un </a:t>
            </a:r>
            <a:r>
              <a:rPr lang="es-ES" dirty="0" err="1"/>
              <a:t>Monorepo</a:t>
            </a:r>
            <a:r>
              <a:rPr lang="es-ES" dirty="0"/>
              <a:t>. En este caso indicamos como </a:t>
            </a:r>
            <a:r>
              <a:rPr lang="es-ES" dirty="0" err="1"/>
              <a:t>workspace</a:t>
            </a:r>
            <a:r>
              <a:rPr lang="es-ES" dirty="0"/>
              <a:t> donde esta nuestra librería local, y la añadimos en las dependencias de forma clásica. Si no la encuentra, irá a buscarla al </a:t>
            </a:r>
            <a:r>
              <a:rPr lang="es-ES" dirty="0" err="1"/>
              <a:t>workspace</a:t>
            </a:r>
            <a:r>
              <a:rPr lang="es-ES" dirty="0"/>
              <a:t> declarado.</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31780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171450" lvl="0" indent="-171450" algn="l" rtl="0">
              <a:spcBef>
                <a:spcPts val="0"/>
              </a:spcBef>
              <a:spcAft>
                <a:spcPts val="0"/>
              </a:spcAft>
              <a:buFontTx/>
              <a:buChar char="-"/>
            </a:pPr>
            <a:r>
              <a:rPr lang="es-ES" dirty="0"/>
              <a:t>El </a:t>
            </a:r>
            <a:r>
              <a:rPr lang="es-ES" dirty="0" err="1"/>
              <a:t>package.json</a:t>
            </a:r>
            <a:r>
              <a:rPr lang="es-ES" dirty="0"/>
              <a:t> es muy importante ya que es el punto de entrada que describe nuestra librería. Es lo primero que mira el gestor de paquetes cuando nuestra librería está publicada. Pero además también contiene configuración importante de nuestra librería de cara a ser consumida y publicada. Tiene muchos campos, algunos interesantes, sus propiedades básicas son:</a:t>
            </a:r>
          </a:p>
          <a:p>
            <a:pPr marL="171450" lvl="0" indent="-171450" algn="l" rtl="0">
              <a:spcBef>
                <a:spcPts val="0"/>
              </a:spcBef>
              <a:spcAft>
                <a:spcPts val="0"/>
              </a:spcAft>
              <a:buFontTx/>
              <a:buChar char="-"/>
            </a:pPr>
            <a:r>
              <a:rPr lang="es-ES" dirty="0" err="1"/>
              <a:t>Name</a:t>
            </a:r>
            <a:r>
              <a:rPr lang="es-ES" dirty="0"/>
              <a:t> y versión son muy importantes, son el DNI del paquete.</a:t>
            </a:r>
          </a:p>
          <a:p>
            <a:pPr marL="171450" lvl="0" indent="-171450" algn="l" rtl="0">
              <a:spcBef>
                <a:spcPts val="0"/>
              </a:spcBef>
              <a:spcAft>
                <a:spcPts val="0"/>
              </a:spcAft>
              <a:buFontTx/>
              <a:buChar char="-"/>
            </a:pPr>
            <a:r>
              <a:rPr lang="es-ES" dirty="0" err="1"/>
              <a:t>Description</a:t>
            </a:r>
            <a:r>
              <a:rPr lang="es-ES" dirty="0"/>
              <a:t> autor o </a:t>
            </a:r>
            <a:r>
              <a:rPr lang="es-ES" dirty="0" err="1"/>
              <a:t>license</a:t>
            </a:r>
            <a:r>
              <a:rPr lang="es-ES" dirty="0"/>
              <a:t> son metadatos.</a:t>
            </a:r>
          </a:p>
          <a:p>
            <a:pPr marL="171450" lvl="0" indent="-171450" algn="l" rtl="0">
              <a:spcBef>
                <a:spcPts val="0"/>
              </a:spcBef>
              <a:spcAft>
                <a:spcPts val="0"/>
              </a:spcAft>
              <a:buFontTx/>
              <a:buChar char="-"/>
            </a:pPr>
            <a:r>
              <a:rPr lang="es-ES" dirty="0" err="1"/>
              <a:t>Keywords</a:t>
            </a:r>
            <a:r>
              <a:rPr lang="es-ES" dirty="0"/>
              <a:t>, para encontrar esta librería en las búsquedas.</a:t>
            </a:r>
          </a:p>
          <a:p>
            <a:pPr marL="171450" lvl="0" indent="-171450" algn="l" rtl="0">
              <a:spcBef>
                <a:spcPts val="0"/>
              </a:spcBef>
              <a:spcAft>
                <a:spcPts val="0"/>
              </a:spcAft>
              <a:buFontTx/>
              <a:buChar char="-"/>
            </a:pPr>
            <a:r>
              <a:rPr lang="es-ES" dirty="0"/>
              <a:t>Sección de scripts, para definir acciones o tareas automáticas.</a:t>
            </a:r>
          </a:p>
          <a:p>
            <a:pPr marL="171450" lvl="0" indent="-171450" algn="l" rtl="0">
              <a:spcBef>
                <a:spcPts val="0"/>
              </a:spcBef>
              <a:spcAft>
                <a:spcPts val="0"/>
              </a:spcAft>
              <a:buFontTx/>
              <a:buChar char="-"/>
            </a:pPr>
            <a:r>
              <a:rPr lang="es-ES" dirty="0"/>
              <a:t>Sección de dependencias que se suele dividir en dependencias directas, necesarias para el funcionamiento de nuestro código fuente, y dependencias de desarrollo que representa todo el </a:t>
            </a:r>
            <a:r>
              <a:rPr lang="es-ES" dirty="0" err="1"/>
              <a:t>tooling</a:t>
            </a:r>
            <a:r>
              <a:rPr lang="es-ES" dirty="0"/>
              <a:t> alrededor del paquete que nos ayuda a mantenerlo, construirlo, etc.</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endParaRPr lang="es-ES" dirty="0"/>
          </a:p>
          <a:p>
            <a:pPr marL="457200" lvl="1"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19927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Los </a:t>
            </a:r>
            <a:r>
              <a:rPr lang="es-ES" dirty="0" err="1"/>
              <a:t>entrypoints</a:t>
            </a:r>
            <a:r>
              <a:rPr lang="es-ES" dirty="0"/>
              <a:t> representan un conjunto de campos en el </a:t>
            </a:r>
            <a:r>
              <a:rPr lang="es-ES" dirty="0" err="1"/>
              <a:t>package.json</a:t>
            </a:r>
            <a:r>
              <a:rPr lang="es-ES" dirty="0"/>
              <a:t> de vital importancia puesto que indican como debe ser usada esta librería, cual es su punto de entrada. Estos </a:t>
            </a:r>
            <a:r>
              <a:rPr lang="es-ES" dirty="0" err="1"/>
              <a:t>entrypoints</a:t>
            </a:r>
            <a:r>
              <a:rPr lang="es-ES" dirty="0"/>
              <a:t> los consultan los </a:t>
            </a:r>
            <a:r>
              <a:rPr lang="es-ES" dirty="0" err="1"/>
              <a:t>bundlers</a:t>
            </a:r>
            <a:r>
              <a:rPr lang="es-ES" dirty="0"/>
              <a:t> que generan aplicaciones en las que nuestra librería es una dependencia, aplicaciones para browser, o bien </a:t>
            </a:r>
            <a:r>
              <a:rPr lang="es-ES" dirty="0" err="1"/>
              <a:t>node</a:t>
            </a:r>
            <a:r>
              <a:rPr lang="es-ES" dirty="0"/>
              <a:t> en aplicaciones para </a:t>
            </a:r>
            <a:r>
              <a:rPr lang="es-ES" dirty="0" err="1"/>
              <a:t>node</a:t>
            </a:r>
            <a:r>
              <a:rPr lang="es-ES" dirty="0"/>
              <a:t>.</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dirty="0" err="1"/>
              <a:t>main</a:t>
            </a:r>
            <a:r>
              <a:rPr lang="es-ES" dirty="0"/>
              <a:t>: punto de entrada general de la librería. Independientemente de camino browser o </a:t>
            </a:r>
            <a:r>
              <a:rPr lang="es-ES" dirty="0" err="1"/>
              <a:t>node</a:t>
            </a:r>
            <a:r>
              <a:rPr lang="es-ES" dirty="0"/>
              <a:t>.</a:t>
            </a:r>
          </a:p>
          <a:p>
            <a:pPr marL="171450" lvl="0" indent="-171450" algn="l" rtl="0">
              <a:spcBef>
                <a:spcPts val="0"/>
              </a:spcBef>
              <a:spcAft>
                <a:spcPts val="0"/>
              </a:spcAft>
              <a:buFontTx/>
              <a:buChar char="-"/>
            </a:pPr>
            <a:r>
              <a:rPr lang="es-ES" dirty="0"/>
              <a:t>browser: punto de entrada para cuando la librería se consume desde browser, si browser está presente, y estamos en este caso, se le dará prioridad sobre </a:t>
            </a:r>
            <a:r>
              <a:rPr lang="es-ES" dirty="0" err="1"/>
              <a:t>main</a:t>
            </a:r>
            <a:r>
              <a:rPr lang="es-ES" dirty="0"/>
              <a:t>. Lo habitual es tener </a:t>
            </a:r>
            <a:r>
              <a:rPr lang="es-ES" dirty="0" err="1"/>
              <a:t>main</a:t>
            </a:r>
            <a:r>
              <a:rPr lang="es-ES" dirty="0"/>
              <a:t> y module, browser es mas raro verlo.</a:t>
            </a:r>
          </a:p>
          <a:p>
            <a:pPr marL="171450" lvl="0" indent="-171450" algn="l" rtl="0">
              <a:spcBef>
                <a:spcPts val="0"/>
              </a:spcBef>
              <a:spcAft>
                <a:spcPts val="0"/>
              </a:spcAft>
              <a:buFontTx/>
              <a:buChar char="-"/>
            </a:pPr>
            <a:r>
              <a:rPr lang="es-ES" dirty="0"/>
              <a:t>module: </a:t>
            </a:r>
            <a:r>
              <a:rPr lang="es-ES" dirty="0" err="1"/>
              <a:t>entrypoint</a:t>
            </a:r>
            <a:r>
              <a:rPr lang="es-ES" dirty="0"/>
              <a:t> específico para formato de módulos de ES6. Es habitual publicar las librerías con diferentes sabores de módulos debido a la </a:t>
            </a:r>
            <a:r>
              <a:rPr lang="es-ES" dirty="0" err="1"/>
              <a:t>varieda</a:t>
            </a:r>
            <a:r>
              <a:rPr lang="es-ES" dirty="0"/>
              <a:t> de formatos que hay. Esto se suele hacer para facilitar el consumo, yo te </a:t>
            </a:r>
            <a:r>
              <a:rPr lang="es-ES" dirty="0" err="1"/>
              <a:t>ofrezo</a:t>
            </a:r>
            <a:r>
              <a:rPr lang="es-ES" dirty="0"/>
              <a:t> diferentes formatos y tu seleccionas el que más te interese, y así te ahorras tener que armonizarlo con un </a:t>
            </a:r>
            <a:r>
              <a:rPr lang="es-ES" dirty="0" err="1"/>
              <a:t>bundler</a:t>
            </a:r>
            <a:r>
              <a:rPr lang="es-ES" dirty="0"/>
              <a:t> (por ejemplo).</a:t>
            </a:r>
          </a:p>
          <a:p>
            <a:pPr marL="171450" lvl="0" indent="-171450" algn="l" rtl="0">
              <a:spcBef>
                <a:spcPts val="0"/>
              </a:spcBef>
              <a:spcAft>
                <a:spcPts val="0"/>
              </a:spcAft>
              <a:buFontTx/>
              <a:buChar char="-"/>
            </a:pPr>
            <a:r>
              <a:rPr lang="es-ES" dirty="0" err="1"/>
              <a:t>types</a:t>
            </a:r>
            <a:r>
              <a:rPr lang="es-ES" dirty="0"/>
              <a:t>: si nuestra librería está implementada en TS, recordad que al </a:t>
            </a:r>
            <a:r>
              <a:rPr lang="es-ES" dirty="0" err="1"/>
              <a:t>transpilar</a:t>
            </a:r>
            <a:r>
              <a:rPr lang="es-ES" dirty="0"/>
              <a:t> todo desaparece, luego los tipos se pierden. Esto es especialmente grave en una librería (no tanto en una web app que corre en navegador) puesto que queremos poder ofrecer los tipos a nuestros consumidores. Lo habitual es autogenerar los tipos y empaquetarlos junto con nuestra librería para su consumo. Estos son los ficheros .</a:t>
            </a:r>
            <a:r>
              <a:rPr lang="es-ES" dirty="0" err="1"/>
              <a:t>d.ts</a:t>
            </a:r>
            <a:r>
              <a:rPr lang="es-ES" dirty="0"/>
              <a:t> (de declaración de tipos) y de esta forma indicamos cual es su </a:t>
            </a:r>
            <a:r>
              <a:rPr lang="es-ES" dirty="0" err="1"/>
              <a:t>entrypoint</a:t>
            </a:r>
            <a:r>
              <a:rPr lang="es-ES" dirty="0"/>
              <a:t>.</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r>
              <a:rPr lang="es-ES" dirty="0"/>
              <a:t>Lo dicho hasta ahora, con los campos explicados, era la forma clásica de organizar los </a:t>
            </a:r>
            <a:r>
              <a:rPr lang="es-ES" dirty="0" err="1"/>
              <a:t>entrypoints</a:t>
            </a:r>
            <a:r>
              <a:rPr lang="es-ES" dirty="0"/>
              <a:t> pero la realidad es que es bastante confusa a veces. Para solucionarlo vino una sintaxis conocida como EXPORTS que nos da una forma mas organizada y limpia de declarar nuestros </a:t>
            </a:r>
            <a:r>
              <a:rPr lang="es-ES" dirty="0" err="1"/>
              <a:t>entrypoints</a:t>
            </a:r>
            <a:r>
              <a:rPr lang="es-ES" dirty="0"/>
              <a:t>. Lo veremos en un ejemplo.</a:t>
            </a:r>
            <a:br>
              <a:rPr lang="es-ES" dirty="0"/>
            </a:br>
            <a:endParaRPr lang="es-ES" dirty="0"/>
          </a:p>
          <a:p>
            <a:pPr marL="171450" lvl="0" indent="-171450" algn="l" rtl="0">
              <a:spcBef>
                <a:spcPts val="0"/>
              </a:spcBef>
              <a:spcAft>
                <a:spcPts val="0"/>
              </a:spcAft>
              <a:buFontTx/>
              <a:buChar char="-"/>
            </a:pPr>
            <a:r>
              <a:rPr lang="es-ES" dirty="0"/>
              <a:t>Finalmente, el campo </a:t>
            </a:r>
            <a:r>
              <a:rPr lang="es-ES" dirty="0" err="1"/>
              <a:t>type</a:t>
            </a:r>
            <a:r>
              <a:rPr lang="es-ES" dirty="0"/>
              <a:t>, nos indica cual es el formato de todos los módulos con extensión .JS que van empaquetados en nuestra librería, y por tanto como deben interpretarse.</a:t>
            </a:r>
            <a:r>
              <a:rPr lang="es-ES" u="sng" dirty="0"/>
              <a:t> </a:t>
            </a: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83602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2" name="Google Shape;48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83" name="Google Shape;483;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8</a:t>
            </a:fld>
            <a:endParaRPr/>
          </a:p>
        </p:txBody>
      </p:sp>
    </p:spTree>
    <p:extLst>
      <p:ext uri="{BB962C8B-B14F-4D97-AF65-F5344CB8AC3E}">
        <p14:creationId xmlns:p14="http://schemas.microsoft.com/office/powerpoint/2010/main" val="1991878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891329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5"/>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txBox="1">
            <a:spLocks noGrp="1"/>
          </p:cNvSpPr>
          <p:nvPr>
            <p:ph type="body" idx="1"/>
          </p:nvPr>
        </p:nvSpPr>
        <p:spPr>
          <a:xfrm rot="5400000">
            <a:off x="3493663" y="-860660"/>
            <a:ext cx="2156675"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0587524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495300" y="2847976"/>
            <a:ext cx="7772400" cy="9334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533400" y="3657600"/>
            <a:ext cx="8013700" cy="4953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7F7F7F"/>
              </a:buClr>
              <a:buSzPts val="3200"/>
              <a:buNone/>
              <a:defRPr>
                <a:solidFill>
                  <a:srgbClr val="7F7F7F"/>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5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9"/>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a:spLocks noGrp="1"/>
          </p:cNvSpPr>
          <p:nvPr>
            <p:ph type="pic" idx="2"/>
          </p:nvPr>
        </p:nvSpPr>
        <p:spPr>
          <a:xfrm>
            <a:off x="1792288" y="459581"/>
            <a:ext cx="5486400" cy="3086100"/>
          </a:xfrm>
          <a:prstGeom prst="rect">
            <a:avLst/>
          </a:prstGeom>
          <a:noFill/>
          <a:ln>
            <a:noFill/>
          </a:ln>
        </p:spPr>
      </p:sp>
      <p:sp>
        <p:nvSpPr>
          <p:cNvPr id="62" name="Google Shape;62;p3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7" Type="http://schemas.openxmlformats.org/officeDocument/2006/relationships/hyperlink" Target="https://github.com/lemoncode"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emver.org/lang/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npmjs.com/cli/v6/configuring-npm/package-locks" TargetMode="External"/><Relationship Id="rId5" Type="http://schemas.openxmlformats.org/officeDocument/2006/relationships/hyperlink" Target="https://medium.com/javascript-scene/software-versions-are-broken-3d2dc0da0783" TargetMode="External"/><Relationship Id="rId4" Type="http://schemas.openxmlformats.org/officeDocument/2006/relationships/hyperlink" Target="https://semver.npmjs.com/"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npmjs.com/cli/v6/configuring-npm/package-js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dist/latest-v18.x/docs/api/all.html#all_packages_package-entry-poin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vitejs.dev/guide/build.html#library-mode"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rPr lang="es-ES" dirty="0"/>
              <a:t>Creando librerías</a:t>
            </a:r>
            <a:endParaRPr dirty="0"/>
          </a:p>
        </p:txBody>
      </p:sp>
      <p:pic>
        <p:nvPicPr>
          <p:cNvPr id="138" name="Gráfico 9" descr="Gráfico 9"/>
          <p:cNvPicPr>
            <a:picLocks noChangeAspect="1"/>
          </p:cNvPicPr>
          <p:nvPr/>
        </p:nvPicPr>
        <p:blipFill>
          <a:blip r:embed="rId3"/>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16"/>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A </a:t>
            </a:r>
            <a:r>
              <a:rPr lang="en-GB" sz="4000" dirty="0" err="1">
                <a:solidFill>
                  <a:srgbClr val="242415"/>
                </a:solidFill>
                <a:latin typeface="Montserrat SemiBold"/>
                <a:ea typeface="Montserrat SemiBold"/>
                <a:cs typeface="Montserrat SemiBold"/>
                <a:sym typeface="Montserrat SemiBold"/>
              </a:rPr>
              <a:t>tener</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en</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cuenta</a:t>
            </a:r>
            <a:endParaRPr sz="4000" dirty="0">
              <a:solidFill>
                <a:srgbClr val="242415"/>
              </a:solidFill>
              <a:latin typeface="Montserrat SemiBold"/>
              <a:ea typeface="Montserrat SemiBold"/>
              <a:cs typeface="Montserrat SemiBold"/>
              <a:sym typeface="Montserrat SemiBold"/>
            </a:endParaRPr>
          </a:p>
        </p:txBody>
      </p:sp>
      <p:sp>
        <p:nvSpPr>
          <p:cNvPr id="346" name="Google Shape;346;p16"/>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 name="Rounded Rectangle 6">
            <a:extLst>
              <a:ext uri="{FF2B5EF4-FFF2-40B4-BE49-F238E27FC236}">
                <a16:creationId xmlns:a16="http://schemas.microsoft.com/office/drawing/2014/main" id="{62B9D951-6521-3F44-F2A2-4ED65DB25632}"/>
              </a:ext>
            </a:extLst>
          </p:cNvPr>
          <p:cNvSpPr/>
          <p:nvPr/>
        </p:nvSpPr>
        <p:spPr>
          <a:xfrm>
            <a:off x="647699" y="963562"/>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latin typeface="Arial"/>
                <a:cs typeface="Arial"/>
              </a:rPr>
              <a:t>Browser / Node.js</a:t>
            </a:r>
          </a:p>
          <a:p>
            <a:pPr algn="ctr"/>
            <a:endParaRPr lang="es-ES_tradnl" b="1" dirty="0">
              <a:solidFill>
                <a:schemeClr val="bg1"/>
              </a:solidFill>
              <a:latin typeface="Arial"/>
              <a:cs typeface="Arial"/>
            </a:endParaRPr>
          </a:p>
        </p:txBody>
      </p:sp>
      <p:sp>
        <p:nvSpPr>
          <p:cNvPr id="3" name="Rounded Rectangle 6">
            <a:extLst>
              <a:ext uri="{FF2B5EF4-FFF2-40B4-BE49-F238E27FC236}">
                <a16:creationId xmlns:a16="http://schemas.microsoft.com/office/drawing/2014/main" id="{894C80E8-4E43-F61A-2D8C-0F68D7367AAD}"/>
              </a:ext>
            </a:extLst>
          </p:cNvPr>
          <p:cNvSpPr/>
          <p:nvPr/>
        </p:nvSpPr>
        <p:spPr>
          <a:xfrm>
            <a:off x="647699" y="2021761"/>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err="1">
                <a:solidFill>
                  <a:schemeClr val="bg1"/>
                </a:solidFill>
                <a:latin typeface="Arial"/>
                <a:cs typeface="Arial"/>
              </a:rPr>
              <a:t>dependencies</a:t>
            </a:r>
            <a:r>
              <a:rPr lang="es-ES_tradnl" b="1" dirty="0">
                <a:solidFill>
                  <a:schemeClr val="bg1"/>
                </a:solidFill>
                <a:latin typeface="Arial"/>
                <a:cs typeface="Arial"/>
              </a:rPr>
              <a:t> / </a:t>
            </a:r>
            <a:r>
              <a:rPr lang="es-ES_tradnl" b="1" dirty="0" err="1">
                <a:solidFill>
                  <a:schemeClr val="bg1"/>
                </a:solidFill>
                <a:latin typeface="Arial"/>
                <a:cs typeface="Arial"/>
              </a:rPr>
              <a:t>peerDependencies</a:t>
            </a:r>
            <a:endParaRPr lang="es-ES_tradnl" b="1" dirty="0">
              <a:solidFill>
                <a:schemeClr val="bg1"/>
              </a:solidFill>
              <a:latin typeface="Arial"/>
              <a:cs typeface="Arial"/>
            </a:endParaRPr>
          </a:p>
          <a:p>
            <a:pPr algn="ctr"/>
            <a:endParaRPr lang="es-ES_tradnl" b="1" dirty="0">
              <a:solidFill>
                <a:schemeClr val="bg1"/>
              </a:solidFill>
              <a:latin typeface="Arial"/>
              <a:cs typeface="Arial"/>
            </a:endParaRPr>
          </a:p>
        </p:txBody>
      </p:sp>
      <p:sp>
        <p:nvSpPr>
          <p:cNvPr id="4" name="Rounded Rectangle 6">
            <a:extLst>
              <a:ext uri="{FF2B5EF4-FFF2-40B4-BE49-F238E27FC236}">
                <a16:creationId xmlns:a16="http://schemas.microsoft.com/office/drawing/2014/main" id="{3014FF12-81A5-528F-7708-41D44EBC05D3}"/>
              </a:ext>
            </a:extLst>
          </p:cNvPr>
          <p:cNvSpPr/>
          <p:nvPr/>
        </p:nvSpPr>
        <p:spPr>
          <a:xfrm>
            <a:off x="647699" y="3079960"/>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latin typeface="Arial"/>
                <a:cs typeface="Arial"/>
              </a:rPr>
              <a:t>Componentes</a:t>
            </a:r>
          </a:p>
          <a:p>
            <a:pPr algn="ctr"/>
            <a:endParaRPr lang="es-ES_tradnl" b="1" dirty="0">
              <a:solidFill>
                <a:schemeClr val="bg1"/>
              </a:solidFill>
              <a:latin typeface="Arial"/>
              <a:cs typeface="Arial"/>
            </a:endParaRPr>
          </a:p>
        </p:txBody>
      </p:sp>
      <p:sp>
        <p:nvSpPr>
          <p:cNvPr id="8" name="Rounded Rectangle 6">
            <a:extLst>
              <a:ext uri="{FF2B5EF4-FFF2-40B4-BE49-F238E27FC236}">
                <a16:creationId xmlns:a16="http://schemas.microsoft.com/office/drawing/2014/main" id="{56346C26-DBC4-314F-25B5-8303DDBAC07B}"/>
              </a:ext>
            </a:extLst>
          </p:cNvPr>
          <p:cNvSpPr/>
          <p:nvPr/>
        </p:nvSpPr>
        <p:spPr>
          <a:xfrm>
            <a:off x="647699" y="4138160"/>
            <a:ext cx="7671046" cy="817245"/>
          </a:xfrm>
          <a:prstGeom prst="roundRect">
            <a:avLst/>
          </a:prstGeom>
          <a:solidFill>
            <a:srgbClr val="006B5F"/>
          </a:solidFill>
        </p:spPr>
        <p:txBody>
          <a:bodyPr wrap="square" rtlCol="0">
            <a:spAutoFit/>
          </a:bodyPr>
          <a:lstStyle/>
          <a:p>
            <a:pPr algn="ctr"/>
            <a:endParaRPr lang="es-ES_tradnl" b="1" dirty="0">
              <a:solidFill>
                <a:schemeClr val="bg1"/>
              </a:solidFill>
              <a:latin typeface="Arial"/>
              <a:cs typeface="Arial"/>
            </a:endParaRPr>
          </a:p>
          <a:p>
            <a:pPr algn="ctr"/>
            <a:r>
              <a:rPr lang="es-ES_tradnl" b="1" dirty="0">
                <a:solidFill>
                  <a:schemeClr val="bg1"/>
                </a:solidFill>
              </a:rPr>
              <a:t>Publicación</a:t>
            </a:r>
            <a:endParaRPr lang="es-ES_tradnl" b="1" dirty="0">
              <a:solidFill>
                <a:schemeClr val="bg1"/>
              </a:solidFill>
              <a:latin typeface="Arial"/>
              <a:cs typeface="Arial"/>
            </a:endParaRPr>
          </a:p>
          <a:p>
            <a:pPr algn="ctr"/>
            <a:endParaRPr lang="es-ES_tradnl" b="1" dirty="0">
              <a:solidFill>
                <a:schemeClr val="bg1"/>
              </a:solidFill>
              <a:latin typeface="Arial"/>
              <a:cs typeface="Arial"/>
            </a:endParaRPr>
          </a:p>
        </p:txBody>
      </p:sp>
    </p:spTree>
    <p:extLst>
      <p:ext uri="{BB962C8B-B14F-4D97-AF65-F5344CB8AC3E}">
        <p14:creationId xmlns:p14="http://schemas.microsoft.com/office/powerpoint/2010/main" val="73181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4"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1"/>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Demos</a:t>
            </a:r>
            <a:endParaRPr dirty="0"/>
          </a:p>
        </p:txBody>
      </p:sp>
      <p:sp>
        <p:nvSpPr>
          <p:cNvPr id="486" name="Google Shape;486;p21"/>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87" name="Google Shape;487;p21" descr="Hombre programando serio, no le sale algo y de repente empieza a cabrearse e indignarse y dice &quot;de verdad?Enga ya... En serio?&quot;"/>
          <p:cNvPicPr preferRelativeResize="0"/>
          <p:nvPr/>
        </p:nvPicPr>
        <p:blipFill rotWithShape="1">
          <a:blip r:embed="rId3">
            <a:alphaModFix/>
          </a:blip>
          <a:srcRect/>
          <a:stretch/>
        </p:blipFill>
        <p:spPr>
          <a:xfrm>
            <a:off x="2760040" y="1152006"/>
            <a:ext cx="3810000" cy="2143125"/>
          </a:xfrm>
          <a:prstGeom prst="rect">
            <a:avLst/>
          </a:prstGeom>
          <a:noFill/>
          <a:ln>
            <a:noFill/>
          </a:ln>
        </p:spPr>
      </p:pic>
      <p:sp>
        <p:nvSpPr>
          <p:cNvPr id="488" name="Google Shape;488;p21"/>
          <p:cNvSpPr/>
          <p:nvPr/>
        </p:nvSpPr>
        <p:spPr>
          <a:xfrm rot="5400000">
            <a:off x="4437978" y="1706745"/>
            <a:ext cx="252000" cy="4924925"/>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21"/>
          <p:cNvSpPr txBox="1"/>
          <p:nvPr/>
        </p:nvSpPr>
        <p:spPr>
          <a:xfrm>
            <a:off x="1759433" y="3407421"/>
            <a:ext cx="5700811" cy="712907"/>
          </a:xfrm>
          <a:prstGeom prst="rect">
            <a:avLst/>
          </a:prstGeom>
          <a:noFill/>
          <a:ln>
            <a:noFill/>
          </a:ln>
        </p:spPr>
        <p:txBody>
          <a:bodyPr spcFirstLastPara="1" wrap="square" lIns="0" tIns="45700" rIns="91425" bIns="45700" anchor="t" anchorCtr="0">
            <a:noAutofit/>
          </a:bodyPr>
          <a:lstStyle/>
          <a:p>
            <a:pPr marL="0" marR="0" lvl="0" indent="0" algn="ctr" rtl="0">
              <a:spcBef>
                <a:spcPts val="0"/>
              </a:spcBef>
              <a:spcAft>
                <a:spcPts val="0"/>
              </a:spcAft>
              <a:buClr>
                <a:srgbClr val="242415"/>
              </a:buClr>
              <a:buSzPts val="4000"/>
              <a:buFont typeface="Montserrat SemiBold"/>
              <a:buNone/>
            </a:pPr>
            <a:r>
              <a:rPr lang="en-GB" sz="4000" dirty="0" err="1">
                <a:solidFill>
                  <a:srgbClr val="242415"/>
                </a:solidFill>
                <a:latin typeface="Montserrat SemiBold"/>
                <a:sym typeface="Montserrat SemiBold"/>
              </a:rPr>
              <a:t>Vite</a:t>
            </a:r>
            <a:r>
              <a:rPr lang="en-GB" sz="4000" dirty="0">
                <a:solidFill>
                  <a:srgbClr val="242415"/>
                </a:solidFill>
                <a:latin typeface="Montserrat SemiBold"/>
                <a:sym typeface="Montserrat SemiBold"/>
              </a:rPr>
              <a:t> library mode</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23"/>
          <p:cNvSpPr txBox="1">
            <a:spLocks noGrp="1"/>
          </p:cNvSpPr>
          <p:nvPr>
            <p:ph type="title"/>
          </p:nvPr>
        </p:nvSpPr>
        <p:spPr>
          <a:xfrm>
            <a:off x="634542" y="419576"/>
            <a:ext cx="8245476" cy="810657"/>
          </a:xfrm>
          <a:prstGeom prst="rect">
            <a:avLst/>
          </a:prstGeom>
          <a:noFill/>
          <a:ln>
            <a:noFill/>
          </a:ln>
        </p:spPr>
        <p:txBody>
          <a:bodyPr spcFirstLastPara="1" wrap="square" lIns="0" tIns="45700" rIns="91425" bIns="45700" anchor="b" anchorCtr="0">
            <a:noAutofit/>
          </a:bodyPr>
          <a:lstStyle/>
          <a:p>
            <a:pPr marL="0" lvl="0" indent="0" algn="ctr"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Thank you !</a:t>
            </a:r>
            <a:endParaRPr dirty="0"/>
          </a:p>
        </p:txBody>
      </p:sp>
      <p:sp>
        <p:nvSpPr>
          <p:cNvPr id="509" name="Google Shape;509;p2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510" name="Google Shape;510;p23" descr="A close up of a logo&#10;&#10;Description automatically generated"/>
          <p:cNvPicPr preferRelativeResize="0"/>
          <p:nvPr/>
        </p:nvPicPr>
        <p:blipFill rotWithShape="1">
          <a:blip r:embed="rId3">
            <a:alphaModFix/>
          </a:blip>
          <a:srcRect/>
          <a:stretch/>
        </p:blipFill>
        <p:spPr>
          <a:xfrm>
            <a:off x="5056581" y="1649328"/>
            <a:ext cx="3228498" cy="1767639"/>
          </a:xfrm>
          <a:prstGeom prst="rect">
            <a:avLst/>
          </a:prstGeom>
          <a:noFill/>
          <a:ln>
            <a:noFill/>
          </a:ln>
        </p:spPr>
      </p:pic>
      <p:pic>
        <p:nvPicPr>
          <p:cNvPr id="511" name="Google Shape;511;p23" descr="A close up of a sign&#10;&#10;Description automatically generated"/>
          <p:cNvPicPr preferRelativeResize="0"/>
          <p:nvPr/>
        </p:nvPicPr>
        <p:blipFill rotWithShape="1">
          <a:blip r:embed="rId4">
            <a:alphaModFix/>
          </a:blip>
          <a:srcRect/>
          <a:stretch/>
        </p:blipFill>
        <p:spPr>
          <a:xfrm>
            <a:off x="1611712" y="1507955"/>
            <a:ext cx="1978710" cy="1978710"/>
          </a:xfrm>
          <a:prstGeom prst="rect">
            <a:avLst/>
          </a:prstGeom>
          <a:noFill/>
          <a:ln>
            <a:noFill/>
          </a:ln>
        </p:spPr>
      </p:pic>
      <p:pic>
        <p:nvPicPr>
          <p:cNvPr id="512" name="Google Shape;512;p23" descr="A close up of a logo&#10;&#10;Description automatically generated"/>
          <p:cNvPicPr preferRelativeResize="0"/>
          <p:nvPr/>
        </p:nvPicPr>
        <p:blipFill rotWithShape="1">
          <a:blip r:embed="rId5">
            <a:alphaModFix/>
          </a:blip>
          <a:srcRect/>
          <a:stretch/>
        </p:blipFill>
        <p:spPr>
          <a:xfrm>
            <a:off x="1545613" y="3575062"/>
            <a:ext cx="342900" cy="342900"/>
          </a:xfrm>
          <a:prstGeom prst="rect">
            <a:avLst/>
          </a:prstGeom>
          <a:noFill/>
          <a:ln>
            <a:noFill/>
          </a:ln>
        </p:spPr>
      </p:pic>
      <p:pic>
        <p:nvPicPr>
          <p:cNvPr id="513" name="Google Shape;513;p23" descr="A close up of a logo&#10;&#10;Description automatically generated"/>
          <p:cNvPicPr preferRelativeResize="0"/>
          <p:nvPr/>
        </p:nvPicPr>
        <p:blipFill rotWithShape="1">
          <a:blip r:embed="rId5">
            <a:alphaModFix/>
          </a:blip>
          <a:srcRect/>
          <a:stretch/>
        </p:blipFill>
        <p:spPr>
          <a:xfrm>
            <a:off x="5369400" y="3584403"/>
            <a:ext cx="342900" cy="342900"/>
          </a:xfrm>
          <a:prstGeom prst="rect">
            <a:avLst/>
          </a:prstGeom>
          <a:noFill/>
          <a:ln>
            <a:noFill/>
          </a:ln>
        </p:spPr>
      </p:pic>
      <p:sp>
        <p:nvSpPr>
          <p:cNvPr id="514" name="Google Shape;514;p23"/>
          <p:cNvSpPr txBox="1"/>
          <p:nvPr/>
        </p:nvSpPr>
        <p:spPr>
          <a:xfrm>
            <a:off x="1888513" y="3581390"/>
            <a:ext cx="2277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@lemoncoders</a:t>
            </a:r>
            <a:endParaRPr sz="1800">
              <a:solidFill>
                <a:schemeClr val="dk1"/>
              </a:solidFill>
              <a:latin typeface="Calibri"/>
              <a:ea typeface="Calibri"/>
              <a:cs typeface="Calibri"/>
              <a:sym typeface="Calibri"/>
            </a:endParaRPr>
          </a:p>
        </p:txBody>
      </p:sp>
      <p:sp>
        <p:nvSpPr>
          <p:cNvPr id="515" name="Google Shape;515;p23"/>
          <p:cNvSpPr txBox="1"/>
          <p:nvPr/>
        </p:nvSpPr>
        <p:spPr>
          <a:xfrm>
            <a:off x="5783177" y="3548630"/>
            <a:ext cx="227797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a:solidFill>
                  <a:schemeClr val="dk1"/>
                </a:solidFill>
                <a:latin typeface="Calibri"/>
                <a:ea typeface="Calibri"/>
                <a:cs typeface="Calibri"/>
                <a:sym typeface="Calibri"/>
              </a:rPr>
              <a:t>@basefactorteam</a:t>
            </a:r>
            <a:endParaRPr sz="1800">
              <a:solidFill>
                <a:schemeClr val="dk1"/>
              </a:solidFill>
              <a:latin typeface="Calibri"/>
              <a:ea typeface="Calibri"/>
              <a:cs typeface="Calibri"/>
              <a:sym typeface="Calibri"/>
            </a:endParaRPr>
          </a:p>
        </p:txBody>
      </p:sp>
      <p:pic>
        <p:nvPicPr>
          <p:cNvPr id="516" name="Google Shape;516;p23" descr="A picture containing drawing&#10;&#10;Description automatically generated"/>
          <p:cNvPicPr preferRelativeResize="0"/>
          <p:nvPr/>
        </p:nvPicPr>
        <p:blipFill rotWithShape="1">
          <a:blip r:embed="rId6">
            <a:alphaModFix/>
          </a:blip>
          <a:srcRect/>
          <a:stretch/>
        </p:blipFill>
        <p:spPr>
          <a:xfrm>
            <a:off x="2659403" y="4104611"/>
            <a:ext cx="488801" cy="488801"/>
          </a:xfrm>
          <a:prstGeom prst="rect">
            <a:avLst/>
          </a:prstGeom>
          <a:noFill/>
          <a:ln>
            <a:noFill/>
          </a:ln>
        </p:spPr>
      </p:pic>
      <p:sp>
        <p:nvSpPr>
          <p:cNvPr id="517" name="Google Shape;517;p23"/>
          <p:cNvSpPr/>
          <p:nvPr/>
        </p:nvSpPr>
        <p:spPr>
          <a:xfrm>
            <a:off x="3157005" y="4177362"/>
            <a:ext cx="310860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u="sng" dirty="0">
                <a:solidFill>
                  <a:schemeClr val="dk1"/>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https://github.com/lemoncode</a:t>
            </a:r>
            <a:endParaRPr sz="1800" dirty="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Gestores</a:t>
            </a:r>
            <a:r>
              <a:rPr lang="en-GB" sz="4000" dirty="0">
                <a:solidFill>
                  <a:srgbClr val="242415"/>
                </a:solidFill>
                <a:latin typeface="Montserrat SemiBold"/>
                <a:ea typeface="Montserrat SemiBold"/>
                <a:cs typeface="Montserrat SemiBold"/>
                <a:sym typeface="Montserrat SemiBold"/>
              </a:rPr>
              <a:t> de </a:t>
            </a:r>
            <a:r>
              <a:rPr lang="es-ES" sz="4000" dirty="0">
                <a:solidFill>
                  <a:srgbClr val="242415"/>
                </a:solidFill>
                <a:latin typeface="Montserrat SemiBold"/>
                <a:ea typeface="Montserrat SemiBold"/>
                <a:cs typeface="Montserrat SemiBold"/>
                <a:sym typeface="Montserrat SemiBold"/>
              </a:rPr>
              <a:t>paquetes</a:t>
            </a: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7DD853B9-3DE7-9921-169E-B73046B6C0A3}"/>
              </a:ext>
            </a:extLst>
          </p:cNvPr>
          <p:cNvPicPr>
            <a:picLocks noChangeAspect="1"/>
          </p:cNvPicPr>
          <p:nvPr/>
        </p:nvPicPr>
        <p:blipFill>
          <a:blip r:embed="rId3"/>
          <a:stretch>
            <a:fillRect/>
          </a:stretch>
        </p:blipFill>
        <p:spPr>
          <a:xfrm>
            <a:off x="3925427" y="1941091"/>
            <a:ext cx="1437523" cy="1437523"/>
          </a:xfrm>
          <a:prstGeom prst="rect">
            <a:avLst/>
          </a:prstGeom>
        </p:spPr>
      </p:pic>
      <p:pic>
        <p:nvPicPr>
          <p:cNvPr id="9" name="Picture 8">
            <a:extLst>
              <a:ext uri="{FF2B5EF4-FFF2-40B4-BE49-F238E27FC236}">
                <a16:creationId xmlns:a16="http://schemas.microsoft.com/office/drawing/2014/main" id="{93BAC03B-C1A4-EFEA-0E29-88D2A2BC9CF9}"/>
              </a:ext>
            </a:extLst>
          </p:cNvPr>
          <p:cNvPicPr>
            <a:picLocks noChangeAspect="1"/>
          </p:cNvPicPr>
          <p:nvPr/>
        </p:nvPicPr>
        <p:blipFill>
          <a:blip r:embed="rId4"/>
          <a:stretch>
            <a:fillRect/>
          </a:stretch>
        </p:blipFill>
        <p:spPr>
          <a:xfrm>
            <a:off x="998660" y="2439404"/>
            <a:ext cx="1967164" cy="634410"/>
          </a:xfrm>
          <a:prstGeom prst="rect">
            <a:avLst/>
          </a:prstGeom>
        </p:spPr>
      </p:pic>
      <p:pic>
        <p:nvPicPr>
          <p:cNvPr id="15" name="Picture 14">
            <a:extLst>
              <a:ext uri="{FF2B5EF4-FFF2-40B4-BE49-F238E27FC236}">
                <a16:creationId xmlns:a16="http://schemas.microsoft.com/office/drawing/2014/main" id="{B8875BC2-6D72-DFF0-6EBE-B8F067F65D6A}"/>
              </a:ext>
            </a:extLst>
          </p:cNvPr>
          <p:cNvPicPr>
            <a:picLocks noChangeAspect="1"/>
          </p:cNvPicPr>
          <p:nvPr/>
        </p:nvPicPr>
        <p:blipFill>
          <a:blip r:embed="rId5"/>
          <a:stretch>
            <a:fillRect/>
          </a:stretch>
        </p:blipFill>
        <p:spPr>
          <a:xfrm>
            <a:off x="5900195" y="1941090"/>
            <a:ext cx="2285502" cy="143752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Versionado</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9" name="TextBox 19">
            <a:extLst>
              <a:ext uri="{FF2B5EF4-FFF2-40B4-BE49-F238E27FC236}">
                <a16:creationId xmlns:a16="http://schemas.microsoft.com/office/drawing/2014/main" id="{D0BB7AFC-20C7-4A3C-8A30-57F1759C7884}"/>
              </a:ext>
            </a:extLst>
          </p:cNvPr>
          <p:cNvSpPr txBox="1"/>
          <p:nvPr/>
        </p:nvSpPr>
        <p:spPr>
          <a:xfrm>
            <a:off x="254000" y="1656610"/>
            <a:ext cx="8890000" cy="769441"/>
          </a:xfrm>
          <a:prstGeom prst="rect">
            <a:avLst/>
          </a:prstGeom>
          <a:noFill/>
        </p:spPr>
        <p:txBody>
          <a:bodyPr wrap="square" rtlCol="0">
            <a:spAutoFit/>
          </a:bodyPr>
          <a:lstStyle/>
          <a:p>
            <a:pPr algn="ctr"/>
            <a:r>
              <a:rPr lang="es-ES_tradnl" sz="4400" b="1" dirty="0">
                <a:solidFill>
                  <a:srgbClr val="2F4858"/>
                </a:solidFill>
              </a:rPr>
              <a:t>SEMVER</a:t>
            </a:r>
          </a:p>
        </p:txBody>
      </p:sp>
      <p:sp>
        <p:nvSpPr>
          <p:cNvPr id="10" name="TextBox 21">
            <a:extLst>
              <a:ext uri="{FF2B5EF4-FFF2-40B4-BE49-F238E27FC236}">
                <a16:creationId xmlns:a16="http://schemas.microsoft.com/office/drawing/2014/main" id="{7311821F-C1EA-40B8-ABE7-4C6075E482FA}"/>
              </a:ext>
            </a:extLst>
          </p:cNvPr>
          <p:cNvSpPr txBox="1"/>
          <p:nvPr/>
        </p:nvSpPr>
        <p:spPr>
          <a:xfrm>
            <a:off x="254000" y="2241810"/>
            <a:ext cx="8890000" cy="923330"/>
          </a:xfrm>
          <a:prstGeom prst="rect">
            <a:avLst/>
          </a:prstGeom>
          <a:noFill/>
        </p:spPr>
        <p:txBody>
          <a:bodyPr wrap="square" rtlCol="0">
            <a:spAutoFit/>
          </a:bodyPr>
          <a:lstStyle/>
          <a:p>
            <a:pPr algn="ctr"/>
            <a:r>
              <a:rPr lang="es-ES_tradnl" sz="5400" b="1" dirty="0">
                <a:solidFill>
                  <a:srgbClr val="BC5B40"/>
                </a:solidFill>
              </a:rPr>
              <a:t>1</a:t>
            </a:r>
            <a:r>
              <a:rPr lang="es-ES_tradnl" sz="5400" b="1" dirty="0"/>
              <a:t>.</a:t>
            </a:r>
            <a:r>
              <a:rPr lang="es-ES_tradnl" sz="5400" b="1" dirty="0">
                <a:solidFill>
                  <a:srgbClr val="008D54"/>
                </a:solidFill>
              </a:rPr>
              <a:t>2</a:t>
            </a:r>
            <a:r>
              <a:rPr lang="es-ES_tradnl" sz="5400" b="1" dirty="0"/>
              <a:t>.</a:t>
            </a:r>
            <a:r>
              <a:rPr lang="es-ES_tradnl" sz="5400" b="1" dirty="0">
                <a:solidFill>
                  <a:srgbClr val="00AD74"/>
                </a:solidFill>
              </a:rPr>
              <a:t>3</a:t>
            </a:r>
          </a:p>
        </p:txBody>
      </p:sp>
      <p:sp>
        <p:nvSpPr>
          <p:cNvPr id="11" name="TextBox 7">
            <a:extLst>
              <a:ext uri="{FF2B5EF4-FFF2-40B4-BE49-F238E27FC236}">
                <a16:creationId xmlns:a16="http://schemas.microsoft.com/office/drawing/2014/main" id="{738C1E86-6758-4227-9099-9D1690CBE20F}"/>
              </a:ext>
            </a:extLst>
          </p:cNvPr>
          <p:cNvSpPr txBox="1"/>
          <p:nvPr/>
        </p:nvSpPr>
        <p:spPr>
          <a:xfrm>
            <a:off x="3133645" y="3165140"/>
            <a:ext cx="1246239" cy="369332"/>
          </a:xfrm>
          <a:prstGeom prst="rect">
            <a:avLst/>
          </a:prstGeom>
          <a:noFill/>
        </p:spPr>
        <p:txBody>
          <a:bodyPr wrap="square" rtlCol="0">
            <a:spAutoFit/>
          </a:bodyPr>
          <a:lstStyle/>
          <a:p>
            <a:pPr algn="r"/>
            <a:r>
              <a:rPr lang="es-ES_tradnl" b="1" dirty="0" err="1">
                <a:solidFill>
                  <a:srgbClr val="BC5B40"/>
                </a:solidFill>
              </a:rPr>
              <a:t>major</a:t>
            </a:r>
            <a:endParaRPr lang="es-ES_tradnl" b="1" dirty="0">
              <a:solidFill>
                <a:srgbClr val="BC5B40"/>
              </a:solidFill>
            </a:endParaRPr>
          </a:p>
        </p:txBody>
      </p:sp>
      <p:sp>
        <p:nvSpPr>
          <p:cNvPr id="12" name="TextBox 23">
            <a:extLst>
              <a:ext uri="{FF2B5EF4-FFF2-40B4-BE49-F238E27FC236}">
                <a16:creationId xmlns:a16="http://schemas.microsoft.com/office/drawing/2014/main" id="{8B88AEA3-949A-4F0F-8F1E-BF85BA52189A}"/>
              </a:ext>
            </a:extLst>
          </p:cNvPr>
          <p:cNvSpPr txBox="1"/>
          <p:nvPr/>
        </p:nvSpPr>
        <p:spPr>
          <a:xfrm>
            <a:off x="4110015" y="3165140"/>
            <a:ext cx="1246239" cy="369332"/>
          </a:xfrm>
          <a:prstGeom prst="rect">
            <a:avLst/>
          </a:prstGeom>
          <a:noFill/>
        </p:spPr>
        <p:txBody>
          <a:bodyPr wrap="square" rtlCol="0">
            <a:spAutoFit/>
          </a:bodyPr>
          <a:lstStyle/>
          <a:p>
            <a:pPr algn="ctr"/>
            <a:r>
              <a:rPr lang="es-ES_tradnl" b="1" dirty="0" err="1">
                <a:solidFill>
                  <a:srgbClr val="008D54"/>
                </a:solidFill>
              </a:rPr>
              <a:t>minor</a:t>
            </a:r>
            <a:endParaRPr lang="es-ES_tradnl" b="1" dirty="0">
              <a:solidFill>
                <a:srgbClr val="008D54"/>
              </a:solidFill>
            </a:endParaRPr>
          </a:p>
        </p:txBody>
      </p:sp>
      <p:sp>
        <p:nvSpPr>
          <p:cNvPr id="13" name="TextBox 25">
            <a:extLst>
              <a:ext uri="{FF2B5EF4-FFF2-40B4-BE49-F238E27FC236}">
                <a16:creationId xmlns:a16="http://schemas.microsoft.com/office/drawing/2014/main" id="{46CB6738-0712-407A-9413-C59E096CBD64}"/>
              </a:ext>
            </a:extLst>
          </p:cNvPr>
          <p:cNvSpPr txBox="1"/>
          <p:nvPr/>
        </p:nvSpPr>
        <p:spPr>
          <a:xfrm>
            <a:off x="5127441" y="3165140"/>
            <a:ext cx="1246239" cy="369332"/>
          </a:xfrm>
          <a:prstGeom prst="rect">
            <a:avLst/>
          </a:prstGeom>
          <a:noFill/>
        </p:spPr>
        <p:txBody>
          <a:bodyPr wrap="square" rtlCol="0">
            <a:spAutoFit/>
          </a:bodyPr>
          <a:lstStyle/>
          <a:p>
            <a:r>
              <a:rPr lang="es-ES_tradnl" dirty="0" err="1">
                <a:solidFill>
                  <a:srgbClr val="00BC9F"/>
                </a:solidFill>
              </a:rPr>
              <a:t>patch</a:t>
            </a:r>
            <a:endParaRPr lang="es-ES_tradnl" dirty="0">
              <a:solidFill>
                <a:srgbClr val="00BC9F"/>
              </a:solidFill>
            </a:endParaRPr>
          </a:p>
        </p:txBody>
      </p:sp>
      <p:sp>
        <p:nvSpPr>
          <p:cNvPr id="14" name="TextBox 6">
            <a:extLst>
              <a:ext uri="{FF2B5EF4-FFF2-40B4-BE49-F238E27FC236}">
                <a16:creationId xmlns:a16="http://schemas.microsoft.com/office/drawing/2014/main" id="{5BC39F99-469B-427B-B960-1B67DFCD2399}"/>
              </a:ext>
            </a:extLst>
          </p:cNvPr>
          <p:cNvSpPr txBox="1"/>
          <p:nvPr/>
        </p:nvSpPr>
        <p:spPr>
          <a:xfrm>
            <a:off x="647699" y="809030"/>
            <a:ext cx="8245476"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800" i="1">
                <a:solidFill>
                  <a:schemeClr val="dk1"/>
                </a:solidFill>
                <a:latin typeface="Calibri"/>
                <a:ea typeface="Calibri"/>
                <a:cs typeface="Calibri"/>
              </a:defRPr>
            </a:lvl1pPr>
          </a:lstStyle>
          <a:p>
            <a:r>
              <a:rPr lang="es-ES_tradnl" dirty="0"/>
              <a:t>Una librería va evolucionando, ¿cómo gestiono las versiones?</a:t>
            </a:r>
          </a:p>
        </p:txBody>
      </p:sp>
      <p:sp>
        <p:nvSpPr>
          <p:cNvPr id="15" name="CuadroTexto 6">
            <a:extLst>
              <a:ext uri="{FF2B5EF4-FFF2-40B4-BE49-F238E27FC236}">
                <a16:creationId xmlns:a16="http://schemas.microsoft.com/office/drawing/2014/main" id="{E57908A4-6B56-9C48-599C-C79AB88911FD}"/>
              </a:ext>
            </a:extLst>
          </p:cNvPr>
          <p:cNvSpPr txBox="1"/>
          <p:nvPr/>
        </p:nvSpPr>
        <p:spPr>
          <a:xfrm>
            <a:off x="324679" y="4231564"/>
            <a:ext cx="5810435" cy="830997"/>
          </a:xfrm>
          <a:prstGeom prst="rect">
            <a:avLst/>
          </a:prstGeom>
          <a:noFill/>
        </p:spPr>
        <p:txBody>
          <a:bodyPr wrap="square">
            <a:spAutoFit/>
          </a:bodyPr>
          <a:lstStyle/>
          <a:p>
            <a:r>
              <a:rPr lang="es-ES" sz="1200" dirty="0">
                <a:hlinkClick r:id="rId3"/>
              </a:rPr>
              <a:t>https://semver.org/lang/es/</a:t>
            </a:r>
            <a:endParaRPr lang="es-ES" sz="1200" dirty="0"/>
          </a:p>
          <a:p>
            <a:r>
              <a:rPr lang="es-ES" sz="1200" dirty="0">
                <a:hlinkClick r:id="rId4"/>
              </a:rPr>
              <a:t>https://semver.npmjs.com</a:t>
            </a:r>
            <a:endParaRPr lang="es-ES" sz="1200" dirty="0"/>
          </a:p>
          <a:p>
            <a:r>
              <a:rPr lang="en-US" sz="1200" dirty="0">
                <a:hlinkClick r:id="rId5"/>
              </a:rPr>
              <a:t>https://medium.com/javascript-scene/software-versions-are-broken-3d2dc0da0783</a:t>
            </a:r>
            <a:endParaRPr lang="en-US" sz="1200" dirty="0"/>
          </a:p>
          <a:p>
            <a:r>
              <a:rPr lang="en-US" sz="1200" dirty="0">
                <a:hlinkClick r:id="rId6"/>
              </a:rPr>
              <a:t>https://docs.npmjs.com/cli/v6/configuring-npm/package-locks</a:t>
            </a:r>
            <a:endParaRPr lang="es-ES" sz="1200" dirty="0"/>
          </a:p>
        </p:txBody>
      </p:sp>
      <p:sp>
        <p:nvSpPr>
          <p:cNvPr id="6" name="TextBox 7">
            <a:extLst>
              <a:ext uri="{FF2B5EF4-FFF2-40B4-BE49-F238E27FC236}">
                <a16:creationId xmlns:a16="http://schemas.microsoft.com/office/drawing/2014/main" id="{78C29A6C-A383-B77B-62B0-4734EBE0AF1A}"/>
              </a:ext>
            </a:extLst>
          </p:cNvPr>
          <p:cNvSpPr txBox="1"/>
          <p:nvPr/>
        </p:nvSpPr>
        <p:spPr>
          <a:xfrm>
            <a:off x="3133645" y="3555723"/>
            <a:ext cx="1246239" cy="307777"/>
          </a:xfrm>
          <a:prstGeom prst="rect">
            <a:avLst/>
          </a:prstGeom>
          <a:noFill/>
        </p:spPr>
        <p:txBody>
          <a:bodyPr wrap="square" rtlCol="0">
            <a:spAutoFit/>
          </a:bodyPr>
          <a:lstStyle/>
          <a:p>
            <a:pPr algn="r"/>
            <a:r>
              <a:rPr lang="es-ES_tradnl" b="1" dirty="0" err="1">
                <a:solidFill>
                  <a:srgbClr val="BC5B40"/>
                </a:solidFill>
              </a:rPr>
              <a:t>breaking</a:t>
            </a:r>
            <a:endParaRPr lang="es-ES_tradnl" b="1" dirty="0">
              <a:solidFill>
                <a:srgbClr val="BC5B40"/>
              </a:solidFill>
            </a:endParaRPr>
          </a:p>
        </p:txBody>
      </p:sp>
      <p:sp>
        <p:nvSpPr>
          <p:cNvPr id="7" name="TextBox 23">
            <a:extLst>
              <a:ext uri="{FF2B5EF4-FFF2-40B4-BE49-F238E27FC236}">
                <a16:creationId xmlns:a16="http://schemas.microsoft.com/office/drawing/2014/main" id="{A8C8437A-3F43-FAD4-4637-45117B6502C8}"/>
              </a:ext>
            </a:extLst>
          </p:cNvPr>
          <p:cNvSpPr txBox="1"/>
          <p:nvPr/>
        </p:nvSpPr>
        <p:spPr>
          <a:xfrm>
            <a:off x="4110015" y="3555723"/>
            <a:ext cx="1246239" cy="307777"/>
          </a:xfrm>
          <a:prstGeom prst="rect">
            <a:avLst/>
          </a:prstGeom>
          <a:noFill/>
        </p:spPr>
        <p:txBody>
          <a:bodyPr wrap="square" rtlCol="0">
            <a:spAutoFit/>
          </a:bodyPr>
          <a:lstStyle/>
          <a:p>
            <a:pPr algn="ctr"/>
            <a:r>
              <a:rPr lang="es-ES_tradnl" b="1" dirty="0" err="1">
                <a:solidFill>
                  <a:srgbClr val="008D54"/>
                </a:solidFill>
              </a:rPr>
              <a:t>feature</a:t>
            </a:r>
            <a:endParaRPr lang="es-ES_tradnl" b="1" dirty="0">
              <a:solidFill>
                <a:srgbClr val="008D54"/>
              </a:solidFill>
            </a:endParaRPr>
          </a:p>
        </p:txBody>
      </p:sp>
      <p:sp>
        <p:nvSpPr>
          <p:cNvPr id="8" name="TextBox 25">
            <a:extLst>
              <a:ext uri="{FF2B5EF4-FFF2-40B4-BE49-F238E27FC236}">
                <a16:creationId xmlns:a16="http://schemas.microsoft.com/office/drawing/2014/main" id="{65E5D71F-A8D6-4380-CC8D-EFB3D65EEE8D}"/>
              </a:ext>
            </a:extLst>
          </p:cNvPr>
          <p:cNvSpPr txBox="1"/>
          <p:nvPr/>
        </p:nvSpPr>
        <p:spPr>
          <a:xfrm>
            <a:off x="5127441" y="3555723"/>
            <a:ext cx="1246239" cy="307777"/>
          </a:xfrm>
          <a:prstGeom prst="rect">
            <a:avLst/>
          </a:prstGeom>
          <a:noFill/>
        </p:spPr>
        <p:txBody>
          <a:bodyPr wrap="square" rtlCol="0">
            <a:spAutoFit/>
          </a:bodyPr>
          <a:lstStyle/>
          <a:p>
            <a:r>
              <a:rPr lang="es-ES_tradnl" dirty="0" err="1">
                <a:solidFill>
                  <a:srgbClr val="00BC9F"/>
                </a:solidFill>
              </a:rPr>
              <a:t>fix</a:t>
            </a:r>
            <a:endParaRPr lang="es-ES_tradnl" dirty="0">
              <a:solidFill>
                <a:srgbClr val="00BC9F"/>
              </a:solidFill>
            </a:endParaRPr>
          </a:p>
        </p:txBody>
      </p:sp>
      <p:sp>
        <p:nvSpPr>
          <p:cNvPr id="16" name="TextBox 23">
            <a:extLst>
              <a:ext uri="{FF2B5EF4-FFF2-40B4-BE49-F238E27FC236}">
                <a16:creationId xmlns:a16="http://schemas.microsoft.com/office/drawing/2014/main" id="{B36ACD9F-A53E-D9B5-C08F-D10EA8965555}"/>
              </a:ext>
            </a:extLst>
          </p:cNvPr>
          <p:cNvSpPr txBox="1"/>
          <p:nvPr/>
        </p:nvSpPr>
        <p:spPr>
          <a:xfrm>
            <a:off x="3133645" y="2304221"/>
            <a:ext cx="1246239" cy="769441"/>
          </a:xfrm>
          <a:prstGeom prst="rect">
            <a:avLst/>
          </a:prstGeom>
          <a:noFill/>
        </p:spPr>
        <p:txBody>
          <a:bodyPr wrap="square" rtlCol="0">
            <a:spAutoFit/>
          </a:bodyPr>
          <a:lstStyle/>
          <a:p>
            <a:pPr algn="ctr"/>
            <a:r>
              <a:rPr lang="es-ES_tradnl" sz="4400" b="1" dirty="0">
                <a:solidFill>
                  <a:srgbClr val="2F4858"/>
                </a:solidFill>
              </a:rPr>
              <a:t>^</a:t>
            </a:r>
          </a:p>
        </p:txBody>
      </p:sp>
      <p:sp>
        <p:nvSpPr>
          <p:cNvPr id="17" name="TextBox 23">
            <a:extLst>
              <a:ext uri="{FF2B5EF4-FFF2-40B4-BE49-F238E27FC236}">
                <a16:creationId xmlns:a16="http://schemas.microsoft.com/office/drawing/2014/main" id="{53518134-684A-EDBC-25D2-727A4F2D6554}"/>
              </a:ext>
            </a:extLst>
          </p:cNvPr>
          <p:cNvSpPr txBox="1"/>
          <p:nvPr/>
        </p:nvSpPr>
        <p:spPr>
          <a:xfrm>
            <a:off x="3133646" y="2328285"/>
            <a:ext cx="1246239" cy="769441"/>
          </a:xfrm>
          <a:prstGeom prst="rect">
            <a:avLst/>
          </a:prstGeom>
          <a:noFill/>
        </p:spPr>
        <p:txBody>
          <a:bodyPr wrap="square" rtlCol="0">
            <a:spAutoFit/>
          </a:bodyPr>
          <a:lstStyle/>
          <a:p>
            <a:pPr algn="ctr"/>
            <a:r>
              <a:rPr lang="es-ES_tradnl" sz="4400" b="1" dirty="0">
                <a:solidFill>
                  <a:srgbClr val="2F4858"/>
                </a:solidFill>
              </a:rPr>
              <a:t>~</a:t>
            </a:r>
          </a:p>
        </p:txBody>
      </p:sp>
    </p:spTree>
    <p:extLst>
      <p:ext uri="{BB962C8B-B14F-4D97-AF65-F5344CB8AC3E}">
        <p14:creationId xmlns:p14="http://schemas.microsoft.com/office/powerpoint/2010/main" val="398468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6"/>
                                        </p:tgtEl>
                                      </p:cBhvr>
                                    </p:animEffect>
                                    <p:set>
                                      <p:cBhvr>
                                        <p:cTn id="12" dur="1" fill="hold">
                                          <p:stCondLst>
                                            <p:cond delay="499"/>
                                          </p:stCondLst>
                                        </p:cTn>
                                        <p:tgtEl>
                                          <p:spTgt spid="1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1E1AAD24-64AE-454A-A1B2-D17EE470CE47}"/>
              </a:ext>
            </a:extLst>
          </p:cNvPr>
          <p:cNvSpPr/>
          <p:nvPr/>
        </p:nvSpPr>
        <p:spPr>
          <a:xfrm>
            <a:off x="4800598" y="1768293"/>
            <a:ext cx="1939413" cy="1204411"/>
          </a:xfrm>
          <a:prstGeom prst="roundRect">
            <a:avLst/>
          </a:prstGeom>
          <a:solidFill>
            <a:srgbClr val="008C8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 Donde recupero cada versión?</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sp>
        <p:nvSpPr>
          <p:cNvPr id="7" name="TextBox 6">
            <a:extLst>
              <a:ext uri="{FF2B5EF4-FFF2-40B4-BE49-F238E27FC236}">
                <a16:creationId xmlns:a16="http://schemas.microsoft.com/office/drawing/2014/main" id="{6ED0726E-ECBC-E74C-B66B-BAE41A0F2AD7}"/>
              </a:ext>
            </a:extLst>
          </p:cNvPr>
          <p:cNvSpPr txBox="1"/>
          <p:nvPr/>
        </p:nvSpPr>
        <p:spPr>
          <a:xfrm>
            <a:off x="647699" y="838526"/>
            <a:ext cx="8245476" cy="64633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sz="1800" i="1">
                <a:solidFill>
                  <a:schemeClr val="dk1"/>
                </a:solidFill>
                <a:latin typeface="Calibri"/>
                <a:ea typeface="Calibri"/>
                <a:cs typeface="Calibri"/>
              </a:defRPr>
            </a:lvl1pPr>
          </a:lstStyle>
          <a:p>
            <a:r>
              <a:rPr lang="es-ES_tradnl" dirty="0"/>
              <a:t>No hace falta guardar la carpeta de </a:t>
            </a:r>
            <a:r>
              <a:rPr lang="es-ES_tradnl" b="1" dirty="0" err="1"/>
              <a:t>node_modules</a:t>
            </a:r>
            <a:r>
              <a:rPr lang="es-ES_tradnl" dirty="0"/>
              <a:t> en el repositorio de código. Podemos apuntar en el </a:t>
            </a:r>
            <a:r>
              <a:rPr lang="es-ES_tradnl" b="1" dirty="0" err="1"/>
              <a:t>package.json</a:t>
            </a:r>
            <a:r>
              <a:rPr lang="es-ES_tradnl" b="1" dirty="0"/>
              <a:t> </a:t>
            </a:r>
            <a:r>
              <a:rPr lang="es-ES_tradnl" dirty="0"/>
              <a:t>que versión exacta usamos.</a:t>
            </a:r>
          </a:p>
        </p:txBody>
      </p:sp>
      <p:cxnSp>
        <p:nvCxnSpPr>
          <p:cNvPr id="3" name="Straight Connector 2">
            <a:extLst>
              <a:ext uri="{FF2B5EF4-FFF2-40B4-BE49-F238E27FC236}">
                <a16:creationId xmlns:a16="http://schemas.microsoft.com/office/drawing/2014/main" id="{C17B5AB5-DD7F-5949-961C-F34C5635AD12}"/>
              </a:ext>
            </a:extLst>
          </p:cNvPr>
          <p:cNvCxnSpPr/>
          <p:nvPr/>
        </p:nvCxnSpPr>
        <p:spPr>
          <a:xfrm>
            <a:off x="796413" y="3502743"/>
            <a:ext cx="8015748" cy="0"/>
          </a:xfrm>
          <a:prstGeom prst="line">
            <a:avLst/>
          </a:prstGeom>
          <a:ln>
            <a:solidFill>
              <a:srgbClr val="005248"/>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5D6346C3-1D3A-4E4D-984E-80864F0E1967}"/>
              </a:ext>
            </a:extLst>
          </p:cNvPr>
          <p:cNvPicPr>
            <a:picLocks noChangeAspect="1"/>
          </p:cNvPicPr>
          <p:nvPr/>
        </p:nvPicPr>
        <p:blipFill>
          <a:blip r:embed="rId3"/>
          <a:stretch>
            <a:fillRect/>
          </a:stretch>
        </p:blipFill>
        <p:spPr>
          <a:xfrm>
            <a:off x="5000230" y="2096595"/>
            <a:ext cx="1577024" cy="613287"/>
          </a:xfrm>
          <a:prstGeom prst="rect">
            <a:avLst/>
          </a:prstGeom>
        </p:spPr>
      </p:pic>
      <p:sp>
        <p:nvSpPr>
          <p:cNvPr id="9" name="Can 8">
            <a:extLst>
              <a:ext uri="{FF2B5EF4-FFF2-40B4-BE49-F238E27FC236}">
                <a16:creationId xmlns:a16="http://schemas.microsoft.com/office/drawing/2014/main" id="{8574034C-4A8F-CE4F-8AEF-EA1B8E080D49}"/>
              </a:ext>
            </a:extLst>
          </p:cNvPr>
          <p:cNvSpPr/>
          <p:nvPr/>
        </p:nvSpPr>
        <p:spPr>
          <a:xfrm>
            <a:off x="3561997" y="2012079"/>
            <a:ext cx="921774" cy="766916"/>
          </a:xfrm>
          <a:prstGeom prst="can">
            <a:avLst/>
          </a:prstGeom>
          <a:solidFill>
            <a:srgbClr val="00AD7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0" name="Rectangle 9">
            <a:extLst>
              <a:ext uri="{FF2B5EF4-FFF2-40B4-BE49-F238E27FC236}">
                <a16:creationId xmlns:a16="http://schemas.microsoft.com/office/drawing/2014/main" id="{B76179D0-8270-3148-8B75-561AA5EED749}"/>
              </a:ext>
            </a:extLst>
          </p:cNvPr>
          <p:cNvSpPr/>
          <p:nvPr/>
        </p:nvSpPr>
        <p:spPr>
          <a:xfrm>
            <a:off x="1160663" y="1683640"/>
            <a:ext cx="1796383" cy="328439"/>
          </a:xfrm>
          <a:prstGeom prst="rect">
            <a:avLst/>
          </a:prstGeom>
          <a:solidFill>
            <a:srgbClr val="95CA1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16.8.6</a:t>
            </a:r>
          </a:p>
        </p:txBody>
      </p:sp>
      <p:sp>
        <p:nvSpPr>
          <p:cNvPr id="16" name="Rectangle 15">
            <a:extLst>
              <a:ext uri="{FF2B5EF4-FFF2-40B4-BE49-F238E27FC236}">
                <a16:creationId xmlns:a16="http://schemas.microsoft.com/office/drawing/2014/main" id="{688E3744-8F63-4C46-82A6-9516D7B908B0}"/>
              </a:ext>
            </a:extLst>
          </p:cNvPr>
          <p:cNvSpPr/>
          <p:nvPr/>
        </p:nvSpPr>
        <p:spPr>
          <a:xfrm>
            <a:off x="1160663" y="2133927"/>
            <a:ext cx="1796385" cy="328439"/>
          </a:xfrm>
          <a:prstGeom prst="rect">
            <a:avLst/>
          </a:prstGeom>
          <a:solidFill>
            <a:srgbClr val="4AB82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17.0.2</a:t>
            </a:r>
          </a:p>
        </p:txBody>
      </p:sp>
      <p:sp>
        <p:nvSpPr>
          <p:cNvPr id="17" name="Rectangle 16">
            <a:extLst>
              <a:ext uri="{FF2B5EF4-FFF2-40B4-BE49-F238E27FC236}">
                <a16:creationId xmlns:a16="http://schemas.microsoft.com/office/drawing/2014/main" id="{BC14D17E-8CDC-BB45-A1C6-9164F158B912}"/>
              </a:ext>
            </a:extLst>
          </p:cNvPr>
          <p:cNvSpPr/>
          <p:nvPr/>
        </p:nvSpPr>
        <p:spPr>
          <a:xfrm>
            <a:off x="1160663" y="2614775"/>
            <a:ext cx="1796385" cy="328439"/>
          </a:xfrm>
          <a:prstGeom prst="rect">
            <a:avLst/>
          </a:prstGeom>
          <a:solidFill>
            <a:srgbClr val="00A34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18.1.0</a:t>
            </a:r>
          </a:p>
        </p:txBody>
      </p:sp>
      <p:sp>
        <p:nvSpPr>
          <p:cNvPr id="19" name="Rectangle 18">
            <a:extLst>
              <a:ext uri="{FF2B5EF4-FFF2-40B4-BE49-F238E27FC236}">
                <a16:creationId xmlns:a16="http://schemas.microsoft.com/office/drawing/2014/main" id="{4E030E24-3211-8F42-B26C-896A77112020}"/>
              </a:ext>
            </a:extLst>
          </p:cNvPr>
          <p:cNvSpPr/>
          <p:nvPr/>
        </p:nvSpPr>
        <p:spPr>
          <a:xfrm>
            <a:off x="1160663" y="3050914"/>
            <a:ext cx="1796387" cy="328439"/>
          </a:xfrm>
          <a:prstGeom prst="rect">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t>react</a:t>
            </a:r>
            <a:r>
              <a:rPr lang="es-ES_tradnl" dirty="0"/>
              <a:t> 18.2.0</a:t>
            </a:r>
          </a:p>
        </p:txBody>
      </p:sp>
      <p:sp>
        <p:nvSpPr>
          <p:cNvPr id="21" name="Rounded Rectangle 20">
            <a:extLst>
              <a:ext uri="{FF2B5EF4-FFF2-40B4-BE49-F238E27FC236}">
                <a16:creationId xmlns:a16="http://schemas.microsoft.com/office/drawing/2014/main" id="{43736B12-F434-D54F-9161-A4ADA562A084}"/>
              </a:ext>
            </a:extLst>
          </p:cNvPr>
          <p:cNvSpPr/>
          <p:nvPr/>
        </p:nvSpPr>
        <p:spPr>
          <a:xfrm>
            <a:off x="4800598" y="3765007"/>
            <a:ext cx="1939413" cy="1090877"/>
          </a:xfrm>
          <a:prstGeom prst="roundRect">
            <a:avLst/>
          </a:prstGeom>
          <a:solidFill>
            <a:srgbClr val="008C8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a:t>Mi Aplicación</a:t>
            </a:r>
            <a:endParaRPr lang="es-ES_tradnl" dirty="0"/>
          </a:p>
        </p:txBody>
      </p:sp>
      <p:sp>
        <p:nvSpPr>
          <p:cNvPr id="11" name="Rectangle 10">
            <a:extLst>
              <a:ext uri="{FF2B5EF4-FFF2-40B4-BE49-F238E27FC236}">
                <a16:creationId xmlns:a16="http://schemas.microsoft.com/office/drawing/2014/main" id="{B1689FF7-358F-D34A-B0BB-7D027E8126E7}"/>
              </a:ext>
            </a:extLst>
          </p:cNvPr>
          <p:cNvSpPr/>
          <p:nvPr/>
        </p:nvSpPr>
        <p:spPr>
          <a:xfrm>
            <a:off x="2330244" y="4073301"/>
            <a:ext cx="2153527"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react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^18.1.0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2" name="TextBox 11">
            <a:extLst>
              <a:ext uri="{FF2B5EF4-FFF2-40B4-BE49-F238E27FC236}">
                <a16:creationId xmlns:a16="http://schemas.microsoft.com/office/drawing/2014/main" id="{0A6AA3A5-4C5A-FC42-9544-4BE6AC3E1B95}"/>
              </a:ext>
            </a:extLst>
          </p:cNvPr>
          <p:cNvSpPr txBox="1"/>
          <p:nvPr/>
        </p:nvSpPr>
        <p:spPr>
          <a:xfrm>
            <a:off x="2241758" y="3666962"/>
            <a:ext cx="2308122" cy="369332"/>
          </a:xfrm>
          <a:prstGeom prst="rect">
            <a:avLst/>
          </a:prstGeom>
          <a:noFill/>
        </p:spPr>
        <p:txBody>
          <a:bodyPr wrap="square" rtlCol="0">
            <a:spAutoFit/>
          </a:bodyPr>
          <a:lstStyle/>
          <a:p>
            <a:r>
              <a:rPr lang="es-ES_tradnl" b="1" dirty="0" err="1">
                <a:solidFill>
                  <a:srgbClr val="659B91"/>
                </a:solidFill>
              </a:rPr>
              <a:t>package.json</a:t>
            </a:r>
            <a:endParaRPr lang="es-ES_tradnl" b="1" dirty="0">
              <a:solidFill>
                <a:srgbClr val="659B91"/>
              </a:solidFill>
            </a:endParaRPr>
          </a:p>
        </p:txBody>
      </p:sp>
      <p:sp>
        <p:nvSpPr>
          <p:cNvPr id="25" name="TextBox 24">
            <a:extLst>
              <a:ext uri="{FF2B5EF4-FFF2-40B4-BE49-F238E27FC236}">
                <a16:creationId xmlns:a16="http://schemas.microsoft.com/office/drawing/2014/main" id="{EBBE1764-1674-1742-94EE-6F9A1887584D}"/>
              </a:ext>
            </a:extLst>
          </p:cNvPr>
          <p:cNvSpPr txBox="1"/>
          <p:nvPr/>
        </p:nvSpPr>
        <p:spPr>
          <a:xfrm>
            <a:off x="6835878" y="3708565"/>
            <a:ext cx="1939413" cy="369332"/>
          </a:xfrm>
          <a:prstGeom prst="rect">
            <a:avLst/>
          </a:prstGeom>
          <a:noFill/>
        </p:spPr>
        <p:txBody>
          <a:bodyPr wrap="square" rtlCol="0">
            <a:spAutoFit/>
          </a:bodyPr>
          <a:lstStyle/>
          <a:p>
            <a:r>
              <a:rPr lang="es-ES_tradnl" b="1" dirty="0" err="1">
                <a:solidFill>
                  <a:srgbClr val="659B91"/>
                </a:solidFill>
              </a:rPr>
              <a:t>node_modules</a:t>
            </a:r>
            <a:endParaRPr lang="es-ES_tradnl" b="1" dirty="0">
              <a:solidFill>
                <a:srgbClr val="659B91"/>
              </a:solidFill>
            </a:endParaRPr>
          </a:p>
        </p:txBody>
      </p:sp>
      <p:sp>
        <p:nvSpPr>
          <p:cNvPr id="27" name="Rectangle 26">
            <a:extLst>
              <a:ext uri="{FF2B5EF4-FFF2-40B4-BE49-F238E27FC236}">
                <a16:creationId xmlns:a16="http://schemas.microsoft.com/office/drawing/2014/main" id="{4D53B5A1-2C56-0646-831D-74C1E86ACACA}"/>
              </a:ext>
            </a:extLst>
          </p:cNvPr>
          <p:cNvSpPr/>
          <p:nvPr/>
        </p:nvSpPr>
        <p:spPr>
          <a:xfrm>
            <a:off x="6921900" y="4226492"/>
            <a:ext cx="1533832" cy="585465"/>
          </a:xfrm>
          <a:prstGeom prst="rect">
            <a:avLst/>
          </a:prstGeom>
          <a:solidFill>
            <a:srgbClr val="008D5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dirty="0" err="1"/>
              <a:t>react</a:t>
            </a:r>
            <a:r>
              <a:rPr lang="es-ES_tradnl" dirty="0"/>
              <a:t> 18.2.0</a:t>
            </a:r>
          </a:p>
        </p:txBody>
      </p:sp>
      <p:sp>
        <p:nvSpPr>
          <p:cNvPr id="13" name="TextBox 12">
            <a:extLst>
              <a:ext uri="{FF2B5EF4-FFF2-40B4-BE49-F238E27FC236}">
                <a16:creationId xmlns:a16="http://schemas.microsoft.com/office/drawing/2014/main" id="{72574E96-D313-1246-80E6-5409B1D9D3BD}"/>
              </a:ext>
            </a:extLst>
          </p:cNvPr>
          <p:cNvSpPr txBox="1"/>
          <p:nvPr/>
        </p:nvSpPr>
        <p:spPr>
          <a:xfrm rot="16200000">
            <a:off x="329878" y="4034379"/>
            <a:ext cx="1185823" cy="369332"/>
          </a:xfrm>
          <a:prstGeom prst="rect">
            <a:avLst/>
          </a:prstGeom>
          <a:noFill/>
        </p:spPr>
        <p:txBody>
          <a:bodyPr wrap="square" rtlCol="0">
            <a:spAutoFit/>
          </a:bodyPr>
          <a:lstStyle/>
          <a:p>
            <a:pPr algn="ctr"/>
            <a:r>
              <a:rPr lang="es-ES_tradnl" b="1" dirty="0">
                <a:solidFill>
                  <a:srgbClr val="AEAC99"/>
                </a:solidFill>
              </a:rPr>
              <a:t>Local</a:t>
            </a:r>
          </a:p>
        </p:txBody>
      </p:sp>
      <p:sp>
        <p:nvSpPr>
          <p:cNvPr id="28" name="TextBox 27">
            <a:extLst>
              <a:ext uri="{FF2B5EF4-FFF2-40B4-BE49-F238E27FC236}">
                <a16:creationId xmlns:a16="http://schemas.microsoft.com/office/drawing/2014/main" id="{EFE55579-2A80-204A-BFFC-7E5C0A5058C6}"/>
              </a:ext>
            </a:extLst>
          </p:cNvPr>
          <p:cNvSpPr txBox="1"/>
          <p:nvPr/>
        </p:nvSpPr>
        <p:spPr>
          <a:xfrm rot="16200000">
            <a:off x="-26467" y="2368820"/>
            <a:ext cx="1898514" cy="369332"/>
          </a:xfrm>
          <a:prstGeom prst="rect">
            <a:avLst/>
          </a:prstGeom>
          <a:noFill/>
        </p:spPr>
        <p:txBody>
          <a:bodyPr wrap="square" rtlCol="0">
            <a:spAutoFit/>
          </a:bodyPr>
          <a:lstStyle/>
          <a:p>
            <a:pPr algn="ctr"/>
            <a:r>
              <a:rPr lang="es-ES_tradnl" b="1" dirty="0">
                <a:solidFill>
                  <a:srgbClr val="AEAC99"/>
                </a:solidFill>
              </a:rPr>
              <a:t>Nube</a:t>
            </a:r>
          </a:p>
        </p:txBody>
      </p:sp>
      <p:cxnSp>
        <p:nvCxnSpPr>
          <p:cNvPr id="15" name="Straight Arrow Connector 14">
            <a:extLst>
              <a:ext uri="{FF2B5EF4-FFF2-40B4-BE49-F238E27FC236}">
                <a16:creationId xmlns:a16="http://schemas.microsoft.com/office/drawing/2014/main" id="{2AC83EC5-6ED8-2B41-81D1-07E8C5266472}"/>
              </a:ext>
            </a:extLst>
          </p:cNvPr>
          <p:cNvCxnSpPr>
            <a:cxnSpLocks/>
          </p:cNvCxnSpPr>
          <p:nvPr/>
        </p:nvCxnSpPr>
        <p:spPr>
          <a:xfrm flipV="1">
            <a:off x="5401599" y="2972704"/>
            <a:ext cx="0" cy="792303"/>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4CF266-ABEA-724C-9D65-CF593240A7C6}"/>
              </a:ext>
            </a:extLst>
          </p:cNvPr>
          <p:cNvCxnSpPr>
            <a:cxnSpLocks/>
          </p:cNvCxnSpPr>
          <p:nvPr/>
        </p:nvCxnSpPr>
        <p:spPr>
          <a:xfrm>
            <a:off x="6084938" y="2977623"/>
            <a:ext cx="0" cy="792303"/>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E99FAF-806E-4540-923E-327A9CC65C94}"/>
              </a:ext>
            </a:extLst>
          </p:cNvPr>
          <p:cNvCxnSpPr>
            <a:cxnSpLocks/>
          </p:cNvCxnSpPr>
          <p:nvPr/>
        </p:nvCxnSpPr>
        <p:spPr>
          <a:xfrm flipH="1">
            <a:off x="4469024" y="2274637"/>
            <a:ext cx="331574" cy="0"/>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D97719D-236E-5346-8BE0-7F1B3BC70D91}"/>
              </a:ext>
            </a:extLst>
          </p:cNvPr>
          <p:cNvCxnSpPr>
            <a:cxnSpLocks/>
          </p:cNvCxnSpPr>
          <p:nvPr/>
        </p:nvCxnSpPr>
        <p:spPr>
          <a:xfrm>
            <a:off x="4488689" y="2500777"/>
            <a:ext cx="331574" cy="0"/>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123596C-E4DC-1741-85F7-E64DB3ADF96F}"/>
              </a:ext>
            </a:extLst>
          </p:cNvPr>
          <p:cNvCxnSpPr>
            <a:cxnSpLocks/>
          </p:cNvCxnSpPr>
          <p:nvPr/>
        </p:nvCxnSpPr>
        <p:spPr>
          <a:xfrm flipH="1">
            <a:off x="2957050" y="2330426"/>
            <a:ext cx="604556" cy="796220"/>
          </a:xfrm>
          <a:prstGeom prst="straightConnector1">
            <a:avLst/>
          </a:prstGeom>
          <a:ln w="57150">
            <a:solidFill>
              <a:srgbClr val="00C3C3"/>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312884C-9E6C-FE45-8925-E267BF51CCCB}"/>
              </a:ext>
            </a:extLst>
          </p:cNvPr>
          <p:cNvCxnSpPr>
            <a:cxnSpLocks/>
          </p:cNvCxnSpPr>
          <p:nvPr/>
        </p:nvCxnSpPr>
        <p:spPr>
          <a:xfrm flipV="1">
            <a:off x="3010257" y="2641178"/>
            <a:ext cx="545559" cy="641638"/>
          </a:xfrm>
          <a:prstGeom prst="straightConnector1">
            <a:avLst/>
          </a:prstGeom>
          <a:ln w="57150">
            <a:solidFill>
              <a:srgbClr val="FF29D1"/>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224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animEffect transition="in" filter="fade">
                                      <p:cBhvr>
                                        <p:cTn id="48" dur="500"/>
                                        <p:tgtEl>
                                          <p:spTgt spid="3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fade">
                                      <p:cBhvr>
                                        <p:cTn id="58" dur="500"/>
                                        <p:tgtEl>
                                          <p:spTgt spid="3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4"/>
                                        </p:tgtEl>
                                        <p:attrNameLst>
                                          <p:attrName>style.visibility</p:attrName>
                                        </p:attrNameLst>
                                      </p:cBhvr>
                                      <p:to>
                                        <p:strVal val="visible"/>
                                      </p:to>
                                    </p:set>
                                    <p:animEffect transition="in" filter="fade">
                                      <p:cBhvr>
                                        <p:cTn id="63" dur="500"/>
                                        <p:tgtEl>
                                          <p:spTgt spid="3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500"/>
                                        <p:tgtEl>
                                          <p:spTgt spid="31"/>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grpId="0" nodeType="click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par>
                                <p:cTn id="74" presetID="10"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fade">
                                      <p:cBhvr>
                                        <p:cTn id="76"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P spid="16" grpId="0" animBg="1"/>
      <p:bldP spid="17" grpId="0" animBg="1"/>
      <p:bldP spid="19" grpId="0" animBg="1"/>
      <p:bldP spid="21" grpId="0" animBg="1"/>
      <p:bldP spid="11" grpId="0" animBg="1"/>
      <p:bldP spid="12" grpId="0"/>
      <p:bldP spid="25" grpId="0"/>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a:t>
            </a:r>
            <a:r>
              <a:rPr lang="en-GB" sz="4000" dirty="0" err="1">
                <a:solidFill>
                  <a:srgbClr val="242415"/>
                </a:solidFill>
                <a:latin typeface="Montserrat SemiBold"/>
                <a:ea typeface="Montserrat SemiBold"/>
                <a:cs typeface="Montserrat SemiBold"/>
                <a:sym typeface="Montserrat SemiBold"/>
              </a:rPr>
              <a:t>Instalar</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librerias</a:t>
            </a:r>
            <a:r>
              <a:rPr lang="en-GB" sz="4000" dirty="0">
                <a:solidFill>
                  <a:srgbClr val="242415"/>
                </a:solidFill>
                <a:latin typeface="Montserrat SemiBold"/>
                <a:ea typeface="Montserrat SemiBold"/>
                <a:cs typeface="Montserrat SemiBold"/>
                <a:sym typeface="Montserrat SemiBold"/>
              </a:rPr>
              <a:t> </a:t>
            </a:r>
            <a:r>
              <a:rPr lang="en-GB" sz="4000" dirty="0" err="1">
                <a:solidFill>
                  <a:srgbClr val="242415"/>
                </a:solidFill>
                <a:latin typeface="Montserrat SemiBold"/>
                <a:ea typeface="Montserrat SemiBold"/>
                <a:cs typeface="Montserrat SemiBold"/>
                <a:sym typeface="Montserrat SemiBold"/>
              </a:rPr>
              <a:t>en</a:t>
            </a:r>
            <a:r>
              <a:rPr lang="en-GB" sz="4000" dirty="0">
                <a:solidFill>
                  <a:srgbClr val="242415"/>
                </a:solidFill>
                <a:latin typeface="Montserrat SemiBold"/>
                <a:ea typeface="Montserrat SemiBold"/>
                <a:cs typeface="Montserrat SemiBold"/>
                <a:sym typeface="Montserrat SemiBold"/>
              </a:rPr>
              <a:t> local?</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a:t>
            </a:r>
            <a:r>
              <a:rPr lang="en-GB" sz="1800" i="1" dirty="0" err="1">
                <a:solidFill>
                  <a:schemeClr val="dk1"/>
                </a:solidFill>
                <a:latin typeface="Calibri"/>
                <a:ea typeface="Calibri"/>
                <a:cs typeface="Calibri"/>
                <a:sym typeface="Calibri"/>
              </a:rPr>
              <a:t>Cómo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puedo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instalar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una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que </a:t>
            </a:r>
            <a:r>
              <a:rPr lang="en-GB" sz="1800" i="1" dirty="0" err="1">
                <a:solidFill>
                  <a:schemeClr val="dk1"/>
                </a:solidFill>
                <a:latin typeface="Calibri"/>
                <a:ea typeface="Calibri"/>
                <a:cs typeface="Calibri"/>
                <a:sym typeface="Calibri"/>
              </a:rPr>
              <a:t>aun</a:t>
            </a:r>
            <a:r>
              <a:rPr lang="en-GB" sz="1800" i="1" dirty="0">
                <a:solidFill>
                  <a:schemeClr val="dk1"/>
                </a:solidFill>
                <a:latin typeface="Calibri"/>
                <a:ea typeface="Calibri"/>
                <a:cs typeface="Calibri"/>
                <a:sym typeface="Calibri"/>
              </a:rPr>
              <a:t> no he </a:t>
            </a:r>
            <a:r>
              <a:rPr lang="en-GB" sz="1800" i="1" dirty="0" err="1">
                <a:solidFill>
                  <a:schemeClr val="dk1"/>
                </a:solidFill>
                <a:latin typeface="Calibri"/>
                <a:ea typeface="Calibri"/>
                <a:cs typeface="Calibri"/>
                <a:sym typeface="Calibri"/>
              </a:rPr>
              <a:t>publicado</a:t>
            </a:r>
            <a:r>
              <a:rPr lang="en-GB" sz="1800" i="1" dirty="0">
                <a:solidFill>
                  <a:schemeClr val="dk1"/>
                </a:solidFill>
                <a:latin typeface="Calibri"/>
                <a:ea typeface="Calibri"/>
                <a:cs typeface="Calibri"/>
                <a:sym typeface="Calibri"/>
              </a:rPr>
              <a:t>?</a:t>
            </a:r>
            <a:endParaRPr dirty="0"/>
          </a:p>
        </p:txBody>
      </p:sp>
      <p:sp>
        <p:nvSpPr>
          <p:cNvPr id="4" name="TextBox 3">
            <a:extLst>
              <a:ext uri="{FF2B5EF4-FFF2-40B4-BE49-F238E27FC236}">
                <a16:creationId xmlns:a16="http://schemas.microsoft.com/office/drawing/2014/main" id="{2C7FA659-DFE5-3781-FB01-02E819CF55B1}"/>
              </a:ext>
            </a:extLst>
          </p:cNvPr>
          <p:cNvSpPr txBox="1"/>
          <p:nvPr/>
        </p:nvSpPr>
        <p:spPr>
          <a:xfrm>
            <a:off x="959670" y="173324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npm</a:t>
            </a:r>
            <a:r>
              <a:rPr lang="es-ES_tradnl" dirty="0"/>
              <a:t> link</a:t>
            </a:r>
          </a:p>
        </p:txBody>
      </p:sp>
      <p:sp>
        <p:nvSpPr>
          <p:cNvPr id="5" name="TextBox 4">
            <a:extLst>
              <a:ext uri="{FF2B5EF4-FFF2-40B4-BE49-F238E27FC236}">
                <a16:creationId xmlns:a16="http://schemas.microsoft.com/office/drawing/2014/main" id="{63FB3DF5-4042-2278-108B-E6900B104126}"/>
              </a:ext>
            </a:extLst>
          </p:cNvPr>
          <p:cNvSpPr txBox="1"/>
          <p:nvPr/>
        </p:nvSpPr>
        <p:spPr>
          <a:xfrm>
            <a:off x="959672" y="3060279"/>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file</a:t>
            </a:r>
          </a:p>
        </p:txBody>
      </p:sp>
      <p:sp>
        <p:nvSpPr>
          <p:cNvPr id="6" name="TextBox 5">
            <a:extLst>
              <a:ext uri="{FF2B5EF4-FFF2-40B4-BE49-F238E27FC236}">
                <a16:creationId xmlns:a16="http://schemas.microsoft.com/office/drawing/2014/main" id="{46C1D146-4CAF-3978-5373-D7DD939BEBE9}"/>
              </a:ext>
            </a:extLst>
          </p:cNvPr>
          <p:cNvSpPr txBox="1"/>
          <p:nvPr/>
        </p:nvSpPr>
        <p:spPr>
          <a:xfrm>
            <a:off x="959671" y="420215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workspaces</a:t>
            </a:r>
            <a:endParaRPr lang="es-ES_tradnl" dirty="0"/>
          </a:p>
        </p:txBody>
      </p:sp>
      <p:sp>
        <p:nvSpPr>
          <p:cNvPr id="9" name="Rectangle 8">
            <a:extLst>
              <a:ext uri="{FF2B5EF4-FFF2-40B4-BE49-F238E27FC236}">
                <a16:creationId xmlns:a16="http://schemas.microsoft.com/office/drawing/2014/main" id="{31A877F0-9A21-8F1F-B4AA-0D16210762CF}"/>
              </a:ext>
            </a:extLst>
          </p:cNvPr>
          <p:cNvSpPr/>
          <p:nvPr/>
        </p:nvSpPr>
        <p:spPr>
          <a:xfrm>
            <a:off x="5037220" y="2844835"/>
            <a:ext cx="3537284"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file:../my-lib</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0" name="Rectangle 9">
            <a:extLst>
              <a:ext uri="{FF2B5EF4-FFF2-40B4-BE49-F238E27FC236}">
                <a16:creationId xmlns:a16="http://schemas.microsoft.com/office/drawing/2014/main" id="{AA2A9F30-E8D3-36D1-49D8-E9E3EB620209}"/>
              </a:ext>
            </a:extLst>
          </p:cNvPr>
          <p:cNvSpPr/>
          <p:nvPr/>
        </p:nvSpPr>
        <p:spPr>
          <a:xfrm>
            <a:off x="5037220" y="1302361"/>
            <a:ext cx="3537284" cy="1169551"/>
          </a:xfrm>
          <a:prstGeom prst="rect">
            <a:avLst/>
          </a:prstGeom>
          <a:solidFill>
            <a:schemeClr val="tx1"/>
          </a:solidFill>
        </p:spPr>
        <p:txBody>
          <a:bodyPr wrap="square">
            <a:spAutoFit/>
          </a:bodyPr>
          <a:lstStyle/>
          <a:p>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endParaRPr lang="en-US" dirty="0">
              <a:solidFill>
                <a:srgbClr val="F8F8F2"/>
              </a:solidFill>
              <a:latin typeface="Consolas" panose="020B0609020204030204" pitchFamily="49" charset="0"/>
            </a:endParaRPr>
          </a:p>
          <a:p>
            <a:br>
              <a:rPr lang="en-US" dirty="0">
                <a:solidFill>
                  <a:srgbClr val="F8F8F2"/>
                </a:solidFill>
                <a:latin typeface="Consolas" panose="020B0609020204030204" pitchFamily="49" charset="0"/>
              </a:rPr>
            </a:br>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../my-app</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p:txBody>
      </p:sp>
      <p:sp>
        <p:nvSpPr>
          <p:cNvPr id="11" name="Rectangle 10">
            <a:extLst>
              <a:ext uri="{FF2B5EF4-FFF2-40B4-BE49-F238E27FC236}">
                <a16:creationId xmlns:a16="http://schemas.microsoft.com/office/drawing/2014/main" id="{0E0EA810-8C34-330F-61B1-8AE8992347CA}"/>
              </a:ext>
            </a:extLst>
          </p:cNvPr>
          <p:cNvSpPr/>
          <p:nvPr/>
        </p:nvSpPr>
        <p:spPr>
          <a:xfrm>
            <a:off x="5037221" y="3878993"/>
            <a:ext cx="3537283" cy="954107"/>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workspaces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packages/my-lib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388348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package.json</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Es </a:t>
            </a:r>
            <a:r>
              <a:rPr lang="en-GB" sz="1800" i="1" dirty="0" err="1">
                <a:solidFill>
                  <a:schemeClr val="dk1"/>
                </a:solidFill>
                <a:latin typeface="Calibri"/>
                <a:ea typeface="Calibri"/>
                <a:cs typeface="Calibri"/>
                <a:sym typeface="Calibri"/>
              </a:rPr>
              <a:t>muy</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importante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configurar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el</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package.json</a:t>
            </a:r>
            <a:r>
              <a:rPr lang="en-GB" sz="1800" i="1" dirty="0">
                <a:solidFill>
                  <a:schemeClr val="dk1"/>
                </a:solidFill>
                <a:latin typeface="Calibri"/>
                <a:ea typeface="Calibri"/>
                <a:cs typeface="Calibri"/>
                <a:sym typeface="Calibri"/>
              </a:rPr>
              <a:t> de </a:t>
            </a:r>
            <a:r>
              <a:rPr lang="en-GB" sz="1800" i="1" dirty="0" err="1">
                <a:solidFill>
                  <a:schemeClr val="dk1"/>
                </a:solidFill>
                <a:latin typeface="Calibri"/>
                <a:ea typeface="Calibri"/>
                <a:cs typeface="Calibri"/>
                <a:sym typeface="Calibri"/>
              </a:rPr>
              <a:t>nuestra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correctamente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porque</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afectará</a:t>
            </a:r>
            <a:r>
              <a:rPr lang="en-GB" sz="1800" i="1" dirty="0">
                <a:solidFill>
                  <a:schemeClr val="dk1"/>
                </a:solidFill>
                <a:latin typeface="Calibri"/>
                <a:ea typeface="Calibri"/>
                <a:cs typeface="Calibri"/>
                <a:sym typeface="Calibri"/>
              </a:rPr>
              <a:t> a la hora de </a:t>
            </a:r>
            <a:r>
              <a:rPr lang="en-GB" sz="1800" i="1" dirty="0" err="1">
                <a:solidFill>
                  <a:schemeClr val="dk1"/>
                </a:solidFill>
                <a:latin typeface="Calibri"/>
                <a:ea typeface="Calibri"/>
                <a:cs typeface="Calibri"/>
                <a:sym typeface="Calibri"/>
              </a:rPr>
              <a:t>instalarla</a:t>
            </a:r>
            <a:r>
              <a:rPr lang="en-GB" sz="1800" i="1" dirty="0">
                <a:solidFill>
                  <a:schemeClr val="dk1"/>
                </a:solidFill>
                <a:latin typeface="Calibri"/>
                <a:ea typeface="Calibri"/>
                <a:cs typeface="Calibri"/>
                <a:sym typeface="Calibri"/>
              </a:rPr>
              <a:t> y </a:t>
            </a:r>
            <a:r>
              <a:rPr lang="en-GB" sz="1800" i="1" dirty="0" err="1">
                <a:solidFill>
                  <a:schemeClr val="dk1"/>
                </a:solidFill>
                <a:latin typeface="Calibri"/>
                <a:ea typeface="Calibri"/>
                <a:cs typeface="Calibri"/>
                <a:sym typeface="Calibri"/>
              </a:rPr>
              <a:t>consumirla</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los</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proyectos</a:t>
            </a:r>
            <a:r>
              <a:rPr lang="en-GB" sz="1800" i="1" dirty="0">
                <a:solidFill>
                  <a:schemeClr val="dk1"/>
                </a:solidFill>
                <a:latin typeface="Calibri"/>
                <a:ea typeface="Calibri"/>
                <a:cs typeface="Calibri"/>
                <a:sym typeface="Calibri"/>
              </a:rPr>
              <a:t>.</a:t>
            </a:r>
            <a:endParaRPr dirty="0"/>
          </a:p>
        </p:txBody>
      </p:sp>
      <p:sp>
        <p:nvSpPr>
          <p:cNvPr id="10" name="Rectangle 9">
            <a:extLst>
              <a:ext uri="{FF2B5EF4-FFF2-40B4-BE49-F238E27FC236}">
                <a16:creationId xmlns:a16="http://schemas.microsoft.com/office/drawing/2014/main" id="{AA2A9F30-E8D3-36D1-49D8-E9E3EB620209}"/>
              </a:ext>
            </a:extLst>
          </p:cNvPr>
          <p:cNvSpPr/>
          <p:nvPr/>
        </p:nvSpPr>
        <p:spPr>
          <a:xfrm>
            <a:off x="1672389" y="894695"/>
            <a:ext cx="5799221" cy="3970318"/>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name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version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description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My shared library</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author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Lemoncode</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license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MIT</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keywords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lemoncode</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common</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library</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scripts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start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test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err="1">
                <a:solidFill>
                  <a:srgbClr val="8BE9FD"/>
                </a:solidFill>
                <a:latin typeface="Consolas" panose="020B0609020204030204" pitchFamily="49" charset="0"/>
              </a:rPr>
              <a:t>devDependencies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a:t>
            </a:r>
          </a:p>
        </p:txBody>
      </p:sp>
      <p:sp>
        <p:nvSpPr>
          <p:cNvPr id="2" name="CuadroTexto 6">
            <a:extLst>
              <a:ext uri="{FF2B5EF4-FFF2-40B4-BE49-F238E27FC236}">
                <a16:creationId xmlns:a16="http://schemas.microsoft.com/office/drawing/2014/main" id="{CC7A8AD9-D599-8211-7159-930A52EECD9D}"/>
              </a:ext>
            </a:extLst>
          </p:cNvPr>
          <p:cNvSpPr txBox="1"/>
          <p:nvPr/>
        </p:nvSpPr>
        <p:spPr>
          <a:xfrm>
            <a:off x="324679" y="4863856"/>
            <a:ext cx="5810435" cy="276999"/>
          </a:xfrm>
          <a:prstGeom prst="rect">
            <a:avLst/>
          </a:prstGeom>
          <a:noFill/>
        </p:spPr>
        <p:txBody>
          <a:bodyPr wrap="square">
            <a:spAutoFit/>
          </a:bodyPr>
          <a:lstStyle/>
          <a:p>
            <a:r>
              <a:rPr lang="es-ES" sz="1200" dirty="0">
                <a:hlinkClick r:id="rId3"/>
              </a:rPr>
              <a:t>https://docs.npmjs.com/cli/v6/configuring-npm/package-json</a:t>
            </a:r>
            <a:endParaRPr lang="es-ES" sz="1200" dirty="0"/>
          </a:p>
        </p:txBody>
      </p:sp>
    </p:spTree>
    <p:extLst>
      <p:ext uri="{BB962C8B-B14F-4D97-AF65-F5344CB8AC3E}">
        <p14:creationId xmlns:p14="http://schemas.microsoft.com/office/powerpoint/2010/main" val="2231121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Entry points </a:t>
            </a:r>
            <a:r>
              <a:rPr lang="en-GB" sz="4000" dirty="0" err="1">
                <a:solidFill>
                  <a:srgbClr val="242415"/>
                </a:solidFill>
                <a:latin typeface="Montserrat SemiBold"/>
                <a:ea typeface="Montserrat SemiBold"/>
                <a:cs typeface="Montserrat SemiBold"/>
                <a:sym typeface="Montserrat SemiBold"/>
              </a:rPr>
              <a:t>package.json</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 name="Google Shape;351;p16">
            <a:extLst>
              <a:ext uri="{FF2B5EF4-FFF2-40B4-BE49-F238E27FC236}">
                <a16:creationId xmlns:a16="http://schemas.microsoft.com/office/drawing/2014/main" id="{BF50C57D-99F6-16A6-3300-BB3D25ED371C}"/>
              </a:ext>
            </a:extLst>
          </p:cNvPr>
          <p:cNvSpPr txBox="1"/>
          <p:nvPr/>
        </p:nvSpPr>
        <p:spPr>
          <a:xfrm>
            <a:off x="647699" y="787453"/>
            <a:ext cx="8270347"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GB" sz="1800" i="1" dirty="0">
                <a:solidFill>
                  <a:schemeClr val="dk1"/>
                </a:solidFill>
                <a:latin typeface="Calibri"/>
                <a:ea typeface="Calibri"/>
                <a:cs typeface="Calibri"/>
                <a:sym typeface="Calibri"/>
              </a:rPr>
              <a:t>Los entry points son </a:t>
            </a:r>
            <a:r>
              <a:rPr lang="en-GB" sz="1800" i="1" dirty="0" err="1">
                <a:solidFill>
                  <a:schemeClr val="dk1"/>
                </a:solidFill>
                <a:latin typeface="Calibri"/>
                <a:ea typeface="Calibri"/>
                <a:cs typeface="Calibri"/>
                <a:sym typeface="Calibri"/>
              </a:rPr>
              <a:t>los</a:t>
            </a:r>
            <a:r>
              <a:rPr lang="en-GB" sz="1800" i="1" dirty="0">
                <a:solidFill>
                  <a:schemeClr val="dk1"/>
                </a:solidFill>
                <a:latin typeface="Calibri"/>
                <a:ea typeface="Calibri"/>
                <a:cs typeface="Calibri"/>
                <a:sym typeface="Calibri"/>
              </a:rPr>
              <a:t> campos del </a:t>
            </a:r>
            <a:r>
              <a:rPr lang="en-GB" sz="1800" i="1" dirty="0" err="1">
                <a:solidFill>
                  <a:schemeClr val="dk1"/>
                </a:solidFill>
                <a:latin typeface="Calibri"/>
                <a:ea typeface="Calibri"/>
                <a:cs typeface="Calibri"/>
                <a:sym typeface="Calibri"/>
              </a:rPr>
              <a:t>package.json</a:t>
            </a:r>
            <a:r>
              <a:rPr lang="en-GB" sz="1800" i="1" dirty="0">
                <a:solidFill>
                  <a:schemeClr val="dk1"/>
                </a:solidFill>
                <a:latin typeface="Calibri"/>
                <a:ea typeface="Calibri"/>
                <a:cs typeface="Calibri"/>
                <a:sym typeface="Calibri"/>
              </a:rPr>
              <a:t> que indican </a:t>
            </a:r>
            <a:r>
              <a:rPr lang="en-GB" sz="1800" i="1" dirty="0" err="1">
                <a:solidFill>
                  <a:schemeClr val="dk1"/>
                </a:solidFill>
                <a:latin typeface="Calibri"/>
                <a:ea typeface="Calibri"/>
                <a:cs typeface="Calibri"/>
                <a:sym typeface="Calibri"/>
              </a:rPr>
              <a:t>el</a:t>
            </a:r>
            <a:r>
              <a:rPr lang="en-GB" sz="1800" i="1" dirty="0">
                <a:solidFill>
                  <a:schemeClr val="dk1"/>
                </a:solidFill>
                <a:latin typeface="Calibri"/>
                <a:ea typeface="Calibri"/>
                <a:cs typeface="Calibri"/>
                <a:sym typeface="Calibri"/>
              </a:rPr>
              <a:t> punto de entrada de la </a:t>
            </a:r>
            <a:r>
              <a:rPr lang="en-GB" sz="1800" i="1" dirty="0" err="1">
                <a:solidFill>
                  <a:schemeClr val="dk1"/>
                </a:solidFill>
                <a:latin typeface="Calibri"/>
                <a:ea typeface="Calibri"/>
                <a:cs typeface="Calibri"/>
                <a:sym typeface="Calibri"/>
              </a:rPr>
              <a:t>librería</a:t>
            </a:r>
            <a:r>
              <a:rPr lang="en-GB" sz="1800" i="1" dirty="0">
                <a:solidFill>
                  <a:schemeClr val="dk1"/>
                </a:solidFill>
                <a:latin typeface="Calibri"/>
                <a:ea typeface="Calibri"/>
                <a:cs typeface="Calibri"/>
                <a:sym typeface="Calibri"/>
              </a:rPr>
              <a:t> a </a:t>
            </a:r>
            <a:r>
              <a:rPr lang="en-GB" sz="1800" i="1" dirty="0" err="1">
                <a:solidFill>
                  <a:schemeClr val="dk1"/>
                </a:solidFill>
                <a:latin typeface="Calibri"/>
                <a:ea typeface="Calibri"/>
                <a:cs typeface="Calibri"/>
                <a:sym typeface="Calibri"/>
              </a:rPr>
              <a:t>ejecutar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usado</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por</a:t>
            </a:r>
            <a:r>
              <a:rPr lang="en-GB" sz="1800" i="1" dirty="0">
                <a:solidFill>
                  <a:schemeClr val="dk1"/>
                </a:solidFill>
                <a:latin typeface="Calibri"/>
                <a:ea typeface="Calibri"/>
                <a:cs typeface="Calibri"/>
                <a:sym typeface="Calibri"/>
              </a:rPr>
              <a:t> bundlers para </a:t>
            </a:r>
            <a:r>
              <a:rPr lang="en-GB" sz="1800" i="1" dirty="0" err="1">
                <a:solidFill>
                  <a:schemeClr val="dk1"/>
                </a:solidFill>
                <a:latin typeface="Calibri"/>
                <a:ea typeface="Calibri"/>
                <a:cs typeface="Calibri"/>
                <a:sym typeface="Calibri"/>
              </a:rPr>
              <a:t>aplicaciones</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browser o </a:t>
            </a:r>
            <a:r>
              <a:rPr lang="en-GB" sz="1800" i="1" dirty="0" err="1">
                <a:solidFill>
                  <a:schemeClr val="dk1"/>
                </a:solidFill>
                <a:latin typeface="Calibri"/>
                <a:ea typeface="Calibri"/>
                <a:cs typeface="Calibri"/>
                <a:sym typeface="Calibri"/>
              </a:rPr>
              <a:t>aplicaciones</a:t>
            </a:r>
            <a:r>
              <a:rPr lang="en-GB" sz="1800" i="1" dirty="0">
                <a:solidFill>
                  <a:schemeClr val="dk1"/>
                </a:solidFill>
                <a:latin typeface="Calibri"/>
                <a:ea typeface="Calibri"/>
                <a:cs typeface="Calibri"/>
                <a:sym typeface="Calibri"/>
              </a:rPr>
              <a:t> de </a:t>
            </a:r>
            <a:r>
              <a:rPr lang="en-GB" sz="1800" i="1" dirty="0" err="1">
                <a:solidFill>
                  <a:schemeClr val="dk1"/>
                </a:solidFill>
                <a:latin typeface="Calibri"/>
                <a:ea typeface="Calibri"/>
                <a:cs typeface="Calibri"/>
                <a:sym typeface="Calibri"/>
              </a:rPr>
              <a:t>servidor</a:t>
            </a:r>
            <a:r>
              <a:rPr lang="en-GB" sz="1800" i="1" dirty="0">
                <a:solidFill>
                  <a:schemeClr val="dk1"/>
                </a:solidFill>
                <a:latin typeface="Calibri"/>
                <a:ea typeface="Calibri"/>
                <a:cs typeface="Calibri"/>
                <a:sym typeface="Calibri"/>
              </a:rPr>
              <a:t> </a:t>
            </a:r>
            <a:r>
              <a:rPr lang="en-GB" sz="1800" i="1" dirty="0" err="1">
                <a:solidFill>
                  <a:schemeClr val="dk1"/>
                </a:solidFill>
                <a:latin typeface="Calibri"/>
                <a:ea typeface="Calibri"/>
                <a:cs typeface="Calibri"/>
                <a:sym typeface="Calibri"/>
              </a:rPr>
              <a:t>en</a:t>
            </a:r>
            <a:r>
              <a:rPr lang="en-GB" sz="1800" i="1" dirty="0">
                <a:solidFill>
                  <a:schemeClr val="dk1"/>
                </a:solidFill>
                <a:latin typeface="Calibri"/>
                <a:ea typeface="Calibri"/>
                <a:cs typeface="Calibri"/>
                <a:sym typeface="Calibri"/>
              </a:rPr>
              <a:t> Nodejs</a:t>
            </a:r>
            <a:endParaRPr dirty="0"/>
          </a:p>
        </p:txBody>
      </p:sp>
      <p:sp>
        <p:nvSpPr>
          <p:cNvPr id="4" name="TextBox 3">
            <a:extLst>
              <a:ext uri="{FF2B5EF4-FFF2-40B4-BE49-F238E27FC236}">
                <a16:creationId xmlns:a16="http://schemas.microsoft.com/office/drawing/2014/main" id="{B5085303-0E2B-A013-41DE-67D75356EE37}"/>
              </a:ext>
            </a:extLst>
          </p:cNvPr>
          <p:cNvSpPr txBox="1"/>
          <p:nvPr/>
        </p:nvSpPr>
        <p:spPr>
          <a:xfrm>
            <a:off x="647699" y="1774296"/>
            <a:ext cx="3968440" cy="307777"/>
          </a:xfrm>
          <a:prstGeom prst="rect">
            <a:avLst/>
          </a:prstGeom>
          <a:solidFill>
            <a:srgbClr val="659B91"/>
          </a:solidFill>
        </p:spPr>
        <p:txBody>
          <a:bodyPr wrap="square" rtlCol="0">
            <a:spAutoFit/>
          </a:bodyPr>
          <a:lstStyle/>
          <a:p>
            <a:pPr algn="ctr"/>
            <a:r>
              <a:rPr lang="es-ES_tradnl" b="1" dirty="0">
                <a:solidFill>
                  <a:schemeClr val="bg1"/>
                </a:solidFill>
              </a:rPr>
              <a:t>Browser</a:t>
            </a:r>
          </a:p>
        </p:txBody>
      </p:sp>
      <p:sp>
        <p:nvSpPr>
          <p:cNvPr id="5" name="TextBox 4">
            <a:extLst>
              <a:ext uri="{FF2B5EF4-FFF2-40B4-BE49-F238E27FC236}">
                <a16:creationId xmlns:a16="http://schemas.microsoft.com/office/drawing/2014/main" id="{E8ACA983-5F3E-EAAA-2866-2057FA56EE4D}"/>
              </a:ext>
            </a:extLst>
          </p:cNvPr>
          <p:cNvSpPr txBox="1"/>
          <p:nvPr/>
        </p:nvSpPr>
        <p:spPr>
          <a:xfrm>
            <a:off x="4924735" y="1774295"/>
            <a:ext cx="3968440" cy="307777"/>
          </a:xfrm>
          <a:prstGeom prst="rect">
            <a:avLst/>
          </a:prstGeom>
          <a:solidFill>
            <a:srgbClr val="659B91"/>
          </a:solidFill>
        </p:spPr>
        <p:txBody>
          <a:bodyPr wrap="square" rtlCol="0">
            <a:spAutoFit/>
          </a:bodyPr>
          <a:lstStyle/>
          <a:p>
            <a:pPr algn="ctr"/>
            <a:r>
              <a:rPr lang="en-GB" b="1" i="0" dirty="0">
                <a:solidFill>
                  <a:schemeClr val="bg1"/>
                </a:solidFill>
                <a:effectLst/>
                <a:latin typeface="+mj-lt"/>
              </a:rPr>
              <a:t>Node.js</a:t>
            </a:r>
            <a:endParaRPr lang="es-ES_tradnl" b="1" dirty="0">
              <a:solidFill>
                <a:schemeClr val="bg1"/>
              </a:solidFill>
              <a:latin typeface="+mj-lt"/>
            </a:endParaRPr>
          </a:p>
        </p:txBody>
      </p:sp>
      <p:sp>
        <p:nvSpPr>
          <p:cNvPr id="6" name="TextBox 5">
            <a:extLst>
              <a:ext uri="{FF2B5EF4-FFF2-40B4-BE49-F238E27FC236}">
                <a16:creationId xmlns:a16="http://schemas.microsoft.com/office/drawing/2014/main" id="{0AD08E3D-1EA7-771E-1F59-7651E7C20701}"/>
              </a:ext>
            </a:extLst>
          </p:cNvPr>
          <p:cNvSpPr txBox="1"/>
          <p:nvPr/>
        </p:nvSpPr>
        <p:spPr>
          <a:xfrm>
            <a:off x="959673" y="2239093"/>
            <a:ext cx="7692909"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main</a:t>
            </a:r>
            <a:endParaRPr lang="es-ES_tradnl" dirty="0"/>
          </a:p>
        </p:txBody>
      </p:sp>
      <p:sp>
        <p:nvSpPr>
          <p:cNvPr id="7" name="TextBox 6">
            <a:extLst>
              <a:ext uri="{FF2B5EF4-FFF2-40B4-BE49-F238E27FC236}">
                <a16:creationId xmlns:a16="http://schemas.microsoft.com/office/drawing/2014/main" id="{1D474A5F-345F-DCF1-E25C-75FB34CA6E49}"/>
              </a:ext>
            </a:extLst>
          </p:cNvPr>
          <p:cNvSpPr txBox="1"/>
          <p:nvPr/>
        </p:nvSpPr>
        <p:spPr>
          <a:xfrm>
            <a:off x="959673" y="2684327"/>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browser</a:t>
            </a:r>
          </a:p>
        </p:txBody>
      </p:sp>
      <p:sp>
        <p:nvSpPr>
          <p:cNvPr id="8" name="TextBox 7">
            <a:extLst>
              <a:ext uri="{FF2B5EF4-FFF2-40B4-BE49-F238E27FC236}">
                <a16:creationId xmlns:a16="http://schemas.microsoft.com/office/drawing/2014/main" id="{82FD4DE6-C7CF-399A-6DCE-E1040D036666}"/>
              </a:ext>
            </a:extLst>
          </p:cNvPr>
          <p:cNvSpPr txBox="1"/>
          <p:nvPr/>
        </p:nvSpPr>
        <p:spPr>
          <a:xfrm>
            <a:off x="959672" y="3574795"/>
            <a:ext cx="7692909"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types</a:t>
            </a:r>
            <a:endParaRPr lang="es-ES_tradnl" dirty="0"/>
          </a:p>
        </p:txBody>
      </p:sp>
      <p:sp>
        <p:nvSpPr>
          <p:cNvPr id="13" name="TextBox 12">
            <a:extLst>
              <a:ext uri="{FF2B5EF4-FFF2-40B4-BE49-F238E27FC236}">
                <a16:creationId xmlns:a16="http://schemas.microsoft.com/office/drawing/2014/main" id="{DA4DD0B3-401E-E69A-3B42-0F9A2F334524}"/>
              </a:ext>
            </a:extLst>
          </p:cNvPr>
          <p:cNvSpPr txBox="1"/>
          <p:nvPr/>
        </p:nvSpPr>
        <p:spPr>
          <a:xfrm>
            <a:off x="959673" y="4020029"/>
            <a:ext cx="7692911"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exports</a:t>
            </a:r>
            <a:endParaRPr lang="es-ES_tradnl" dirty="0"/>
          </a:p>
        </p:txBody>
      </p:sp>
      <p:sp>
        <p:nvSpPr>
          <p:cNvPr id="14" name="TextBox 13">
            <a:extLst>
              <a:ext uri="{FF2B5EF4-FFF2-40B4-BE49-F238E27FC236}">
                <a16:creationId xmlns:a16="http://schemas.microsoft.com/office/drawing/2014/main" id="{784A5857-54B2-3342-4B2F-08BDA58F1314}"/>
              </a:ext>
            </a:extLst>
          </p:cNvPr>
          <p:cNvSpPr txBox="1"/>
          <p:nvPr/>
        </p:nvSpPr>
        <p:spPr>
          <a:xfrm>
            <a:off x="959673" y="4465262"/>
            <a:ext cx="7692911"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err="1"/>
              <a:t>type</a:t>
            </a:r>
            <a:r>
              <a:rPr lang="es-ES_tradnl" dirty="0"/>
              <a:t> (</a:t>
            </a:r>
            <a:r>
              <a:rPr lang="es-ES_tradnl" dirty="0" err="1"/>
              <a:t>commonjs</a:t>
            </a:r>
            <a:r>
              <a:rPr lang="es-ES_tradnl" dirty="0"/>
              <a:t> o module)</a:t>
            </a:r>
          </a:p>
        </p:txBody>
      </p:sp>
      <p:sp>
        <p:nvSpPr>
          <p:cNvPr id="2" name="CuadroTexto 6">
            <a:extLst>
              <a:ext uri="{FF2B5EF4-FFF2-40B4-BE49-F238E27FC236}">
                <a16:creationId xmlns:a16="http://schemas.microsoft.com/office/drawing/2014/main" id="{480B2D30-E46D-0F5F-F7A9-1F78A14F8F71}"/>
              </a:ext>
            </a:extLst>
          </p:cNvPr>
          <p:cNvSpPr txBox="1"/>
          <p:nvPr/>
        </p:nvSpPr>
        <p:spPr>
          <a:xfrm>
            <a:off x="324679" y="4863856"/>
            <a:ext cx="6814058" cy="276999"/>
          </a:xfrm>
          <a:prstGeom prst="rect">
            <a:avLst/>
          </a:prstGeom>
          <a:noFill/>
        </p:spPr>
        <p:txBody>
          <a:bodyPr wrap="square">
            <a:spAutoFit/>
          </a:bodyPr>
          <a:lstStyle/>
          <a:p>
            <a:r>
              <a:rPr lang="es-ES" sz="1200" dirty="0">
                <a:hlinkClick r:id="rId3"/>
              </a:rPr>
              <a:t>https://nodejs.org/dist/latest-v18.x/docs/api/all.html#all_packages_package-entry-points</a:t>
            </a:r>
            <a:endParaRPr lang="es-ES" sz="1200" dirty="0"/>
          </a:p>
        </p:txBody>
      </p:sp>
      <p:sp>
        <p:nvSpPr>
          <p:cNvPr id="9" name="TextBox 8">
            <a:extLst>
              <a:ext uri="{FF2B5EF4-FFF2-40B4-BE49-F238E27FC236}">
                <a16:creationId xmlns:a16="http://schemas.microsoft.com/office/drawing/2014/main" id="{5CF0528E-1FB4-DF7F-1332-1335FE406317}"/>
              </a:ext>
            </a:extLst>
          </p:cNvPr>
          <p:cNvSpPr txBox="1"/>
          <p:nvPr/>
        </p:nvSpPr>
        <p:spPr>
          <a:xfrm>
            <a:off x="959673" y="3129561"/>
            <a:ext cx="3467945" cy="307777"/>
          </a:xfrm>
          <a:prstGeom prst="rect">
            <a:avLst/>
          </a:prstGeom>
          <a:solidFill>
            <a:srgbClr val="007661"/>
          </a:solidFill>
        </p:spPr>
        <p:txBody>
          <a:bodyPr wrap="square" rtlCol="0">
            <a:spAutoFit/>
          </a:bodyPr>
          <a:lstStyle>
            <a:defPPr marR="0" lvl="0" algn="l" rtl="0">
              <a:lnSpc>
                <a:spcPct val="100000"/>
              </a:lnSpc>
              <a:spcBef>
                <a:spcPts val="0"/>
              </a:spcBef>
              <a:spcAft>
                <a:spcPts val="0"/>
              </a:spcAft>
              <a:defRPr/>
            </a:defPPr>
            <a:lvl1pPr algn="ctr">
              <a:defRPr b="1">
                <a:solidFill>
                  <a:schemeClr val="bg1"/>
                </a:solidFill>
              </a:defRPr>
            </a:lvl1pPr>
          </a:lstStyle>
          <a:p>
            <a:r>
              <a:rPr lang="es-ES_tradnl" dirty="0"/>
              <a:t>module</a:t>
            </a:r>
          </a:p>
        </p:txBody>
      </p:sp>
      <p:sp>
        <p:nvSpPr>
          <p:cNvPr id="10" name="Rectangle 9">
            <a:extLst>
              <a:ext uri="{FF2B5EF4-FFF2-40B4-BE49-F238E27FC236}">
                <a16:creationId xmlns:a16="http://schemas.microsoft.com/office/drawing/2014/main" id="{039D5B12-E4A2-13AB-20A8-63F550048A4B}"/>
              </a:ext>
            </a:extLst>
          </p:cNvPr>
          <p:cNvSpPr/>
          <p:nvPr/>
        </p:nvSpPr>
        <p:spPr>
          <a:xfrm>
            <a:off x="1672389" y="1688774"/>
            <a:ext cx="5799221" cy="3108543"/>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main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browser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module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exports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import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require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commonjs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6272A4"/>
                </a:solidFill>
                <a:latin typeface="Consolas" panose="020B0609020204030204" pitchFamily="49" charset="0"/>
              </a:rPr>
              <a:t>// "</a:t>
            </a:r>
            <a:r>
              <a:rPr lang="en-US" dirty="0" err="1">
                <a:solidFill>
                  <a:srgbClr val="6272A4"/>
                </a:solidFill>
                <a:latin typeface="Consolas" panose="020B0609020204030204" pitchFamily="49" charset="0"/>
              </a:rPr>
              <a:t>commonjs</a:t>
            </a:r>
            <a:r>
              <a:rPr lang="en-US" dirty="0">
                <a:solidFill>
                  <a:srgbClr val="6272A4"/>
                </a:solidFill>
                <a:latin typeface="Consolas" panose="020B0609020204030204" pitchFamily="49" charset="0"/>
              </a:rPr>
              <a:t>" or "module"</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Tree>
    <p:extLst>
      <p:ext uri="{BB962C8B-B14F-4D97-AF65-F5344CB8AC3E}">
        <p14:creationId xmlns:p14="http://schemas.microsoft.com/office/powerpoint/2010/main" val="2203979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fade">
                                      <p:cBhvr>
                                        <p:cTn id="40" dur="500"/>
                                        <p:tgtEl>
                                          <p:spTgt spid="2"/>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fade">
                                      <p:cBhvr>
                                        <p:cTn id="45" dur="500"/>
                                        <p:tgtEl>
                                          <p:spTgt spid="14"/>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3" grpId="0" animBg="1"/>
      <p:bldP spid="14" grpId="0" animBg="1"/>
      <p:bldP spid="2"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21"/>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Demos</a:t>
            </a:r>
            <a:endParaRPr dirty="0"/>
          </a:p>
        </p:txBody>
      </p:sp>
      <p:sp>
        <p:nvSpPr>
          <p:cNvPr id="486" name="Google Shape;486;p21"/>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487" name="Google Shape;487;p21" descr="Hombre programando serio, no le sale algo y de repente empieza a cabrearse e indignarse y dice &quot;de verdad?Enga ya... En serio?&quot;"/>
          <p:cNvPicPr preferRelativeResize="0"/>
          <p:nvPr/>
        </p:nvPicPr>
        <p:blipFill rotWithShape="1">
          <a:blip r:embed="rId3">
            <a:alphaModFix/>
          </a:blip>
          <a:srcRect/>
          <a:stretch/>
        </p:blipFill>
        <p:spPr>
          <a:xfrm>
            <a:off x="2760040" y="1152006"/>
            <a:ext cx="3810000" cy="2143125"/>
          </a:xfrm>
          <a:prstGeom prst="rect">
            <a:avLst/>
          </a:prstGeom>
          <a:noFill/>
          <a:ln>
            <a:noFill/>
          </a:ln>
        </p:spPr>
      </p:pic>
      <p:sp>
        <p:nvSpPr>
          <p:cNvPr id="488" name="Google Shape;488;p21"/>
          <p:cNvSpPr/>
          <p:nvPr/>
        </p:nvSpPr>
        <p:spPr>
          <a:xfrm rot="5400000">
            <a:off x="4437978" y="1706745"/>
            <a:ext cx="252000" cy="4924925"/>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89" name="Google Shape;489;p21"/>
          <p:cNvSpPr txBox="1"/>
          <p:nvPr/>
        </p:nvSpPr>
        <p:spPr>
          <a:xfrm>
            <a:off x="1759433" y="3407421"/>
            <a:ext cx="5700811" cy="712907"/>
          </a:xfrm>
          <a:prstGeom prst="rect">
            <a:avLst/>
          </a:prstGeom>
          <a:noFill/>
          <a:ln>
            <a:noFill/>
          </a:ln>
        </p:spPr>
        <p:txBody>
          <a:bodyPr spcFirstLastPara="1" wrap="square" lIns="0" tIns="45700" rIns="91425" bIns="45700" anchor="t" anchorCtr="0">
            <a:noAutofit/>
          </a:bodyPr>
          <a:lstStyle/>
          <a:p>
            <a:pPr marL="0" marR="0" lvl="0" indent="0" algn="ctr" rtl="0">
              <a:spcBef>
                <a:spcPts val="0"/>
              </a:spcBef>
              <a:spcAft>
                <a:spcPts val="0"/>
              </a:spcAft>
              <a:buClr>
                <a:srgbClr val="242415"/>
              </a:buClr>
              <a:buSzPts val="4000"/>
              <a:buFont typeface="Montserrat SemiBold"/>
              <a:buNone/>
            </a:pPr>
            <a:r>
              <a:rPr lang="en-GB" sz="4000" dirty="0">
                <a:solidFill>
                  <a:srgbClr val="242415"/>
                </a:solidFill>
                <a:latin typeface="Montserrat SemiBold"/>
                <a:sym typeface="Montserrat SemiBold"/>
              </a:rPr>
              <a:t>Entry points</a:t>
            </a:r>
            <a:endParaRPr dirty="0"/>
          </a:p>
        </p:txBody>
      </p:sp>
    </p:spTree>
    <p:extLst>
      <p:ext uri="{BB962C8B-B14F-4D97-AF65-F5344CB8AC3E}">
        <p14:creationId xmlns:p14="http://schemas.microsoft.com/office/powerpoint/2010/main" val="3038282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err="1">
                <a:solidFill>
                  <a:srgbClr val="242415"/>
                </a:solidFill>
                <a:latin typeface="Montserrat SemiBold"/>
                <a:ea typeface="Montserrat SemiBold"/>
                <a:cs typeface="Montserrat SemiBold"/>
                <a:sym typeface="Montserrat SemiBold"/>
              </a:rPr>
              <a:t>Vite</a:t>
            </a:r>
            <a:r>
              <a:rPr lang="en-GB" sz="4000" dirty="0">
                <a:solidFill>
                  <a:srgbClr val="242415"/>
                </a:solidFill>
                <a:latin typeface="Montserrat SemiBold"/>
                <a:ea typeface="Montserrat SemiBold"/>
                <a:cs typeface="Montserrat SemiBold"/>
                <a:sym typeface="Montserrat SemiBold"/>
              </a:rPr>
              <a:t> library mode</a:t>
            </a:r>
            <a:endParaRPr sz="4000" dirty="0">
              <a:solidFill>
                <a:srgbClr val="242415"/>
              </a:solidFill>
              <a:latin typeface="Montserrat SemiBold"/>
              <a:ea typeface="Montserrat SemiBold"/>
              <a:cs typeface="Montserrat SemiBold"/>
              <a:sym typeface="Montserrat SemiBold"/>
            </a:endParaRP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 name="CuadroTexto 6">
            <a:extLst>
              <a:ext uri="{FF2B5EF4-FFF2-40B4-BE49-F238E27FC236}">
                <a16:creationId xmlns:a16="http://schemas.microsoft.com/office/drawing/2014/main" id="{480B2D30-E46D-0F5F-F7A9-1F78A14F8F71}"/>
              </a:ext>
            </a:extLst>
          </p:cNvPr>
          <p:cNvSpPr txBox="1"/>
          <p:nvPr/>
        </p:nvSpPr>
        <p:spPr>
          <a:xfrm>
            <a:off x="324679" y="4863856"/>
            <a:ext cx="6814058" cy="276999"/>
          </a:xfrm>
          <a:prstGeom prst="rect">
            <a:avLst/>
          </a:prstGeom>
          <a:noFill/>
        </p:spPr>
        <p:txBody>
          <a:bodyPr wrap="square">
            <a:spAutoFit/>
          </a:bodyPr>
          <a:lstStyle/>
          <a:p>
            <a:r>
              <a:rPr lang="es-ES" sz="1200" dirty="0">
                <a:hlinkClick r:id="rId3"/>
              </a:rPr>
              <a:t>https://vitejs.dev/guide/build.html#library-mode</a:t>
            </a:r>
            <a:endParaRPr lang="es-ES" sz="1200" dirty="0"/>
          </a:p>
        </p:txBody>
      </p:sp>
      <p:pic>
        <p:nvPicPr>
          <p:cNvPr id="18" name="Picture 17">
            <a:extLst>
              <a:ext uri="{FF2B5EF4-FFF2-40B4-BE49-F238E27FC236}">
                <a16:creationId xmlns:a16="http://schemas.microsoft.com/office/drawing/2014/main" id="{7A4F9075-1DF7-C2E4-096F-2E23F0638D4F}"/>
              </a:ext>
            </a:extLst>
          </p:cNvPr>
          <p:cNvPicPr>
            <a:picLocks noChangeAspect="1"/>
          </p:cNvPicPr>
          <p:nvPr/>
        </p:nvPicPr>
        <p:blipFill>
          <a:blip r:embed="rId4"/>
          <a:stretch>
            <a:fillRect/>
          </a:stretch>
        </p:blipFill>
        <p:spPr>
          <a:xfrm>
            <a:off x="5067824" y="1770226"/>
            <a:ext cx="1596810" cy="1603047"/>
          </a:xfrm>
          <a:prstGeom prst="rect">
            <a:avLst/>
          </a:prstGeom>
        </p:spPr>
      </p:pic>
      <p:pic>
        <p:nvPicPr>
          <p:cNvPr id="22" name="Picture 21">
            <a:extLst>
              <a:ext uri="{FF2B5EF4-FFF2-40B4-BE49-F238E27FC236}">
                <a16:creationId xmlns:a16="http://schemas.microsoft.com/office/drawing/2014/main" id="{866553AC-1A9E-9977-D421-3FA9BB1D3C70}"/>
              </a:ext>
            </a:extLst>
          </p:cNvPr>
          <p:cNvPicPr>
            <a:picLocks noChangeAspect="1"/>
          </p:cNvPicPr>
          <p:nvPr/>
        </p:nvPicPr>
        <p:blipFill>
          <a:blip r:embed="rId5"/>
          <a:stretch>
            <a:fillRect/>
          </a:stretch>
        </p:blipFill>
        <p:spPr>
          <a:xfrm>
            <a:off x="2028773" y="1770227"/>
            <a:ext cx="1249000" cy="1603047"/>
          </a:xfrm>
          <a:prstGeom prst="rect">
            <a:avLst/>
          </a:prstGeom>
        </p:spPr>
      </p:pic>
    </p:spTree>
    <p:extLst>
      <p:ext uri="{BB962C8B-B14F-4D97-AF65-F5344CB8AC3E}">
        <p14:creationId xmlns:p14="http://schemas.microsoft.com/office/powerpoint/2010/main" val="3975141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6059</TotalTime>
  <Words>2430</Words>
  <Application>Microsoft Office PowerPoint</Application>
  <PresentationFormat>Presentación en pantalla (16:9)</PresentationFormat>
  <Paragraphs>185</Paragraphs>
  <Slides>12</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12</vt:i4>
      </vt:variant>
    </vt:vector>
  </HeadingPairs>
  <TitlesOfParts>
    <vt:vector size="17" baseType="lpstr">
      <vt:lpstr>Arial</vt:lpstr>
      <vt:lpstr>Montserrat SemiBold</vt:lpstr>
      <vt:lpstr>Calibri</vt:lpstr>
      <vt:lpstr>Consolas</vt:lpstr>
      <vt:lpstr>Office Theme</vt:lpstr>
      <vt:lpstr>Presentación de PowerPoint</vt:lpstr>
      <vt:lpstr>Gestores de paquetes</vt:lpstr>
      <vt:lpstr>Versionado</vt:lpstr>
      <vt:lpstr>¿ Donde recupero cada versión?</vt:lpstr>
      <vt:lpstr>¿Instalar librerias en local?</vt:lpstr>
      <vt:lpstr>package.json</vt:lpstr>
      <vt:lpstr>Entry points package.json</vt:lpstr>
      <vt:lpstr>Demos</vt:lpstr>
      <vt:lpstr>Vite library mode</vt:lpstr>
      <vt:lpstr>A tener en cuenta</vt:lpstr>
      <vt:lpstr>Demos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Brauio Diez</dc:creator>
  <cp:lastModifiedBy>Javier Calzado</cp:lastModifiedBy>
  <cp:revision>48</cp:revision>
  <dcterms:created xsi:type="dcterms:W3CDTF">2011-05-12T11:00:38Z</dcterms:created>
  <dcterms:modified xsi:type="dcterms:W3CDTF">2024-07-05T15:40:00Z</dcterms:modified>
</cp:coreProperties>
</file>