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1"/>
  </p:notesMasterIdLst>
  <p:handoutMasterIdLst>
    <p:handoutMasterId r:id="rId92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25" r:id="rId9"/>
    <p:sldId id="4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423" r:id="rId35"/>
    <p:sldId id="330" r:id="rId36"/>
    <p:sldId id="331" r:id="rId37"/>
    <p:sldId id="332" r:id="rId38"/>
    <p:sldId id="424" r:id="rId39"/>
    <p:sldId id="421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426" r:id="rId59"/>
    <p:sldId id="422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8" r:id="rId88"/>
    <p:sldId id="379" r:id="rId89"/>
    <p:sldId id="380" r:id="rId9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8548" autoAdjust="0"/>
  </p:normalViewPr>
  <p:slideViewPr>
    <p:cSldViewPr snapToObjects="1">
      <p:cViewPr varScale="1">
        <p:scale>
          <a:sx n="115" d="100"/>
          <a:sy n="115" d="100"/>
        </p:scale>
        <p:origin x="1302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60D9011D-2152-46F3-AC82-AD3C7D68A3A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FD3717-D8AB-46B4-979A-8136D7D1BB08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2BA22D-40D9-4A2F-A9F5-319C9D632D8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C594E94-0A75-47C5-A997-08261934014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BDCB02B-ABB8-4296-AE2E-EE3064A39126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CFE678-C6CB-4598-848C-636B3DEEB62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62294025-951D-4198-8041-192CD2A356E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371F30A-3AFC-4363-8D0A-FC4B157010F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61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E67936-BD54-45F2-86D1-0665F40EBF2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92B2A00-988C-4DDF-A06E-EF0F0A630FE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A47C856B-C28C-412D-A0C5-882D811DE99C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5- </a:t>
            </a:r>
            <a:fld id="{64DFAACD-A2F6-4D8B-AD96-C11C543D4A6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fstream/ofstream/ofstrea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ostream/ostrea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libra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D9BFEAF-0DB9-4F70-AF63-16543E53CF80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/>
              <a:t>convenience</a:t>
            </a:r>
          </a:p>
          <a:p>
            <a:r>
              <a:rPr lang="en-US" altLang="zh-CN" sz="2400" dirty="0"/>
              <a:t>Files allow you to deal with larger data 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5176A24-EE0D-4D75-82C8-AA8C03AE7AF9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92DFB4F-87C6-44D9-A9D8-AF3EBDC24F50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Like other variables, a stream variable… </a:t>
            </a:r>
          </a:p>
          <a:p>
            <a:pPr lvl="1"/>
            <a:r>
              <a:rPr lang="en-US" altLang="zh-CN"/>
              <a:t>Must be declared before it can be used</a:t>
            </a:r>
          </a:p>
          <a:p>
            <a:pPr lvl="1"/>
            <a:r>
              <a:rPr lang="en-US" altLang="zh-CN"/>
              <a:t>Must be initialized before it contains valid data</a:t>
            </a:r>
          </a:p>
          <a:p>
            <a:pPr lvl="2"/>
            <a:r>
              <a:rPr lang="en-US" altLang="zh-CN"/>
              <a:t>Initializing a stream means connecting it to a file</a:t>
            </a:r>
          </a:p>
          <a:p>
            <a:pPr lvl="2"/>
            <a:r>
              <a:rPr lang="en-US" altLang="zh-CN"/>
              <a:t>The value of the stream variable can be thought of </a:t>
            </a:r>
            <a:br>
              <a:rPr lang="en-US" altLang="zh-CN"/>
            </a:br>
            <a:r>
              <a:rPr lang="en-US" altLang="zh-CN"/>
              <a:t>as the file it is connected to</a:t>
            </a:r>
          </a:p>
          <a:p>
            <a:pPr lvl="1"/>
            <a:r>
              <a:rPr lang="en-US" altLang="zh-CN"/>
              <a:t>Can have its value changed</a:t>
            </a:r>
          </a:p>
          <a:p>
            <a:pPr lvl="2"/>
            <a:r>
              <a:rPr lang="en-US" altLang="zh-CN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5282B9-745F-4A7D-9788-DC8632FFC685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FB7153-7427-4F2E-AF58-5C472544225B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59C53D8-7B98-4DA5-BD18-80BCF727E629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D3EAB23-C282-480C-9E1B-B3807731EC0B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9503776-44A2-40A5-9FD4-6D7CF32AC135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33A8698-C8B5-47E3-AB48-7B49E19C4490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483EA53-E0B9-42B5-9B87-E0A709115B40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85F820-E1FA-4AEF-834A-D0C581E5B943}" type="slidenum">
              <a:rPr lang="en-US" altLang="zh-CN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BB17C9A-19DC-475E-B234-ED83B6E1E201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3A56A7-1FC7-44D4-840F-26BF46185F35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member function is a function associated with</a:t>
            </a:r>
            <a:br>
              <a:rPr lang="en-US" altLang="zh-CN"/>
            </a:br>
            <a:r>
              <a:rPr lang="en-US" altLang="zh-CN"/>
              <a:t>an object</a:t>
            </a:r>
          </a:p>
          <a:p>
            <a:pPr lvl="1"/>
            <a:r>
              <a:rPr lang="en-US" altLang="zh-CN"/>
              <a:t>The open function is a member function of </a:t>
            </a:r>
            <a:br>
              <a:rPr lang="en-US" altLang="zh-CN"/>
            </a:br>
            <a:r>
              <a:rPr lang="en-US" altLang="zh-CN"/>
              <a:t>in_stream in the previous examples</a:t>
            </a:r>
          </a:p>
          <a:p>
            <a:pPr lvl="1"/>
            <a:r>
              <a:rPr lang="en-US" altLang="zh-CN"/>
              <a:t>A different open function is a member function of out_stream in the previous examples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3A87C93-BDC3-4CD5-9D01-AAB148C3077F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A435769-E6B6-46C5-9B45-FF8E347A91C7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/>
              <a:t>in_stream1.open and in_stream2.open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EBCA420C-4EA1-41D8-A97D-3A24328A40AA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Member functions of an object are the member</a:t>
            </a:r>
            <a:br>
              <a:rPr lang="en-US" altLang="zh-CN" sz="2400"/>
            </a:br>
            <a:r>
              <a:rPr lang="en-US" altLang="zh-CN" sz="2400"/>
              <a:t>functions of its class</a:t>
            </a:r>
          </a:p>
          <a:p>
            <a:r>
              <a:rPr lang="en-US" altLang="zh-CN" sz="2400"/>
              <a:t>The class determines the member functions of</a:t>
            </a:r>
            <a:br>
              <a:rPr lang="en-US" altLang="zh-CN" sz="2400"/>
            </a:br>
            <a:r>
              <a:rPr lang="en-US" altLang="zh-CN" sz="2400"/>
              <a:t>the object</a:t>
            </a:r>
          </a:p>
          <a:p>
            <a:pPr lvl="1"/>
            <a:r>
              <a:rPr lang="en-US" altLang="zh-CN" sz="2400"/>
              <a:t>The class ifstream has an open function</a:t>
            </a:r>
          </a:p>
          <a:p>
            <a:pPr lvl="1"/>
            <a:r>
              <a:rPr lang="en-US" altLang="zh-CN" sz="2400"/>
              <a:t>Every variable (object) declared of type ifstream </a:t>
            </a:r>
            <a:br>
              <a:rPr lang="en-US" altLang="zh-CN" sz="2400"/>
            </a:br>
            <a:r>
              <a:rPr lang="en-US" altLang="zh-CN" sz="2400"/>
              <a:t>has that open function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88734CF-E7A7-4410-8D2C-6AFEF0D5CC52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57133D4-2EBC-4A24-BFB8-BAEA4A881DDF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4F9F45-3882-423F-9E36-57CD5276514A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5DB0BC1-A461-4E56-AC7A-BADA85173CBE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A6DAB45-FFAD-4E2B-B3EF-219481725A9D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1D5A584-53D5-439F-AD13-12F24EEA2D92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BE521E7-997D-4500-9E93-744171A27763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743A8B2-3F71-4E8B-A862-3E38A2E1300B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513" y="5786735"/>
            <a:ext cx="75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http://www.cplusplus.com/reference/ostream/ostream/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E447DCD1-6D53-4A15-AA00-18973216FD6B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/>
              <a:t>out_stream.precision</a:t>
            </a:r>
            <a:r>
              <a:rPr lang="en-US" altLang="zh-CN" sz="2400" dirty="0"/>
              <a:t>(2);</a:t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point</a:t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03008F6-9111-4B34-9D23-99FDA153D24A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After out_stream.setf(ios::showpoint);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Output of floating point numbers…</a:t>
            </a:r>
          </a:p>
          <a:p>
            <a:pPr lvl="2"/>
            <a:r>
              <a:rPr lang="en-US" altLang="zh-CN"/>
              <a:t>Will show the decimal point even if all digits after the</a:t>
            </a:r>
            <a:br>
              <a:rPr lang="en-US" altLang="zh-CN"/>
            </a:br>
            <a:r>
              <a:rPr lang="en-US" altLang="zh-CN"/>
              <a:t>decimal point are zeroes</a:t>
            </a:r>
          </a:p>
          <a:p>
            <a:pPr lvl="2"/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48F6A81-9A93-40D6-BB09-4D27B72CD93D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5923727-1DD9-4F28-9917-97407AE898FD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Arguments </a:t>
            </a:r>
            <a:br>
              <a:rPr lang="en-US" altLang="zh-CN"/>
            </a:br>
            <a:r>
              <a:rPr lang="en-US" altLang="zh-CN"/>
              <a:t>and Namespaces</a:t>
            </a:r>
          </a:p>
        </p:txBody>
      </p:sp>
      <p:sp>
        <p:nvSpPr>
          <p:cNvPr id="563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Using directives have been local to function </a:t>
            </a:r>
            <a:br>
              <a:rPr lang="en-US" altLang="zh-CN" sz="2400"/>
            </a:br>
            <a:r>
              <a:rPr lang="en-US" altLang="zh-CN" sz="2400"/>
              <a:t>definitions in the examples so far</a:t>
            </a:r>
          </a:p>
          <a:p>
            <a:r>
              <a:rPr lang="en-US" altLang="zh-CN" sz="2400"/>
              <a:t>When parameter type names are in a namespace</a:t>
            </a:r>
          </a:p>
          <a:p>
            <a:pPr lvl="1"/>
            <a:r>
              <a:rPr lang="en-US" altLang="zh-CN" sz="2400"/>
              <a:t>A using directive must be outside the function so</a:t>
            </a:r>
            <a:br>
              <a:rPr lang="en-US" altLang="zh-CN" sz="2400"/>
            </a:br>
            <a:r>
              <a:rPr lang="en-US" altLang="zh-CN" sz="2400"/>
              <a:t>C++ will understand the parameter type names such</a:t>
            </a:r>
            <a:br>
              <a:rPr lang="en-US" altLang="zh-CN" sz="2400"/>
            </a:br>
            <a:r>
              <a:rPr lang="en-US" altLang="zh-CN" sz="2400"/>
              <a:t>as ifstream</a:t>
            </a:r>
          </a:p>
          <a:p>
            <a:r>
              <a:rPr lang="en-US" altLang="zh-CN" sz="2400"/>
              <a:t>Easy solution is to place the using directive at the</a:t>
            </a:r>
            <a:br>
              <a:rPr lang="en-US" altLang="zh-CN" sz="2400"/>
            </a:br>
            <a:r>
              <a:rPr lang="en-US" altLang="zh-CN" sz="2400"/>
              <a:t>beginning of the file</a:t>
            </a:r>
          </a:p>
          <a:p>
            <a:pPr lvl="1"/>
            <a:r>
              <a:rPr lang="en-US" altLang="zh-CN" sz="2400"/>
              <a:t>Many experts do not approve as this does not allow </a:t>
            </a:r>
            <a:br>
              <a:rPr lang="en-US" altLang="zh-CN" sz="2400"/>
            </a:br>
            <a:r>
              <a:rPr lang="en-US" altLang="zh-CN" sz="2400"/>
              <a:t>using multiple namespaces with names in common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075C60A-7D72-48CD-8A8D-9D9D91244707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87413" y="58499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5.6 (1)</a:t>
            </a:r>
          </a:p>
        </p:txBody>
      </p:sp>
      <p:sp>
        <p:nvSpPr>
          <p:cNvPr id="56422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354388" y="58499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5.6 (2)</a:t>
            </a:r>
          </a:p>
        </p:txBody>
      </p:sp>
      <p:sp>
        <p:nvSpPr>
          <p:cNvPr id="56422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821363" y="58499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5.6 (3)</a:t>
            </a:r>
          </a:p>
        </p:txBody>
      </p:sp>
      <p:sp>
        <p:nvSpPr>
          <p:cNvPr id="564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</a:p>
        </p:txBody>
      </p:sp>
      <p:sp>
        <p:nvSpPr>
          <p:cNvPr id="5642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in Display 5.6…</a:t>
            </a:r>
          </a:p>
          <a:p>
            <a:pPr lvl="1"/>
            <a:r>
              <a:rPr lang="en-US" altLang="zh-CN" sz="2400"/>
              <a:t>Takes input from rawdata.dat</a:t>
            </a:r>
          </a:p>
          <a:p>
            <a:pPr lvl="1"/>
            <a:r>
              <a:rPr lang="en-US" altLang="zh-CN" sz="2400"/>
              <a:t>Writes output to the screen and to neat.dat</a:t>
            </a:r>
          </a:p>
          <a:p>
            <a:pPr lvl="2"/>
            <a:r>
              <a:rPr lang="en-US" altLang="zh-CN" sz="2000"/>
              <a:t>Formatting instructions are used to create a neater layout</a:t>
            </a:r>
          </a:p>
          <a:p>
            <a:pPr lvl="2"/>
            <a:r>
              <a:rPr lang="en-US" altLang="zh-CN" sz="2000"/>
              <a:t>Numbers are written one per line in a field width of 12</a:t>
            </a:r>
          </a:p>
          <a:p>
            <a:pPr lvl="2"/>
            <a:r>
              <a:rPr lang="en-US" altLang="zh-CN" sz="2000"/>
              <a:t>Each number is written with 5 digits after the decimal point</a:t>
            </a:r>
          </a:p>
          <a:p>
            <a:pPr lvl="2"/>
            <a:r>
              <a:rPr lang="en-US" altLang="zh-CN" sz="2000"/>
              <a:t>Each number is written with a plus or minus sign</a:t>
            </a:r>
          </a:p>
          <a:p>
            <a:pPr lvl="1"/>
            <a:r>
              <a:rPr lang="en-US" altLang="zh-CN" sz="2400"/>
              <a:t>Uses function make_neat that has formal parameters</a:t>
            </a:r>
            <a:br>
              <a:rPr lang="en-US" altLang="zh-CN" sz="2400"/>
            </a:br>
            <a:r>
              <a:rPr lang="en-US" altLang="zh-CN" sz="2400"/>
              <a:t>for the input-file stream and output-file stream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nimBg="1"/>
      <p:bldP spid="564227" grpId="0" animBg="1"/>
      <p:bldP spid="5642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smtClean="0"/>
              <a:t>371  exercise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87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2E45B31-9201-4468-8096-C3ECABE703F8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5D61A6-C9EA-4895-9551-D3EDB61197B6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0CE1D84-CACC-4545-9376-A6E65659A1D6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B5247D6-A1F8-4547-B4C3-63F2B2A8596B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33260D6-8326-48CE-AEEF-A1C7FD1CD87D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cin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cout</a:t>
            </a:r>
            <a:r>
              <a:rPr lang="en-US" altLang="zh-CN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cin</a:t>
            </a:r>
            <a:r>
              <a:rPr lang="en-US" altLang="zh-CN" dirty="0"/>
              <a:t> and </a:t>
            </a:r>
            <a:r>
              <a:rPr lang="en-US" altLang="zh-CN" dirty="0" err="1"/>
              <a:t>cout</a:t>
            </a:r>
            <a:r>
              <a:rPr lang="en-US" altLang="zh-CN" dirty="0"/>
              <a:t> 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738AB2D-8A4F-4175-939D-836F58DCAF90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61F80D0-40C1-4821-BE57-9E8BECCFF452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DAA15F-92CE-4183-A14C-9EDB4B5AD603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6B276C9-8AC7-4ACA-95C6-C88D24F24244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get_int function seen in Display 5.7</a:t>
            </a:r>
            <a:br>
              <a:rPr lang="en-US" altLang="zh-CN" sz="2400"/>
            </a:br>
            <a:r>
              <a:rPr lang="en-US" altLang="zh-CN" sz="2400"/>
              <a:t>obtains an integer value from the user</a:t>
            </a:r>
          </a:p>
          <a:p>
            <a:pPr lvl="1"/>
            <a:r>
              <a:rPr lang="en-US" altLang="zh-CN" sz="2400"/>
              <a:t>get_int prompts the user, reads the input, and displays</a:t>
            </a:r>
            <a:br>
              <a:rPr lang="en-US" altLang="zh-CN" sz="2400"/>
            </a:br>
            <a:r>
              <a:rPr lang="en-US" altLang="zh-CN" sz="2400"/>
              <a:t>the input</a:t>
            </a:r>
          </a:p>
          <a:p>
            <a:pPr lvl="1"/>
            <a:r>
              <a:rPr lang="en-US" altLang="zh-CN" sz="2400"/>
              <a:t>After displaying the input, get_int asks the user to </a:t>
            </a:r>
            <a:br>
              <a:rPr lang="en-US" altLang="zh-CN" sz="2400"/>
            </a:br>
            <a:r>
              <a:rPr lang="en-US" altLang="zh-CN" sz="2400"/>
              <a:t>confirm the number and reads the user's response</a:t>
            </a:r>
            <a:br>
              <a:rPr lang="en-US" altLang="zh-CN" sz="2400"/>
            </a:br>
            <a:r>
              <a:rPr lang="en-US" altLang="zh-CN" sz="2400"/>
              <a:t>using a variable of type character</a:t>
            </a:r>
          </a:p>
          <a:p>
            <a:pPr lvl="1"/>
            <a:r>
              <a:rPr lang="en-US" altLang="zh-CN" sz="2400"/>
              <a:t>The process is repeated until the user indicates with</a:t>
            </a:r>
            <a:br>
              <a:rPr lang="en-US" altLang="zh-CN" sz="2400"/>
            </a:br>
            <a:r>
              <a:rPr lang="en-US" altLang="zh-CN" sz="2400"/>
              <a:t>a 'Y' or 'y' that the number entered is correct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BA20BB6-3095-4049-9DD3-DC75AB7ABCE6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5.7 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00763" y="506888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5.7 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00763" y="55451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5.7 </a:t>
            </a:r>
            <a:r>
              <a:rPr lang="en-US" altLang="zh-CN" b="1" dirty="0" smtClean="0">
                <a:solidFill>
                  <a:schemeClr val="tx2"/>
                </a:solidFill>
              </a:rPr>
              <a:t>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8CFCA5-A861-45AC-A507-52ED4915DD0C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81E5D81-5A3D-4514-8B8F-F392191DF479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Be sure to deal with the '\n' that ends each </a:t>
            </a:r>
            <a:br>
              <a:rPr lang="en-US" altLang="zh-CN"/>
            </a:br>
            <a:r>
              <a:rPr lang="en-US" altLang="zh-CN"/>
              <a:t>input line if using cin &gt;&gt; and cin.get</a:t>
            </a:r>
          </a:p>
          <a:p>
            <a:pPr lvl="1"/>
            <a:r>
              <a:rPr lang="en-US" altLang="zh-CN"/>
              <a:t>"cin &gt;&gt;"  reads up to the '\n'</a:t>
            </a:r>
          </a:p>
          <a:p>
            <a:pPr lvl="1"/>
            <a:r>
              <a:rPr lang="en-US" altLang="zh-CN"/>
              <a:t>The '\n' remains in the input stream</a:t>
            </a:r>
          </a:p>
          <a:p>
            <a:pPr lvl="1"/>
            <a:r>
              <a:rPr lang="en-US" altLang="zh-CN"/>
              <a:t>Using cin.get  next will read the '\n'</a:t>
            </a:r>
          </a:p>
          <a:p>
            <a:pPr lvl="1"/>
            <a:r>
              <a:rPr lang="en-US" altLang="zh-CN"/>
              <a:t>The new_line function from Display 5.7 can</a:t>
            </a:r>
            <a:br>
              <a:rPr lang="en-US" altLang="zh-CN"/>
            </a:br>
            <a:r>
              <a:rPr lang="en-US" altLang="zh-CN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8CB573C-416D-4B32-974F-D2B7AF953F0F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D0C1CB-BAEE-43CC-9F5E-EECDA0F2B0AE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  (string)o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Output:  a o p</a:t>
            </a:r>
          </a:p>
          <a:p>
            <a:endParaRPr lang="en-US" altLang="zh-CN" dirty="0"/>
          </a:p>
          <a:p>
            <a:r>
              <a:rPr lang="en-US" altLang="zh-CN" dirty="0" smtClean="0"/>
              <a:t>Example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input: 1 2 +</a:t>
            </a:r>
          </a:p>
          <a:p>
            <a:pPr marL="0" indent="0">
              <a:buNone/>
            </a:pPr>
            <a:r>
              <a:rPr lang="en-US" altLang="zh-CN" dirty="0" smtClean="0"/>
              <a:t>	output: 1+2=3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0049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A12FE4F-6C7B-4E42-B27E-9F720C21AC97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97230CC-DC35-4365-BD95-470235AC3BDD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32CA968-23C7-458C-9847-51099C985366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0953D6E-ECB8-4138-8E2A-66C4ECAB6F67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AEABB3-E752-4496-8983-8A5C88EA13BB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2413" y="525938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5.8 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2413" y="5781675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5.8 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47612B1-D9A5-4842-A36B-6CEA77F3E529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F9ED857-0F64-461F-A453-5E6231318602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DA2E2F-1590-4F16-8D98-FEDCCEA5CDE7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BA628FF-CC66-402B-AA42-AAFB2775E01D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5588" y="5411788"/>
            <a:ext cx="2159000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Display5.9 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64313" y="5934075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5.9 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053C85B-5858-40C8-BDB1-DDC51C22B663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3302</TotalTime>
  <Words>2156</Words>
  <Application>Microsoft Office PowerPoint</Application>
  <PresentationFormat>信纸(8.5x11 英寸)</PresentationFormat>
  <Paragraphs>584</Paragraphs>
  <Slides>89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8" baseType="lpstr"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Exercise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Exercise 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Stream Arguments  and Namespaces</vt:lpstr>
      <vt:lpstr>Program Example</vt:lpstr>
      <vt:lpstr>Section 5.2 Conclusion</vt:lpstr>
      <vt:lpstr>Exercise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175</cp:revision>
  <cp:lastPrinted>2001-11-04T00:51:13Z</cp:lastPrinted>
  <dcterms:created xsi:type="dcterms:W3CDTF">2005-02-25T19:46:41Z</dcterms:created>
  <dcterms:modified xsi:type="dcterms:W3CDTF">2018-04-24T00:13:57Z</dcterms:modified>
</cp:coreProperties>
</file>