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3"/>
  </p:notesMasterIdLst>
  <p:handoutMasterIdLst>
    <p:handoutMasterId r:id="rId14"/>
  </p:handoutMasterIdLst>
  <p:sldIdLst>
    <p:sldId id="256" r:id="rId3"/>
    <p:sldId id="1256" r:id="rId4"/>
    <p:sldId id="1255" r:id="rId5"/>
    <p:sldId id="1267" r:id="rId6"/>
    <p:sldId id="1224" r:id="rId7"/>
    <p:sldId id="1268" r:id="rId8"/>
    <p:sldId id="1259" r:id="rId9"/>
    <p:sldId id="1269" r:id="rId10"/>
    <p:sldId id="1253" r:id="rId11"/>
    <p:sldId id="127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A8D8D"/>
    <a:srgbClr val="A890FE"/>
    <a:srgbClr val="7030A0"/>
    <a:srgbClr val="027FFC"/>
    <a:srgbClr val="CCD1EC"/>
    <a:srgbClr val="724444"/>
    <a:srgbClr val="0AF8FC"/>
    <a:srgbClr val="D5E9FD"/>
    <a:srgbClr val="FF1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5" autoAdjust="0"/>
    <p:restoredTop sz="95874"/>
  </p:normalViewPr>
  <p:slideViewPr>
    <p:cSldViewPr snapToGrid="0" snapToObjects="1" showGuides="1">
      <p:cViewPr varScale="1">
        <p:scale>
          <a:sx n="72" d="100"/>
          <a:sy n="72" d="100"/>
        </p:scale>
        <p:origin x="840" y="78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9" d="100"/>
          <a:sy n="109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1C3D021-314B-B246-BD2B-715806715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AF1F7-3C99-4F4C-B64B-F4D1AC41E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1BD77-0ECA-C741-B2CC-0AD76CD88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0DFAE-7A61-7440-8660-C57EC751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9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3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5A016E1-37C1-924C-ABA9-36F208A10056}"/>
              </a:ext>
            </a:extLst>
          </p:cNvPr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id="{B297D418-0586-D042-9317-6D31B10AC003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>
              <a:extLst>
                <a:ext uri="{FF2B5EF4-FFF2-40B4-BE49-F238E27FC236}">
                  <a16:creationId xmlns:a16="http://schemas.microsoft.com/office/drawing/2014/main" id="{775F336D-E150-6C48-A091-E3804D5C785F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0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F087-B59B-CF45-AED3-5C3953C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B5DA0-CA86-2D4F-AB16-F94ABBC3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16AE-43C9-B043-B369-53C22D3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FAB1-3B9E-1C4D-8DE7-B51021F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0CF9-4140-D341-8D2C-22A68B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A1505-6FAA-FE41-BC05-CE29A6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8C2C2-1CCD-0743-9174-9DF7C1E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22DC33-948C-FF45-A246-A04E622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08AC51FE-0277-B943-BBB8-DE71EE77F1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>
            <a:extLst>
              <a:ext uri="{FF2B5EF4-FFF2-40B4-BE49-F238E27FC236}">
                <a16:creationId xmlns:a16="http://schemas.microsoft.com/office/drawing/2014/main" id="{0F4E1C3F-BF38-4B48-9A42-7B964F1AA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4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1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14FB1898-5C39-284E-A562-CAE9D3C432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9D9DB674-9E30-0440-BCD7-AEB475AFA3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6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E2AC76A-218C-AE4C-AF05-A039EE09A1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94DB2D1A-9C44-484D-9CDA-210620AB0D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7365EA3-B542-DE4D-8D78-D6AD1300F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AC6872AC-8D1D-A345-8EF8-08F3790A7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392207-F995-BD4F-B780-445C0B8F4D97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FEB27C5B-A5B2-C244-BF57-A5CBAC172C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3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394010A6-60DA-AF4A-9126-0A1B5AB69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C773809-252C-4E49-A955-C8DFB29DD8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43BA9-AB9B-194D-BEE3-1F6CED2AB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A65729-D585-E04C-8B7F-C6072D3CC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>
            <a:extLst>
              <a:ext uri="{FF2B5EF4-FFF2-40B4-BE49-F238E27FC236}">
                <a16:creationId xmlns:a16="http://schemas.microsoft.com/office/drawing/2014/main" id="{1E079F38-52A3-B546-AA1E-ECF09632A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6FBB2B84-5851-BE43-B69F-98B5784ED1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30486D01-82FC-3645-A986-D00C183751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C825F312-8925-EB42-853F-21A9E6166F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App logo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E60CC7CE-F82C-6342-9B02-795CDCF918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6D5A6EA7-E15D-C04B-B6B0-11EDC8DB2E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08E02B06-7CAE-EF4B-9106-20D27DC9AF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>
            <a:extLst>
              <a:ext uri="{FF2B5EF4-FFF2-40B4-BE49-F238E27FC236}">
                <a16:creationId xmlns:a16="http://schemas.microsoft.com/office/drawing/2014/main" id="{A3BA9D44-A2FA-374F-8921-210467C0C53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F181C-FC1F-A543-8D96-433EA783B9D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4C4B386-01CD-3845-8ABC-699A50C65C9A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01BE4639-31E4-F14E-8D67-2FBFF27027C3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512D4630-75CE-8C40-B226-8E6F2063B122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AA100-0AC5-874F-BA1D-6B82D2C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5DD7-F96D-E24B-93B3-FDAD71F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2B973-4366-4B43-8527-64B3B25198E6}"/>
              </a:ext>
            </a:extLst>
          </p:cNvPr>
          <p:cNvSpPr txBox="1">
            <a:spLocks/>
          </p:cNvSpPr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‹N°›</a:t>
            </a:fld>
            <a:endParaRPr lang="en-US" sz="1100" b="0" i="0" spc="300" dirty="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687685-24BC-D648-9E4A-13FFA8D440C4}"/>
              </a:ext>
            </a:extLst>
          </p:cNvPr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49" r:id="rId10"/>
    <p:sldLayoutId id="2147483655" r:id="rId11"/>
    <p:sldLayoutId id="2147483677" r:id="rId12"/>
    <p:sldLayoutId id="2147483678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2E113-25DF-ED42-AAC8-28F96D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4D46D-72C0-C246-9CFA-9673F2FE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6EA9-ED19-C347-9C80-557695B0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69F6D-49A4-D04C-A59A-3D715CB8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899D-A3D0-CB48-9752-EE51D80B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7">
            <a:extLst>
              <a:ext uri="{FF2B5EF4-FFF2-40B4-BE49-F238E27FC236}">
                <a16:creationId xmlns:a16="http://schemas.microsoft.com/office/drawing/2014/main" id="{86D80799-0917-4B8F-CD97-87649886FC25}"/>
              </a:ext>
            </a:extLst>
          </p:cNvPr>
          <p:cNvSpPr/>
          <p:nvPr/>
        </p:nvSpPr>
        <p:spPr>
          <a:xfrm rot="14478672">
            <a:off x="4637575" y="855146"/>
            <a:ext cx="2120320" cy="2218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4DD5E1-BB22-9C4A-A210-30B76D581805}"/>
              </a:ext>
            </a:extLst>
          </p:cNvPr>
          <p:cNvSpPr/>
          <p:nvPr/>
        </p:nvSpPr>
        <p:spPr>
          <a:xfrm>
            <a:off x="807162" y="1419367"/>
            <a:ext cx="6281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PASSENGER POSITIONING SYSTEM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3A74D2D-3CE8-5646-9F3A-8435962C28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860" y="848964"/>
            <a:ext cx="3892911" cy="55546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BEA9B0-32CA-D8DB-755D-8FA3CC25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20" y="1870538"/>
            <a:ext cx="2476358" cy="3511490"/>
          </a:xfrm>
          <a:prstGeom prst="rect">
            <a:avLst/>
          </a:prstGeom>
        </p:spPr>
      </p:pic>
      <p:sp>
        <p:nvSpPr>
          <p:cNvPr id="22" name="Forma libre 10">
            <a:extLst>
              <a:ext uri="{FF2B5EF4-FFF2-40B4-BE49-F238E27FC236}">
                <a16:creationId xmlns:a16="http://schemas.microsoft.com/office/drawing/2014/main" id="{435CBAAC-AF46-FFAA-037F-407EB9E9DB0A}"/>
              </a:ext>
            </a:extLst>
          </p:cNvPr>
          <p:cNvSpPr/>
          <p:nvPr/>
        </p:nvSpPr>
        <p:spPr>
          <a:xfrm>
            <a:off x="373435" y="575800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2479757-9714-BF4E-B845-A7603606AFF7}"/>
              </a:ext>
            </a:extLst>
          </p:cNvPr>
          <p:cNvSpPr/>
          <p:nvPr/>
        </p:nvSpPr>
        <p:spPr>
          <a:xfrm>
            <a:off x="2545802" y="2973652"/>
            <a:ext cx="60646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Thank</a:t>
            </a:r>
            <a:r>
              <a:rPr lang="es-E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s-ES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You</a:t>
            </a:r>
            <a:r>
              <a:rPr lang="es-E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4F32E3D-933E-414D-8CC1-767213074B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968" y="718435"/>
            <a:ext cx="3997032" cy="58338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59D5BE-FD5F-50DA-A7D5-C63B68F5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05" y="1847896"/>
            <a:ext cx="2476358" cy="3511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323EEC-9ECC-8EC6-BDCD-C65DC6D1FD41}"/>
              </a:ext>
            </a:extLst>
          </p:cNvPr>
          <p:cNvSpPr/>
          <p:nvPr/>
        </p:nvSpPr>
        <p:spPr>
          <a:xfrm>
            <a:off x="0" y="0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909DB-B004-541B-E023-4D1B56D93969}"/>
              </a:ext>
            </a:extLst>
          </p:cNvPr>
          <p:cNvSpPr/>
          <p:nvPr/>
        </p:nvSpPr>
        <p:spPr>
          <a:xfrm>
            <a:off x="0" y="3366004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1B0BB57-3DA6-12A2-1441-91EF5C4E9839}"/>
              </a:ext>
            </a:extLst>
          </p:cNvPr>
          <p:cNvSpPr txBox="1"/>
          <p:nvPr/>
        </p:nvSpPr>
        <p:spPr>
          <a:xfrm>
            <a:off x="338982" y="301358"/>
            <a:ext cx="8851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D9B0B0-0A75-2148-BB6F-9195AD3AE23B}"/>
              </a:ext>
            </a:extLst>
          </p:cNvPr>
          <p:cNvSpPr txBox="1"/>
          <p:nvPr/>
        </p:nvSpPr>
        <p:spPr>
          <a:xfrm>
            <a:off x="487698" y="2653676"/>
            <a:ext cx="31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Bodoni MT" panose="02070603080606020203" pitchFamily="18" charset="0"/>
              </a:rPr>
              <a:t>INTRODUCTION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C7AA1A-1529-9842-8317-38D9CF8AA5BF}"/>
              </a:ext>
            </a:extLst>
          </p:cNvPr>
          <p:cNvSpPr txBox="1"/>
          <p:nvPr/>
        </p:nvSpPr>
        <p:spPr>
          <a:xfrm>
            <a:off x="487698" y="3357329"/>
            <a:ext cx="272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Background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Problem Statement</a:t>
            </a:r>
            <a:r>
              <a:rPr lang="es-E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063B1-E4FA-C646-A82E-BC72E8FCFDF6}"/>
              </a:ext>
            </a:extLst>
          </p:cNvPr>
          <p:cNvSpPr txBox="1"/>
          <p:nvPr/>
        </p:nvSpPr>
        <p:spPr>
          <a:xfrm>
            <a:off x="4626743" y="2661809"/>
            <a:ext cx="299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Bodoni MT" panose="02070603080606020203" pitchFamily="18" charset="0"/>
              </a:rPr>
              <a:t>OBJECTIVES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D402DF-610F-6342-9A5A-BAE5A284CA1B}"/>
              </a:ext>
            </a:extLst>
          </p:cNvPr>
          <p:cNvSpPr txBox="1"/>
          <p:nvPr/>
        </p:nvSpPr>
        <p:spPr>
          <a:xfrm>
            <a:off x="8457318" y="2661809"/>
            <a:ext cx="33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" sz="3200" b="1" dirty="0">
                <a:latin typeface="Bodoni MT" panose="02070603080606020203" pitchFamily="18" charset="0"/>
              </a:rPr>
              <a:t>METHODOLOGY</a:t>
            </a:r>
            <a:endParaRPr lang="es-ES" sz="3200" b="1" dirty="0">
              <a:latin typeface="Bodoni MT" panose="020706030806060202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AFA84C-D221-2B4E-8BD9-DD3CBC370F5A}"/>
              </a:ext>
            </a:extLst>
          </p:cNvPr>
          <p:cNvSpPr txBox="1"/>
          <p:nvPr/>
        </p:nvSpPr>
        <p:spPr>
          <a:xfrm>
            <a:off x="4693167" y="3372801"/>
            <a:ext cx="272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>
                <a:latin typeface="Bodoni MT" panose="02070603080606020203" pitchFamily="18" charset="0"/>
              </a:rPr>
              <a:t>General Objectives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 err="1">
                <a:latin typeface="Bodoni MT" panose="02070603080606020203" pitchFamily="18" charset="0"/>
              </a:rPr>
              <a:t>Specific</a:t>
            </a:r>
            <a:r>
              <a:rPr lang="es-ES" sz="2000" dirty="0">
                <a:latin typeface="Bodoni MT" panose="02070603080606020203" pitchFamily="18" charset="0"/>
              </a:rPr>
              <a:t> Objectives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0817A0-50F4-0944-B82B-F0753F278250}"/>
              </a:ext>
            </a:extLst>
          </p:cNvPr>
          <p:cNvSpPr txBox="1"/>
          <p:nvPr/>
        </p:nvSpPr>
        <p:spPr>
          <a:xfrm>
            <a:off x="8745859" y="3257474"/>
            <a:ext cx="272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Materials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Methods.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07C60-BE0E-FB44-BA34-39B755E0A6B8}"/>
              </a:ext>
            </a:extLst>
          </p:cNvPr>
          <p:cNvSpPr txBox="1"/>
          <p:nvPr/>
        </p:nvSpPr>
        <p:spPr>
          <a:xfrm>
            <a:off x="226853" y="5096290"/>
            <a:ext cx="3730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000000"/>
                </a:solidFill>
                <a:latin typeface="Bodoni MT" panose="02070603080606020203" pitchFamily="18" charset="0"/>
              </a:rPr>
              <a:t>ANALYSIS AND DESIGN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DA132D-2C20-8A42-ABDF-07E30768E5F3}"/>
              </a:ext>
            </a:extLst>
          </p:cNvPr>
          <p:cNvSpPr txBox="1"/>
          <p:nvPr/>
        </p:nvSpPr>
        <p:spPr>
          <a:xfrm>
            <a:off x="450470" y="6197329"/>
            <a:ext cx="328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Requirements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gathering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DESIGN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DF9115-D410-374B-BCDA-69600BA6615C}"/>
              </a:ext>
            </a:extLst>
          </p:cNvPr>
          <p:cNvSpPr txBox="1"/>
          <p:nvPr/>
        </p:nvSpPr>
        <p:spPr>
          <a:xfrm>
            <a:off x="4357263" y="5036427"/>
            <a:ext cx="4003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000000"/>
                </a:solidFill>
                <a:latin typeface="Bodoni MT" panose="02070603080606020203" pitchFamily="18" charset="0"/>
              </a:rPr>
              <a:t>IMPLEMENTATION AND RESULTS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43BD76-83DB-3B45-A120-62F835AFDA39}"/>
              </a:ext>
            </a:extLst>
          </p:cNvPr>
          <p:cNvSpPr txBox="1"/>
          <p:nvPr/>
        </p:nvSpPr>
        <p:spPr>
          <a:xfrm>
            <a:off x="8982945" y="5096290"/>
            <a:ext cx="278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" sz="3200" b="1" dirty="0">
                <a:solidFill>
                  <a:srgbClr val="000000"/>
                </a:solidFill>
                <a:latin typeface="Bodoni MT" panose="02070603080606020203" pitchFamily="18" charset="0"/>
              </a:rPr>
              <a:t>CONCLUSION</a:t>
            </a:r>
            <a:endParaRPr lang="es-ES" sz="3200" b="1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94F279F-540A-0144-9C64-3981026A2E0D}"/>
              </a:ext>
            </a:extLst>
          </p:cNvPr>
          <p:cNvSpPr/>
          <p:nvPr/>
        </p:nvSpPr>
        <p:spPr>
          <a:xfrm>
            <a:off x="0" y="352308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latin typeface="Bodoni MT" panose="02070603080606020203" pitchFamily="18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6A39809-6599-33EF-4436-14DB87660C2B}"/>
              </a:ext>
            </a:extLst>
          </p:cNvPr>
          <p:cNvSpPr txBox="1"/>
          <p:nvPr/>
        </p:nvSpPr>
        <p:spPr>
          <a:xfrm>
            <a:off x="1713427" y="1806704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536398E-3D1F-16E1-0B88-B1D5CC9F9BC1}"/>
              </a:ext>
            </a:extLst>
          </p:cNvPr>
          <p:cNvSpPr txBox="1"/>
          <p:nvPr/>
        </p:nvSpPr>
        <p:spPr>
          <a:xfrm>
            <a:off x="5836948" y="1839934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B369EAB-0D17-E8C1-C609-5ACD0A89A9AD}"/>
              </a:ext>
            </a:extLst>
          </p:cNvPr>
          <p:cNvSpPr txBox="1"/>
          <p:nvPr/>
        </p:nvSpPr>
        <p:spPr>
          <a:xfrm>
            <a:off x="9554553" y="1771595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34EA7B66-E9D7-C43B-0D9F-C79280E85AB9}"/>
              </a:ext>
            </a:extLst>
          </p:cNvPr>
          <p:cNvSpPr txBox="1"/>
          <p:nvPr/>
        </p:nvSpPr>
        <p:spPr>
          <a:xfrm>
            <a:off x="1598938" y="4339490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865E0D7-47A3-0709-E090-CE1FD2494DF6}"/>
              </a:ext>
            </a:extLst>
          </p:cNvPr>
          <p:cNvSpPr txBox="1"/>
          <p:nvPr/>
        </p:nvSpPr>
        <p:spPr>
          <a:xfrm>
            <a:off x="5836948" y="4300467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A5D47699-52ED-5B74-43E8-3069A6D96034}"/>
              </a:ext>
            </a:extLst>
          </p:cNvPr>
          <p:cNvSpPr txBox="1"/>
          <p:nvPr/>
        </p:nvSpPr>
        <p:spPr>
          <a:xfrm>
            <a:off x="9839887" y="4338369"/>
            <a:ext cx="570669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075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3EE7F0-6DAB-0C43-AA4F-9498D1D8FE07}"/>
              </a:ext>
            </a:extLst>
          </p:cNvPr>
          <p:cNvSpPr txBox="1">
            <a:spLocks/>
          </p:cNvSpPr>
          <p:nvPr/>
        </p:nvSpPr>
        <p:spPr>
          <a:xfrm>
            <a:off x="-1080442" y="114944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2594C0-8D6B-8C4F-8820-1324D60DEB30}"/>
              </a:ext>
            </a:extLst>
          </p:cNvPr>
          <p:cNvSpPr txBox="1">
            <a:spLocks/>
          </p:cNvSpPr>
          <p:nvPr/>
        </p:nvSpPr>
        <p:spPr>
          <a:xfrm>
            <a:off x="3070005" y="227287"/>
            <a:ext cx="6721180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8" name="Elipse 17">
            <a:extLst>
              <a:ext uri="{FF2B5EF4-FFF2-40B4-BE49-F238E27FC236}">
                <a16:creationId xmlns:a16="http://schemas.microsoft.com/office/drawing/2014/main" id="{E8B9AE80-04AF-4644-8731-C8B893E02352}"/>
              </a:ext>
            </a:extLst>
          </p:cNvPr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>
            <a:extLst>
              <a:ext uri="{FF2B5EF4-FFF2-40B4-BE49-F238E27FC236}">
                <a16:creationId xmlns:a16="http://schemas.microsoft.com/office/drawing/2014/main" id="{EB160DBE-13CD-7B47-B633-BEA697380FA1}"/>
              </a:ext>
            </a:extLst>
          </p:cNvPr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487EE9BA-DA22-A44B-AA2E-F51868A6F392}"/>
              </a:ext>
            </a:extLst>
          </p:cNvPr>
          <p:cNvSpPr/>
          <p:nvPr/>
        </p:nvSpPr>
        <p:spPr>
          <a:xfrm>
            <a:off x="696234" y="601901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7564BC52-D75F-0702-854A-C69C76177CD7}"/>
              </a:ext>
            </a:extLst>
          </p:cNvPr>
          <p:cNvSpPr/>
          <p:nvPr/>
        </p:nvSpPr>
        <p:spPr>
          <a:xfrm>
            <a:off x="1776797" y="2110326"/>
            <a:ext cx="9284004" cy="2910406"/>
          </a:xfrm>
          <a:prstGeom prst="roundRect">
            <a:avLst>
              <a:gd name="adj" fmla="val 8940"/>
            </a:avLst>
          </a:prstGeom>
          <a:noFill/>
          <a:ln>
            <a:noFill/>
          </a:ln>
          <a:effectLst>
            <a:outerShdw blurRad="635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Mobile app development is rapidly growing, from retail, telecommunications and e-commerce to insurance, healthcare and government.</a:t>
            </a:r>
          </a:p>
          <a:p>
            <a:pPr marL="565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To stay relevant, responsive and successful, organizations need to develop the mobile applications that their customers, partners and employees demand.</a:t>
            </a:r>
            <a:endParaRPr lang="es-ES" sz="28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3EE7F0-6DAB-0C43-AA4F-9498D1D8FE07}"/>
              </a:ext>
            </a:extLst>
          </p:cNvPr>
          <p:cNvSpPr txBox="1">
            <a:spLocks/>
          </p:cNvSpPr>
          <p:nvPr/>
        </p:nvSpPr>
        <p:spPr>
          <a:xfrm>
            <a:off x="-1080442" y="114944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2594C0-8D6B-8C4F-8820-1324D60DEB30}"/>
              </a:ext>
            </a:extLst>
          </p:cNvPr>
          <p:cNvSpPr txBox="1">
            <a:spLocks/>
          </p:cNvSpPr>
          <p:nvPr/>
        </p:nvSpPr>
        <p:spPr>
          <a:xfrm>
            <a:off x="3070004" y="227287"/>
            <a:ext cx="7575249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8" name="Elipse 17">
            <a:extLst>
              <a:ext uri="{FF2B5EF4-FFF2-40B4-BE49-F238E27FC236}">
                <a16:creationId xmlns:a16="http://schemas.microsoft.com/office/drawing/2014/main" id="{E8B9AE80-04AF-4644-8731-C8B893E02352}"/>
              </a:ext>
            </a:extLst>
          </p:cNvPr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>
            <a:extLst>
              <a:ext uri="{FF2B5EF4-FFF2-40B4-BE49-F238E27FC236}">
                <a16:creationId xmlns:a16="http://schemas.microsoft.com/office/drawing/2014/main" id="{EB160DBE-13CD-7B47-B633-BEA697380FA1}"/>
              </a:ext>
            </a:extLst>
          </p:cNvPr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487EE9BA-DA22-A44B-AA2E-F51868A6F392}"/>
              </a:ext>
            </a:extLst>
          </p:cNvPr>
          <p:cNvSpPr/>
          <p:nvPr/>
        </p:nvSpPr>
        <p:spPr>
          <a:xfrm>
            <a:off x="696234" y="601901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7564BC52-D75F-0702-854A-C69C76177CD7}"/>
              </a:ext>
            </a:extLst>
          </p:cNvPr>
          <p:cNvSpPr/>
          <p:nvPr/>
        </p:nvSpPr>
        <p:spPr>
          <a:xfrm>
            <a:off x="1776797" y="1837269"/>
            <a:ext cx="9284004" cy="3183463"/>
          </a:xfrm>
          <a:prstGeom prst="roundRect">
            <a:avLst>
              <a:gd name="adj" fmla="val 8940"/>
            </a:avLst>
          </a:prstGeom>
          <a:noFill/>
          <a:ln>
            <a:noFill/>
          </a:ln>
          <a:effectLst>
            <a:outerShdw blurRad="635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The passenger-driver system is experiencing issues accurately tracking the location of passengers within a vehicle. This is causing delays in pick-up times and over consumption of fuel. </a:t>
            </a:r>
          </a:p>
          <a:p>
            <a:pPr marL="565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Bodoni MT" panose="02070603080606020203" pitchFamily="18" charset="0"/>
              </a:rPr>
              <a:t>The goal is to identify and resolve the underlying issues to improve the overall efficiency and reliability of the system</a:t>
            </a:r>
            <a:endParaRPr lang="es-ES" sz="28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1177508" y="2523732"/>
            <a:ext cx="10395794" cy="2259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Provide a hassle-free, user-friendly and efficient taxi service experience to passengers.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Increase the efficiency of the taxi industry by reducing empty trips and analyzing passenger and driver data to optimize routes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0" y="1739047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EA38BA-627E-37C3-A33D-889EB852BEFC}"/>
              </a:ext>
            </a:extLst>
          </p:cNvPr>
          <p:cNvSpPr txBox="1">
            <a:spLocks/>
          </p:cNvSpPr>
          <p:nvPr/>
        </p:nvSpPr>
        <p:spPr>
          <a:xfrm>
            <a:off x="-718552" y="-5657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1BB22D-6A78-D8FA-8EA5-4474B67C36AC}"/>
              </a:ext>
            </a:extLst>
          </p:cNvPr>
          <p:cNvSpPr txBox="1">
            <a:spLocks/>
          </p:cNvSpPr>
          <p:nvPr/>
        </p:nvSpPr>
        <p:spPr>
          <a:xfrm>
            <a:off x="3431894" y="106686"/>
            <a:ext cx="7575249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General Objectives</a:t>
            </a:r>
          </a:p>
        </p:txBody>
      </p:sp>
      <p:sp>
        <p:nvSpPr>
          <p:cNvPr id="8" name="Forma libre 10">
            <a:extLst>
              <a:ext uri="{FF2B5EF4-FFF2-40B4-BE49-F238E27FC236}">
                <a16:creationId xmlns:a16="http://schemas.microsoft.com/office/drawing/2014/main" id="{C33F4D95-7F58-A9ED-1D5B-315D3B35AEFB}"/>
              </a:ext>
            </a:extLst>
          </p:cNvPr>
          <p:cNvSpPr/>
          <p:nvPr/>
        </p:nvSpPr>
        <p:spPr>
          <a:xfrm>
            <a:off x="696234" y="601901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890905" y="2552459"/>
            <a:ext cx="10395794" cy="27701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6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Reduce the pickup time for drivers, making the ride-sharing process more efficient and convenient.	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6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Improve the communication between passengers and drivers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6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Reduce the pickup time for drivers in finding the passengers location and make the passengers journey more comfortable by elimination the need for search for the car.</a:t>
            </a:r>
            <a:endParaRPr lang="en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660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0" y="1739047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EA38BA-627E-37C3-A33D-889EB852BEFC}"/>
              </a:ext>
            </a:extLst>
          </p:cNvPr>
          <p:cNvSpPr txBox="1">
            <a:spLocks/>
          </p:cNvSpPr>
          <p:nvPr/>
        </p:nvSpPr>
        <p:spPr>
          <a:xfrm>
            <a:off x="-718552" y="-5657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1BB22D-6A78-D8FA-8EA5-4474B67C36AC}"/>
              </a:ext>
            </a:extLst>
          </p:cNvPr>
          <p:cNvSpPr txBox="1">
            <a:spLocks/>
          </p:cNvSpPr>
          <p:nvPr/>
        </p:nvSpPr>
        <p:spPr>
          <a:xfrm>
            <a:off x="3431894" y="106686"/>
            <a:ext cx="7575249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Specific Objectives</a:t>
            </a:r>
          </a:p>
        </p:txBody>
      </p:sp>
      <p:sp>
        <p:nvSpPr>
          <p:cNvPr id="8" name="Forma libre 10">
            <a:extLst>
              <a:ext uri="{FF2B5EF4-FFF2-40B4-BE49-F238E27FC236}">
                <a16:creationId xmlns:a16="http://schemas.microsoft.com/office/drawing/2014/main" id="{C33F4D95-7F58-A9ED-1D5B-315D3B35AEFB}"/>
              </a:ext>
            </a:extLst>
          </p:cNvPr>
          <p:cNvSpPr/>
          <p:nvPr/>
        </p:nvSpPr>
        <p:spPr>
          <a:xfrm>
            <a:off x="696234" y="601901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44D6D3-0C9A-D44B-B8CA-76A4D36BA090}"/>
              </a:ext>
            </a:extLst>
          </p:cNvPr>
          <p:cNvSpPr/>
          <p:nvPr/>
        </p:nvSpPr>
        <p:spPr>
          <a:xfrm>
            <a:off x="3261814" y="2006784"/>
            <a:ext cx="8284191" cy="34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Study design : Analytical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study</a:t>
            </a:r>
            <a:endParaRPr lang="es-ES" sz="28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Study setting : Buea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city</a:t>
            </a:r>
            <a:endParaRPr lang="es-ES" sz="28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Study population : target users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Inclusion Criteria: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Survey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feedback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from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a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good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number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of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people</a:t>
            </a:r>
            <a:r>
              <a:rPr lang="es-ES" sz="28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 in Buea </a:t>
            </a:r>
            <a:r>
              <a:rPr lang="es-ES" sz="2800" dirty="0" err="1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city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380962-753B-56EE-11AB-99291631B782}"/>
              </a:ext>
            </a:extLst>
          </p:cNvPr>
          <p:cNvSpPr txBox="1">
            <a:spLocks/>
          </p:cNvSpPr>
          <p:nvPr/>
        </p:nvSpPr>
        <p:spPr>
          <a:xfrm>
            <a:off x="1984457" y="4199"/>
            <a:ext cx="8958715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Materials and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9910D-6805-0B0E-0FF8-2DD62274A315}"/>
              </a:ext>
            </a:extLst>
          </p:cNvPr>
          <p:cNvSpPr/>
          <p:nvPr/>
        </p:nvSpPr>
        <p:spPr>
          <a:xfrm>
            <a:off x="0" y="0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5A8E2-9BDF-67B0-113F-9F10266EBB91}"/>
              </a:ext>
            </a:extLst>
          </p:cNvPr>
          <p:cNvSpPr/>
          <p:nvPr/>
        </p:nvSpPr>
        <p:spPr>
          <a:xfrm>
            <a:off x="0" y="3366004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209EA7D4-4A37-509E-5A42-51BEBAD2F1F2}"/>
              </a:ext>
            </a:extLst>
          </p:cNvPr>
          <p:cNvSpPr txBox="1"/>
          <p:nvPr/>
        </p:nvSpPr>
        <p:spPr>
          <a:xfrm>
            <a:off x="216649" y="301359"/>
            <a:ext cx="11673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</a:t>
            </a:r>
          </a:p>
        </p:txBody>
      </p:sp>
      <p:sp>
        <p:nvSpPr>
          <p:cNvPr id="14" name="Forma libre 10">
            <a:extLst>
              <a:ext uri="{FF2B5EF4-FFF2-40B4-BE49-F238E27FC236}">
                <a16:creationId xmlns:a16="http://schemas.microsoft.com/office/drawing/2014/main" id="{2736932D-7A4B-0ED7-28E9-D8C63292C0D1}"/>
              </a:ext>
            </a:extLst>
          </p:cNvPr>
          <p:cNvSpPr/>
          <p:nvPr/>
        </p:nvSpPr>
        <p:spPr>
          <a:xfrm>
            <a:off x="373435" y="5686913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rgbClr val="FFC000"/>
          </a:solidFill>
          <a:ln w="9525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9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0962-753B-56EE-11AB-99291631B782}"/>
              </a:ext>
            </a:extLst>
          </p:cNvPr>
          <p:cNvSpPr txBox="1">
            <a:spLocks/>
          </p:cNvSpPr>
          <p:nvPr/>
        </p:nvSpPr>
        <p:spPr>
          <a:xfrm>
            <a:off x="2200357" y="104518"/>
            <a:ext cx="8958715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Bodoni MT" panose="02070603080606020203" pitchFamily="18" charset="0"/>
                <a:cs typeface="Arial" panose="020B0604020202020204" pitchFamily="34" charset="0"/>
              </a:rPr>
              <a:t>Material and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9910D-6805-0B0E-0FF8-2DD62274A315}"/>
              </a:ext>
            </a:extLst>
          </p:cNvPr>
          <p:cNvSpPr/>
          <p:nvPr/>
        </p:nvSpPr>
        <p:spPr>
          <a:xfrm>
            <a:off x="0" y="0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5A8E2-9BDF-67B0-113F-9F10266EBB91}"/>
              </a:ext>
            </a:extLst>
          </p:cNvPr>
          <p:cNvSpPr/>
          <p:nvPr/>
        </p:nvSpPr>
        <p:spPr>
          <a:xfrm>
            <a:off x="0" y="3366004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209EA7D4-4A37-509E-5A42-51BEBAD2F1F2}"/>
              </a:ext>
            </a:extLst>
          </p:cNvPr>
          <p:cNvSpPr txBox="1"/>
          <p:nvPr/>
        </p:nvSpPr>
        <p:spPr>
          <a:xfrm>
            <a:off x="133895" y="301359"/>
            <a:ext cx="11673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</a:p>
        </p:txBody>
      </p:sp>
      <p:sp>
        <p:nvSpPr>
          <p:cNvPr id="14" name="Forma libre 10">
            <a:extLst>
              <a:ext uri="{FF2B5EF4-FFF2-40B4-BE49-F238E27FC236}">
                <a16:creationId xmlns:a16="http://schemas.microsoft.com/office/drawing/2014/main" id="{2736932D-7A4B-0ED7-28E9-D8C63292C0D1}"/>
              </a:ext>
            </a:extLst>
          </p:cNvPr>
          <p:cNvSpPr/>
          <p:nvPr/>
        </p:nvSpPr>
        <p:spPr>
          <a:xfrm>
            <a:off x="373435" y="5686913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rgbClr val="FFC000"/>
          </a:solidFill>
          <a:ln w="9525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FFC000"/>
              </a:solidFill>
            </a:endParaRPr>
          </a:p>
        </p:txBody>
      </p:sp>
      <p:sp>
        <p:nvSpPr>
          <p:cNvPr id="2" name="AutoShape 2" descr="Agile Project Management: Best Practices and Methodologies | AltexSoft">
            <a:extLst>
              <a:ext uri="{FF2B5EF4-FFF2-40B4-BE49-F238E27FC236}">
                <a16:creationId xmlns:a16="http://schemas.microsoft.com/office/drawing/2014/main" id="{15FF8E0D-871F-8FE7-36CF-ADDB64EA9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F9BB0E-488E-6622-A0A4-0668BDB8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65" y="1714500"/>
            <a:ext cx="9753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2479757-9714-BF4E-B845-A7603606AFF7}"/>
              </a:ext>
            </a:extLst>
          </p:cNvPr>
          <p:cNvSpPr/>
          <p:nvPr/>
        </p:nvSpPr>
        <p:spPr>
          <a:xfrm>
            <a:off x="2333767" y="2311933"/>
            <a:ext cx="60646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Requirements</a:t>
            </a:r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gathering</a:t>
            </a:r>
            <a:endParaRPr lang="es-ES" sz="32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UML </a:t>
            </a: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Design</a:t>
            </a:r>
            <a:endParaRPr lang="es-ES" sz="32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UI/UX </a:t>
            </a: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Design</a:t>
            </a:r>
            <a:endParaRPr lang="es-ES" sz="32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Database</a:t>
            </a:r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s-E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Design</a:t>
            </a:r>
            <a:endParaRPr lang="es-ES" sz="32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4F32E3D-933E-414D-8CC1-767213074B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430" y="1024128"/>
            <a:ext cx="3997032" cy="5833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8CF05-782E-0131-53AC-9D53C3A334EB}"/>
              </a:ext>
            </a:extLst>
          </p:cNvPr>
          <p:cNvSpPr txBox="1">
            <a:spLocks/>
          </p:cNvSpPr>
          <p:nvPr/>
        </p:nvSpPr>
        <p:spPr>
          <a:xfrm>
            <a:off x="1984457" y="4199"/>
            <a:ext cx="965066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Bodoni MT" panose="02070603080606020203" pitchFamily="18" charset="0"/>
                <a:cs typeface="Arial" panose="020B0604020202020204" pitchFamily="34" charset="0"/>
              </a:rPr>
              <a:t>ANALYSIS AND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259D5BE-FD5F-50DA-A7D5-C63B68F5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67" y="2153589"/>
            <a:ext cx="2476358" cy="3511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323EEC-9ECC-8EC6-BDCD-C65DC6D1FD41}"/>
              </a:ext>
            </a:extLst>
          </p:cNvPr>
          <p:cNvSpPr/>
          <p:nvPr/>
        </p:nvSpPr>
        <p:spPr>
          <a:xfrm>
            <a:off x="0" y="0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909DB-B004-541B-E023-4D1B56D93969}"/>
              </a:ext>
            </a:extLst>
          </p:cNvPr>
          <p:cNvSpPr/>
          <p:nvPr/>
        </p:nvSpPr>
        <p:spPr>
          <a:xfrm>
            <a:off x="0" y="3366004"/>
            <a:ext cx="1435100" cy="3429000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1B0BB57-3DA6-12A2-1441-91EF5C4E9839}"/>
              </a:ext>
            </a:extLst>
          </p:cNvPr>
          <p:cNvSpPr txBox="1"/>
          <p:nvPr/>
        </p:nvSpPr>
        <p:spPr>
          <a:xfrm>
            <a:off x="338982" y="301358"/>
            <a:ext cx="8851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Forma libre 10">
            <a:extLst>
              <a:ext uri="{FF2B5EF4-FFF2-40B4-BE49-F238E27FC236}">
                <a16:creationId xmlns:a16="http://schemas.microsoft.com/office/drawing/2014/main" id="{D3D47DFE-32A0-28F9-1237-BB8840F2C42D}"/>
              </a:ext>
            </a:extLst>
          </p:cNvPr>
          <p:cNvSpPr/>
          <p:nvPr/>
        </p:nvSpPr>
        <p:spPr>
          <a:xfrm>
            <a:off x="373435" y="5686913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rgbClr val="FFC000"/>
          </a:solidFill>
          <a:ln w="9525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285</Words>
  <Application>Microsoft Office PowerPoint</Application>
  <PresentationFormat>Grand écran</PresentationFormat>
  <Paragraphs>56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Calibri</vt:lpstr>
      <vt:lpstr>Times New Roman</vt:lpstr>
      <vt:lpstr>Wingdings</vt:lpstr>
      <vt:lpstr>Tema de Office</vt:lpstr>
      <vt:lpstr>Diseño personalizado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Windows User</cp:lastModifiedBy>
  <cp:revision>161</cp:revision>
  <dcterms:created xsi:type="dcterms:W3CDTF">2019-06-04T18:27:26Z</dcterms:created>
  <dcterms:modified xsi:type="dcterms:W3CDTF">2023-06-16T21:22:23Z</dcterms:modified>
</cp:coreProperties>
</file>