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64" r:id="rId4"/>
    <p:sldId id="257" r:id="rId5"/>
    <p:sldId id="314" r:id="rId6"/>
    <p:sldId id="263" r:id="rId7"/>
    <p:sldId id="315" r:id="rId8"/>
    <p:sldId id="285" r:id="rId9"/>
    <p:sldId id="316" r:id="rId10"/>
    <p:sldId id="317" r:id="rId11"/>
    <p:sldId id="318" r:id="rId12"/>
    <p:sldId id="319" r:id="rId13"/>
    <p:sldId id="320" r:id="rId14"/>
    <p:sldId id="272" r:id="rId15"/>
  </p:sldIdLst>
  <p:sldSz cx="9144000" cy="5143500" type="screen16x9"/>
  <p:notesSz cx="6858000" cy="9144000"/>
  <p:embeddedFontLst>
    <p:embeddedFont>
      <p:font typeface="Bodoni MT" panose="02070603080606020203" pitchFamily="18" charset="0"/>
      <p:regular r:id="rId17"/>
      <p:bold r:id="rId18"/>
      <p:italic r:id="rId19"/>
      <p:boldItalic r:id="rId20"/>
    </p:embeddedFont>
    <p:embeddedFont>
      <p:font typeface="Livvic" pitchFamily="2" charset="0"/>
      <p:regular r:id="rId21"/>
      <p:bold r:id="rId22"/>
      <p:italic r:id="rId23"/>
      <p:boldItalic r:id="rId24"/>
    </p:embeddedFont>
    <p:embeddedFont>
      <p:font typeface="Oswald" panose="00000500000000000000" pitchFamily="2" charset="0"/>
      <p:regular r:id="rId25"/>
      <p:bold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EE227"/>
    <a:srgbClr val="FFFF15"/>
    <a:srgbClr val="DEF690"/>
    <a:srgbClr val="061128"/>
    <a:srgbClr val="030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F8A76A-22DE-4893-A5D2-96A57EC9B8B5}">
  <a:tblStyle styleId="{F5F8A76A-22DE-4893-A5D2-96A57EC9B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79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326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122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162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859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38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8c1997cbfd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8c1997cbfd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8c1997cbfd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8c1997cbfd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90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  <p:sldLayoutId id="2147483666" r:id="rId7"/>
    <p:sldLayoutId id="2147483667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264406" y="165750"/>
            <a:ext cx="6621137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EE227"/>
                </a:solidFill>
                <a:latin typeface="Bodoni MT" panose="02070603080606020203" pitchFamily="18" charset="0"/>
              </a:rPr>
              <a:t>PASSENGER POSITIONING SYSTEM</a:t>
            </a:r>
            <a:endParaRPr sz="4000" b="1" dirty="0">
              <a:solidFill>
                <a:srgbClr val="FEE227"/>
              </a:solidFill>
              <a:latin typeface="Bodoni MT" panose="02070603080606020203" pitchFamily="18" charset="0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264406" y="2904397"/>
            <a:ext cx="4876569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Bodoni MT" panose="02070603080606020203" pitchFamily="18" charset="0"/>
              </a:rPr>
              <a:t>DATABASE DESIGN</a:t>
            </a:r>
            <a:endParaRPr sz="36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1F04CF8-AD0D-2A15-3644-273FDF10E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38" y="2018831"/>
            <a:ext cx="2930485" cy="31246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14678" y="286969"/>
            <a:ext cx="1009312" cy="737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  <a:latin typeface="Bodoni MT" panose="02070603080606020203" pitchFamily="18" charset="0"/>
              </a:rPr>
              <a:t>04</a:t>
            </a:r>
            <a:endParaRPr sz="6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1207604" y="286969"/>
            <a:ext cx="8025848" cy="983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EE227"/>
                </a:solidFill>
                <a:latin typeface="Bodoni MT" panose="02070603080606020203" pitchFamily="18" charset="0"/>
              </a:rPr>
              <a:t>ARCHITECTURE OF OUR DATABASE</a:t>
            </a:r>
          </a:p>
        </p:txBody>
      </p:sp>
      <p:pic>
        <p:nvPicPr>
          <p:cNvPr id="3" name="Imagen 9">
            <a:extLst>
              <a:ext uri="{FF2B5EF4-FFF2-40B4-BE49-F238E27FC236}">
                <a16:creationId xmlns:a16="http://schemas.microsoft.com/office/drawing/2014/main" id="{AA3C4D5E-CDAE-CA41-DC8C-C6B14D5CCFE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780" y="1157029"/>
            <a:ext cx="2300419" cy="36789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66C9BE4-DD10-5C4E-9715-9AFF0430A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EE22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778" y1="49333" x2="41778" y2="49333"/>
                        <a14:foregroundMark x1="34667" y1="59556" x2="34667" y2="59556"/>
                        <a14:foregroundMark x1="36889" y1="69778" x2="36889" y2="69778"/>
                        <a14:foregroundMark x1="65333" y1="54222" x2="65333" y2="54222"/>
                        <a14:foregroundMark x1="66222" y1="43111" x2="66222" y2="43111"/>
                        <a14:foregroundMark x1="72444" y1="31111" x2="72444" y2="31111"/>
                        <a14:foregroundMark x1="69333" y1="43111" x2="69333" y2="43111"/>
                        <a14:foregroundMark x1="71556" y1="56889" x2="71556" y2="56889"/>
                        <a14:foregroundMark x1="23111" y1="47556" x2="23111" y2="47556"/>
                        <a14:foregroundMark x1="47111" y1="40889" x2="47111" y2="4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1771" y="1595691"/>
            <a:ext cx="2677588" cy="2677588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92630F8-76F1-2725-107D-6192AD98E7CF}"/>
              </a:ext>
            </a:extLst>
          </p:cNvPr>
          <p:cNvSpPr/>
          <p:nvPr/>
        </p:nvSpPr>
        <p:spPr>
          <a:xfrm>
            <a:off x="3884983" y="2439981"/>
            <a:ext cx="1894250" cy="983823"/>
          </a:xfrm>
          <a:prstGeom prst="roundRect">
            <a:avLst/>
          </a:prstGeom>
          <a:noFill/>
          <a:ln>
            <a:solidFill>
              <a:srgbClr val="FEE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2A74244-1A5C-5E44-C406-2577D23769A5}"/>
              </a:ext>
            </a:extLst>
          </p:cNvPr>
          <p:cNvSpPr/>
          <p:nvPr/>
        </p:nvSpPr>
        <p:spPr>
          <a:xfrm>
            <a:off x="4027038" y="2683414"/>
            <a:ext cx="1610139" cy="4969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Bodoni MT" panose="02070603080606020203" pitchFamily="18" charset="0"/>
              </a:rPr>
              <a:t>RestAPI</a:t>
            </a:r>
          </a:p>
        </p:txBody>
      </p:sp>
      <p:sp>
        <p:nvSpPr>
          <p:cNvPr id="13" name="Google Shape;780;p34">
            <a:extLst>
              <a:ext uri="{FF2B5EF4-FFF2-40B4-BE49-F238E27FC236}">
                <a16:creationId xmlns:a16="http://schemas.microsoft.com/office/drawing/2014/main" id="{8209F810-F3F1-0272-85FC-B9A64AAB6B7D}"/>
              </a:ext>
            </a:extLst>
          </p:cNvPr>
          <p:cNvSpPr txBox="1">
            <a:spLocks/>
          </p:cNvSpPr>
          <p:nvPr/>
        </p:nvSpPr>
        <p:spPr>
          <a:xfrm>
            <a:off x="2735588" y="2050280"/>
            <a:ext cx="2704433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RetroFit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E457AAF-98FD-C1C8-51D6-2C472CBC0211}"/>
              </a:ext>
            </a:extLst>
          </p:cNvPr>
          <p:cNvCxnSpPr>
            <a:cxnSpLocks/>
          </p:cNvCxnSpPr>
          <p:nvPr/>
        </p:nvCxnSpPr>
        <p:spPr>
          <a:xfrm flipV="1">
            <a:off x="2218777" y="2668581"/>
            <a:ext cx="1647545" cy="148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0BD3FBB-B2CF-0305-23E1-547BEDCDA4B2}"/>
              </a:ext>
            </a:extLst>
          </p:cNvPr>
          <p:cNvCxnSpPr>
            <a:cxnSpLocks/>
          </p:cNvCxnSpPr>
          <p:nvPr/>
        </p:nvCxnSpPr>
        <p:spPr>
          <a:xfrm flipH="1">
            <a:off x="2218777" y="3255543"/>
            <a:ext cx="166620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6F27DA6-3740-1CE5-1D26-3C6842DABAB9}"/>
              </a:ext>
            </a:extLst>
          </p:cNvPr>
          <p:cNvCxnSpPr>
            <a:cxnSpLocks/>
          </p:cNvCxnSpPr>
          <p:nvPr/>
        </p:nvCxnSpPr>
        <p:spPr>
          <a:xfrm>
            <a:off x="5779233" y="2668581"/>
            <a:ext cx="17745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AFAA77-A0C7-84CC-51D2-7D18A7289EA0}"/>
              </a:ext>
            </a:extLst>
          </p:cNvPr>
          <p:cNvCxnSpPr>
            <a:cxnSpLocks/>
          </p:cNvCxnSpPr>
          <p:nvPr/>
        </p:nvCxnSpPr>
        <p:spPr>
          <a:xfrm flipH="1">
            <a:off x="5779233" y="3255543"/>
            <a:ext cx="158566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A40DE46D-88FC-8177-8BA2-7A7FBBF091C6}"/>
              </a:ext>
            </a:extLst>
          </p:cNvPr>
          <p:cNvSpPr txBox="1"/>
          <p:nvPr/>
        </p:nvSpPr>
        <p:spPr>
          <a:xfrm>
            <a:off x="6047722" y="2091222"/>
            <a:ext cx="1590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Bodoni MT" panose="02070603080606020203" pitchFamily="18" charset="0"/>
              </a:rPr>
              <a:t>URL &amp; HTTP METHOD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2C4F6DE-A152-B270-B396-779F25503056}"/>
              </a:ext>
            </a:extLst>
          </p:cNvPr>
          <p:cNvSpPr txBox="1"/>
          <p:nvPr/>
        </p:nvSpPr>
        <p:spPr>
          <a:xfrm>
            <a:off x="6331226" y="3255543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Bodoni MT" panose="02070603080606020203" pitchFamily="18" charset="0"/>
              </a:rPr>
              <a:t>JSON</a:t>
            </a:r>
          </a:p>
        </p:txBody>
      </p:sp>
      <p:sp>
        <p:nvSpPr>
          <p:cNvPr id="801" name="ZoneTexte 800">
            <a:extLst>
              <a:ext uri="{FF2B5EF4-FFF2-40B4-BE49-F238E27FC236}">
                <a16:creationId xmlns:a16="http://schemas.microsoft.com/office/drawing/2014/main" id="{769285EB-3B3D-118E-A104-9EFBC726C980}"/>
              </a:ext>
            </a:extLst>
          </p:cNvPr>
          <p:cNvSpPr txBox="1"/>
          <p:nvPr/>
        </p:nvSpPr>
        <p:spPr>
          <a:xfrm>
            <a:off x="2373929" y="3423804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Bodoni MT" panose="02070603080606020203" pitchFamily="18" charset="0"/>
              </a:rPr>
              <a:t>Java Objects</a:t>
            </a:r>
          </a:p>
        </p:txBody>
      </p:sp>
      <p:sp>
        <p:nvSpPr>
          <p:cNvPr id="802" name="ZoneTexte 801">
            <a:extLst>
              <a:ext uri="{FF2B5EF4-FFF2-40B4-BE49-F238E27FC236}">
                <a16:creationId xmlns:a16="http://schemas.microsoft.com/office/drawing/2014/main" id="{99A4FAA8-7CC7-0D30-C7E3-CB1A460E792F}"/>
              </a:ext>
            </a:extLst>
          </p:cNvPr>
          <p:cNvSpPr txBox="1"/>
          <p:nvPr/>
        </p:nvSpPr>
        <p:spPr>
          <a:xfrm>
            <a:off x="2506895" y="23464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Bodoni MT" panose="02070603080606020203" pitchFamily="18" charset="0"/>
              </a:rPr>
              <a:t>Request</a:t>
            </a:r>
          </a:p>
        </p:txBody>
      </p:sp>
      <p:pic>
        <p:nvPicPr>
          <p:cNvPr id="803" name="Image 802">
            <a:extLst>
              <a:ext uri="{FF2B5EF4-FFF2-40B4-BE49-F238E27FC236}">
                <a16:creationId xmlns:a16="http://schemas.microsoft.com/office/drawing/2014/main" id="{3ACA8A24-CBE6-A2A7-0949-E92B9BB7C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48" y="1813164"/>
            <a:ext cx="1480882" cy="23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14678" y="286969"/>
            <a:ext cx="1009312" cy="737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  <a:latin typeface="Bodoni MT" panose="02070603080606020203" pitchFamily="18" charset="0"/>
              </a:rPr>
              <a:t>05</a:t>
            </a:r>
            <a:endParaRPr sz="6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1207604" y="286969"/>
            <a:ext cx="7717735" cy="983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EE227"/>
                </a:solidFill>
                <a:latin typeface="Bodoni MT" panose="02070603080606020203" pitchFamily="18" charset="0"/>
              </a:rPr>
              <a:t>IMPLEMENTATION OF OUR DATABASE</a:t>
            </a: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723934" y="1319240"/>
            <a:ext cx="95400" cy="3116250"/>
            <a:chOff x="4524300" y="1013625"/>
            <a:chExt cx="95400" cy="3116250"/>
          </a:xfrm>
          <a:solidFill>
            <a:srgbClr val="FEE227"/>
          </a:solidFill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3;p42">
            <a:extLst>
              <a:ext uri="{FF2B5EF4-FFF2-40B4-BE49-F238E27FC236}">
                <a16:creationId xmlns:a16="http://schemas.microsoft.com/office/drawing/2014/main" id="{D0DCE404-5338-2BE5-953C-6842C83E9EA2}"/>
              </a:ext>
            </a:extLst>
          </p:cNvPr>
          <p:cNvSpPr txBox="1">
            <a:spLocks/>
          </p:cNvSpPr>
          <p:nvPr/>
        </p:nvSpPr>
        <p:spPr>
          <a:xfrm>
            <a:off x="1207604" y="1461714"/>
            <a:ext cx="7434470" cy="283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MySQL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Integration with RetroFit</a:t>
            </a:r>
          </a:p>
        </p:txBody>
      </p:sp>
    </p:spTree>
    <p:extLst>
      <p:ext uri="{BB962C8B-B14F-4D97-AF65-F5344CB8AC3E}">
        <p14:creationId xmlns:p14="http://schemas.microsoft.com/office/powerpoint/2010/main" val="224930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1654278" y="617832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21D458B-0F22-AAD5-2F3B-3E451AA810B6}"/>
              </a:ext>
            </a:extLst>
          </p:cNvPr>
          <p:cNvSpPr/>
          <p:nvPr/>
        </p:nvSpPr>
        <p:spPr>
          <a:xfrm>
            <a:off x="3021496" y="723950"/>
            <a:ext cx="2613991" cy="876249"/>
          </a:xfrm>
          <a:prstGeom prst="roundRect">
            <a:avLst/>
          </a:prstGeom>
          <a:solidFill>
            <a:schemeClr val="bg1"/>
          </a:solidFill>
          <a:ln>
            <a:solidFill>
              <a:srgbClr val="FEE2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30A17"/>
                </a:solidFill>
                <a:latin typeface="Bodoni MT" panose="02070603080606020203" pitchFamily="18" charset="0"/>
              </a:rPr>
              <a:t>Database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07F33F4-F6DB-7455-1703-20A8A0C738CF}"/>
              </a:ext>
            </a:extLst>
          </p:cNvPr>
          <p:cNvSpPr/>
          <p:nvPr/>
        </p:nvSpPr>
        <p:spPr>
          <a:xfrm>
            <a:off x="3021496" y="2175062"/>
            <a:ext cx="2613992" cy="876250"/>
          </a:xfrm>
          <a:prstGeom prst="roundRect">
            <a:avLst/>
          </a:prstGeom>
          <a:solidFill>
            <a:schemeClr val="bg1"/>
          </a:solidFill>
          <a:ln>
            <a:solidFill>
              <a:srgbClr val="FEE22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30A17"/>
                </a:solidFill>
                <a:latin typeface="Bodoni MT" panose="02070603080606020203" pitchFamily="18" charset="0"/>
              </a:rPr>
              <a:t>Application server</a:t>
            </a:r>
          </a:p>
        </p:txBody>
      </p:sp>
      <p:sp>
        <p:nvSpPr>
          <p:cNvPr id="21" name="Flèche : courbe vers la droite 20">
            <a:extLst>
              <a:ext uri="{FF2B5EF4-FFF2-40B4-BE49-F238E27FC236}">
                <a16:creationId xmlns:a16="http://schemas.microsoft.com/office/drawing/2014/main" id="{A0B87712-427C-AFE9-1BAF-01AA295AAC5C}"/>
              </a:ext>
            </a:extLst>
          </p:cNvPr>
          <p:cNvSpPr/>
          <p:nvPr/>
        </p:nvSpPr>
        <p:spPr>
          <a:xfrm rot="10611152">
            <a:off x="5677141" y="1102360"/>
            <a:ext cx="737945" cy="1672306"/>
          </a:xfrm>
          <a:prstGeom prst="curvedRightArrow">
            <a:avLst>
              <a:gd name="adj1" fmla="val 25000"/>
              <a:gd name="adj2" fmla="val 50000"/>
              <a:gd name="adj3" fmla="val 243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lèche : courbe vers la droite 22">
            <a:extLst>
              <a:ext uri="{FF2B5EF4-FFF2-40B4-BE49-F238E27FC236}">
                <a16:creationId xmlns:a16="http://schemas.microsoft.com/office/drawing/2014/main" id="{893F3A18-4339-1FA1-8ED4-E95652DEB389}"/>
              </a:ext>
            </a:extLst>
          </p:cNvPr>
          <p:cNvSpPr/>
          <p:nvPr/>
        </p:nvSpPr>
        <p:spPr>
          <a:xfrm>
            <a:off x="2375453" y="1162877"/>
            <a:ext cx="646042" cy="1630787"/>
          </a:xfrm>
          <a:prstGeom prst="curved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AD9770-0614-8806-D995-FDF75AEF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300" y="3672316"/>
            <a:ext cx="7704000" cy="12873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MySQL is the software in charge of managing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129395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1654278" y="617832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21D458B-0F22-AAD5-2F3B-3E451AA810B6}"/>
              </a:ext>
            </a:extLst>
          </p:cNvPr>
          <p:cNvSpPr/>
          <p:nvPr/>
        </p:nvSpPr>
        <p:spPr>
          <a:xfrm>
            <a:off x="3021496" y="723950"/>
            <a:ext cx="2613991" cy="876249"/>
          </a:xfrm>
          <a:prstGeom prst="roundRect">
            <a:avLst/>
          </a:prstGeom>
          <a:solidFill>
            <a:schemeClr val="bg1"/>
          </a:solidFill>
          <a:ln>
            <a:solidFill>
              <a:srgbClr val="FEE2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30A17"/>
                </a:solidFill>
                <a:latin typeface="Bodoni MT" panose="02070603080606020203" pitchFamily="18" charset="0"/>
              </a:rPr>
              <a:t>JETME Database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07F33F4-F6DB-7455-1703-20A8A0C738CF}"/>
              </a:ext>
            </a:extLst>
          </p:cNvPr>
          <p:cNvSpPr/>
          <p:nvPr/>
        </p:nvSpPr>
        <p:spPr>
          <a:xfrm>
            <a:off x="3021496" y="2175062"/>
            <a:ext cx="2613992" cy="876250"/>
          </a:xfrm>
          <a:prstGeom prst="roundRect">
            <a:avLst/>
          </a:prstGeom>
          <a:solidFill>
            <a:schemeClr val="bg1"/>
          </a:solidFill>
          <a:ln>
            <a:solidFill>
              <a:srgbClr val="FEE22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30A17"/>
                </a:solidFill>
                <a:latin typeface="Bodoni MT" panose="02070603080606020203" pitchFamily="18" charset="0"/>
              </a:rPr>
              <a:t>RestAPI</a:t>
            </a:r>
          </a:p>
        </p:txBody>
      </p:sp>
      <p:sp>
        <p:nvSpPr>
          <p:cNvPr id="21" name="Flèche : courbe vers la droite 20">
            <a:extLst>
              <a:ext uri="{FF2B5EF4-FFF2-40B4-BE49-F238E27FC236}">
                <a16:creationId xmlns:a16="http://schemas.microsoft.com/office/drawing/2014/main" id="{A0B87712-427C-AFE9-1BAF-01AA295AAC5C}"/>
              </a:ext>
            </a:extLst>
          </p:cNvPr>
          <p:cNvSpPr/>
          <p:nvPr/>
        </p:nvSpPr>
        <p:spPr>
          <a:xfrm rot="10611152">
            <a:off x="5677141" y="1102360"/>
            <a:ext cx="737945" cy="1672306"/>
          </a:xfrm>
          <a:prstGeom prst="curvedRightArrow">
            <a:avLst>
              <a:gd name="adj1" fmla="val 25000"/>
              <a:gd name="adj2" fmla="val 50000"/>
              <a:gd name="adj3" fmla="val 243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lèche : courbe vers la droite 22">
            <a:extLst>
              <a:ext uri="{FF2B5EF4-FFF2-40B4-BE49-F238E27FC236}">
                <a16:creationId xmlns:a16="http://schemas.microsoft.com/office/drawing/2014/main" id="{893F3A18-4339-1FA1-8ED4-E95652DEB389}"/>
              </a:ext>
            </a:extLst>
          </p:cNvPr>
          <p:cNvSpPr/>
          <p:nvPr/>
        </p:nvSpPr>
        <p:spPr>
          <a:xfrm>
            <a:off x="2375453" y="1162877"/>
            <a:ext cx="646042" cy="1630787"/>
          </a:xfrm>
          <a:prstGeom prst="curved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D2945-968B-1601-86DA-C3B52A6BAC5B}"/>
              </a:ext>
            </a:extLst>
          </p:cNvPr>
          <p:cNvSpPr txBox="1"/>
          <p:nvPr/>
        </p:nvSpPr>
        <p:spPr>
          <a:xfrm>
            <a:off x="4005470" y="19480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0C74C45-B191-9739-7A11-670E627E73A9}"/>
              </a:ext>
            </a:extLst>
          </p:cNvPr>
          <p:cNvSpPr/>
          <p:nvPr/>
        </p:nvSpPr>
        <p:spPr>
          <a:xfrm>
            <a:off x="3017795" y="3720840"/>
            <a:ext cx="2613992" cy="876250"/>
          </a:xfrm>
          <a:prstGeom prst="roundRect">
            <a:avLst/>
          </a:prstGeom>
          <a:solidFill>
            <a:schemeClr val="bg1"/>
          </a:solidFill>
          <a:ln>
            <a:solidFill>
              <a:srgbClr val="FEE22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30A17"/>
                </a:solidFill>
                <a:latin typeface="Bodoni MT" panose="02070603080606020203" pitchFamily="18" charset="0"/>
              </a:rPr>
              <a:t>MySQL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41DEC8E0-C42A-0127-A8B1-1F99B92DE66D}"/>
              </a:ext>
            </a:extLst>
          </p:cNvPr>
          <p:cNvSpPr/>
          <p:nvPr/>
        </p:nvSpPr>
        <p:spPr>
          <a:xfrm>
            <a:off x="4756864" y="3051312"/>
            <a:ext cx="268360" cy="669528"/>
          </a:xfrm>
          <a:prstGeom prst="downArrow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9CE6E62D-D37A-23BB-CEBC-4301C704672A}"/>
              </a:ext>
            </a:extLst>
          </p:cNvPr>
          <p:cNvSpPr/>
          <p:nvPr/>
        </p:nvSpPr>
        <p:spPr>
          <a:xfrm rot="10800000">
            <a:off x="3866319" y="3051310"/>
            <a:ext cx="427383" cy="6695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55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3"/>
          <p:cNvSpPr txBox="1">
            <a:spLocks noGrp="1"/>
          </p:cNvSpPr>
          <p:nvPr>
            <p:ph type="title"/>
          </p:nvPr>
        </p:nvSpPr>
        <p:spPr>
          <a:xfrm>
            <a:off x="2234999" y="1340850"/>
            <a:ext cx="4881417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Bodoni MT" panose="02070603080606020203" pitchFamily="18" charset="0"/>
              </a:rPr>
              <a:t>THANK</a:t>
            </a:r>
            <a:r>
              <a:rPr lang="en" dirty="0">
                <a:solidFill>
                  <a:schemeClr val="accent1"/>
                </a:solidFill>
                <a:latin typeface="Bodoni MT" panose="02070603080606020203" pitchFamily="18" charset="0"/>
              </a:rPr>
              <a:t> </a:t>
            </a:r>
            <a:r>
              <a:rPr lang="en" dirty="0">
                <a:solidFill>
                  <a:srgbClr val="FEE227"/>
                </a:solidFill>
                <a:latin typeface="Bodoni MT" panose="02070603080606020203" pitchFamily="18" charset="0"/>
              </a:rPr>
              <a:t>YOU</a:t>
            </a:r>
            <a:r>
              <a:rPr lang="en" sz="10600" dirty="0">
                <a:solidFill>
                  <a:srgbClr val="FEE227"/>
                </a:solidFill>
                <a:latin typeface="Bodoni MT" panose="02070603080606020203" pitchFamily="18" charset="0"/>
              </a:rPr>
              <a:t>!</a:t>
            </a:r>
            <a:endParaRPr sz="10600" dirty="0">
              <a:solidFill>
                <a:srgbClr val="FEE227"/>
              </a:solidFill>
              <a:latin typeface="Bodoni MT" panose="020706030806060202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100" y="2320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  <a:latin typeface="Bodoni MT" panose="02070603080606020203" pitchFamily="18" charset="0"/>
              </a:rPr>
              <a:t>Table Of Contents</a:t>
            </a:r>
            <a:endParaRPr sz="3600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2354485" y="1527047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EE227"/>
                </a:solidFill>
                <a:latin typeface="Bodoni MT" panose="02070603080606020203" pitchFamily="18" charset="0"/>
              </a:rPr>
              <a:t>01</a:t>
            </a:r>
            <a:endParaRPr dirty="0">
              <a:solidFill>
                <a:srgbClr val="FEE227"/>
              </a:solidFill>
              <a:latin typeface="Bodoni MT" panose="02070603080606020203" pitchFamily="18" charset="0"/>
            </a:endParaRPr>
          </a:p>
        </p:txBody>
      </p:sp>
      <p:sp>
        <p:nvSpPr>
          <p:cNvPr id="676" name="Google Shape;676;p29"/>
          <p:cNvSpPr txBox="1">
            <a:spLocks noGrp="1"/>
          </p:cNvSpPr>
          <p:nvPr>
            <p:ph type="subTitle" idx="3"/>
          </p:nvPr>
        </p:nvSpPr>
        <p:spPr>
          <a:xfrm>
            <a:off x="1872868" y="2001821"/>
            <a:ext cx="2316900" cy="831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odoni MT" panose="02070603080606020203" pitchFamily="18" charset="0"/>
              </a:rPr>
              <a:t>DEFINITION AND ARCHITECTURE OF DBMS</a:t>
            </a: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5424535" y="1527047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EE227"/>
                </a:solidFill>
                <a:latin typeface="Bodoni MT" panose="02070603080606020203" pitchFamily="18" charset="0"/>
              </a:rPr>
              <a:t>02</a:t>
            </a:r>
            <a:endParaRPr dirty="0">
              <a:solidFill>
                <a:srgbClr val="FEE227"/>
              </a:solidFill>
              <a:latin typeface="Bodoni MT" panose="02070603080606020203" pitchFamily="18" charset="0"/>
            </a:endParaRPr>
          </a:p>
        </p:txBody>
      </p:sp>
      <p:sp>
        <p:nvSpPr>
          <p:cNvPr id="682" name="Google Shape;682;p29"/>
          <p:cNvSpPr txBox="1">
            <a:spLocks noGrp="1"/>
          </p:cNvSpPr>
          <p:nvPr>
            <p:ph type="subTitle" idx="9"/>
          </p:nvPr>
        </p:nvSpPr>
        <p:spPr>
          <a:xfrm>
            <a:off x="4881942" y="2054495"/>
            <a:ext cx="2316900" cy="725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odoni MT" panose="02070603080606020203" pitchFamily="18" charset="0"/>
              </a:rPr>
              <a:t>WHY RDBMS AND MYSQL?</a:t>
            </a: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1026720" y="3151908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EE227"/>
                </a:solidFill>
                <a:latin typeface="Bodoni MT" panose="02070603080606020203" pitchFamily="18" charset="0"/>
              </a:rPr>
              <a:t>03</a:t>
            </a:r>
            <a:endParaRPr dirty="0">
              <a:solidFill>
                <a:srgbClr val="FEE227"/>
              </a:solidFill>
              <a:latin typeface="Bodoni MT" panose="02070603080606020203" pitchFamily="18" charset="0"/>
            </a:endParaRPr>
          </a:p>
        </p:txBody>
      </p:sp>
      <p:sp>
        <p:nvSpPr>
          <p:cNvPr id="685" name="Google Shape;685;p29"/>
          <p:cNvSpPr txBox="1">
            <a:spLocks noGrp="1"/>
          </p:cNvSpPr>
          <p:nvPr>
            <p:ph type="subTitle" idx="15"/>
          </p:nvPr>
        </p:nvSpPr>
        <p:spPr>
          <a:xfrm>
            <a:off x="417270" y="3807695"/>
            <a:ext cx="2316900" cy="801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odoni MT" panose="02070603080606020203" pitchFamily="18" charset="0"/>
              </a:rPr>
              <a:t>DESIGN</a:t>
            </a: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4023000" y="3151908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EE227"/>
                </a:solidFill>
                <a:latin typeface="Bodoni MT" panose="02070603080606020203" pitchFamily="18" charset="0"/>
              </a:rPr>
              <a:t>04</a:t>
            </a:r>
            <a:endParaRPr dirty="0">
              <a:solidFill>
                <a:srgbClr val="FEE227"/>
              </a:solidFill>
              <a:latin typeface="Bodoni MT" panose="02070603080606020203" pitchFamily="18" charset="0"/>
            </a:endParaRPr>
          </a:p>
        </p:txBody>
      </p:sp>
      <p:sp>
        <p:nvSpPr>
          <p:cNvPr id="688" name="Google Shape;688;p29"/>
          <p:cNvSpPr txBox="1">
            <a:spLocks noGrp="1"/>
          </p:cNvSpPr>
          <p:nvPr>
            <p:ph type="subTitle" idx="18"/>
          </p:nvPr>
        </p:nvSpPr>
        <p:spPr>
          <a:xfrm>
            <a:off x="3413550" y="3807695"/>
            <a:ext cx="2316900" cy="801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odoni MT" panose="02070603080606020203" pitchFamily="18" charset="0"/>
              </a:rPr>
              <a:t>ARCHITECTURE</a:t>
            </a: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019280" y="3151908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EE227"/>
                </a:solidFill>
                <a:latin typeface="Bodoni MT" panose="02070603080606020203" pitchFamily="18" charset="0"/>
              </a:rPr>
              <a:t>05</a:t>
            </a:r>
            <a:endParaRPr dirty="0">
              <a:solidFill>
                <a:srgbClr val="FEE227"/>
              </a:solidFill>
              <a:latin typeface="Bodoni MT" panose="02070603080606020203" pitchFamily="18" charset="0"/>
            </a:endParaRPr>
          </a:p>
        </p:txBody>
      </p:sp>
      <p:sp>
        <p:nvSpPr>
          <p:cNvPr id="691" name="Google Shape;691;p29"/>
          <p:cNvSpPr txBox="1">
            <a:spLocks noGrp="1"/>
          </p:cNvSpPr>
          <p:nvPr>
            <p:ph type="subTitle" idx="21"/>
          </p:nvPr>
        </p:nvSpPr>
        <p:spPr>
          <a:xfrm>
            <a:off x="6522535" y="3807695"/>
            <a:ext cx="2450515" cy="801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odoni MT" panose="02070603080606020203" pitchFamily="18" charset="0"/>
              </a:rPr>
              <a:t>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14678" y="286969"/>
            <a:ext cx="1009312" cy="737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  <a:latin typeface="Bodoni MT" panose="02070603080606020203" pitchFamily="18" charset="0"/>
              </a:rPr>
              <a:t>01</a:t>
            </a:r>
            <a:endParaRPr sz="6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914734" y="315309"/>
            <a:ext cx="8239539" cy="983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EE227"/>
                </a:solidFill>
                <a:latin typeface="Bodoni MT" panose="02070603080606020203" pitchFamily="18" charset="0"/>
              </a:rPr>
              <a:t>DEFINITION AND ARCHITECTURE OF  A DBMS</a:t>
            </a: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719131" y="1177593"/>
            <a:ext cx="95400" cy="3116250"/>
            <a:chOff x="4524300" y="1013625"/>
            <a:chExt cx="95400" cy="3116250"/>
          </a:xfrm>
          <a:solidFill>
            <a:srgbClr val="FEE227"/>
          </a:solidFill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696;p30">
            <a:extLst>
              <a:ext uri="{FF2B5EF4-FFF2-40B4-BE49-F238E27FC236}">
                <a16:creationId xmlns:a16="http://schemas.microsoft.com/office/drawing/2014/main" id="{8434F1C8-D421-83EF-4FD3-28EB6A214BF9}"/>
              </a:ext>
            </a:extLst>
          </p:cNvPr>
          <p:cNvSpPr txBox="1">
            <a:spLocks/>
          </p:cNvSpPr>
          <p:nvPr/>
        </p:nvSpPr>
        <p:spPr>
          <a:xfrm>
            <a:off x="1053549" y="2069278"/>
            <a:ext cx="7762461" cy="196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None/>
              <a:defRPr sz="7200" b="0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Bodoni MT" panose="02070603080606020203" pitchFamily="18" charset="0"/>
              </a:rPr>
              <a:t>A DBMS (Database Management System) is a software system that enables users to create, store, organize, and manage data in a secure and efficient manner. It provides a platform for multiple users to access and manipulate data simultaneously.</a:t>
            </a:r>
            <a:endParaRPr lang="en-US" sz="2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720000" y="322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EE227"/>
                </a:solidFill>
                <a:latin typeface="Bodoni MT" panose="02070603080606020203" pitchFamily="18" charset="0"/>
              </a:rPr>
              <a:t>ARCHITECTURE OF A DBMS</a:t>
            </a:r>
            <a:endParaRPr sz="4000" b="1" dirty="0">
              <a:solidFill>
                <a:srgbClr val="FEE227"/>
              </a:solidFill>
              <a:latin typeface="Bodoni MT" panose="020706030806060202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21D458B-0F22-AAD5-2F3B-3E451AA810B6}"/>
              </a:ext>
            </a:extLst>
          </p:cNvPr>
          <p:cNvSpPr/>
          <p:nvPr/>
        </p:nvSpPr>
        <p:spPr>
          <a:xfrm>
            <a:off x="2852530" y="1568777"/>
            <a:ext cx="2613991" cy="876249"/>
          </a:xfrm>
          <a:prstGeom prst="roundRect">
            <a:avLst/>
          </a:prstGeom>
          <a:solidFill>
            <a:schemeClr val="bg1"/>
          </a:solidFill>
          <a:ln>
            <a:solidFill>
              <a:srgbClr val="FEE2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30A17"/>
                </a:solidFill>
                <a:latin typeface="Bodoni MT" panose="02070603080606020203" pitchFamily="18" charset="0"/>
              </a:rPr>
              <a:t>Database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07F33F4-F6DB-7455-1703-20A8A0C738CF}"/>
              </a:ext>
            </a:extLst>
          </p:cNvPr>
          <p:cNvSpPr/>
          <p:nvPr/>
        </p:nvSpPr>
        <p:spPr>
          <a:xfrm>
            <a:off x="2852530" y="3019889"/>
            <a:ext cx="2613992" cy="876250"/>
          </a:xfrm>
          <a:prstGeom prst="roundRect">
            <a:avLst/>
          </a:prstGeom>
          <a:solidFill>
            <a:schemeClr val="bg1"/>
          </a:solidFill>
          <a:ln>
            <a:solidFill>
              <a:srgbClr val="FEE22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30A17"/>
                </a:solidFill>
                <a:latin typeface="Bodoni MT" panose="02070603080606020203" pitchFamily="18" charset="0"/>
              </a:rPr>
              <a:t>Application server</a:t>
            </a:r>
          </a:p>
        </p:txBody>
      </p:sp>
      <p:sp>
        <p:nvSpPr>
          <p:cNvPr id="21" name="Flèche : courbe vers la droite 20">
            <a:extLst>
              <a:ext uri="{FF2B5EF4-FFF2-40B4-BE49-F238E27FC236}">
                <a16:creationId xmlns:a16="http://schemas.microsoft.com/office/drawing/2014/main" id="{A0B87712-427C-AFE9-1BAF-01AA295AAC5C}"/>
              </a:ext>
            </a:extLst>
          </p:cNvPr>
          <p:cNvSpPr/>
          <p:nvPr/>
        </p:nvSpPr>
        <p:spPr>
          <a:xfrm rot="10611152">
            <a:off x="5508175" y="1947187"/>
            <a:ext cx="737945" cy="1672306"/>
          </a:xfrm>
          <a:prstGeom prst="curvedRightArrow">
            <a:avLst>
              <a:gd name="adj1" fmla="val 25000"/>
              <a:gd name="adj2" fmla="val 50000"/>
              <a:gd name="adj3" fmla="val 243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lèche : courbe vers la droite 22">
            <a:extLst>
              <a:ext uri="{FF2B5EF4-FFF2-40B4-BE49-F238E27FC236}">
                <a16:creationId xmlns:a16="http://schemas.microsoft.com/office/drawing/2014/main" id="{893F3A18-4339-1FA1-8ED4-E95652DEB389}"/>
              </a:ext>
            </a:extLst>
          </p:cNvPr>
          <p:cNvSpPr/>
          <p:nvPr/>
        </p:nvSpPr>
        <p:spPr>
          <a:xfrm>
            <a:off x="2206487" y="2007704"/>
            <a:ext cx="646042" cy="1630787"/>
          </a:xfrm>
          <a:prstGeom prst="curved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14678" y="286969"/>
            <a:ext cx="1009312" cy="737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  <a:latin typeface="Bodoni MT" panose="02070603080606020203" pitchFamily="18" charset="0"/>
              </a:rPr>
              <a:t>02</a:t>
            </a:r>
            <a:endParaRPr sz="6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1207604" y="286969"/>
            <a:ext cx="6728791" cy="983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EE227"/>
                </a:solidFill>
                <a:latin typeface="Bodoni MT" panose="02070603080606020203" pitchFamily="18" charset="0"/>
              </a:rPr>
              <a:t>WHY RDBMS AND MySQL?</a:t>
            </a: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719131" y="1177593"/>
            <a:ext cx="95400" cy="3116250"/>
            <a:chOff x="4524300" y="1013625"/>
            <a:chExt cx="95400" cy="3116250"/>
          </a:xfrm>
          <a:solidFill>
            <a:srgbClr val="FEE227"/>
          </a:solidFill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3;p42">
            <a:extLst>
              <a:ext uri="{FF2B5EF4-FFF2-40B4-BE49-F238E27FC236}">
                <a16:creationId xmlns:a16="http://schemas.microsoft.com/office/drawing/2014/main" id="{D0DCE404-5338-2BE5-953C-6842C83E9EA2}"/>
              </a:ext>
            </a:extLst>
          </p:cNvPr>
          <p:cNvSpPr txBox="1">
            <a:spLocks/>
          </p:cNvSpPr>
          <p:nvPr/>
        </p:nvSpPr>
        <p:spPr>
          <a:xfrm>
            <a:off x="1073426" y="1440000"/>
            <a:ext cx="7350649" cy="278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Bodoni MT" panose="02070603080606020203" pitchFamily="18" charset="0"/>
              </a:rPr>
              <a:t>An RDBMS is </a:t>
            </a:r>
            <a:r>
              <a:rPr lang="en-US" sz="2000" i="0" dirty="0">
                <a:solidFill>
                  <a:schemeClr val="bg1"/>
                </a:solidFill>
                <a:effectLst/>
                <a:latin typeface="Bodoni MT" panose="02070603080606020203" pitchFamily="18" charset="0"/>
              </a:rPr>
              <a:t>a type of database management system (DBMS) that stores data in a row-based table structure which connects related data elements.</a:t>
            </a:r>
          </a:p>
          <a:p>
            <a:pPr marL="457200" indent="-457200"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Bodoni MT" panose="02070603080606020203" pitchFamily="18" charset="0"/>
              </a:rPr>
              <a:t>MySQL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doni MT" panose="02070603080606020203" pitchFamily="18" charset="0"/>
              </a:rPr>
              <a:t>is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odoni MT" panose="02070603080606020203" pitchFamily="18" charset="0"/>
              </a:rPr>
              <a:t>an Oracle-backed open source relational database management system (RDBMS) based on Structured Query Language (SQL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doni MT" panose="02070603080606020203" pitchFamily="18" charset="0"/>
              </a:rPr>
              <a:t>).</a:t>
            </a:r>
            <a:endParaRPr lang="en-US" sz="2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8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4"/>
          <p:cNvSpPr txBox="1">
            <a:spLocks noGrp="1"/>
          </p:cNvSpPr>
          <p:nvPr>
            <p:ph type="subTitle" idx="1"/>
          </p:nvPr>
        </p:nvSpPr>
        <p:spPr>
          <a:xfrm>
            <a:off x="1034880" y="1151220"/>
            <a:ext cx="2704433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Bodoni MT" panose="02070603080606020203" pitchFamily="18" charset="0"/>
              </a:rPr>
              <a:t>Why RDBMS</a:t>
            </a:r>
            <a:endParaRPr sz="2400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/>
          </p:nvPr>
        </p:nvSpPr>
        <p:spPr>
          <a:xfrm>
            <a:off x="541096" y="2142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EE227"/>
                </a:solidFill>
                <a:latin typeface="Bodoni MT" panose="02070603080606020203" pitchFamily="18" charset="0"/>
              </a:rPr>
              <a:t>WHY RDBMS AND MySQL?</a:t>
            </a:r>
          </a:p>
        </p:txBody>
      </p:sp>
      <p:sp>
        <p:nvSpPr>
          <p:cNvPr id="782" name="Google Shape;782;p34"/>
          <p:cNvSpPr txBox="1">
            <a:spLocks noGrp="1"/>
          </p:cNvSpPr>
          <p:nvPr>
            <p:ph type="subTitle" idx="2"/>
          </p:nvPr>
        </p:nvSpPr>
        <p:spPr>
          <a:xfrm>
            <a:off x="-139147" y="2150442"/>
            <a:ext cx="4025924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RDBMS, information about the location of passengers and vehicles is accurate and up-to-date</a:t>
            </a:r>
          </a:p>
        </p:txBody>
      </p:sp>
      <p:sp>
        <p:nvSpPr>
          <p:cNvPr id="783" name="Google Shape;783;p34"/>
          <p:cNvSpPr txBox="1">
            <a:spLocks noGrp="1"/>
          </p:cNvSpPr>
          <p:nvPr>
            <p:ph type="subTitle" idx="3"/>
          </p:nvPr>
        </p:nvSpPr>
        <p:spPr>
          <a:xfrm>
            <a:off x="1559065" y="2999364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EE227"/>
                </a:solidFill>
                <a:latin typeface="Bodoni MT" panose="02070603080606020203" pitchFamily="18" charset="0"/>
              </a:rPr>
              <a:t>Data Security</a:t>
            </a:r>
            <a:endParaRPr sz="2000" b="1" dirty="0">
              <a:solidFill>
                <a:srgbClr val="FEE227"/>
              </a:solidFill>
              <a:latin typeface="Bodoni MT" panose="02070603080606020203" pitchFamily="18" charset="0"/>
            </a:endParaRPr>
          </a:p>
        </p:txBody>
      </p:sp>
      <p:sp>
        <p:nvSpPr>
          <p:cNvPr id="784" name="Google Shape;784;p34"/>
          <p:cNvSpPr txBox="1">
            <a:spLocks noGrp="1"/>
          </p:cNvSpPr>
          <p:nvPr>
            <p:ph type="subTitle" idx="4"/>
          </p:nvPr>
        </p:nvSpPr>
        <p:spPr>
          <a:xfrm>
            <a:off x="535840" y="3315188"/>
            <a:ext cx="3340125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RDBMS, data is protected from unauthorized access or modification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5"/>
          </p:nvPr>
        </p:nvSpPr>
        <p:spPr>
          <a:xfrm>
            <a:off x="5317607" y="115122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Bodoni MT" panose="02070603080606020203" pitchFamily="18" charset="0"/>
              </a:rPr>
              <a:t>Why MySQL</a:t>
            </a:r>
            <a:endParaRPr sz="2400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786" name="Google Shape;786;p34"/>
          <p:cNvSpPr txBox="1">
            <a:spLocks noGrp="1"/>
          </p:cNvSpPr>
          <p:nvPr>
            <p:ph type="subTitle" idx="6"/>
          </p:nvPr>
        </p:nvSpPr>
        <p:spPr>
          <a:xfrm>
            <a:off x="5267162" y="2136648"/>
            <a:ext cx="4105438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ideal choice for our system that needs to track the location of multiple vehicles and passengers in real-time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7"/>
          </p:nvPr>
        </p:nvSpPr>
        <p:spPr>
          <a:xfrm>
            <a:off x="1558765" y="3970530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EE227"/>
                </a:solidFill>
                <a:latin typeface="Bodoni MT" panose="02070603080606020203" pitchFamily="18" charset="0"/>
              </a:rPr>
              <a:t>Scalability</a:t>
            </a:r>
            <a:endParaRPr sz="2000" b="1" dirty="0">
              <a:solidFill>
                <a:srgbClr val="FEE227"/>
              </a:solidFill>
              <a:latin typeface="Bodoni MT" panose="02070603080606020203" pitchFamily="18" charset="0"/>
            </a:endParaRPr>
          </a:p>
        </p:txBody>
      </p:sp>
      <p:sp>
        <p:nvSpPr>
          <p:cNvPr id="788" name="Google Shape;788;p34"/>
          <p:cNvSpPr txBox="1">
            <a:spLocks noGrp="1"/>
          </p:cNvSpPr>
          <p:nvPr>
            <p:ph type="subTitle" idx="8"/>
          </p:nvPr>
        </p:nvSpPr>
        <p:spPr>
          <a:xfrm>
            <a:off x="540711" y="4270432"/>
            <a:ext cx="3335254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-89999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RDBMS can scale to handle increased traffic and data volumes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9" name="Google Shape;789;p34"/>
          <p:cNvSpPr txBox="1">
            <a:spLocks noGrp="1"/>
          </p:cNvSpPr>
          <p:nvPr>
            <p:ph type="subTitle" idx="9"/>
          </p:nvPr>
        </p:nvSpPr>
        <p:spPr>
          <a:xfrm>
            <a:off x="5267162" y="3024120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EE227"/>
                </a:solidFill>
                <a:latin typeface="Bodoni MT" panose="02070603080606020203" pitchFamily="18" charset="0"/>
              </a:rPr>
              <a:t>High-performance</a:t>
            </a:r>
            <a:endParaRPr sz="2000" b="1" dirty="0">
              <a:solidFill>
                <a:srgbClr val="FEE227"/>
              </a:solidFill>
              <a:latin typeface="Bodoni MT" panose="02070603080606020203" pitchFamily="18" charset="0"/>
            </a:endParaRPr>
          </a:p>
        </p:txBody>
      </p:sp>
      <p:sp>
        <p:nvSpPr>
          <p:cNvPr id="790" name="Google Shape;790;p34"/>
          <p:cNvSpPr txBox="1">
            <a:spLocks noGrp="1"/>
          </p:cNvSpPr>
          <p:nvPr>
            <p:ph type="subTitle" idx="13"/>
          </p:nvPr>
        </p:nvSpPr>
        <p:spPr>
          <a:xfrm>
            <a:off x="5267162" y="3341430"/>
            <a:ext cx="4035864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can handle large volumes of data without compromising on speed or reliability.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14"/>
          </p:nvPr>
        </p:nvSpPr>
        <p:spPr>
          <a:xfrm>
            <a:off x="5317607" y="4009868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EE227"/>
                </a:solidFill>
                <a:latin typeface="Bodoni MT" panose="02070603080606020203" pitchFamily="18" charset="0"/>
              </a:rPr>
              <a:t>Cost-effective</a:t>
            </a:r>
            <a:endParaRPr sz="2000" b="1" dirty="0">
              <a:solidFill>
                <a:srgbClr val="FEE227"/>
              </a:solidFill>
              <a:latin typeface="Bodoni MT" panose="02070603080606020203" pitchFamily="18" charset="0"/>
            </a:endParaRPr>
          </a:p>
        </p:txBody>
      </p:sp>
      <p:sp>
        <p:nvSpPr>
          <p:cNvPr id="792" name="Google Shape;792;p34"/>
          <p:cNvSpPr txBox="1">
            <a:spLocks noGrp="1"/>
          </p:cNvSpPr>
          <p:nvPr>
            <p:ph type="subTitle" idx="15"/>
          </p:nvPr>
        </p:nvSpPr>
        <p:spPr>
          <a:xfrm>
            <a:off x="5317607" y="4307259"/>
            <a:ext cx="4035864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62101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is easy to install and maintain, which further reduces the overall cost of the system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3" name="Google Shape;793;p34"/>
          <p:cNvGrpSpPr/>
          <p:nvPr/>
        </p:nvGrpSpPr>
        <p:grpSpPr>
          <a:xfrm>
            <a:off x="4492487" y="1832403"/>
            <a:ext cx="168965" cy="3095915"/>
            <a:chOff x="4524300" y="1013625"/>
            <a:chExt cx="95400" cy="3116250"/>
          </a:xfrm>
          <a:noFill/>
        </p:grpSpPr>
        <p:sp>
          <p:nvSpPr>
            <p:cNvPr id="794" name="Google Shape;794;p3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783;p34">
            <a:extLst>
              <a:ext uri="{FF2B5EF4-FFF2-40B4-BE49-F238E27FC236}">
                <a16:creationId xmlns:a16="http://schemas.microsoft.com/office/drawing/2014/main" id="{FAFDF2B2-83DB-3F69-E0A6-003B956D95B9}"/>
              </a:ext>
            </a:extLst>
          </p:cNvPr>
          <p:cNvSpPr txBox="1">
            <a:spLocks/>
          </p:cNvSpPr>
          <p:nvPr/>
        </p:nvSpPr>
        <p:spPr>
          <a:xfrm>
            <a:off x="1559065" y="185623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2000" b="1" dirty="0">
                <a:solidFill>
                  <a:srgbClr val="FEE227"/>
                </a:solidFill>
                <a:latin typeface="Bodoni MT" panose="02070603080606020203" pitchFamily="18" charset="0"/>
              </a:rPr>
              <a:t>Data Consistency</a:t>
            </a:r>
          </a:p>
        </p:txBody>
      </p:sp>
      <p:sp>
        <p:nvSpPr>
          <p:cNvPr id="4" name="Google Shape;783;p34">
            <a:extLst>
              <a:ext uri="{FF2B5EF4-FFF2-40B4-BE49-F238E27FC236}">
                <a16:creationId xmlns:a16="http://schemas.microsoft.com/office/drawing/2014/main" id="{FB75C86F-88E1-C5C5-6336-C657D581A0C1}"/>
              </a:ext>
            </a:extLst>
          </p:cNvPr>
          <p:cNvSpPr txBox="1">
            <a:spLocks/>
          </p:cNvSpPr>
          <p:nvPr/>
        </p:nvSpPr>
        <p:spPr>
          <a:xfrm>
            <a:off x="5168348" y="1808126"/>
            <a:ext cx="3205207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US" sz="2000" b="1" dirty="0">
                <a:solidFill>
                  <a:srgbClr val="FEE227"/>
                </a:solidFill>
                <a:latin typeface="Bodoni MT" panose="02070603080606020203" pitchFamily="18" charset="0"/>
              </a:rPr>
              <a:t>Efficient Data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14678" y="286969"/>
            <a:ext cx="1009312" cy="737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  <a:latin typeface="Bodoni MT" panose="02070603080606020203" pitchFamily="18" charset="0"/>
              </a:rPr>
              <a:t>03</a:t>
            </a:r>
            <a:endParaRPr sz="6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1207604" y="286969"/>
            <a:ext cx="6728791" cy="983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EE227"/>
                </a:solidFill>
                <a:latin typeface="Bodoni MT" panose="02070603080606020203" pitchFamily="18" charset="0"/>
              </a:rPr>
              <a:t>DESIGN OF OUR DATABASE</a:t>
            </a: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719131" y="1177593"/>
            <a:ext cx="95400" cy="3116250"/>
            <a:chOff x="4524300" y="1013625"/>
            <a:chExt cx="95400" cy="3116250"/>
          </a:xfrm>
          <a:solidFill>
            <a:srgbClr val="FEE227"/>
          </a:solidFill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3;p42">
            <a:extLst>
              <a:ext uri="{FF2B5EF4-FFF2-40B4-BE49-F238E27FC236}">
                <a16:creationId xmlns:a16="http://schemas.microsoft.com/office/drawing/2014/main" id="{D0DCE404-5338-2BE5-953C-6842C83E9EA2}"/>
              </a:ext>
            </a:extLst>
          </p:cNvPr>
          <p:cNvSpPr txBox="1">
            <a:spLocks/>
          </p:cNvSpPr>
          <p:nvPr/>
        </p:nvSpPr>
        <p:spPr>
          <a:xfrm>
            <a:off x="1093304" y="1461039"/>
            <a:ext cx="7434470" cy="283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bg1"/>
              </a:buClr>
            </a:pPr>
            <a:r>
              <a:rPr lang="en-US" sz="2000" b="0" i="0" dirty="0">
                <a:solidFill>
                  <a:schemeClr val="bg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The database development involves a number of designs carefully taken into consideration: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Conceptual design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Relational Schema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Physical design</a:t>
            </a:r>
          </a:p>
          <a:p>
            <a:pPr>
              <a:spcAft>
                <a:spcPts val="1600"/>
              </a:spcAft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8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9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56"/>
          <p:cNvSpPr txBox="1">
            <a:spLocks noGrp="1"/>
          </p:cNvSpPr>
          <p:nvPr>
            <p:ph type="title"/>
          </p:nvPr>
        </p:nvSpPr>
        <p:spPr>
          <a:xfrm>
            <a:off x="328037" y="2856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EE227"/>
                </a:solidFill>
                <a:latin typeface="Bodoni MT" panose="02070603080606020203" pitchFamily="18" charset="0"/>
              </a:rPr>
              <a:t>CONCEPTUAL DESIGN</a:t>
            </a:r>
            <a:endParaRPr sz="3600" b="1" dirty="0">
              <a:solidFill>
                <a:srgbClr val="FEE227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Google Shape;697;p30">
            <a:extLst>
              <a:ext uri="{FF2B5EF4-FFF2-40B4-BE49-F238E27FC236}">
                <a16:creationId xmlns:a16="http://schemas.microsoft.com/office/drawing/2014/main" id="{AB0BA9CE-5D0A-00AB-DC0D-2F8C6F4FEFBD}"/>
              </a:ext>
            </a:extLst>
          </p:cNvPr>
          <p:cNvSpPr txBox="1">
            <a:spLocks/>
          </p:cNvSpPr>
          <p:nvPr/>
        </p:nvSpPr>
        <p:spPr>
          <a:xfrm>
            <a:off x="847725" y="1017724"/>
            <a:ext cx="7448549" cy="1458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  <a:r>
              <a:rPr lang="en-US" sz="1800" dirty="0">
                <a:latin typeface="Bodoni MT" panose="02070603080606020203" pitchFamily="18" charset="0"/>
              </a:rPr>
              <a:t>For the conceptual design, an entity relationship diagram was used which identifies the entities that constitute the system and the relationships between them.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FFEF52-154C-9C02-D9BD-675FA9CBA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07" y="1938131"/>
            <a:ext cx="5188450" cy="31152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9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56"/>
          <p:cNvSpPr txBox="1">
            <a:spLocks noGrp="1"/>
          </p:cNvSpPr>
          <p:nvPr>
            <p:ph type="title"/>
          </p:nvPr>
        </p:nvSpPr>
        <p:spPr>
          <a:xfrm>
            <a:off x="328037" y="2856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EE227"/>
                </a:solidFill>
                <a:latin typeface="Bodoni MT" panose="02070603080606020203" pitchFamily="18" charset="0"/>
              </a:rPr>
              <a:t>RELATIONAL SCHEMA</a:t>
            </a:r>
            <a:endParaRPr sz="3600" b="1" dirty="0">
              <a:solidFill>
                <a:srgbClr val="FEE227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Google Shape;697;p30">
            <a:extLst>
              <a:ext uri="{FF2B5EF4-FFF2-40B4-BE49-F238E27FC236}">
                <a16:creationId xmlns:a16="http://schemas.microsoft.com/office/drawing/2014/main" id="{AB0BA9CE-5D0A-00AB-DC0D-2F8C6F4FEFBD}"/>
              </a:ext>
            </a:extLst>
          </p:cNvPr>
          <p:cNvSpPr txBox="1">
            <a:spLocks/>
          </p:cNvSpPr>
          <p:nvPr/>
        </p:nvSpPr>
        <p:spPr>
          <a:xfrm>
            <a:off x="847725" y="1017724"/>
            <a:ext cx="7448549" cy="1458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b="0" i="0" dirty="0">
                <a:effectLst/>
                <a:latin typeface="Bodoni MT" panose="02070603080606020203" pitchFamily="18" charset="0"/>
              </a:rPr>
              <a:t>A relational (database) schema is </a:t>
            </a:r>
            <a:r>
              <a:rPr lang="en-US" sz="2000" b="1" i="0" dirty="0">
                <a:effectLst/>
                <a:latin typeface="Bodoni MT" panose="02070603080606020203" pitchFamily="18" charset="0"/>
              </a:rPr>
              <a:t>a set of table definitions (stored base tables or derived views), constraints, and derivation rules</a:t>
            </a:r>
            <a:endParaRPr lang="en-US" sz="2000" dirty="0">
              <a:latin typeface="Bodoni MT" panose="02070603080606020203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88F664-B417-D63A-A5A2-9C8BCA38D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111651"/>
            <a:ext cx="7334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49427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369</Words>
  <Application>Microsoft Office PowerPoint</Application>
  <PresentationFormat>Affichage à l'écran (16:9)</PresentationFormat>
  <Paragraphs>67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Oswald</vt:lpstr>
      <vt:lpstr>Arial</vt:lpstr>
      <vt:lpstr>Roboto</vt:lpstr>
      <vt:lpstr>Wingdings</vt:lpstr>
      <vt:lpstr>Livvic</vt:lpstr>
      <vt:lpstr>Bodoni MT</vt:lpstr>
      <vt:lpstr>Raleway</vt:lpstr>
      <vt:lpstr>Roboto Condensed Light</vt:lpstr>
      <vt:lpstr>Times New Roman</vt:lpstr>
      <vt:lpstr>Software Development Bussines Plan by Slidesgo</vt:lpstr>
      <vt:lpstr>PASSENGER POSITIONING SYSTEM</vt:lpstr>
      <vt:lpstr>Table Of Contents</vt:lpstr>
      <vt:lpstr>01</vt:lpstr>
      <vt:lpstr>ARCHITECTURE OF A DBMS </vt:lpstr>
      <vt:lpstr>02</vt:lpstr>
      <vt:lpstr>WHY RDBMS AND MySQL?</vt:lpstr>
      <vt:lpstr>03</vt:lpstr>
      <vt:lpstr>CONCEPTUAL DESIGN</vt:lpstr>
      <vt:lpstr>RELATIONAL SCHEMA</vt:lpstr>
      <vt:lpstr>04</vt:lpstr>
      <vt:lpstr>05</vt:lpstr>
      <vt:lpstr>MySQL is the software in charge of managing the database</vt:lpstr>
      <vt:lpstr>Présentation PowerPoint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PASSENGER POSITIONING SYSTEM</dc:title>
  <dc:creator>LENOVO</dc:creator>
  <cp:lastModifiedBy>Windows User</cp:lastModifiedBy>
  <cp:revision>6</cp:revision>
  <dcterms:modified xsi:type="dcterms:W3CDTF">2023-06-02T20:54:49Z</dcterms:modified>
</cp:coreProperties>
</file>