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03" r:id="rId2"/>
    <p:sldId id="275" r:id="rId3"/>
    <p:sldId id="304" r:id="rId4"/>
    <p:sldId id="305" r:id="rId5"/>
    <p:sldId id="308" r:id="rId6"/>
    <p:sldId id="306" r:id="rId7"/>
    <p:sldId id="307" r:id="rId8"/>
    <p:sldId id="309" r:id="rId9"/>
    <p:sldId id="300" r:id="rId10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4">
          <p15:clr>
            <a:srgbClr val="A4A3A4"/>
          </p15:clr>
        </p15:guide>
        <p15:guide id="6" pos="5378">
          <p15:clr>
            <a:srgbClr val="A4A3A4"/>
          </p15:clr>
        </p15:guide>
        <p15:guide id="7" pos="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03F"/>
    <a:srgbClr val="A5A5A5"/>
    <a:srgbClr val="999AB9"/>
    <a:srgbClr val="C0C0C0"/>
    <a:srgbClr val="FF6600"/>
    <a:srgbClr val="FFB600"/>
    <a:srgbClr val="FF9900"/>
    <a:srgbClr val="C81D00"/>
    <a:srgbClr val="A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8" autoAdjust="0"/>
    <p:restoredTop sz="94626" autoAdjust="0"/>
  </p:normalViewPr>
  <p:slideViewPr>
    <p:cSldViewPr snapToObjects="1" showGuides="1">
      <p:cViewPr varScale="1">
        <p:scale>
          <a:sx n="108" d="100"/>
          <a:sy n="108" d="100"/>
        </p:scale>
        <p:origin x="858" y="108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FAE5C304-40CD-4629-8CDF-7DBEE10986AD}" type="datetime1">
              <a:rPr lang="de-DE" smtClean="0">
                <a:latin typeface="Lucida Sans Unicode"/>
              </a:rPr>
              <a:t>24.06.2018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‹Nr.›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395562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07EADA0F-24A1-4F45-AD3E-D4A03A101188}" type="datetime1">
              <a:rPr lang="de-DE" smtClean="0"/>
              <a:t>24.06.2018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0157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7EADA0F-24A1-4F45-AD3E-D4A03A101188}" type="datetime1">
              <a:rPr lang="de-DE" smtClean="0"/>
              <a:t>24.06.2018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787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3pPr>
            <a:lvl4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4pPr>
            <a:lvl5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685800"/>
            <a:ext cx="9144000" cy="617061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" y="1143000"/>
            <a:ext cx="8537574" cy="36449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FFFFFF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Tabellenplatzhalter 4"/>
          <p:cNvSpPr>
            <a:spLocks noGrp="1"/>
          </p:cNvSpPr>
          <p:nvPr>
            <p:ph type="tbl" sz="quarter" idx="10" hasCustomPrompt="1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1200">
                <a:solidFill>
                  <a:schemeClr val="accent3"/>
                </a:solidFill>
                <a:latin typeface="Lucida Sans Unicode"/>
              </a:defRPr>
            </a:lvl1pPr>
          </a:lstStyle>
          <a:p>
            <a:r>
              <a:rPr lang="de-DE" dirty="0"/>
              <a:t>Tabellentext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2514600"/>
            <a:ext cx="8537574" cy="32004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tx1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" y="4343400"/>
            <a:ext cx="8537574" cy="1371600"/>
          </a:xfrm>
          <a:prstGeom prst="rect">
            <a:avLst/>
          </a:prstGeom>
        </p:spPr>
        <p:txBody>
          <a:bodyPr vert="horz" lIns="254000"/>
          <a:lstStyle>
            <a:lvl1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1pPr>
            <a:lvl2pPr marL="57912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rgbClr val="000000"/>
                </a:solidFill>
                <a:latin typeface="Lucida Sans Unicode"/>
              </a:defRPr>
            </a:lvl2pPr>
            <a:lvl3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3pPr>
            <a:lvl4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4pPr>
            <a:lvl5pPr marL="57912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  <a:defRPr sz="1800">
                <a:solidFill>
                  <a:schemeClr val="accent3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</p:spPr>
        <p:txBody>
          <a:bodyPr wrap="square" tIns="50800"/>
          <a:lstStyle>
            <a:lvl1pPr marL="533400">
              <a:lnSpc>
                <a:spcPct val="100000"/>
              </a:lnSpc>
              <a:defRPr sz="2400" b="1">
                <a:solidFill>
                  <a:srgbClr val="000000"/>
                </a:solidFill>
                <a:latin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005_INF_00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588"/>
            <a:ext cx="9144000" cy="6858000"/>
          </a:xfrm>
          <a:prstGeom prst="rect">
            <a:avLst/>
          </a:prstGeom>
        </p:spPr>
      </p:pic>
      <p:cxnSp>
        <p:nvCxnSpPr>
          <p:cNvPr id="29" name="Gerade Verbindung 28"/>
          <p:cNvCxnSpPr/>
          <p:nvPr/>
        </p:nvCxnSpPr>
        <p:spPr bwMode="auto">
          <a:xfrm>
            <a:off x="-990600" y="43449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6017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90600" y="3429000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4799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2513012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auto">
          <a:xfrm>
            <a:off x="-990600" y="11445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990600" y="687388"/>
            <a:ext cx="11220450" cy="1588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2"/>
            <a:ext cx="454025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50800" bIns="0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14250F2A-FD75-C648-9881-23847D42C43D}" type="slidenum">
              <a:rPr lang="de-DE" sz="800" b="1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pPr algn="l">
                <a:spcBef>
                  <a:spcPct val="50000"/>
                </a:spcBef>
                <a:defRPr/>
              </a:pPr>
              <a:t>‹Nr.›</a:t>
            </a:fld>
            <a:endParaRPr lang="de-DE" dirty="0">
              <a:solidFill>
                <a:schemeClr val="tx1"/>
              </a:solidFill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4788024" y="2"/>
            <a:ext cx="294627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50800" rIns="0" bIns="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rPr>
              <a:t> Informationsvisualisierung - Masterprojekt – Gruppe F</a:t>
            </a:r>
          </a:p>
        </p:txBody>
      </p:sp>
      <p:sp>
        <p:nvSpPr>
          <p:cNvPr id="21" name="Line 46"/>
          <p:cNvSpPr>
            <a:spLocks noChangeShapeType="1"/>
          </p:cNvSpPr>
          <p:nvPr/>
        </p:nvSpPr>
        <p:spPr bwMode="auto">
          <a:xfrm>
            <a:off x="8537575" y="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dirty="0">
              <a:latin typeface="Lucida Sans Unicode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66" r:id="rId3"/>
    <p:sldLayoutId id="2147483667" r:id="rId4"/>
    <p:sldLayoutId id="2147483668" r:id="rId5"/>
    <p:sldLayoutId id="2147483670" r:id="rId6"/>
    <p:sldLayoutId id="2147483660" r:id="rId7"/>
    <p:sldLayoutId id="2147483661" r:id="rId8"/>
    <p:sldLayoutId id="2147483671" r:id="rId9"/>
  </p:sldLayoutIdLst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42950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1150938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5589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ykel.shinyapps.io/infovis_project_group_f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005_INF_0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 3"/>
          <p:cNvSpPr txBox="1">
            <a:spLocks/>
          </p:cNvSpPr>
          <p:nvPr/>
        </p:nvSpPr>
        <p:spPr bwMode="auto">
          <a:xfrm>
            <a:off x="536575" y="2501900"/>
            <a:ext cx="8001000" cy="18415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5080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1" i="0" u="none" strike="noStrike" kern="0" cap="none" spc="0" normalizeH="0" baseline="0" noProof="0" dirty="0">
              <a:ln>
                <a:noFill/>
              </a:ln>
              <a:solidFill>
                <a:srgbClr val="7A003F"/>
              </a:solidFill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="1" kern="0" dirty="0">
              <a:latin typeface="Lucida Sans Unicode"/>
              <a:ea typeface="+mj-ea"/>
              <a:cs typeface="+mj-cs"/>
              <a:sym typeface="Lucida Grande" charset="0"/>
            </a:endParaRPr>
          </a:p>
          <a:p>
            <a:pPr marL="0" marR="0" lvl="0" indent="0" algn="l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="1" kern="0" dirty="0">
                <a:latin typeface="Lucida Sans Unicode"/>
                <a:ea typeface="+mj-ea"/>
                <a:cs typeface="+mj-cs"/>
                <a:sym typeface="Lucida Grande" charset="0"/>
              </a:rPr>
              <a:t>Informationsvisualisierung - Masterprojekt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  <a:p>
            <a:pPr algn="l" defTabSz="838200">
              <a:defRPr/>
            </a:pPr>
            <a:r>
              <a:rPr lang="de-DE" b="1" kern="0" dirty="0">
                <a:latin typeface="Lucida Sans Unicode"/>
                <a:sym typeface="Lucida Grande" charset="0"/>
              </a:rPr>
              <a:t>Gruppe F</a:t>
            </a:r>
            <a:br>
              <a:rPr kumimoji="0" lang="de-DE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Unicode"/>
                <a:ea typeface="+mj-ea"/>
                <a:cs typeface="+mj-cs"/>
                <a:sym typeface="Lucida Grande" charset="0"/>
              </a:rPr>
            </a:br>
            <a:r>
              <a:rPr lang="de-DE" b="1" kern="0" dirty="0">
                <a:latin typeface="Lucida Sans Unicode"/>
                <a:ea typeface="+mj-ea"/>
                <a:cs typeface="+mj-cs"/>
                <a:sym typeface="Lucida Grande" charset="0"/>
              </a:rPr>
              <a:t>Lars Schnell, </a:t>
            </a:r>
            <a:r>
              <a:rPr lang="de-DE" b="1" dirty="0">
                <a:latin typeface="Lucida Sans Unicode"/>
                <a:sym typeface="Lucida Grande" charset="0"/>
              </a:rPr>
              <a:t>Benedikt Mayer</a:t>
            </a:r>
            <a:endParaRPr kumimoji="0" lang="de-DE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Lucida Sans Unicode"/>
              <a:ea typeface="+mj-ea"/>
              <a:cs typeface="+mj-cs"/>
              <a:sym typeface="Lucida Gran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50520" indent="0">
              <a:buNone/>
            </a:pPr>
            <a:r>
              <a:rPr lang="de-DE" dirty="0"/>
              <a:t>Patientin muss sich für eine von drei Therapiemethoden entscheiden</a:t>
            </a:r>
          </a:p>
          <a:p>
            <a:pPr marL="350520" indent="0">
              <a:buNone/>
            </a:pPr>
            <a:r>
              <a:rPr lang="de-DE" dirty="0"/>
              <a:t>-&gt; Unterstützung durch folgende Aspekte:</a:t>
            </a:r>
          </a:p>
          <a:p>
            <a:r>
              <a:rPr lang="de-DE" dirty="0"/>
              <a:t>Erfolgswahrscheinlichkeiten der einzelnen Methoden werden gegenübergestellt</a:t>
            </a:r>
          </a:p>
          <a:p>
            <a:r>
              <a:rPr lang="de-DE" dirty="0"/>
              <a:t>Einflüsse der einzelnen Attribute auf das Ergebnis werden visualisiert</a:t>
            </a:r>
          </a:p>
          <a:p>
            <a:r>
              <a:rPr lang="de-DE" dirty="0"/>
              <a:t>Patientin kann mit den Ausprägungen einzelner Attribute experimentieren</a:t>
            </a:r>
          </a:p>
          <a:p>
            <a:r>
              <a:rPr lang="de-DE" dirty="0"/>
              <a:t>Sich ergebende Veränderungen sind mit aktuellem Zustand vergleichbar</a:t>
            </a:r>
          </a:p>
          <a:p>
            <a:r>
              <a:rPr lang="de-DE" dirty="0"/>
              <a:t>Patientin kann Überblick über bisherigen zeitlichen Verlauf erhalten</a:t>
            </a:r>
          </a:p>
          <a:p>
            <a:r>
              <a:rPr lang="de-DE" dirty="0"/>
              <a:t>Bedienung und mentaler Aufwand für Verständnis des Tools wurden gering gehalten</a:t>
            </a: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Tool für Therapieempfehlung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BC8AAB9-BF91-4CCA-955B-D29DECB2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484784"/>
            <a:ext cx="8028384" cy="4798214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84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Detailansicht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D0F5E9-E362-49BE-9919-ADE1F419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1238317"/>
            <a:ext cx="8820472" cy="507100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13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Detailansicht – Veränderte Werte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368C9BB-93DC-4AFC-AF0D-A3CDB263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8" y="1412776"/>
            <a:ext cx="8802724" cy="426798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11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Zeitlicher Überblick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CB672A-1F50-49F7-9DBA-FD86235F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443553"/>
            <a:ext cx="8532440" cy="3970893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3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Programmiersprache: R</a:t>
            </a:r>
          </a:p>
          <a:p>
            <a:r>
              <a:rPr lang="de-DE" dirty="0"/>
              <a:t>Entwicklungsumgebung: </a:t>
            </a:r>
            <a:r>
              <a:rPr lang="de-DE" dirty="0" err="1"/>
              <a:t>RStudio</a:t>
            </a:r>
            <a:endParaRPr lang="de-DE" dirty="0"/>
          </a:p>
          <a:p>
            <a:r>
              <a:rPr lang="de-DE" dirty="0"/>
              <a:t>Packages: </a:t>
            </a:r>
            <a:r>
              <a:rPr lang="de-DE" dirty="0" err="1"/>
              <a:t>shiny</a:t>
            </a:r>
            <a:r>
              <a:rPr lang="de-DE" dirty="0"/>
              <a:t>, </a:t>
            </a:r>
            <a:r>
              <a:rPr lang="de-DE" dirty="0" err="1"/>
              <a:t>tidyverse</a:t>
            </a:r>
            <a:r>
              <a:rPr lang="de-DE" dirty="0"/>
              <a:t>, </a:t>
            </a:r>
            <a:r>
              <a:rPr lang="de-DE" dirty="0" err="1"/>
              <a:t>plyr</a:t>
            </a:r>
            <a:r>
              <a:rPr lang="de-DE" dirty="0"/>
              <a:t>, </a:t>
            </a:r>
            <a:r>
              <a:rPr lang="de-DE" dirty="0" err="1"/>
              <a:t>plotly</a:t>
            </a:r>
            <a:endParaRPr lang="de-DE" dirty="0"/>
          </a:p>
          <a:p>
            <a:r>
              <a:rPr lang="de-DE" dirty="0"/>
              <a:t>Webservice: </a:t>
            </a:r>
            <a:r>
              <a:rPr lang="de-DE" dirty="0" err="1"/>
              <a:t>RShiny</a:t>
            </a:r>
            <a:endParaRPr lang="de-DE" dirty="0"/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Verwendete Software</a:t>
            </a:r>
          </a:p>
        </p:txBody>
      </p:sp>
    </p:spTree>
    <p:extLst>
      <p:ext uri="{BB962C8B-B14F-4D97-AF65-F5344CB8AC3E}">
        <p14:creationId xmlns:p14="http://schemas.microsoft.com/office/powerpoint/2010/main" val="78401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platzhalter 10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Falls Tool auch ohne Arzt nutzbar sein soll, dann Komponentenbezeichnungen und einblendbare Info-Hilfs-Boxen</a:t>
            </a:r>
          </a:p>
          <a:p>
            <a:r>
              <a:rPr lang="de-DE" dirty="0"/>
              <a:t>...</a:t>
            </a:r>
          </a:p>
        </p:txBody>
      </p:sp>
      <p:sp>
        <p:nvSpPr>
          <p:cNvPr id="118" name="Titel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Weiterführende Ideen</a:t>
            </a:r>
          </a:p>
        </p:txBody>
      </p:sp>
    </p:spTree>
    <p:extLst>
      <p:ext uri="{BB962C8B-B14F-4D97-AF65-F5344CB8AC3E}">
        <p14:creationId xmlns:p14="http://schemas.microsoft.com/office/powerpoint/2010/main" val="368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-68262" y="2107704"/>
            <a:ext cx="8605837" cy="457200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Zeit für Praxis!</a:t>
            </a:r>
            <a:br>
              <a:rPr lang="de-DE" dirty="0">
                <a:solidFill>
                  <a:srgbClr val="000000"/>
                </a:solidFill>
              </a:rPr>
            </a:br>
            <a:br>
              <a:rPr lang="de-DE" dirty="0">
                <a:solidFill>
                  <a:srgbClr val="000000"/>
                </a:solidFill>
              </a:rPr>
            </a:br>
            <a:r>
              <a:rPr lang="en-US" b="0" dirty="0">
                <a:hlinkClick r:id="rId2"/>
              </a:rPr>
              <a:t>https://zykel.shinyapps.io/infovis_project_group_f/</a:t>
            </a:r>
            <a:endParaRPr lang="de-D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Ovgu_INF (1)</Template>
  <TotalTime>0</TotalTime>
  <Words>124</Words>
  <Application>Microsoft Office PowerPoint</Application>
  <PresentationFormat>Bildschirmpräsentation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Lucida Grande</vt:lpstr>
      <vt:lpstr>Lucida Grande CY</vt:lpstr>
      <vt:lpstr>Lucida Sans Unicode</vt:lpstr>
      <vt:lpstr>ヒラギノ角ゴ Pro W3</vt:lpstr>
      <vt:lpstr>Ovgu_INF</vt:lpstr>
      <vt:lpstr>PowerPoint-Präsentation</vt:lpstr>
      <vt:lpstr>Tool für Therapieempfehlung</vt:lpstr>
      <vt:lpstr>Überblick</vt:lpstr>
      <vt:lpstr>Detailansicht</vt:lpstr>
      <vt:lpstr>Detailansicht – Veränderte Werte</vt:lpstr>
      <vt:lpstr>Zeitlicher Überblick</vt:lpstr>
      <vt:lpstr>Verwendete Software</vt:lpstr>
      <vt:lpstr>Weiterführende Ideen</vt:lpstr>
      <vt:lpstr>Zeit für Praxis!  https://zykel.shinyapps.io/infovis_project_group_f/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Mayer</dc:creator>
  <cp:lastModifiedBy>Benedikt Mayer</cp:lastModifiedBy>
  <cp:revision>11</cp:revision>
  <cp:lastPrinted>2009-04-03T10:08:54Z</cp:lastPrinted>
  <dcterms:created xsi:type="dcterms:W3CDTF">2018-04-20T15:29:52Z</dcterms:created>
  <dcterms:modified xsi:type="dcterms:W3CDTF">2018-06-24T12:31:31Z</dcterms:modified>
</cp:coreProperties>
</file>