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74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8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4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94CFB1-D59C-4A37-9CF9-842C7AEAF9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A4D5B7-43C7-4302-A7A7-2A7E40F444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9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1825" y="1223493"/>
            <a:ext cx="10354614" cy="2915762"/>
          </a:xfrm>
        </p:spPr>
        <p:txBody>
          <a:bodyPr>
            <a:noAutofit/>
          </a:bodyPr>
          <a:lstStyle/>
          <a:p>
            <a:r>
              <a:rPr lang="fr-CM" sz="4400" dirty="0" smtClean="0">
                <a:latin typeface="Bahnschrift SemiBold" panose="020B0502040204020203" pitchFamily="34" charset="0"/>
                <a:ea typeface="Gadugi" panose="020B0502040204020203" pitchFamily="34" charset="0"/>
              </a:rPr>
              <a:t>Intégration de </a:t>
            </a:r>
            <a:r>
              <a:rPr lang="fr-CM" sz="4400" b="1" dirty="0" smtClean="0">
                <a:solidFill>
                  <a:srgbClr val="FFC000"/>
                </a:solidFill>
                <a:latin typeface="Bahnschrift SemiBold" panose="020B0502040204020203" pitchFamily="34" charset="0"/>
                <a:ea typeface="Gadugi" panose="020B0502040204020203" pitchFamily="34" charset="0"/>
              </a:rPr>
              <a:t>l’IA</a:t>
            </a:r>
            <a:r>
              <a:rPr lang="fr-CM" sz="4400" dirty="0" smtClean="0">
                <a:latin typeface="Bahnschrift SemiBold" panose="020B0502040204020203" pitchFamily="34" charset="0"/>
                <a:ea typeface="Gadugi" panose="020B0502040204020203" pitchFamily="34" charset="0"/>
              </a:rPr>
              <a:t> et des techniques </a:t>
            </a:r>
            <a:r>
              <a:rPr lang="fr-CM" sz="4400" b="1" dirty="0" smtClean="0">
                <a:solidFill>
                  <a:srgbClr val="FFC000"/>
                </a:solidFill>
                <a:latin typeface="Bahnschrift SemiBold" panose="020B0502040204020203" pitchFamily="34" charset="0"/>
                <a:ea typeface="Gadugi" panose="020B0502040204020203" pitchFamily="34" charset="0"/>
              </a:rPr>
              <a:t>Big Data </a:t>
            </a:r>
            <a:r>
              <a:rPr lang="fr-CM" sz="4400" dirty="0" smtClean="0">
                <a:latin typeface="Bahnschrift SemiBold" panose="020B0502040204020203" pitchFamily="34" charset="0"/>
                <a:ea typeface="Gadugi" panose="020B0502040204020203" pitchFamily="34" charset="0"/>
              </a:rPr>
              <a:t>pour l’assistance, la visualisation et la prédiction dans un ERP hospitalier : </a:t>
            </a:r>
            <a:r>
              <a:rPr lang="fr-CM" sz="4400" b="1" dirty="0" smtClean="0">
                <a:solidFill>
                  <a:srgbClr val="FFC000"/>
                </a:solidFill>
                <a:latin typeface="Bahnschrift SemiBold" panose="020B0502040204020203" pitchFamily="34" charset="0"/>
                <a:ea typeface="Gadugi" panose="020B0502040204020203" pitchFamily="34" charset="0"/>
              </a:rPr>
              <a:t>cas de l’ERP Uptiimum</a:t>
            </a:r>
            <a:endParaRPr lang="en-US" sz="4400" b="1" dirty="0">
              <a:solidFill>
                <a:srgbClr val="FFC000"/>
              </a:solidFill>
              <a:latin typeface="Bahnschrift SemiBold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39115" y="4898043"/>
            <a:ext cx="9440034" cy="1049867"/>
          </a:xfrm>
        </p:spPr>
        <p:txBody>
          <a:bodyPr>
            <a:normAutofit/>
          </a:bodyPr>
          <a:lstStyle/>
          <a:p>
            <a:r>
              <a:rPr lang="fr-CM" sz="2800" b="1" dirty="0" smtClean="0">
                <a:latin typeface="Algerian" panose="04020705040A02060702" pitchFamily="82" charset="0"/>
              </a:rPr>
              <a:t>TATOU </a:t>
            </a:r>
            <a:r>
              <a:rPr lang="fr-CM" sz="2800" b="1" dirty="0" smtClean="0">
                <a:latin typeface="Algerian" panose="04020705040A02060702" pitchFamily="82" charset="0"/>
              </a:rPr>
              <a:t>TATOU</a:t>
            </a:r>
            <a:r>
              <a:rPr lang="fr-CM" sz="2800" b="1" dirty="0" smtClean="0">
                <a:latin typeface="Algerian" panose="04020705040A02060702" pitchFamily="82" charset="0"/>
              </a:rPr>
              <a:t> Josias Nathan</a:t>
            </a:r>
            <a:endParaRPr lang="en-US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Objectifs spécifiques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244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Mettre </a:t>
            </a:r>
            <a:r>
              <a:rPr lang="fr-CM" sz="3200" dirty="0"/>
              <a:t>en œuvre un assistant conversationnel intelligent</a:t>
            </a:r>
          </a:p>
          <a:p>
            <a:r>
              <a:rPr lang="fr-CM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Concevoir et intégrer des tableaux de bord décisionnels dynamiques</a:t>
            </a:r>
            <a:endParaRPr lang="fr-CM" sz="3200" dirty="0"/>
          </a:p>
          <a:p>
            <a:r>
              <a:rPr lang="fr-CM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Développer un module d’analyse </a:t>
            </a:r>
            <a:r>
              <a:rPr lang="fr-CM" sz="3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prédictive</a:t>
            </a:r>
          </a:p>
        </p:txBody>
      </p:sp>
    </p:spTree>
    <p:extLst>
      <p:ext uri="{BB962C8B-B14F-4D97-AF65-F5344CB8AC3E}">
        <p14:creationId xmlns:p14="http://schemas.microsoft.com/office/powerpoint/2010/main" val="13959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Justifications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244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Scientifique</a:t>
            </a:r>
            <a:endParaRPr lang="fr-CM" sz="3200" dirty="0"/>
          </a:p>
          <a:p>
            <a:r>
              <a:rPr lang="fr-CM" sz="3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Pratique</a:t>
            </a:r>
          </a:p>
          <a:p>
            <a:r>
              <a:rPr lang="fr-CM" sz="3200" dirty="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Économique </a:t>
            </a:r>
          </a:p>
          <a:p>
            <a:r>
              <a:rPr lang="fr-CM" sz="3200" dirty="0" smtClean="0"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Pédagogique</a:t>
            </a:r>
            <a:endParaRPr lang="fr-CM" sz="3200" dirty="0"/>
          </a:p>
          <a:p>
            <a:r>
              <a:rPr lang="fr-CM" sz="3200" smtClean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</a:t>
            </a:r>
            <a:endParaRPr lang="fr-CM" sz="3200" dirty="0" smtClean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431" y="751268"/>
            <a:ext cx="10353762" cy="970450"/>
          </a:xfrm>
        </p:spPr>
        <p:txBody>
          <a:bodyPr/>
          <a:lstStyle/>
          <a:p>
            <a:r>
              <a:rPr lang="fr-CM" dirty="0" smtClean="0">
                <a:solidFill>
                  <a:srgbClr val="FFC000"/>
                </a:solidFill>
              </a:rPr>
              <a:t>INTRODUCTION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184251" y="1721718"/>
            <a:ext cx="10353762" cy="4058751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"/>
            </a:pPr>
            <a:r>
              <a:rPr lang="fr-CM" sz="3600" dirty="0" smtClean="0"/>
              <a:t>C’est quoi Uptiimum ?</a:t>
            </a:r>
          </a:p>
          <a:p>
            <a:pPr>
              <a:buFont typeface="Wingdings 2" panose="05020102010507070707" pitchFamily="18" charset="2"/>
              <a:buChar char=""/>
            </a:pPr>
            <a:r>
              <a:rPr lang="fr-CM" sz="3600" dirty="0" smtClean="0"/>
              <a:t>Qui conçoit Uptiimum ?</a:t>
            </a:r>
          </a:p>
          <a:p>
            <a:pPr>
              <a:buFont typeface="Wingdings 2" panose="05020102010507070707" pitchFamily="18" charset="2"/>
              <a:buChar char=""/>
            </a:pPr>
            <a:r>
              <a:rPr lang="fr-CM" sz="3600" dirty="0" smtClean="0"/>
              <a:t>Pour qui est Uptiimum 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Contexte de l’étude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M" sz="3600" dirty="0"/>
              <a:t>Documentation pour l’ERP non existante,</a:t>
            </a:r>
          </a:p>
          <a:p>
            <a:r>
              <a:rPr lang="fr-CM" sz="3600" dirty="0"/>
              <a:t>Performance de la structure non suivies</a:t>
            </a:r>
          </a:p>
          <a:p>
            <a:r>
              <a:rPr lang="fr-CM" sz="3600" dirty="0"/>
              <a:t>Aucun modèle de prédiction pour une gestion proactive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Problématique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CM" sz="3600" dirty="0"/>
              <a:t>Comment faciliter l’utilisation, assurer un suivi analytique en temps réel, et intégrer une capacité de prédiction des dynamiques hospitalières à travers un ERP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91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Problème générale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000" lvl="1" indent="0">
              <a:buNone/>
            </a:pPr>
            <a:r>
              <a:rPr lang="fr-CM" sz="3600" dirty="0" smtClean="0"/>
              <a:t>L’ERP </a:t>
            </a:r>
            <a:r>
              <a:rPr lang="fr-CM" sz="3600" dirty="0"/>
              <a:t>ne </a:t>
            </a:r>
            <a:r>
              <a:rPr lang="fr-CM" sz="3600" dirty="0"/>
              <a:t>dispose pas à ce jour de fonctionnalités facilitant sa prise en main, ni d’outils d’analyse ou de projection basés sur les données hospitalières collectées.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89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Problèmes spécifiques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244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Aucun moyen intuitif pour s’approprier les fonctionnalités de l’ERP;</a:t>
            </a:r>
            <a:endParaRPr lang="fr-CM" sz="3200" dirty="0"/>
          </a:p>
          <a:p>
            <a:r>
              <a:rPr lang="fr-CM" sz="3200" dirty="0" smtClean="0"/>
              <a:t>Aucun </a:t>
            </a:r>
            <a:r>
              <a:rPr lang="fr-CM" sz="3200" dirty="0"/>
              <a:t>tableau de bord décisionnel ou indicateur visuel permettant de suivre l’évolution des activités médicales ou administratives.</a:t>
            </a:r>
          </a:p>
          <a:p>
            <a:r>
              <a:rPr lang="fr-CM" sz="3200" dirty="0" smtClean="0"/>
              <a:t>Aucun </a:t>
            </a:r>
            <a:r>
              <a:rPr lang="fr-CM" sz="3200" dirty="0"/>
              <a:t>mécanisme structuré pour exploiter les données accumulées à des fins prédictives.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Hypothèse générale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5776"/>
          </a:xfrm>
        </p:spPr>
        <p:txBody>
          <a:bodyPr>
            <a:normAutofit fontScale="85000" lnSpcReduction="10000"/>
          </a:bodyPr>
          <a:lstStyle/>
          <a:p>
            <a:pPr marL="450000" lvl="1" indent="0">
              <a:buNone/>
            </a:pPr>
            <a:r>
              <a:rPr lang="fr-CM" sz="3600" dirty="0"/>
              <a:t>L'intégration d’un </a:t>
            </a:r>
            <a:r>
              <a:rPr lang="fr-CM" sz="3600" dirty="0">
                <a:solidFill>
                  <a:srgbClr val="00B0F0"/>
                </a:solidFill>
              </a:rPr>
              <a:t>chatbot</a:t>
            </a:r>
            <a:r>
              <a:rPr lang="fr-CM" sz="3600" dirty="0"/>
              <a:t> intelligent à interface vocale et textuelle basé sur le traitement du langage naturel (NLP), combinée à des </a:t>
            </a:r>
            <a:r>
              <a:rPr lang="fr-CM" sz="3600" dirty="0">
                <a:solidFill>
                  <a:srgbClr val="00B0F0"/>
                </a:solidFill>
              </a:rPr>
              <a:t>Dashboard</a:t>
            </a:r>
            <a:r>
              <a:rPr lang="fr-CM" sz="3600" dirty="0"/>
              <a:t> de Business Intelligence interactifs et à un </a:t>
            </a:r>
            <a:r>
              <a:rPr lang="fr-CM" sz="3600" dirty="0">
                <a:solidFill>
                  <a:srgbClr val="00B0F0"/>
                </a:solidFill>
              </a:rPr>
              <a:t>module de prédiction</a:t>
            </a:r>
            <a:r>
              <a:rPr lang="fr-CM" sz="3600" dirty="0"/>
              <a:t> fondé sur l’analyse des données hospitalières, améliorerait sensiblement l’accessibilité de l’ERP Uptiimum, renforcerait le suivi analytique des performances, et permettrait d’anticiper les dynamiques opérationnelles, conduisant ainsi à une meilleure appropriation du système par les utilisateurs et à une prise de décision plus efficace dans les structures sanitaires.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34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Hypothèses spécifiques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2441"/>
          </a:xfrm>
        </p:spPr>
        <p:txBody>
          <a:bodyPr>
            <a:normAutofit/>
          </a:bodyPr>
          <a:lstStyle/>
          <a:p>
            <a:r>
              <a:rPr lang="fr-CM" sz="3200" dirty="0" smtClean="0"/>
              <a:t>L’exploitation </a:t>
            </a:r>
            <a:r>
              <a:rPr lang="fr-CM" sz="3200" dirty="0"/>
              <a:t>intelligente de la documentation via un assistant vocal/ChatBot</a:t>
            </a:r>
          </a:p>
          <a:p>
            <a:r>
              <a:rPr lang="fr-CM" sz="3200" dirty="0" smtClean="0"/>
              <a:t>Créer des </a:t>
            </a:r>
            <a:r>
              <a:rPr lang="fr-CM" sz="3200" dirty="0"/>
              <a:t>tableaux de bord décisionnels</a:t>
            </a:r>
          </a:p>
          <a:p>
            <a:r>
              <a:rPr lang="fr-CM" sz="3200" dirty="0" smtClean="0"/>
              <a:t>Intégrer un </a:t>
            </a:r>
            <a:r>
              <a:rPr lang="fr-CM" sz="3200" dirty="0"/>
              <a:t>module de prédiction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M" sz="4800" u="sng" dirty="0" smtClean="0">
                <a:solidFill>
                  <a:srgbClr val="FFC000"/>
                </a:solidFill>
              </a:rPr>
              <a:t>Objectif général</a:t>
            </a:r>
            <a:endParaRPr lang="en-US" sz="4800" u="sng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5776"/>
          </a:xfrm>
        </p:spPr>
        <p:txBody>
          <a:bodyPr>
            <a:normAutofit/>
          </a:bodyPr>
          <a:lstStyle/>
          <a:p>
            <a:pPr marL="450000" lvl="1" indent="0">
              <a:buNone/>
            </a:pPr>
            <a:r>
              <a:rPr lang="fr-CM" sz="3600" dirty="0" smtClean="0"/>
              <a:t>Améliorer </a:t>
            </a:r>
            <a:r>
              <a:rPr lang="fr-CM" sz="3600" dirty="0"/>
              <a:t>l’accessibilité à l’ERP Uptiimum, renforcer le suivi analytique des performances </a:t>
            </a:r>
            <a:r>
              <a:rPr lang="fr-CM" sz="3600" dirty="0" smtClean="0"/>
              <a:t>des différents </a:t>
            </a:r>
            <a:r>
              <a:rPr lang="fr-CM" sz="3600" dirty="0"/>
              <a:t>services de santé, et permettre l’anticipation de certaines dynamiques </a:t>
            </a:r>
            <a:r>
              <a:rPr lang="fr-CM" sz="3600" dirty="0" smtClean="0"/>
              <a:t>critiques</a:t>
            </a:r>
            <a:r>
              <a:rPr lang="fr-CM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26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182</TotalTime>
  <Words>332</Words>
  <Application>Microsoft Office PowerPoint</Application>
  <PresentationFormat>Grand écran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Algerian</vt:lpstr>
      <vt:lpstr>Bahnschrift SemiBold</vt:lpstr>
      <vt:lpstr>Calibri</vt:lpstr>
      <vt:lpstr>Calisto MT</vt:lpstr>
      <vt:lpstr>Cambria</vt:lpstr>
      <vt:lpstr>Gadugi</vt:lpstr>
      <vt:lpstr>Times New Roman</vt:lpstr>
      <vt:lpstr>Trebuchet MS</vt:lpstr>
      <vt:lpstr>Wingdings 2</vt:lpstr>
      <vt:lpstr>Ardoise</vt:lpstr>
      <vt:lpstr>Intégration de l’IA et des techniques Big Data pour l’assistance, la visualisation et la prédiction dans un ERP hospitalier : cas de l’ERP Uptiimum</vt:lpstr>
      <vt:lpstr>INTRODUCTION</vt:lpstr>
      <vt:lpstr>Contexte de l’étude</vt:lpstr>
      <vt:lpstr>Problématique</vt:lpstr>
      <vt:lpstr>Problème générale</vt:lpstr>
      <vt:lpstr>Problèmes spécifiques</vt:lpstr>
      <vt:lpstr>Hypothèse générale</vt:lpstr>
      <vt:lpstr>Hypothèses spécifiques</vt:lpstr>
      <vt:lpstr>Objectif général</vt:lpstr>
      <vt:lpstr>Objectifs spécifiques</vt:lpstr>
      <vt:lpstr>Justifications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Intégration de l’IA et des techniques Big Data pour l’assistance, la visualisation et la prédiction dans un ERP hospitalier : cas de l’ERP Uptiimum</dc:title>
  <dc:creator>Boniface Tatou</dc:creator>
  <cp:lastModifiedBy>Boniface Tatou</cp:lastModifiedBy>
  <cp:revision>16</cp:revision>
  <dcterms:created xsi:type="dcterms:W3CDTF">2025-08-06T19:15:19Z</dcterms:created>
  <dcterms:modified xsi:type="dcterms:W3CDTF">2025-08-06T22:17:41Z</dcterms:modified>
</cp:coreProperties>
</file>