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  <p:sldId id="263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4906" autoAdjust="0"/>
  </p:normalViewPr>
  <p:slideViewPr>
    <p:cSldViewPr snapToGrid="0">
      <p:cViewPr varScale="1">
        <p:scale>
          <a:sx n="51" d="100"/>
          <a:sy n="51" d="100"/>
        </p:scale>
        <p:origin x="14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17DC7F-B3D4-41A4-BDBD-764372463866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B718E3-4971-4414-9710-CD5B1E03284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288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M" dirty="0" smtClean="0"/>
              <a:t>Scientifique :</a:t>
            </a:r>
          </a:p>
          <a:p>
            <a:r>
              <a:rPr lang="fr-CM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permettre d’anticiper des tendances dans l’utilisation des ressources hospitalières, la gestion des stocks pharmaceutiques, ou encore le taux d’occupation des services.</a:t>
            </a:r>
          </a:p>
          <a:p>
            <a:endParaRPr lang="fr-CM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CM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Pratique :</a:t>
            </a:r>
          </a:p>
          <a:p>
            <a:pPr marL="171450" indent="-171450">
              <a:buFontTx/>
              <a:buChar char="-"/>
            </a:pPr>
            <a:r>
              <a:rPr lang="fr-CM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Offrir des </a:t>
            </a:r>
            <a:r>
              <a:rPr lang="fr-CM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prédictions automatisées</a:t>
            </a:r>
          </a:p>
          <a:p>
            <a:pPr marL="171450" indent="-171450">
              <a:buFontTx/>
              <a:buChar char="-"/>
            </a:pPr>
            <a:r>
              <a:rPr lang="fr-CM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Simplifiant la navigation à l’aide d’un </a:t>
            </a:r>
            <a:r>
              <a:rPr lang="fr-CM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chatbot vocal et</a:t>
            </a:r>
            <a:r>
              <a:rPr lang="fr-CM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textuel </a:t>
            </a:r>
            <a:r>
              <a:rPr lang="fr-CM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intelligent</a:t>
            </a:r>
            <a:r>
              <a:rPr lang="fr-CM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</a:p>
          <a:p>
            <a:pPr marL="171450" indent="-171450">
              <a:buFontTx/>
              <a:buChar char="-"/>
            </a:pPr>
            <a:endParaRPr lang="fr-CM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r>
              <a:rPr lang="fr-CM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Economique</a:t>
            </a:r>
            <a:r>
              <a:rPr lang="fr-CM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</a:t>
            </a:r>
          </a:p>
          <a:p>
            <a:pPr marL="171450" indent="-171450">
              <a:buFontTx/>
              <a:buChar char="-"/>
            </a:pPr>
            <a:r>
              <a:rPr lang="fr-CM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Réduction des coûts liés aux erreurs humaines ou à la mauvaise planification des ressources</a:t>
            </a:r>
          </a:p>
          <a:p>
            <a:pPr marL="171450" indent="-171450">
              <a:buFontTx/>
              <a:buChar char="-"/>
            </a:pPr>
            <a:r>
              <a:rPr lang="fr-CM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Amélioration de la gestion des flux, des achats, des stocks et du personnel grâce à des </a:t>
            </a:r>
            <a:r>
              <a:rPr lang="fr-CM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modèles prédictifs optimisant la planification</a:t>
            </a:r>
          </a:p>
          <a:p>
            <a:pPr marL="171450" indent="-171450">
              <a:buFontTx/>
              <a:buChar char="-"/>
            </a:pPr>
            <a:r>
              <a:rPr lang="fr-CM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Limitation des dépenses liées à la formation grâce à une </a:t>
            </a:r>
            <a:r>
              <a:rPr lang="fr-CM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interface utilisateur guidée et intelligente</a:t>
            </a:r>
          </a:p>
          <a:p>
            <a:pPr marL="171450" indent="-171450">
              <a:buFontTx/>
              <a:buChar char="-"/>
            </a:pPr>
            <a:endParaRPr lang="fr-CM" sz="12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r>
              <a:rPr lang="fr-CM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Pédagogique</a:t>
            </a:r>
            <a:r>
              <a:rPr lang="fr-CM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M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fr-CM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Les techniques avancées de Machine/Deep Learning appliquées à des environnements réels.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M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fr-CM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L’architecture des ERP développés sous </a:t>
            </a:r>
            <a:r>
              <a:rPr lang="fr-CM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Laravel</a:t>
            </a:r>
            <a:r>
              <a:rPr lang="fr-CM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et les défis d’intégration de l’IA dans ce contexte.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r>
              <a:rPr lang="fr-CM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L’interaction homme-machine à travers la </a:t>
            </a:r>
            <a:r>
              <a:rPr lang="fr-CM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vocalisation des interfaces</a:t>
            </a:r>
            <a:r>
              <a:rPr lang="fr-CM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sujet encore peu exploité dans les contextes hospitaliers francophones.</a:t>
            </a:r>
          </a:p>
          <a:p>
            <a:pPr marL="171450" indent="-171450">
              <a:buFontTx/>
              <a:buChar char="-"/>
            </a:pPr>
            <a:endParaRPr lang="fr-CM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r>
              <a:rPr lang="fr-CM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Social :</a:t>
            </a:r>
          </a:p>
          <a:p>
            <a:pPr marL="171450" indent="-171450">
              <a:buFontTx/>
              <a:buChar char="-"/>
            </a:pPr>
            <a:r>
              <a:rPr lang="fr-CM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L’</a:t>
            </a:r>
            <a:r>
              <a:rPr lang="fr-CM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efficacité des soins</a:t>
            </a:r>
          </a:p>
          <a:p>
            <a:pPr marL="171450" indent="-171450">
              <a:buFontTx/>
              <a:buChar char="-"/>
            </a:pPr>
            <a:r>
              <a:rPr lang="fr-CM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L’</a:t>
            </a:r>
            <a:r>
              <a:rPr lang="fr-CM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accessibilité</a:t>
            </a:r>
            <a:r>
              <a:rPr lang="fr-CM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des outils numériques</a:t>
            </a:r>
            <a:endParaRPr lang="fr-CM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B718E3-4971-4414-9710-CD5B1E03284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5354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CM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Thématique:</a:t>
            </a:r>
          </a:p>
          <a:p>
            <a:pPr lvl="0"/>
            <a:r>
              <a:rPr lang="fr-CM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Faciliter l’utilisation de la plateforme via un </a:t>
            </a:r>
            <a:r>
              <a:rPr lang="fr-CM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assistant vocal intelligent</a:t>
            </a:r>
            <a:r>
              <a:rPr lang="fr-CM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fr-CM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Assurer un </a:t>
            </a:r>
            <a:r>
              <a:rPr lang="fr-CM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suivi des performances</a:t>
            </a:r>
            <a:r>
              <a:rPr lang="fr-CM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des différents départements de l’établissement à travers des </a:t>
            </a:r>
            <a:r>
              <a:rPr lang="fr-CM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Dashboard interactifs</a:t>
            </a:r>
            <a:r>
              <a:rPr lang="fr-CM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et des </a:t>
            </a:r>
            <a:r>
              <a:rPr lang="fr-CM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modèles prédictifs</a:t>
            </a:r>
            <a:r>
              <a:rPr lang="fr-CM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CM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Elle n’a pas pour objectif de redéfinir l’architecture globale de l’ERP, ni d’élaborer l’intégralité de ses fonctionnalités de gestion hospitalière. L’accent est mis spécifiquement sur les </a:t>
            </a:r>
            <a:r>
              <a:rPr lang="fr-CM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modules IA et analytique</a:t>
            </a:r>
            <a:r>
              <a:rPr lang="fr-CM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fr-CM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CM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Spatio-temporelle</a:t>
            </a:r>
            <a:r>
              <a:rPr lang="fr-CM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</a:t>
            </a:r>
          </a:p>
          <a:p>
            <a:r>
              <a:rPr lang="fr-CM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fr-CM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l’hôpital SAINTE THÉRÈSE sis à NGOUSSO Yaoundé</a:t>
            </a:r>
            <a:endParaRPr lang="fr-CM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r>
              <a:rPr lang="fr-CM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 mois et une semaine </a:t>
            </a:r>
          </a:p>
          <a:p>
            <a:endParaRPr lang="fr-CM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CM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Technologique :</a:t>
            </a:r>
          </a:p>
          <a:p>
            <a:pPr lvl="0"/>
            <a:r>
              <a:rPr lang="fr-CM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fr-CM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Technologies de </a:t>
            </a:r>
            <a:r>
              <a:rPr lang="fr-CM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visualisation de données</a:t>
            </a:r>
            <a:r>
              <a:rPr lang="fr-CM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(type Chart.js, </a:t>
            </a:r>
            <a:r>
              <a:rPr lang="fr-CM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Plotly</a:t>
            </a:r>
            <a:r>
              <a:rPr lang="fr-CM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etc.),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fr-CM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Bibliothèques de </a:t>
            </a:r>
            <a:r>
              <a:rPr lang="fr-CM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Machine/Deep Learning</a:t>
            </a:r>
            <a:r>
              <a:rPr lang="fr-CM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pour le traitement prédictif (Python via des APIs, ou intégration avec des services comme </a:t>
            </a:r>
            <a:r>
              <a:rPr lang="fr-CM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Hugging</a:t>
            </a:r>
            <a:r>
              <a:rPr lang="fr-CM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Face),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Outils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vocalisation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(text-to-speech / speech-to-text) et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textuels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(Text Generator) pour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l’agent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conversationnel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fr-CM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fr-CM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fr-CM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CM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Fonctionnelle</a:t>
            </a:r>
            <a:r>
              <a:rPr lang="fr-CM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</a:t>
            </a:r>
          </a:p>
          <a:p>
            <a:r>
              <a:rPr lang="fr-CM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Les prédictions proposées et les Dashboard se limitent à des cas simples (par exemple : taux d’occupation estimé, évolution du stock de médicaments, etc.) et n’intègrent pas encore des modèles complexes ou auto-apprenants en continu. </a:t>
            </a:r>
          </a:p>
          <a:p>
            <a:endParaRPr lang="fr-CM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fr-CM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fr-CM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B718E3-4971-4414-9710-CD5B1E03284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4073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4CFB1-D59C-4A37-9CF9-842C7AEAF981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4D5B7-43C7-4302-A7A7-2A7E40F444D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57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4CFB1-D59C-4A37-9CF9-842C7AEAF981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4D5B7-43C7-4302-A7A7-2A7E40F444D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540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4CFB1-D59C-4A37-9CF9-842C7AEAF981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4D5B7-43C7-4302-A7A7-2A7E40F444D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8174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4CFB1-D59C-4A37-9CF9-842C7AEAF981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4D5B7-43C7-4302-A7A7-2A7E40F444DC}" type="slidenum">
              <a:rPr lang="en-US" smtClean="0"/>
              <a:t>‹N°›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917413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4CFB1-D59C-4A37-9CF9-842C7AEAF981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4D5B7-43C7-4302-A7A7-2A7E40F444D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8586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4CFB1-D59C-4A37-9CF9-842C7AEAF981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4D5B7-43C7-4302-A7A7-2A7E40F444D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068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4CFB1-D59C-4A37-9CF9-842C7AEAF981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4D5B7-43C7-4302-A7A7-2A7E40F444D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3466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4CFB1-D59C-4A37-9CF9-842C7AEAF981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4D5B7-43C7-4302-A7A7-2A7E40F444D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1680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4CFB1-D59C-4A37-9CF9-842C7AEAF981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4D5B7-43C7-4302-A7A7-2A7E40F444D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615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4CFB1-D59C-4A37-9CF9-842C7AEAF981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4D5B7-43C7-4302-A7A7-2A7E40F444D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582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4CFB1-D59C-4A37-9CF9-842C7AEAF981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4D5B7-43C7-4302-A7A7-2A7E40F444D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161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4CFB1-D59C-4A37-9CF9-842C7AEAF981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4D5B7-43C7-4302-A7A7-2A7E40F444D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438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4CFB1-D59C-4A37-9CF9-842C7AEAF981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4D5B7-43C7-4302-A7A7-2A7E40F444D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436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4CFB1-D59C-4A37-9CF9-842C7AEAF981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4D5B7-43C7-4302-A7A7-2A7E40F444D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434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4CFB1-D59C-4A37-9CF9-842C7AEAF981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4D5B7-43C7-4302-A7A7-2A7E40F444D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292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4CFB1-D59C-4A37-9CF9-842C7AEAF981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4D5B7-43C7-4302-A7A7-2A7E40F444D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915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4CFB1-D59C-4A37-9CF9-842C7AEAF981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4D5B7-43C7-4302-A7A7-2A7E40F444D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302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794CFB1-D59C-4A37-9CF9-842C7AEAF981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EA4D5B7-43C7-4302-A7A7-2A7E40F444D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2892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81825" y="1223493"/>
            <a:ext cx="10354614" cy="2915762"/>
          </a:xfrm>
        </p:spPr>
        <p:txBody>
          <a:bodyPr>
            <a:noAutofit/>
          </a:bodyPr>
          <a:lstStyle/>
          <a:p>
            <a:r>
              <a:rPr lang="fr-CM" sz="4400" dirty="0" smtClean="0">
                <a:latin typeface="Bahnschrift SemiBold" panose="020B0502040204020203" pitchFamily="34" charset="0"/>
                <a:ea typeface="Gadugi" panose="020B0502040204020203" pitchFamily="34" charset="0"/>
              </a:rPr>
              <a:t>Intégration de </a:t>
            </a:r>
            <a:r>
              <a:rPr lang="fr-CM" sz="4400" b="1" dirty="0" smtClean="0">
                <a:solidFill>
                  <a:srgbClr val="FFC000"/>
                </a:solidFill>
                <a:latin typeface="Bahnschrift SemiBold" panose="020B0502040204020203" pitchFamily="34" charset="0"/>
                <a:ea typeface="Gadugi" panose="020B0502040204020203" pitchFamily="34" charset="0"/>
              </a:rPr>
              <a:t>l’IA</a:t>
            </a:r>
            <a:r>
              <a:rPr lang="fr-CM" sz="4400" dirty="0" smtClean="0">
                <a:latin typeface="Bahnschrift SemiBold" panose="020B0502040204020203" pitchFamily="34" charset="0"/>
                <a:ea typeface="Gadugi" panose="020B0502040204020203" pitchFamily="34" charset="0"/>
              </a:rPr>
              <a:t> et des techniques </a:t>
            </a:r>
            <a:r>
              <a:rPr lang="fr-CM" sz="4400" b="1" dirty="0" smtClean="0">
                <a:solidFill>
                  <a:srgbClr val="FFC000"/>
                </a:solidFill>
                <a:latin typeface="Bahnschrift SemiBold" panose="020B0502040204020203" pitchFamily="34" charset="0"/>
                <a:ea typeface="Gadugi" panose="020B0502040204020203" pitchFamily="34" charset="0"/>
              </a:rPr>
              <a:t>Big Data </a:t>
            </a:r>
            <a:r>
              <a:rPr lang="fr-CM" sz="4400" dirty="0" smtClean="0">
                <a:latin typeface="Bahnschrift SemiBold" panose="020B0502040204020203" pitchFamily="34" charset="0"/>
                <a:ea typeface="Gadugi" panose="020B0502040204020203" pitchFamily="34" charset="0"/>
              </a:rPr>
              <a:t>pour l’assistance, la visualisation et la prédiction dans un ERP hospitalier : </a:t>
            </a:r>
            <a:r>
              <a:rPr lang="fr-CM" sz="4400" b="1" dirty="0" smtClean="0">
                <a:solidFill>
                  <a:srgbClr val="FFC000"/>
                </a:solidFill>
                <a:latin typeface="Bahnschrift SemiBold" panose="020B0502040204020203" pitchFamily="34" charset="0"/>
                <a:ea typeface="Gadugi" panose="020B0502040204020203" pitchFamily="34" charset="0"/>
              </a:rPr>
              <a:t>cas de l’ERP Uptiimum</a:t>
            </a:r>
            <a:endParaRPr lang="en-US" sz="4400" b="1" dirty="0">
              <a:solidFill>
                <a:srgbClr val="FFC000"/>
              </a:solidFill>
              <a:latin typeface="Bahnschrift SemiBold" panose="020B0502040204020203" pitchFamily="34" charset="0"/>
              <a:ea typeface="Gadugi" panose="020B0502040204020203" pitchFamily="34" charset="0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39115" y="4898043"/>
            <a:ext cx="9440034" cy="1049867"/>
          </a:xfrm>
        </p:spPr>
        <p:txBody>
          <a:bodyPr>
            <a:normAutofit/>
          </a:bodyPr>
          <a:lstStyle/>
          <a:p>
            <a:r>
              <a:rPr lang="fr-CM" sz="2800" b="1" dirty="0" smtClean="0">
                <a:latin typeface="Algerian" panose="04020705040A02060702" pitchFamily="82" charset="0"/>
              </a:rPr>
              <a:t>TATOU TATOU Josias Nathan</a:t>
            </a:r>
            <a:endParaRPr lang="en-US" sz="2800" b="1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5817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M" sz="4800" u="sng" dirty="0" smtClean="0">
                <a:solidFill>
                  <a:srgbClr val="FFC000"/>
                </a:solidFill>
              </a:rPr>
              <a:t>Objectifs spécifiques</a:t>
            </a:r>
            <a:endParaRPr lang="en-US" sz="4800" u="sng" dirty="0">
              <a:solidFill>
                <a:srgbClr val="FFC00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552441"/>
          </a:xfrm>
        </p:spPr>
        <p:txBody>
          <a:bodyPr>
            <a:normAutofit/>
          </a:bodyPr>
          <a:lstStyle/>
          <a:p>
            <a:r>
              <a:rPr lang="fr-CM" sz="3200" dirty="0" smtClean="0"/>
              <a:t>Mettre </a:t>
            </a:r>
            <a:r>
              <a:rPr lang="fr-CM" sz="3200" dirty="0"/>
              <a:t>en œuvre un assistant conversationnel intelligent</a:t>
            </a:r>
          </a:p>
          <a:p>
            <a:r>
              <a:rPr lang="fr-CM" sz="32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Concevoir et intégrer des tableaux de bord décisionnels dynamiques</a:t>
            </a:r>
            <a:endParaRPr lang="fr-CM" sz="3200" dirty="0"/>
          </a:p>
          <a:p>
            <a:r>
              <a:rPr lang="fr-CM" sz="32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Développer un module d’analyse </a:t>
            </a:r>
            <a:r>
              <a:rPr lang="fr-CM" sz="3200" dirty="0" smtClean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prédictive</a:t>
            </a:r>
          </a:p>
        </p:txBody>
      </p:sp>
    </p:spTree>
    <p:extLst>
      <p:ext uri="{BB962C8B-B14F-4D97-AF65-F5344CB8AC3E}">
        <p14:creationId xmlns:p14="http://schemas.microsoft.com/office/powerpoint/2010/main" val="1395989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M" sz="4800" u="sng" dirty="0" smtClean="0">
                <a:solidFill>
                  <a:srgbClr val="FFC000"/>
                </a:solidFill>
              </a:rPr>
              <a:t>Justifications</a:t>
            </a:r>
            <a:endParaRPr lang="en-US" sz="4800" u="sng" dirty="0">
              <a:solidFill>
                <a:srgbClr val="FFC00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552441"/>
          </a:xfrm>
        </p:spPr>
        <p:txBody>
          <a:bodyPr>
            <a:normAutofit/>
          </a:bodyPr>
          <a:lstStyle/>
          <a:p>
            <a:r>
              <a:rPr lang="fr-CM" sz="3200" dirty="0" smtClean="0"/>
              <a:t>Scientifique</a:t>
            </a:r>
            <a:endParaRPr lang="fr-CM" sz="3200" dirty="0"/>
          </a:p>
          <a:p>
            <a:r>
              <a:rPr lang="fr-CM" sz="3200" dirty="0" smtClean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Pratique</a:t>
            </a:r>
          </a:p>
          <a:p>
            <a:r>
              <a:rPr lang="fr-CM" sz="3200" dirty="0" smtClean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Économique </a:t>
            </a:r>
          </a:p>
          <a:p>
            <a:r>
              <a:rPr lang="fr-CM" sz="3200" dirty="0" smtClean="0">
                <a:effectLst/>
                <a:latin typeface="Cambria" panose="02040503050406030204" pitchFamily="18" charset="0"/>
                <a:cs typeface="Times New Roman" panose="02020603050405020304" pitchFamily="18" charset="0"/>
              </a:rPr>
              <a:t>Pédagogique</a:t>
            </a:r>
            <a:endParaRPr lang="fr-CM" sz="3200" dirty="0"/>
          </a:p>
          <a:p>
            <a:r>
              <a:rPr lang="fr-CM" sz="3200" smtClean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Social</a:t>
            </a:r>
            <a:endParaRPr lang="fr-CM" sz="3200" dirty="0" smtClean="0">
              <a:effectLst/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8810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M" sz="4800" u="sng" dirty="0" smtClean="0">
                <a:solidFill>
                  <a:srgbClr val="FFC000"/>
                </a:solidFill>
              </a:rPr>
              <a:t>Délimitations</a:t>
            </a:r>
            <a:endParaRPr lang="en-US" sz="4800" u="sng" dirty="0">
              <a:solidFill>
                <a:srgbClr val="FFC00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552441"/>
          </a:xfrm>
        </p:spPr>
        <p:txBody>
          <a:bodyPr>
            <a:normAutofit/>
          </a:bodyPr>
          <a:lstStyle/>
          <a:p>
            <a:r>
              <a:rPr lang="fr-CM" sz="3200" dirty="0" smtClean="0"/>
              <a:t>Thématique</a:t>
            </a:r>
            <a:endParaRPr lang="fr-CM" sz="3200" dirty="0"/>
          </a:p>
          <a:p>
            <a:r>
              <a:rPr lang="fr-CM" sz="3200" dirty="0" smtClean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Spatio-temporelle</a:t>
            </a:r>
            <a:endParaRPr lang="fr-CM" sz="3200" dirty="0" smtClean="0">
              <a:effectLst/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CM" sz="3200" dirty="0" smtClean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Technologique</a:t>
            </a:r>
            <a:endParaRPr lang="fr-CM" sz="3200" dirty="0" smtClean="0">
              <a:effectLst/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CM" sz="3200" dirty="0" smtClean="0">
                <a:effectLst/>
                <a:latin typeface="Cambria" panose="02040503050406030204" pitchFamily="18" charset="0"/>
                <a:cs typeface="Times New Roman" panose="02020603050405020304" pitchFamily="18" charset="0"/>
              </a:rPr>
              <a:t>Fonctionnelle</a:t>
            </a:r>
            <a:endParaRPr lang="fr-CM" sz="3200" dirty="0" smtClean="0">
              <a:effectLst/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7778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52431" y="751268"/>
            <a:ext cx="10353762" cy="970450"/>
          </a:xfrm>
        </p:spPr>
        <p:txBody>
          <a:bodyPr/>
          <a:lstStyle/>
          <a:p>
            <a:r>
              <a:rPr lang="fr-CM" dirty="0" smtClean="0">
                <a:solidFill>
                  <a:srgbClr val="FFC000"/>
                </a:solidFill>
              </a:rPr>
              <a:t>INTRODUCTION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4" name="Espace réservé du contenu 2"/>
          <p:cNvSpPr>
            <a:spLocks noGrp="1"/>
          </p:cNvSpPr>
          <p:nvPr>
            <p:ph idx="1"/>
          </p:nvPr>
        </p:nvSpPr>
        <p:spPr>
          <a:xfrm>
            <a:off x="1184251" y="1721718"/>
            <a:ext cx="10353762" cy="4058751"/>
          </a:xfrm>
        </p:spPr>
        <p:txBody>
          <a:bodyPr/>
          <a:lstStyle/>
          <a:p>
            <a:pPr>
              <a:buFont typeface="Wingdings 2" panose="05020102010507070707" pitchFamily="18" charset="2"/>
              <a:buChar char=""/>
            </a:pPr>
            <a:r>
              <a:rPr lang="fr-CM" sz="3600" dirty="0" smtClean="0"/>
              <a:t>C’est quoi Uptiimum ?</a:t>
            </a:r>
          </a:p>
          <a:p>
            <a:pPr>
              <a:buFont typeface="Wingdings 2" panose="05020102010507070707" pitchFamily="18" charset="2"/>
              <a:buChar char=""/>
            </a:pPr>
            <a:r>
              <a:rPr lang="fr-CM" sz="3600" dirty="0" smtClean="0"/>
              <a:t>Qui conçoit Uptiimum ?</a:t>
            </a:r>
          </a:p>
          <a:p>
            <a:pPr>
              <a:buFont typeface="Wingdings 2" panose="05020102010507070707" pitchFamily="18" charset="2"/>
              <a:buChar char=""/>
            </a:pPr>
            <a:r>
              <a:rPr lang="fr-CM" sz="3600" dirty="0" smtClean="0"/>
              <a:t>Pour qui est Uptiimum ?</a:t>
            </a:r>
          </a:p>
          <a:p>
            <a:pPr marL="369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427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M" sz="4800" u="sng" dirty="0" smtClean="0">
                <a:solidFill>
                  <a:srgbClr val="FFC000"/>
                </a:solidFill>
              </a:rPr>
              <a:t>Contexte de l’étude</a:t>
            </a:r>
            <a:endParaRPr lang="en-US" sz="4800" u="sng" dirty="0">
              <a:solidFill>
                <a:srgbClr val="FFC00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M" sz="3600" dirty="0"/>
              <a:t>Documentation pour l’ERP non existante,</a:t>
            </a:r>
          </a:p>
          <a:p>
            <a:r>
              <a:rPr lang="fr-CM" sz="3600" dirty="0"/>
              <a:t>Performance de la structure non suivies</a:t>
            </a:r>
          </a:p>
          <a:p>
            <a:r>
              <a:rPr lang="fr-CM" sz="3600" dirty="0"/>
              <a:t>Aucun modèle de prédiction pour une gestion proactive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260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M" sz="4800" u="sng" dirty="0" smtClean="0">
                <a:solidFill>
                  <a:srgbClr val="FFC000"/>
                </a:solidFill>
              </a:rPr>
              <a:t>Problématique</a:t>
            </a:r>
            <a:endParaRPr lang="en-US" sz="4800" u="sng" dirty="0">
              <a:solidFill>
                <a:srgbClr val="FFC00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>
              <a:buNone/>
            </a:pPr>
            <a:r>
              <a:rPr lang="fr-CM" sz="3600" dirty="0"/>
              <a:t>Comment faciliter l’utilisation, assurer un suivi analytique en temps réel, et intégrer une capacité de prédiction des dynamiques hospitalières à travers un ERP ?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159127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M" sz="4800" u="sng" dirty="0" smtClean="0">
                <a:solidFill>
                  <a:srgbClr val="FFC000"/>
                </a:solidFill>
              </a:rPr>
              <a:t>Problème générale</a:t>
            </a:r>
            <a:endParaRPr lang="en-US" sz="4800" u="sng" dirty="0">
              <a:solidFill>
                <a:srgbClr val="FFC00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0000" lvl="1" indent="0">
              <a:buNone/>
            </a:pPr>
            <a:r>
              <a:rPr lang="fr-CM" sz="3600" dirty="0" smtClean="0"/>
              <a:t>L’ERP </a:t>
            </a:r>
            <a:r>
              <a:rPr lang="fr-CM" sz="3600" dirty="0"/>
              <a:t>ne dispose pas à ce jour de fonctionnalités facilitant sa prise en main, ni d’outils d’analyse ou de projection basés sur les données hospitalières collectées.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618996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M" sz="4800" u="sng" dirty="0" smtClean="0">
                <a:solidFill>
                  <a:srgbClr val="FFC000"/>
                </a:solidFill>
              </a:rPr>
              <a:t>Problèmes spécifiques</a:t>
            </a:r>
            <a:endParaRPr lang="en-US" sz="4800" u="sng" dirty="0">
              <a:solidFill>
                <a:srgbClr val="FFC00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552441"/>
          </a:xfrm>
        </p:spPr>
        <p:txBody>
          <a:bodyPr>
            <a:normAutofit/>
          </a:bodyPr>
          <a:lstStyle/>
          <a:p>
            <a:r>
              <a:rPr lang="fr-CM" sz="3200" dirty="0" smtClean="0"/>
              <a:t>Aucun moyen intuitif pour s’approprier les fonctionnalités de l’ERP;</a:t>
            </a:r>
            <a:endParaRPr lang="fr-CM" sz="3200" dirty="0"/>
          </a:p>
          <a:p>
            <a:r>
              <a:rPr lang="fr-CM" sz="3200" dirty="0" smtClean="0"/>
              <a:t>Aucun </a:t>
            </a:r>
            <a:r>
              <a:rPr lang="fr-CM" sz="3200" dirty="0"/>
              <a:t>tableau de bord décisionnel ou indicateur visuel permettant de suivre l’évolution des activités médicales ou administratives.</a:t>
            </a:r>
          </a:p>
          <a:p>
            <a:r>
              <a:rPr lang="fr-CM" sz="3200" dirty="0" smtClean="0"/>
              <a:t>Aucun </a:t>
            </a:r>
            <a:r>
              <a:rPr lang="fr-CM" sz="3200" dirty="0"/>
              <a:t>mécanisme structuré pour exploiter les données accumulées à des fins prédictives.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20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M" sz="4800" u="sng" dirty="0" smtClean="0">
                <a:solidFill>
                  <a:srgbClr val="FFC000"/>
                </a:solidFill>
              </a:rPr>
              <a:t>Hypothèse générale</a:t>
            </a:r>
            <a:endParaRPr lang="en-US" sz="4800" u="sng" dirty="0">
              <a:solidFill>
                <a:srgbClr val="FFC00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835776"/>
          </a:xfrm>
        </p:spPr>
        <p:txBody>
          <a:bodyPr>
            <a:normAutofit fontScale="85000" lnSpcReduction="10000"/>
          </a:bodyPr>
          <a:lstStyle/>
          <a:p>
            <a:pPr marL="450000" lvl="1" indent="0">
              <a:buNone/>
            </a:pPr>
            <a:r>
              <a:rPr lang="fr-CM" sz="3600" dirty="0"/>
              <a:t>L'intégration d’un </a:t>
            </a:r>
            <a:r>
              <a:rPr lang="fr-CM" sz="3600" dirty="0">
                <a:solidFill>
                  <a:srgbClr val="00B0F0"/>
                </a:solidFill>
              </a:rPr>
              <a:t>chatbot</a:t>
            </a:r>
            <a:r>
              <a:rPr lang="fr-CM" sz="3600" dirty="0"/>
              <a:t> intelligent à interface vocale et textuelle basé sur le traitement du langage naturel (NLP), combinée à des </a:t>
            </a:r>
            <a:r>
              <a:rPr lang="fr-CM" sz="3600" dirty="0">
                <a:solidFill>
                  <a:srgbClr val="00B0F0"/>
                </a:solidFill>
              </a:rPr>
              <a:t>Dashboard</a:t>
            </a:r>
            <a:r>
              <a:rPr lang="fr-CM" sz="3600" dirty="0"/>
              <a:t> de Business Intelligence interactifs et à un </a:t>
            </a:r>
            <a:r>
              <a:rPr lang="fr-CM" sz="3600" dirty="0">
                <a:solidFill>
                  <a:srgbClr val="00B0F0"/>
                </a:solidFill>
              </a:rPr>
              <a:t>module de prédiction</a:t>
            </a:r>
            <a:r>
              <a:rPr lang="fr-CM" sz="3600" dirty="0"/>
              <a:t> fondé sur l’analyse des données hospitalières, améliorerait sensiblement l’accessibilité de l’ERP Uptiimum, renforcerait le suivi analytique des performances, et permettrait d’anticiper les dynamiques opérationnelles, conduisant ainsi à une meilleure appropriation du système par les utilisateurs et à une prise de décision plus efficace dans les structures sanitaires.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773482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M" sz="4800" u="sng" dirty="0" smtClean="0">
                <a:solidFill>
                  <a:srgbClr val="FFC000"/>
                </a:solidFill>
              </a:rPr>
              <a:t>Hypothèses spécifiques</a:t>
            </a:r>
            <a:endParaRPr lang="en-US" sz="4800" u="sng" dirty="0">
              <a:solidFill>
                <a:srgbClr val="FFC00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552441"/>
          </a:xfrm>
        </p:spPr>
        <p:txBody>
          <a:bodyPr>
            <a:normAutofit/>
          </a:bodyPr>
          <a:lstStyle/>
          <a:p>
            <a:r>
              <a:rPr lang="fr-CM" sz="3200" dirty="0" smtClean="0"/>
              <a:t>L’exploitation </a:t>
            </a:r>
            <a:r>
              <a:rPr lang="fr-CM" sz="3200" dirty="0"/>
              <a:t>intelligente de la documentation via un assistant vocal/ChatBot</a:t>
            </a:r>
          </a:p>
          <a:p>
            <a:r>
              <a:rPr lang="fr-CM" sz="3200" dirty="0" smtClean="0"/>
              <a:t>Créer des </a:t>
            </a:r>
            <a:r>
              <a:rPr lang="fr-CM" sz="3200" dirty="0"/>
              <a:t>tableaux de bord décisionnels</a:t>
            </a:r>
          </a:p>
          <a:p>
            <a:r>
              <a:rPr lang="fr-CM" sz="3200" dirty="0" smtClean="0"/>
              <a:t>Intégrer un </a:t>
            </a:r>
            <a:r>
              <a:rPr lang="fr-CM" sz="3200" dirty="0"/>
              <a:t>module de prédiction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699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M" sz="4800" u="sng" dirty="0" smtClean="0">
                <a:solidFill>
                  <a:srgbClr val="FFC000"/>
                </a:solidFill>
              </a:rPr>
              <a:t>Objectif général</a:t>
            </a:r>
            <a:endParaRPr lang="en-US" sz="4800" u="sng" dirty="0">
              <a:solidFill>
                <a:srgbClr val="FFC00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835776"/>
          </a:xfrm>
        </p:spPr>
        <p:txBody>
          <a:bodyPr>
            <a:normAutofit/>
          </a:bodyPr>
          <a:lstStyle/>
          <a:p>
            <a:pPr marL="450000" lvl="1" indent="0">
              <a:buNone/>
            </a:pPr>
            <a:r>
              <a:rPr lang="fr-CM" sz="3600" dirty="0" smtClean="0"/>
              <a:t>Améliorer </a:t>
            </a:r>
            <a:r>
              <a:rPr lang="fr-CM" sz="3600" dirty="0"/>
              <a:t>l’accessibilité à l’ERP Uptiimum, renforcer le suivi analytique des performances </a:t>
            </a:r>
            <a:r>
              <a:rPr lang="fr-CM" sz="3600" dirty="0" smtClean="0"/>
              <a:t>des différents </a:t>
            </a:r>
            <a:r>
              <a:rPr lang="fr-CM" sz="3600" dirty="0"/>
              <a:t>services de santé, et permettre l’anticipation de certaines dynamiques </a:t>
            </a:r>
            <a:r>
              <a:rPr lang="fr-CM" sz="3600" dirty="0" smtClean="0"/>
              <a:t>critiques</a:t>
            </a:r>
            <a:r>
              <a:rPr lang="fr-CM" sz="3600" dirty="0"/>
              <a:t>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532635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oise">
  <a:themeElements>
    <a:clrScheme name="Ardois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826F61"/>
      </a:accent1>
      <a:accent2>
        <a:srgbClr val="A19C7F"/>
      </a:accent2>
      <a:accent3>
        <a:srgbClr val="9AA489"/>
      </a:accent3>
      <a:accent4>
        <a:srgbClr val="7C938B"/>
      </a:accent4>
      <a:accent5>
        <a:srgbClr val="7C7D92"/>
      </a:accent5>
      <a:accent6>
        <a:srgbClr val="897376"/>
      </a:accent6>
      <a:hlink>
        <a:srgbClr val="D29B73"/>
      </a:hlink>
      <a:folHlink>
        <a:srgbClr val="F4C5A4"/>
      </a:folHlink>
    </a:clrScheme>
    <a:fontScheme name="Ardois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rdois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FF747C5C-A8E8-4833-9E55-3D08FE4E487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TM04033929[[fn=Ardoise]]</Template>
  <TotalTime>221</TotalTime>
  <Words>682</Words>
  <Application>Microsoft Office PowerPoint</Application>
  <PresentationFormat>Grand écran</PresentationFormat>
  <Paragraphs>81</Paragraphs>
  <Slides>12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22" baseType="lpstr">
      <vt:lpstr>Algerian</vt:lpstr>
      <vt:lpstr>Bahnschrift SemiBold</vt:lpstr>
      <vt:lpstr>Calibri</vt:lpstr>
      <vt:lpstr>Calisto MT</vt:lpstr>
      <vt:lpstr>Cambria</vt:lpstr>
      <vt:lpstr>Gadugi</vt:lpstr>
      <vt:lpstr>Times New Roman</vt:lpstr>
      <vt:lpstr>Trebuchet MS</vt:lpstr>
      <vt:lpstr>Wingdings 2</vt:lpstr>
      <vt:lpstr>Ardoise</vt:lpstr>
      <vt:lpstr>Intégration de l’IA et des techniques Big Data pour l’assistance, la visualisation et la prédiction dans un ERP hospitalier : cas de l’ERP Uptiimum</vt:lpstr>
      <vt:lpstr>INTRODUCTION</vt:lpstr>
      <vt:lpstr>Contexte de l’étude</vt:lpstr>
      <vt:lpstr>Problématique</vt:lpstr>
      <vt:lpstr>Problème générale</vt:lpstr>
      <vt:lpstr>Problèmes spécifiques</vt:lpstr>
      <vt:lpstr>Hypothèse générale</vt:lpstr>
      <vt:lpstr>Hypothèses spécifiques</vt:lpstr>
      <vt:lpstr>Objectif général</vt:lpstr>
      <vt:lpstr>Objectifs spécifiques</vt:lpstr>
      <vt:lpstr>Justifications</vt:lpstr>
      <vt:lpstr>Délimitations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Intégration de l’IA et des techniques Big Data pour l’assistance, la visualisation et la prédiction dans un ERP hospitalier : cas de l’ERP Uptiimum</dc:title>
  <dc:creator>Boniface Tatou</dc:creator>
  <cp:lastModifiedBy>Boniface Tatou</cp:lastModifiedBy>
  <cp:revision>19</cp:revision>
  <dcterms:created xsi:type="dcterms:W3CDTF">2025-08-06T19:15:19Z</dcterms:created>
  <dcterms:modified xsi:type="dcterms:W3CDTF">2025-08-08T11:37:20Z</dcterms:modified>
</cp:coreProperties>
</file>