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5" r:id="rId2"/>
    <p:sldId id="346" r:id="rId3"/>
    <p:sldId id="373" r:id="rId4"/>
    <p:sldId id="330" r:id="rId5"/>
    <p:sldId id="374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7" r:id="rId29"/>
    <p:sldId id="406" r:id="rId30"/>
    <p:sldId id="408" r:id="rId31"/>
    <p:sldId id="409" r:id="rId32"/>
    <p:sldId id="410" r:id="rId33"/>
    <p:sldId id="418" r:id="rId34"/>
    <p:sldId id="411" r:id="rId35"/>
    <p:sldId id="412" r:id="rId36"/>
    <p:sldId id="413" r:id="rId37"/>
    <p:sldId id="417" r:id="rId38"/>
    <p:sldId id="415" r:id="rId39"/>
    <p:sldId id="416" r:id="rId40"/>
    <p:sldId id="41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James Z. Tiam-Lee" initials="TJZT" lastIdx="1" clrIdx="0">
    <p:extLst>
      <p:ext uri="{19B8F6BF-5375-455C-9EA6-DF929625EA0E}">
        <p15:presenceInfo xmlns:p15="http://schemas.microsoft.com/office/powerpoint/2012/main" userId="Thomas James Z. Tiam-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CCFF"/>
    <a:srgbClr val="E9FEB4"/>
    <a:srgbClr val="A4E4FE"/>
    <a:srgbClr val="FFD1D1"/>
    <a:srgbClr val="F9EBA5"/>
    <a:srgbClr val="FF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779BB-A1C5-4EFD-A391-01327CFC7A2D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E426-2E2B-4F89-8706-0235838531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133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4862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2439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4915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407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6952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61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6622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461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8301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655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809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0383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6615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7094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992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058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59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3354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6182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7063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943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24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44627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5963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6320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191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7645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10026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9461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5467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7961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449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532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07273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428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046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172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481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8500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75BD-CFF7-4E6C-B390-AF59FD7AE3DF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493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3EC2-027F-4521-97F1-24739C67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569FB-D228-42C9-B997-56756C4FA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D9F4-6539-4AA9-A58B-9CCA53F7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61B1-AD30-4061-A747-69F436FB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3A9B-3F13-4EE0-88FF-DBA01032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942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4360-6B59-4883-9EC2-02358752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5FF31-EDF1-4A04-A2A9-BAF281B0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84C2-CA5A-41F2-88D9-C19719E4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1692B-4B2E-4B0B-A3CA-1E201329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38A6-2850-4D7A-8B1C-603373D9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287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FDBA6-3B46-481A-B452-EAE1A3085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06F63-1A33-488C-9EBC-6B8E333E4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A9E10-434E-4F46-8372-A72EEBC6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B15E-243B-4200-B8B9-3D8E68FA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87DB-B147-472B-B017-EF9FA155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29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B8EC-3ECA-4762-9983-654F8BC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F8D5-8CCA-452B-9623-61D32603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0381-7C89-462F-88F5-C07F7D8F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3401-9F9C-4D01-8BF0-50590542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91C5-CF49-4FDE-8918-52F7F20B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741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162C-5940-43CF-88AA-8E5AF5AE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64F6-E75F-438A-9680-4B645E93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39A8-C640-4434-97D2-C083B589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00F7-6A71-4AAA-9944-86F573B7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3C45-9B3C-4902-AFC0-E9085A0E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03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BFD5-DF88-40E2-AD51-790063D1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13F9-59F0-4907-BC0E-FCFB416EB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C7DFC-8C84-43BC-B423-BD813FC8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FA1D9-4F74-41BC-A30F-BA00BA10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1036-551D-43DA-B652-968E2B78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A5804-E205-4B95-8AAC-D0BA91A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490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CF51-20CD-46FD-A32B-04CF1745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C2036-44D7-4BCB-9416-E25CEC79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E32B-8239-4FB0-8D94-AC969C01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8D480-4130-4DC8-ACD6-C3E696D06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82968-9D42-409E-B827-61812A34C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E476D-0E5A-47FB-982E-7B19A8DF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95BD6-5B3F-4FAB-831B-2284F938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37BAA-B8EF-45D1-B813-5E9E0625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46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24E-FF96-45EB-AE7A-65E5F933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CA3C-006E-4390-A9D7-11E8FF3D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5F2F6-BBE6-4F0D-8CEF-6A0B9C81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B74B9-E612-4D39-B10E-8A928263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7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B7159-AF76-447C-9D64-51ED5CDD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F78F8-19D6-4705-AF74-A8102A12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D83A5-52F8-4AC9-968D-1D37CCAE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120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306D-C0BB-401F-97C5-49FB7AF4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287-9235-43C3-9329-676F66BA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79878-C0A7-4A92-B615-B88F24A54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61CD-EBD0-45FB-8CDD-9FFB2772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057D9-BEC9-46B6-9197-7D5B872D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A30FA-E68D-4827-B9E4-08049901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906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4679-7F60-45BF-858F-64700781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BF60E-B264-4030-9F86-9777E8306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5F249-D498-4C07-864B-07127EF3A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94287-F4F2-4667-9ACF-CCFD267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4CD27-B049-4AAC-AE8B-969D78FE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285FC-FB00-4767-9B02-07906FFD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170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14038-A417-4956-8812-F442FD46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586E-71D0-49C4-AF9B-DBEE75EB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FC4E-A75B-49BB-A2EB-E70B573D9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7925-AFB1-46B9-AD88-1B6573BF4357}" type="datetimeFigureOut">
              <a:rPr lang="en-PH" smtClean="0"/>
              <a:t>17/07/2023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A3FA-61A9-468F-A4F6-368E76E74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B591-FD35-4096-9DEB-24AEF4DCB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8290-E6AF-42E1-AEDA-EB82817F1C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04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53D20-8EB8-48CF-B504-FEB999DE4860}"/>
              </a:ext>
            </a:extLst>
          </p:cNvPr>
          <p:cNvGrpSpPr/>
          <p:nvPr/>
        </p:nvGrpSpPr>
        <p:grpSpPr>
          <a:xfrm>
            <a:off x="3300248" y="1600742"/>
            <a:ext cx="7672552" cy="1713398"/>
            <a:chOff x="1219201" y="1284127"/>
            <a:chExt cx="7672552" cy="1713398"/>
          </a:xfrm>
          <a:solidFill>
            <a:schemeClr val="bg1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31298B-AEBB-4959-B5BE-C126BB2E9067}"/>
                </a:ext>
              </a:extLst>
            </p:cNvPr>
            <p:cNvSpPr txBox="1"/>
            <p:nvPr/>
          </p:nvSpPr>
          <p:spPr>
            <a:xfrm>
              <a:off x="1219201" y="1284127"/>
              <a:ext cx="767255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P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9A5A93-C2AB-4AA1-B250-00DBE78991D2}"/>
                </a:ext>
              </a:extLst>
            </p:cNvPr>
            <p:cNvSpPr txBox="1"/>
            <p:nvPr/>
          </p:nvSpPr>
          <p:spPr>
            <a:xfrm>
              <a:off x="1219201" y="2351194"/>
              <a:ext cx="767255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PH" sz="3600" b="1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3. Exploratory Data Analysis</a:t>
              </a:r>
              <a:endParaRPr lang="en-PH" sz="3200" dirty="0">
                <a:latin typeface="Roboto" pitchFamily="2" charset="0"/>
                <a:ea typeface="Roboto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040B58E0-DF82-4319-9E1E-018CE3626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742"/>
            <a:ext cx="1833453" cy="1836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9D1FED-769C-4896-A0EB-8CF3BA3F1A2F}"/>
              </a:ext>
            </a:extLst>
          </p:cNvPr>
          <p:cNvSpPr txBox="1"/>
          <p:nvPr/>
        </p:nvSpPr>
        <p:spPr>
          <a:xfrm>
            <a:off x="1219200" y="3806582"/>
            <a:ext cx="975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Slides Prepared By:</a:t>
            </a:r>
          </a:p>
          <a:p>
            <a:pPr algn="r"/>
            <a:r>
              <a:rPr lang="en-PH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Thomas James Tiam-Lee</a:t>
            </a:r>
          </a:p>
          <a:p>
            <a:pPr algn="r"/>
            <a:r>
              <a:rPr lang="en-PH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thomas.tiam-lee@dlsu.edu.ph</a:t>
            </a:r>
            <a:endParaRPr lang="en-PH" sz="2400" b="1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0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350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When we identify such problems, we can simply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modify the values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to assign the same value for each categorical level.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To do this, the </a:t>
            </a:r>
            <a:r>
              <a:rPr lang="en-US" sz="28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map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function could be helpful.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Different Representations of Text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585EAC-040A-4EF8-8319-674904523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22939"/>
              </p:ext>
            </p:extLst>
          </p:nvPr>
        </p:nvGraphicFramePr>
        <p:xfrm>
          <a:off x="8039101" y="1316779"/>
          <a:ext cx="2539999" cy="3985272"/>
        </p:xfrm>
        <a:graphic>
          <a:graphicData uri="http://schemas.openxmlformats.org/drawingml/2006/table">
            <a:tbl>
              <a:tblPr/>
              <a:tblGrid>
                <a:gridCol w="2539999">
                  <a:extLst>
                    <a:ext uri="{9D8B030D-6E8A-4147-A177-3AD203B41FA5}">
                      <a16:colId xmlns:a16="http://schemas.microsoft.com/office/drawing/2014/main" val="322996386"/>
                    </a:ext>
                  </a:extLst>
                </a:gridCol>
              </a:tblGrid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gender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35441"/>
                  </a:ext>
                </a:extLst>
              </a:tr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53632"/>
                  </a:ext>
                </a:extLst>
              </a:tr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F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03563"/>
                  </a:ext>
                </a:extLst>
              </a:tr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F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643808"/>
                  </a:ext>
                </a:extLst>
              </a:tr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05280"/>
                  </a:ext>
                </a:extLst>
              </a:tr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253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EF6D80-2EAB-44E0-B695-1047252A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6706127" y="3624995"/>
            <a:ext cx="2291718" cy="22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4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523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Some numerical values in the dataset may be represented as text / string.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Human error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Inconsistencies in the data collection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You can check the datatypes of each column in your dataset using </a:t>
            </a:r>
            <a:r>
              <a:rPr lang="en-US" sz="28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info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to detect such anomalies.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Numerical Values in Text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EBF710-43A2-481A-A82B-5F8468AF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55927"/>
              </p:ext>
            </p:extLst>
          </p:nvPr>
        </p:nvGraphicFramePr>
        <p:xfrm>
          <a:off x="8039100" y="1316778"/>
          <a:ext cx="2539999" cy="4002978"/>
        </p:xfrm>
        <a:graphic>
          <a:graphicData uri="http://schemas.openxmlformats.org/drawingml/2006/table">
            <a:tbl>
              <a:tblPr/>
              <a:tblGrid>
                <a:gridCol w="2539999">
                  <a:extLst>
                    <a:ext uri="{9D8B030D-6E8A-4147-A177-3AD203B41FA5}">
                      <a16:colId xmlns:a16="http://schemas.microsoft.com/office/drawing/2014/main" val="243850326"/>
                    </a:ext>
                  </a:extLst>
                </a:gridCol>
              </a:tblGrid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count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22401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40318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02010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‘4’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321617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23269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‘5’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5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35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465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You should convert all variables that are intended to be numerical to the appropriate numerical data type.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You can use the </a:t>
            </a:r>
            <a:r>
              <a:rPr lang="en-US" sz="28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apply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function to the appropriate column and use a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lambda function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to convert each element to a numerical datatype.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Numerical Values in Text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EBF710-43A2-481A-A82B-5F8468AF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88869"/>
              </p:ext>
            </p:extLst>
          </p:nvPr>
        </p:nvGraphicFramePr>
        <p:xfrm>
          <a:off x="8039100" y="1316778"/>
          <a:ext cx="2539999" cy="4002978"/>
        </p:xfrm>
        <a:graphic>
          <a:graphicData uri="http://schemas.openxmlformats.org/drawingml/2006/table">
            <a:tbl>
              <a:tblPr/>
              <a:tblGrid>
                <a:gridCol w="2539999">
                  <a:extLst>
                    <a:ext uri="{9D8B030D-6E8A-4147-A177-3AD203B41FA5}">
                      <a16:colId xmlns:a16="http://schemas.microsoft.com/office/drawing/2014/main" val="243850326"/>
                    </a:ext>
                  </a:extLst>
                </a:gridCol>
              </a:tblGrid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count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22401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40318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02010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4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321617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23269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5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6420" marR="86420" marT="43210" marB="4321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5800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276AFA3-0578-47D8-B079-A5FEF33B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6706127" y="3624995"/>
            <a:ext cx="2291718" cy="22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7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523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Some datasets may use a default value for when the data is missing or not applicable.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Make sure that you handle these cases appropriately depending on the context of the data.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 pandas, missing values are intended to be represented as </a:t>
            </a:r>
            <a:r>
              <a:rPr lang="en-US" sz="2800" b="1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NaN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or </a:t>
            </a:r>
            <a:r>
              <a:rPr lang="en-US" sz="28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None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Default Values / Placeholders Are Used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7FFDF8-1362-423C-92AA-6FB6086CC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65132"/>
              </p:ext>
            </p:extLst>
          </p:nvPr>
        </p:nvGraphicFramePr>
        <p:xfrm>
          <a:off x="8039100" y="1316778"/>
          <a:ext cx="2539998" cy="4002978"/>
        </p:xfrm>
        <a:graphic>
          <a:graphicData uri="http://schemas.openxmlformats.org/drawingml/2006/table">
            <a:tbl>
              <a:tblPr/>
              <a:tblGrid>
                <a:gridCol w="2539998">
                  <a:extLst>
                    <a:ext uri="{9D8B030D-6E8A-4147-A177-3AD203B41FA5}">
                      <a16:colId xmlns:a16="http://schemas.microsoft.com/office/drawing/2014/main" val="4036144762"/>
                    </a:ext>
                  </a:extLst>
                </a:gridCol>
              </a:tblGrid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age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16841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19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677631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18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78238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N/A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94369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31112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9999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1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3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292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Make sure that all missing values are represented as </a:t>
            </a:r>
            <a:r>
              <a:rPr lang="en-US" sz="28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None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/ </a:t>
            </a:r>
            <a:r>
              <a:rPr lang="en-US" sz="2800" b="1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NaN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For other kinds of default values, you should handle them depending on the context.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Default Values / Placeholders Are Used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7FFDF8-1362-423C-92AA-6FB6086CC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46660"/>
              </p:ext>
            </p:extLst>
          </p:nvPr>
        </p:nvGraphicFramePr>
        <p:xfrm>
          <a:off x="8039100" y="1316778"/>
          <a:ext cx="2539998" cy="4002978"/>
        </p:xfrm>
        <a:graphic>
          <a:graphicData uri="http://schemas.openxmlformats.org/drawingml/2006/table">
            <a:tbl>
              <a:tblPr/>
              <a:tblGrid>
                <a:gridCol w="2539998">
                  <a:extLst>
                    <a:ext uri="{9D8B030D-6E8A-4147-A177-3AD203B41FA5}">
                      <a16:colId xmlns:a16="http://schemas.microsoft.com/office/drawing/2014/main" val="4036144762"/>
                    </a:ext>
                  </a:extLst>
                </a:gridCol>
              </a:tblGrid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age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16841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19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677631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18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78238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 err="1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NaN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94369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31112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9999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1799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EFECCB3-8C89-48AE-B99F-2B13DAE5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6706127" y="3624995"/>
            <a:ext cx="2291718" cy="22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292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Some elements in the dataset may be missing because the data is unavailable.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Missing values are represented as </a:t>
            </a:r>
            <a:r>
              <a:rPr lang="en-US" sz="2800" b="1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NaN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or </a:t>
            </a:r>
            <a:r>
              <a:rPr lang="en-US" sz="28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None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in pandas.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Missing Data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6D25A2-B420-425F-92F8-FDE5E9133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68158"/>
              </p:ext>
            </p:extLst>
          </p:nvPr>
        </p:nvGraphicFramePr>
        <p:xfrm>
          <a:off x="8039100" y="1316778"/>
          <a:ext cx="2539998" cy="4002978"/>
        </p:xfrm>
        <a:graphic>
          <a:graphicData uri="http://schemas.openxmlformats.org/drawingml/2006/table">
            <a:tbl>
              <a:tblPr/>
              <a:tblGrid>
                <a:gridCol w="2539998">
                  <a:extLst>
                    <a:ext uri="{9D8B030D-6E8A-4147-A177-3AD203B41FA5}">
                      <a16:colId xmlns:a16="http://schemas.microsoft.com/office/drawing/2014/main" val="527613637"/>
                    </a:ext>
                  </a:extLst>
                </a:gridCol>
              </a:tblGrid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grade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08503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90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837882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86</a:t>
                      </a:r>
                      <a:endParaRPr lang="en-PH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70698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85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3009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91</a:t>
                      </a:r>
                      <a:endParaRPr lang="en-PH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98774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 err="1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NaN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9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1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523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Handling missing data depends on the domain. Use your own judgment.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You may simply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delete all rows that contain missing data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You may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replace the missing data with the mean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of the variable 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And other schemes…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Missing Data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6D25A2-B420-425F-92F8-FDE5E9133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12198"/>
              </p:ext>
            </p:extLst>
          </p:nvPr>
        </p:nvGraphicFramePr>
        <p:xfrm>
          <a:off x="7035801" y="1316778"/>
          <a:ext cx="2025234" cy="2659770"/>
        </p:xfrm>
        <a:graphic>
          <a:graphicData uri="http://schemas.openxmlformats.org/drawingml/2006/table">
            <a:tbl>
              <a:tblPr/>
              <a:tblGrid>
                <a:gridCol w="2025234">
                  <a:extLst>
                    <a:ext uri="{9D8B030D-6E8A-4147-A177-3AD203B41FA5}">
                      <a16:colId xmlns:a16="http://schemas.microsoft.com/office/drawing/2014/main" val="527613637"/>
                    </a:ext>
                  </a:extLst>
                </a:gridCol>
              </a:tblGrid>
              <a:tr h="531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2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grade</a:t>
                      </a:r>
                      <a:endParaRPr lang="en-PH" sz="1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08503"/>
                  </a:ext>
                </a:extLst>
              </a:tr>
              <a:tr h="531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2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90</a:t>
                      </a:r>
                      <a:endParaRPr lang="en-PH" sz="1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837882"/>
                  </a:ext>
                </a:extLst>
              </a:tr>
              <a:tr h="5319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2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86</a:t>
                      </a:r>
                      <a:endParaRPr lang="en-PH" sz="22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9541"/>
                  </a:ext>
                </a:extLst>
              </a:tr>
              <a:tr h="531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2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85</a:t>
                      </a:r>
                      <a:endParaRPr lang="en-PH" sz="1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70698"/>
                  </a:ext>
                </a:extLst>
              </a:tr>
              <a:tr h="531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2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91</a:t>
                      </a:r>
                      <a:endParaRPr lang="en-PH" sz="1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300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BB9373-5E66-4FBD-B606-6A57732C2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37011"/>
              </p:ext>
            </p:extLst>
          </p:nvPr>
        </p:nvGraphicFramePr>
        <p:xfrm>
          <a:off x="9530888" y="1304080"/>
          <a:ext cx="2025234" cy="3191724"/>
        </p:xfrm>
        <a:graphic>
          <a:graphicData uri="http://schemas.openxmlformats.org/drawingml/2006/table">
            <a:tbl>
              <a:tblPr/>
              <a:tblGrid>
                <a:gridCol w="2025234">
                  <a:extLst>
                    <a:ext uri="{9D8B030D-6E8A-4147-A177-3AD203B41FA5}">
                      <a16:colId xmlns:a16="http://schemas.microsoft.com/office/drawing/2014/main" val="527613637"/>
                    </a:ext>
                  </a:extLst>
                </a:gridCol>
              </a:tblGrid>
              <a:tr h="531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2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grade</a:t>
                      </a:r>
                      <a:endParaRPr lang="en-PH" sz="1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08503"/>
                  </a:ext>
                </a:extLst>
              </a:tr>
              <a:tr h="531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200" b="0" i="0" u="none" strike="noStrike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90</a:t>
                      </a:r>
                      <a:endParaRPr lang="en-PH" sz="140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837882"/>
                  </a:ext>
                </a:extLst>
              </a:tr>
              <a:tr h="531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2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86</a:t>
                      </a:r>
                      <a:endParaRPr lang="en-PH" sz="1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70698"/>
                  </a:ext>
                </a:extLst>
              </a:tr>
              <a:tr h="531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2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85</a:t>
                      </a:r>
                      <a:endParaRPr lang="en-PH" sz="1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3009"/>
                  </a:ext>
                </a:extLst>
              </a:tr>
              <a:tr h="531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2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91</a:t>
                      </a:r>
                      <a:endParaRPr lang="en-PH" sz="1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98774"/>
                  </a:ext>
                </a:extLst>
              </a:tr>
              <a:tr h="53195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2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88</a:t>
                      </a:r>
                      <a:endParaRPr lang="en-PH" sz="1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0631" marR="50631" marT="25315" marB="25315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9683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C040A9F-F4A9-4E7E-8B21-B44FE0139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6480224" y="3730020"/>
            <a:ext cx="1581007" cy="1585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BB684D-19C1-4EAB-853B-44E31610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000" flipH="1">
            <a:off x="10530763" y="3957218"/>
            <a:ext cx="1576767" cy="15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63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350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Sometimes a dataset may contain duplicate data.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 some cases,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there really is a duplicate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 some cases, it may be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caused by an error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Duplicate Data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604F2E2-6371-4787-9056-E06FF93E6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28307"/>
              </p:ext>
            </p:extLst>
          </p:nvPr>
        </p:nvGraphicFramePr>
        <p:xfrm>
          <a:off x="8039100" y="1316778"/>
          <a:ext cx="2539998" cy="4002978"/>
        </p:xfrm>
        <a:graphic>
          <a:graphicData uri="http://schemas.openxmlformats.org/drawingml/2006/table">
            <a:tbl>
              <a:tblPr/>
              <a:tblGrid>
                <a:gridCol w="1269999">
                  <a:extLst>
                    <a:ext uri="{9D8B030D-6E8A-4147-A177-3AD203B41FA5}">
                      <a16:colId xmlns:a16="http://schemas.microsoft.com/office/drawing/2014/main" val="527613637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710764145"/>
                    </a:ext>
                  </a:extLst>
                </a:gridCol>
              </a:tblGrid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name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age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08503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Tom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12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837882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Lea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11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70698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Rod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16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3009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Lea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11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98774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Tom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12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9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99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580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If there are duplicate rows, we may need to consider if we need to remove them.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However, it depends on whether the duplicate rows are caused by an error or really part of the dataset.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If you need to delete duplicates, you can use the function </a:t>
            </a:r>
            <a:r>
              <a:rPr lang="en-US" sz="2800" b="1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drop_duplicates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endParaRPr lang="en-US" sz="280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Duplicate Data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76A7EB-8E0C-42D9-9406-B7E91E8BA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84572"/>
              </p:ext>
            </p:extLst>
          </p:nvPr>
        </p:nvGraphicFramePr>
        <p:xfrm>
          <a:off x="8039100" y="1316778"/>
          <a:ext cx="2539998" cy="2668652"/>
        </p:xfrm>
        <a:graphic>
          <a:graphicData uri="http://schemas.openxmlformats.org/drawingml/2006/table">
            <a:tbl>
              <a:tblPr/>
              <a:tblGrid>
                <a:gridCol w="1269999">
                  <a:extLst>
                    <a:ext uri="{9D8B030D-6E8A-4147-A177-3AD203B41FA5}">
                      <a16:colId xmlns:a16="http://schemas.microsoft.com/office/drawing/2014/main" val="527613637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710764145"/>
                    </a:ext>
                  </a:extLst>
                </a:gridCol>
              </a:tblGrid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name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age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08503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Tom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12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837882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Lea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11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70698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Rod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16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3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1F3B735-D6F1-4C3F-95A5-DF9000FA3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7445425" y="3738903"/>
            <a:ext cx="1581007" cy="15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0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292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Date and time may be recorded in inconsistent formats.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Human error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Inconsistencies in data collection and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Different Date Formats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F9BE81-67AA-4314-A767-1E82FB26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11796"/>
              </p:ext>
            </p:extLst>
          </p:nvPr>
        </p:nvGraphicFramePr>
        <p:xfrm>
          <a:off x="7175500" y="1121877"/>
          <a:ext cx="3962400" cy="3754922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3023038790"/>
                    </a:ext>
                  </a:extLst>
                </a:gridCol>
              </a:tblGrid>
              <a:tr h="55223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1" i="0" u="none" strike="noStrike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datetime</a:t>
                      </a:r>
                      <a:endParaRPr lang="en-PH" sz="280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1773" marR="81773" marT="40887" marB="40887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84084"/>
                  </a:ext>
                </a:extLst>
              </a:tr>
              <a:tr h="60101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Jun 20 2018</a:t>
                      </a:r>
                      <a:endParaRPr lang="en-PH" sz="28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1773" marR="81773" marT="40887" marB="40887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73330"/>
                  </a:ext>
                </a:extLst>
              </a:tr>
              <a:tr h="55223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6/20/2018</a:t>
                      </a:r>
                      <a:endParaRPr lang="en-PH" sz="280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1773" marR="81773" marT="40887" marB="40887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76388"/>
                  </a:ext>
                </a:extLst>
              </a:tr>
              <a:tr h="55223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 June 18</a:t>
                      </a:r>
                      <a:endParaRPr lang="en-PH" sz="280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1773" marR="81773" marT="40887" marB="40887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55441"/>
                  </a:ext>
                </a:extLst>
              </a:tr>
              <a:tr h="6087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20/6/2018 18:00</a:t>
                      </a:r>
                      <a:endParaRPr lang="en-PH" sz="28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1773" marR="81773" marT="40887" marB="40887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5838"/>
                  </a:ext>
                </a:extLst>
              </a:tr>
              <a:tr h="88843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Jun 20, 2018</a:t>
                      </a:r>
                      <a:endParaRPr lang="en-PH" sz="28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1773" marR="81773" marT="40887" marB="40887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78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20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Exploratory Data Analysis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9C4FE-5993-4BA9-8CF8-C39FB84ED85F}"/>
              </a:ext>
            </a:extLst>
          </p:cNvPr>
          <p:cNvSpPr txBox="1"/>
          <p:nvPr/>
        </p:nvSpPr>
        <p:spPr>
          <a:xfrm>
            <a:off x="635872" y="982176"/>
            <a:ext cx="10920249" cy="350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Exploratory Data Analysis (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EDA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) is an approach to analyzing datasets to summarize their main characteristics, often with visual methods.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Gain a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better understanding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of the data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Possibly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form new hypotheses</a:t>
            </a:r>
            <a:r>
              <a:rPr lang="en-US" sz="2800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leading to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more data collection and experiments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8A24212-568F-4C84-AFF3-73215794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23" y="4482493"/>
            <a:ext cx="5218546" cy="22910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176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You must encode date and time in the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same format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to avoid problems later in processing.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Different Date Formats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F9BE81-67AA-4314-A767-1E82FB26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0743"/>
              </p:ext>
            </p:extLst>
          </p:nvPr>
        </p:nvGraphicFramePr>
        <p:xfrm>
          <a:off x="7175500" y="1121877"/>
          <a:ext cx="3962400" cy="3754922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3023038790"/>
                    </a:ext>
                  </a:extLst>
                </a:gridCol>
              </a:tblGrid>
              <a:tr h="55223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1" i="0" u="none" strike="noStrike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datetime</a:t>
                      </a:r>
                      <a:endParaRPr lang="en-PH" sz="280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1773" marR="81773" marT="40887" marB="40887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84084"/>
                  </a:ext>
                </a:extLst>
              </a:tr>
              <a:tr h="60101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20/6/2018 00:00</a:t>
                      </a:r>
                      <a:endParaRPr lang="en-PH" b="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73330"/>
                  </a:ext>
                </a:extLst>
              </a:tr>
              <a:tr h="55223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20/6/2018 00:00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76388"/>
                  </a:ext>
                </a:extLst>
              </a:tr>
              <a:tr h="55223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20/6/2018 00:00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55441"/>
                  </a:ext>
                </a:extLst>
              </a:tr>
              <a:tr h="6087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20/6/2018 18:00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5838"/>
                  </a:ext>
                </a:extLst>
              </a:tr>
              <a:tr h="88843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20/6/2018 00:00</a:t>
                      </a:r>
                      <a:endParaRPr lang="en-PH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63500" marR="63500" marT="31750" marB="31750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78809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9871A8-5269-4135-A5D0-946F5506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6499494" y="2928829"/>
            <a:ext cx="1581007" cy="15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3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583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 validation is the process of checking the dataset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makes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sense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Source of the data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Accuracy of the data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Are there suspicious outliers?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Are there values that seem to be wrong?</a:t>
            </a:r>
          </a:p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We check with the domain if this happens, and we’ll either spot an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error in collection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or in the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business process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PH" sz="2800" dirty="0">
                <a:solidFill>
                  <a:srgbClr val="FF000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⚠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An invalid dataset will yield invalid findings even if you process and analyze it properly.</a:t>
            </a:r>
          </a:p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endParaRPr lang="en-US" sz="280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 Validation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7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523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EDA is essentially looking into the data to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understand / get comfortable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with it.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EDA is usually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one of the first objectives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when you get access to some data.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To solve a problem, you need to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understand the problem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and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know what you are given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to solve it.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Understanding the data leads to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building intuitions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finding insights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generating hypotheses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EDA and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visualization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go hand in hand.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Exploratory Data Analysis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56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583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Some things to find out in the process of doing EDA: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Different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information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that are available in the data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Range of values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of each variable (descriptive statistics)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Distributions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of the different variables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Presence of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outliers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, if any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How different variables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compare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with one another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Relationships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between different variables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How different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groups of observations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within the data compare with one another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Testing of personal assumptions about the data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endParaRPr lang="en-US" sz="2800" dirty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Exploratory Data Analysis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6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0828BEE-BAA4-41B5-8D82-20095841D6B6}"/>
              </a:ext>
            </a:extLst>
          </p:cNvPr>
          <p:cNvSpPr txBox="1"/>
          <p:nvPr/>
        </p:nvSpPr>
        <p:spPr>
          <a:xfrm>
            <a:off x="635872" y="4829700"/>
            <a:ext cx="10920249" cy="176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Let the data speak for itself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don’t force it to what you know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Be open with what data may tell you 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and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be skeptic as data may also mislead you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Exploratory Data Analysis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F4E6C6-1706-4693-BA3E-C5E5EDFCE866}"/>
              </a:ext>
            </a:extLst>
          </p:cNvPr>
          <p:cNvGrpSpPr/>
          <p:nvPr/>
        </p:nvGrpSpPr>
        <p:grpSpPr>
          <a:xfrm>
            <a:off x="2871072" y="982176"/>
            <a:ext cx="7047628" cy="3624684"/>
            <a:chOff x="2871072" y="1147276"/>
            <a:chExt cx="7047628" cy="36246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5A1724A-18B7-423F-B783-21E19CA5E1B4}"/>
                </a:ext>
              </a:extLst>
            </p:cNvPr>
            <p:cNvGrpSpPr/>
            <p:nvPr/>
          </p:nvGrpSpPr>
          <p:grpSpPr>
            <a:xfrm>
              <a:off x="2871072" y="1147276"/>
              <a:ext cx="7047628" cy="2878624"/>
              <a:chOff x="2871072" y="1147276"/>
              <a:chExt cx="7047628" cy="287862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7F5CA3C-CB98-4900-BB52-6AABFE28AB32}"/>
                  </a:ext>
                </a:extLst>
              </p:cNvPr>
              <p:cNvGrpSpPr/>
              <p:nvPr/>
            </p:nvGrpSpPr>
            <p:grpSpPr>
              <a:xfrm>
                <a:off x="2871072" y="1147276"/>
                <a:ext cx="7047628" cy="2878624"/>
                <a:chOff x="2871072" y="1096476"/>
                <a:chExt cx="7047628" cy="2878624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01D5EF3-B1FB-442A-97F5-65ABD9911906}"/>
                    </a:ext>
                  </a:extLst>
                </p:cNvPr>
                <p:cNvSpPr/>
                <p:nvPr/>
              </p:nvSpPr>
              <p:spPr>
                <a:xfrm>
                  <a:off x="2871073" y="2328376"/>
                  <a:ext cx="3085227" cy="1646724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H" sz="3200" b="1" dirty="0">
                      <a:solidFill>
                        <a:schemeClr val="tx1"/>
                      </a:solidFill>
                      <a:latin typeface="Roboto" pitchFamily="2" charset="0"/>
                      <a:ea typeface="Roboto" pitchFamily="2" charset="0"/>
                    </a:rPr>
                    <a:t>Summary Statistics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0331331-3947-47BC-96C7-406C83BC0AAE}"/>
                    </a:ext>
                  </a:extLst>
                </p:cNvPr>
                <p:cNvSpPr/>
                <p:nvPr/>
              </p:nvSpPr>
              <p:spPr>
                <a:xfrm>
                  <a:off x="6833473" y="2328376"/>
                  <a:ext cx="3085227" cy="1646724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H" sz="3200" b="1" dirty="0">
                      <a:solidFill>
                        <a:schemeClr val="tx1"/>
                      </a:solidFill>
                      <a:latin typeface="Roboto" pitchFamily="2" charset="0"/>
                      <a:ea typeface="Roboto" pitchFamily="2" charset="0"/>
                    </a:rPr>
                    <a:t>Data Visualizations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2854B9B-B9A3-4ABC-83C8-F822751FFC19}"/>
                    </a:ext>
                  </a:extLst>
                </p:cNvPr>
                <p:cNvSpPr/>
                <p:nvPr/>
              </p:nvSpPr>
              <p:spPr>
                <a:xfrm>
                  <a:off x="2871072" y="1096476"/>
                  <a:ext cx="7047628" cy="87202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H" sz="3200" b="1" dirty="0">
                      <a:solidFill>
                        <a:schemeClr val="tx1"/>
                      </a:solidFill>
                      <a:latin typeface="Roboto" pitchFamily="2" charset="0"/>
                      <a:ea typeface="Roboto" pitchFamily="2" charset="0"/>
                    </a:rPr>
                    <a:t>Exploratory Data Analysis is…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5D4F8E-88AA-4C2C-98F5-5DEC2B642500}"/>
                  </a:ext>
                </a:extLst>
              </p:cNvPr>
              <p:cNvSpPr txBox="1"/>
              <p:nvPr/>
            </p:nvSpPr>
            <p:spPr>
              <a:xfrm>
                <a:off x="6089649" y="2648540"/>
                <a:ext cx="61047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6600" dirty="0">
                    <a:latin typeface="Roboto" pitchFamily="2" charset="0"/>
                    <a:ea typeface="Roboto" pitchFamily="2" charset="0"/>
                  </a:rPr>
                  <a:t>&amp;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5EAD9F-C661-4801-A46D-34D3BA26541B}"/>
                </a:ext>
              </a:extLst>
            </p:cNvPr>
            <p:cNvSpPr txBox="1"/>
            <p:nvPr/>
          </p:nvSpPr>
          <p:spPr>
            <a:xfrm>
              <a:off x="2871072" y="4248740"/>
              <a:ext cx="7047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>
                  <a:latin typeface="Roboto" pitchFamily="2" charset="0"/>
                  <a:ea typeface="Roboto" pitchFamily="2" charset="0"/>
                </a:rPr>
                <a:t>and a lot of curiosity and creativity!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01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407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Regarding the Format and the Metadata: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What does each observation represent?</a:t>
            </a:r>
          </a:p>
          <a:p>
            <a:pPr marL="1371600" lvl="2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This may seem obvious, but some data can be tricky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What does each variable represent?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Can I treat each row as individual records? Are there duplicates?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Are there missing data that we need to consider?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73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465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Regarding the Domain: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What do the terms / jargons in the dataset mean?</a:t>
            </a:r>
          </a:p>
          <a:p>
            <a:pPr marL="1371600" lvl="2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 Financial Trading data:</a:t>
            </a:r>
          </a:p>
          <a:p>
            <a:pPr marL="1828800" lvl="3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bid volume, bid-ask volume misbalance, signed transaction volume, spread volatility, bid-ask spread</a:t>
            </a:r>
          </a:p>
          <a:p>
            <a:pPr marL="1371600" lvl="2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 Epidemiology data:</a:t>
            </a:r>
          </a:p>
          <a:p>
            <a:pPr marL="1828800" lvl="3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basic reproduction number, generation time, incidence, serial interval, vaccine efficacy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8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530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Regarding the Method of Collection: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Is the dataset a population or a sample in the context of your research question?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Are there possible biases in the dataset?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Is it time-based?</a:t>
            </a:r>
          </a:p>
          <a:p>
            <a:pPr marL="1371600" lvl="2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If so, you must apply the appropriate visualizations and analysis.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Is the data collection consistent across all observations?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Is it grouped?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Is it simulated?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16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620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Regarding Previous Data Processing Involved:</a:t>
            </a: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Are there previous data processing performed on the data?</a:t>
            </a:r>
          </a:p>
          <a:p>
            <a:pPr marL="1371600" lvl="2" indent="-457200">
              <a:lnSpc>
                <a:spcPts val="40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Normalization</a:t>
            </a:r>
          </a:p>
          <a:p>
            <a:pPr marL="1828800" lvl="3" indent="-457200">
              <a:lnSpc>
                <a:spcPts val="40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Numerical values have been normalized to a set range?</a:t>
            </a:r>
          </a:p>
          <a:p>
            <a:pPr marL="1371600" lvl="2" indent="-457200">
              <a:lnSpc>
                <a:spcPts val="40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Discretization</a:t>
            </a:r>
          </a:p>
          <a:p>
            <a:pPr marL="1828800" lvl="3" indent="-457200">
              <a:lnSpc>
                <a:spcPts val="40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Numerical data has been grouped together into categories?</a:t>
            </a:r>
          </a:p>
          <a:p>
            <a:pPr marL="1371600" lvl="2" indent="-457200">
              <a:lnSpc>
                <a:spcPts val="40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Interpolation</a:t>
            </a:r>
          </a:p>
          <a:p>
            <a:pPr marL="1828800" lvl="3" indent="-457200">
              <a:lnSpc>
                <a:spcPts val="40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Are some missing values estimated from other ones?</a:t>
            </a:r>
          </a:p>
          <a:p>
            <a:pPr marL="1371600" lvl="2" indent="-457200">
              <a:lnSpc>
                <a:spcPts val="40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Truncation</a:t>
            </a:r>
          </a:p>
          <a:p>
            <a:pPr marL="1828800" lvl="3" indent="-457200">
              <a:lnSpc>
                <a:spcPts val="40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Some of the observations have been removed?</a:t>
            </a:r>
            <a:br>
              <a:rPr lang="en-US" sz="2800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	</a:t>
            </a:r>
            <a:endParaRPr lang="en-US" sz="2800" b="1" i="1" dirty="0">
              <a:solidFill>
                <a:srgbClr val="00B050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1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350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Regarding the Data: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How would you describe each variable in the dataset?</a:t>
            </a:r>
          </a:p>
          <a:p>
            <a:pPr marL="1371600" lvl="2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Summary statistics, frequency tables, histograms, etc.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How would you describe the relationship between pairs of variables?</a:t>
            </a:r>
          </a:p>
          <a:p>
            <a:pPr marL="1371600" lvl="2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Scatterplots, correlation tables,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0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4305511-C5FB-4B1F-ABF8-3F9827C54441}"/>
              </a:ext>
            </a:extLst>
          </p:cNvPr>
          <p:cNvGrpSpPr/>
          <p:nvPr/>
        </p:nvGrpSpPr>
        <p:grpSpPr>
          <a:xfrm>
            <a:off x="635873" y="982176"/>
            <a:ext cx="10920249" cy="4241817"/>
            <a:chOff x="635873" y="1206063"/>
            <a:chExt cx="10920249" cy="424181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4F4C14-519E-4203-8711-E8B5FD9C63D9}"/>
                </a:ext>
              </a:extLst>
            </p:cNvPr>
            <p:cNvSpPr/>
            <p:nvPr/>
          </p:nvSpPr>
          <p:spPr>
            <a:xfrm>
              <a:off x="635873" y="1206063"/>
              <a:ext cx="3631324" cy="792772"/>
            </a:xfrm>
            <a:prstGeom prst="rect">
              <a:avLst/>
            </a:prstGeom>
            <a:solidFill>
              <a:srgbClr val="FFAB8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3200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Data cleaning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BE45D5-2960-4717-8219-97668EFF5EAF}"/>
                </a:ext>
              </a:extLst>
            </p:cNvPr>
            <p:cNvSpPr/>
            <p:nvPr/>
          </p:nvSpPr>
          <p:spPr>
            <a:xfrm>
              <a:off x="635873" y="2849918"/>
              <a:ext cx="3631324" cy="792772"/>
            </a:xfrm>
            <a:prstGeom prst="rect">
              <a:avLst/>
            </a:prstGeom>
            <a:solidFill>
              <a:srgbClr val="E9FEB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3200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Data validation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818476-618B-4374-B72B-0365EF214DB4}"/>
                </a:ext>
              </a:extLst>
            </p:cNvPr>
            <p:cNvSpPr/>
            <p:nvPr/>
          </p:nvSpPr>
          <p:spPr>
            <a:xfrm>
              <a:off x="635873" y="4493773"/>
              <a:ext cx="3631324" cy="792772"/>
            </a:xfrm>
            <a:prstGeom prst="rect">
              <a:avLst/>
            </a:prstGeom>
            <a:solidFill>
              <a:srgbClr val="A4E4F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3200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Data visualization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C6751C-51E6-41D8-8A54-F7F9C395E4EB}"/>
                </a:ext>
              </a:extLst>
            </p:cNvPr>
            <p:cNvSpPr txBox="1"/>
            <p:nvPr/>
          </p:nvSpPr>
          <p:spPr>
            <a:xfrm>
              <a:off x="4453761" y="1206063"/>
              <a:ext cx="71023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916613" algn="l"/>
                </a:tabLst>
              </a:pPr>
              <a:r>
                <a:rPr lang="en-US" sz="2800" i="1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Correcting parts of the dataset that may be missing, inaccurate, or in the incorrect format.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25C77-9D71-4AFD-95B2-3BA8614A65C2}"/>
                </a:ext>
              </a:extLst>
            </p:cNvPr>
            <p:cNvSpPr txBox="1"/>
            <p:nvPr/>
          </p:nvSpPr>
          <p:spPr>
            <a:xfrm>
              <a:off x="4453760" y="2849918"/>
              <a:ext cx="71023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916613" algn="l"/>
                </a:tabLst>
              </a:pPr>
              <a:r>
                <a:rPr lang="en-US" sz="2800" i="1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Validating if the data makes sense, or if there are problems with the way it is collected / recorded.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938A49-EDF9-4944-BE72-41A9FADCAA3A}"/>
                </a:ext>
              </a:extLst>
            </p:cNvPr>
            <p:cNvSpPr txBox="1"/>
            <p:nvPr/>
          </p:nvSpPr>
          <p:spPr>
            <a:xfrm>
              <a:off x="4453760" y="4493773"/>
              <a:ext cx="71023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916613" algn="l"/>
                </a:tabLst>
              </a:pPr>
              <a:r>
                <a:rPr lang="en-US" sz="2800" i="1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Visualizing the data to get a better understanding of it.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Steps Involved Around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01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583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Describing each variable: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What is the measure of central tendency?</a:t>
            </a:r>
          </a:p>
          <a:p>
            <a:pPr marL="1371600" lvl="2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Mean, median, mode, trimmed mean, etc.</a:t>
            </a:r>
          </a:p>
          <a:p>
            <a:pPr marL="1371600" lvl="2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F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Boxplot, etc.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What is the measure of dispersion?</a:t>
            </a:r>
          </a:p>
          <a:p>
            <a:pPr marL="1371600" lvl="2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Range, IQR, standard deviation</a:t>
            </a:r>
          </a:p>
          <a:p>
            <a:pPr marL="1371600" lvl="2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F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Boxplot, etc.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What does the distribution look like?</a:t>
            </a:r>
          </a:p>
          <a:p>
            <a:pPr marL="1371600" lvl="2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Symmetric, positively skewed, negatively skewed, etc.</a:t>
            </a:r>
          </a:p>
          <a:p>
            <a:pPr marL="1371600" lvl="2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F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Histogram, boxplot, etc.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endParaRPr lang="en-US" sz="2800" b="1" i="1" dirty="0">
              <a:solidFill>
                <a:srgbClr val="00B050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55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5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Describing each variable: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03348-BC22-4C74-B1BA-5ADD83F0E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1" y="1558616"/>
            <a:ext cx="8375650" cy="4992828"/>
          </a:xfrm>
          <a:prstGeom prst="rect">
            <a:avLst/>
          </a:prstGeom>
          <a:ln>
            <a:solidFill>
              <a:srgbClr val="20543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868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373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Describing relationships between each variable: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Is there a positive or negative relationship between two variables?</a:t>
            </a:r>
          </a:p>
          <a:p>
            <a:pPr marL="1371600" lvl="2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Measures of correlation (Pearson, Spearman, etc.)</a:t>
            </a:r>
            <a:endParaRPr lang="en-US" sz="2800" b="1" dirty="0">
              <a:solidFill>
                <a:srgbClr val="00B050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Scatterplot, correlation tables, etc.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You can use the </a:t>
            </a:r>
            <a:r>
              <a:rPr lang="en-US" sz="2800" b="1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corr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function in pandas for this.</a:t>
            </a:r>
          </a:p>
          <a:p>
            <a:pPr marL="914400" lvl="1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endParaRPr lang="en-US" sz="2800" b="1" dirty="0">
              <a:solidFill>
                <a:srgbClr val="00B050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19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F500DD-ABB2-4CB9-99C8-3F052BD18A97}"/>
                  </a:ext>
                </a:extLst>
              </p:cNvPr>
              <p:cNvSpPr txBox="1"/>
              <p:nvPr/>
            </p:nvSpPr>
            <p:spPr>
              <a:xfrm>
                <a:off x="635872" y="982176"/>
                <a:ext cx="10920249" cy="530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ts val="4100"/>
                  </a:lnSpc>
                  <a:buFont typeface="Wingdings" panose="05000000000000000000" pitchFamily="2" charset="2"/>
                  <a:buChar char="§"/>
                  <a:tabLst>
                    <a:tab pos="5916613" algn="l"/>
                  </a:tabLst>
                </a:pPr>
                <a:r>
                  <a:rPr lang="en-US" sz="2800" b="1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  <a:t>Measures of Correlation:</a:t>
                </a:r>
              </a:p>
              <a:p>
                <a:pPr marL="914400" lvl="1" indent="-457200">
                  <a:lnSpc>
                    <a:spcPts val="4100"/>
                  </a:lnSpc>
                  <a:buFont typeface="Wingdings" panose="05000000000000000000" pitchFamily="2" charset="2"/>
                  <a:buChar char="§"/>
                  <a:tabLst>
                    <a:tab pos="5916613" algn="l"/>
                  </a:tabLst>
                </a:pPr>
                <a:r>
                  <a:rPr lang="en-US" sz="28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  <a:t>Pearson Correlation</a:t>
                </a:r>
              </a:p>
              <a:p>
                <a:pPr marL="1371600" lvl="2" indent="-457200">
                  <a:lnSpc>
                    <a:spcPts val="4100"/>
                  </a:lnSpc>
                  <a:buFont typeface="Wingdings" panose="05000000000000000000" pitchFamily="2" charset="2"/>
                  <a:buChar char="§"/>
                  <a:tabLst>
                    <a:tab pos="5916613" algn="l"/>
                  </a:tabLst>
                </a:pPr>
                <a:endParaRPr lang="en-US" sz="3600" i="1" dirty="0">
                  <a:latin typeface="Cambria Math" panose="02040503050406030204" pitchFamily="18" charset="0"/>
                  <a:ea typeface="Roboto" pitchFamily="2" charset="0"/>
                  <a:cs typeface="Arial" panose="020B0604020202020204" pitchFamily="34" charset="0"/>
                </a:endParaRPr>
              </a:p>
              <a:p>
                <a:pPr marL="1371600" lvl="2" indent="-457200">
                  <a:lnSpc>
                    <a:spcPts val="4100"/>
                  </a:lnSpc>
                  <a:buFont typeface="Wingdings" panose="05000000000000000000" pitchFamily="2" charset="2"/>
                  <a:buChar char="§"/>
                  <a:tabLst>
                    <a:tab pos="59166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sz="36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PH" sz="36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𝑥𝑦</m:t>
                        </m:r>
                      </m:sub>
                    </m:sSub>
                    <m:r>
                      <a:rPr lang="en-PH" sz="3600" b="0" i="1" smtClean="0">
                        <a:latin typeface="Cambria Math" panose="02040503050406030204" pitchFamily="18" charset="0"/>
                        <a:ea typeface="Roboto" pitchFamily="2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PH" sz="36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PH" sz="36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𝑐𝑜𝑣</m:t>
                        </m:r>
                        <m:r>
                          <a:rPr lang="en-PH" sz="36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PH" sz="36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PH" sz="36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PH" sz="36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PH" sz="36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PH" sz="36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sz="36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𝑆𝐷</m:t>
                            </m:r>
                          </m:e>
                          <m:sub>
                            <m:r>
                              <a:rPr lang="en-PH" sz="36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PH" sz="36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sz="36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𝑆𝐷</m:t>
                            </m:r>
                          </m:e>
                          <m:sub>
                            <m:r>
                              <a:rPr lang="en-PH" sz="36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100"/>
                  </a:lnSpc>
                  <a:tabLst>
                    <a:tab pos="5916613" algn="l"/>
                  </a:tabLst>
                </a:pPr>
                <a:endParaRPr lang="en-US" sz="2800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100"/>
                  </a:lnSpc>
                  <a:tabLst>
                    <a:tab pos="5916613" algn="l"/>
                  </a:tabLst>
                </a:pPr>
                <a:endParaRPr lang="en-US" sz="2800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ts val="4100"/>
                  </a:lnSpc>
                  <a:buFont typeface="Wingdings" panose="05000000000000000000" pitchFamily="2" charset="2"/>
                  <a:buChar char="§"/>
                  <a:tabLst>
                    <a:tab pos="5916613" algn="l"/>
                  </a:tabLst>
                </a:pPr>
                <a:r>
                  <a:rPr lang="en-US" sz="28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  <a:t>Spearman Correlation</a:t>
                </a:r>
              </a:p>
              <a:p>
                <a:pPr marL="914400" lvl="1" indent="-457200">
                  <a:lnSpc>
                    <a:spcPts val="4100"/>
                  </a:lnSpc>
                  <a:buFont typeface="Wingdings" panose="05000000000000000000" pitchFamily="2" charset="2"/>
                  <a:buChar char="§"/>
                  <a:tabLst>
                    <a:tab pos="5916613" algn="l"/>
                  </a:tabLst>
                </a:pPr>
                <a:endParaRPr lang="en-US" sz="2800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endParaRPr>
              </a:p>
              <a:p>
                <a:pPr marL="1371600" lvl="2" indent="-457200">
                  <a:lnSpc>
                    <a:spcPts val="4100"/>
                  </a:lnSpc>
                  <a:buFont typeface="Wingdings" panose="05000000000000000000" pitchFamily="2" charset="2"/>
                  <a:buChar char="§"/>
                  <a:tabLst>
                    <a:tab pos="59166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𝑥𝑦</m:t>
                            </m:r>
                          </m:sub>
                        </m:sSub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  <a:ea typeface="Roboto" pitchFamily="2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𝑐𝑜𝑣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𝑟𝑎𝑛𝑘</m:t>
                            </m:r>
                          </m:e>
                          <m:sub>
                            <m: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𝑟𝑎𝑛𝑘</m:t>
                            </m:r>
                          </m:e>
                          <m:sub>
                            <m: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𝑆𝐷</m:t>
                        </m:r>
                        <m:d>
                          <m:d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PH" sz="2800" b="0" i="1" smtClean="0">
                                    <a:latin typeface="Cambria Math" panose="02040503050406030204" pitchFamily="18" charset="0"/>
                                    <a:ea typeface="Roboto" pitchFamily="2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PH" sz="2800" b="0" i="1" smtClean="0">
                                    <a:latin typeface="Cambria Math" panose="02040503050406030204" pitchFamily="18" charset="0"/>
                                    <a:ea typeface="Roboto" pitchFamily="2" charset="0"/>
                                    <a:cs typeface="Arial" panose="020B0604020202020204" pitchFamily="34" charset="0"/>
                                  </a:rPr>
                                  <m:t>𝑟𝑎𝑛𝑘</m:t>
                                </m:r>
                              </m:e>
                              <m:sub>
                                <m:r>
                                  <a:rPr lang="en-PH" sz="2800" b="0" i="1" smtClean="0">
                                    <a:latin typeface="Cambria Math" panose="02040503050406030204" pitchFamily="18" charset="0"/>
                                    <a:ea typeface="Roboto" pitchFamily="2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𝑆𝐷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𝑟𝑎𝑛𝑘</m:t>
                            </m:r>
                          </m:e>
                          <m:sub>
                            <m:r>
                              <a:rPr lang="en-PH" sz="28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 panose="020B0604020202020204" pitchFamily="34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2800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endParaRPr>
              </a:p>
              <a:p>
                <a:pPr lvl="2">
                  <a:lnSpc>
                    <a:spcPts val="4100"/>
                  </a:lnSpc>
                  <a:tabLst>
                    <a:tab pos="5916613" algn="l"/>
                  </a:tabLst>
                </a:pPr>
                <a:endParaRPr lang="en-US" sz="28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F500DD-ABB2-4CB9-99C8-3F052BD1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2" y="982176"/>
                <a:ext cx="10920249" cy="5308505"/>
              </a:xfrm>
              <a:prstGeom prst="rect">
                <a:avLst/>
              </a:prstGeom>
              <a:blipFill>
                <a:blip r:embed="rId3"/>
                <a:stretch>
                  <a:fillRect l="-949" t="-11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11AFC-CFF4-4335-ABF5-0A967157D4C7}"/>
              </a:ext>
            </a:extLst>
          </p:cNvPr>
          <p:cNvSpPr txBox="1"/>
          <p:nvPr/>
        </p:nvSpPr>
        <p:spPr>
          <a:xfrm>
            <a:off x="6122272" y="2285743"/>
            <a:ext cx="5433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916613" algn="l"/>
              </a:tabLst>
            </a:pPr>
            <a:r>
              <a:rPr lang="en-US" sz="28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Assesses the </a:t>
            </a: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linear</a:t>
            </a:r>
            <a:r>
              <a:rPr lang="en-US" sz="28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relationship between two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0BBD0-FA88-44B4-B70E-746E1DB9DF54}"/>
              </a:ext>
            </a:extLst>
          </p:cNvPr>
          <p:cNvSpPr txBox="1"/>
          <p:nvPr/>
        </p:nvSpPr>
        <p:spPr>
          <a:xfrm>
            <a:off x="6122272" y="4921717"/>
            <a:ext cx="5433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916613" algn="l"/>
              </a:tabLst>
            </a:pPr>
            <a:r>
              <a:rPr lang="en-US" sz="28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Assesses the </a:t>
            </a: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monotonic</a:t>
            </a:r>
            <a:r>
              <a:rPr lang="en-US" sz="28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relationship between two variables (whether linear or not)</a:t>
            </a:r>
          </a:p>
        </p:txBody>
      </p:sp>
    </p:spTree>
    <p:extLst>
      <p:ext uri="{BB962C8B-B14F-4D97-AF65-F5344CB8AC3E}">
        <p14:creationId xmlns:p14="http://schemas.microsoft.com/office/powerpoint/2010/main" val="2210165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5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Describing relationships between each variable: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 descr="mage result for sample scatter plot">
            <a:extLst>
              <a:ext uri="{FF2B5EF4-FFF2-40B4-BE49-F238E27FC236}">
                <a16:creationId xmlns:a16="http://schemas.microsoft.com/office/drawing/2014/main" id="{E6A285A4-4250-4528-82D5-92CCC52E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104" y="1770431"/>
            <a:ext cx="7725791" cy="4770571"/>
          </a:xfrm>
          <a:prstGeom prst="rect">
            <a:avLst/>
          </a:prstGeom>
          <a:noFill/>
          <a:ln>
            <a:solidFill>
              <a:srgbClr val="20543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97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5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1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Describing relationships between each variable: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 descr="mage result for interesting correlation matrix">
            <a:extLst>
              <a:ext uri="{FF2B5EF4-FFF2-40B4-BE49-F238E27FC236}">
                <a16:creationId xmlns:a16="http://schemas.microsoft.com/office/drawing/2014/main" id="{D1500836-AA8B-47A3-9958-F2CD74858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2" y="1459016"/>
            <a:ext cx="5932487" cy="5213398"/>
          </a:xfrm>
          <a:prstGeom prst="rect">
            <a:avLst/>
          </a:prstGeom>
          <a:noFill/>
          <a:ln>
            <a:solidFill>
              <a:srgbClr val="20543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age result for correlation matrix">
            <a:extLst>
              <a:ext uri="{FF2B5EF4-FFF2-40B4-BE49-F238E27FC236}">
                <a16:creationId xmlns:a16="http://schemas.microsoft.com/office/drawing/2014/main" id="{5100C4BF-FAAC-486F-9364-14A0FAEAB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 bwMode="auto">
          <a:xfrm>
            <a:off x="6810703" y="1514195"/>
            <a:ext cx="4745418" cy="5158219"/>
          </a:xfrm>
          <a:prstGeom prst="rect">
            <a:avLst/>
          </a:prstGeom>
          <a:noFill/>
          <a:ln>
            <a:solidFill>
              <a:srgbClr val="20543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62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5933093" cy="407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Regarding Additional Columns: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Are there additional columns you can add to the dataset?</a:t>
            </a:r>
          </a:p>
          <a:p>
            <a:pPr marL="1371600" lvl="2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Depending on the questions you want to answer</a:t>
            </a:r>
          </a:p>
          <a:p>
            <a:pPr marL="1828800" lvl="3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endParaRPr lang="en-US" sz="2800" b="1" dirty="0">
              <a:solidFill>
                <a:srgbClr val="00B050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F770E3-DFCC-44EE-A627-B1C25EC63D5D}"/>
              </a:ext>
            </a:extLst>
          </p:cNvPr>
          <p:cNvSpPr/>
          <p:nvPr/>
        </p:nvSpPr>
        <p:spPr>
          <a:xfrm>
            <a:off x="6812793" y="982176"/>
            <a:ext cx="4743329" cy="5632311"/>
          </a:xfrm>
          <a:prstGeom prst="rect">
            <a:avLst/>
          </a:prstGeom>
          <a:solidFill>
            <a:srgbClr val="FFFFCC"/>
          </a:solidFill>
          <a:ln>
            <a:solidFill>
              <a:srgbClr val="20543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Compute as an index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poverty index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h-index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BMI</a:t>
            </a:r>
          </a:p>
          <a:p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Feature pairs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male + old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cough + fever</a:t>
            </a:r>
          </a:p>
          <a:p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Generated features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nearest grocery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nearest hospital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time duration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time since last log in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date difference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&lt;feature&gt; / period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&lt;feature&gt; % 1</a:t>
            </a:r>
          </a:p>
        </p:txBody>
      </p:sp>
    </p:spTree>
    <p:extLst>
      <p:ext uri="{BB962C8B-B14F-4D97-AF65-F5344CB8AC3E}">
        <p14:creationId xmlns:p14="http://schemas.microsoft.com/office/powerpoint/2010/main" val="4275555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350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Regarding Outliers and Anomalies:</a:t>
            </a:r>
            <a:endParaRPr lang="en-US" sz="2800" b="1" i="1" dirty="0">
              <a:solidFill>
                <a:srgbClr val="00B050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Are there outliers? Errors in encoding?</a:t>
            </a:r>
          </a:p>
          <a:p>
            <a:pPr marL="1371600" lvl="2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You should fix these using data cleaning techniques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Do you need to transform the data in order to visualize / process it properly?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endParaRPr lang="en-US" sz="2800" b="1" dirty="0">
              <a:solidFill>
                <a:srgbClr val="00B050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77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Example of a Dataset Problem: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Do you notice anything strange with this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FD795F-BBA3-4161-B343-0B7123469934}"/>
              </a:ext>
            </a:extLst>
          </p:cNvPr>
          <p:cNvGrpSpPr/>
          <p:nvPr/>
        </p:nvGrpSpPr>
        <p:grpSpPr>
          <a:xfrm>
            <a:off x="635872" y="2174169"/>
            <a:ext cx="8129803" cy="4498245"/>
            <a:chOff x="2031098" y="2174169"/>
            <a:chExt cx="8129803" cy="44982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28F7052-07B0-4DB0-B501-5BEC740C6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1099" y="2174169"/>
              <a:ext cx="8129802" cy="395964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329302-D69A-4A45-8350-2EEC174773FF}"/>
                </a:ext>
              </a:extLst>
            </p:cNvPr>
            <p:cNvSpPr txBox="1"/>
            <p:nvPr/>
          </p:nvSpPr>
          <p:spPr>
            <a:xfrm>
              <a:off x="2031098" y="6149194"/>
              <a:ext cx="8129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b="1" dirty="0">
                  <a:latin typeface="Roboto" pitchFamily="2" charset="0"/>
                  <a:ea typeface="Roboto" pitchFamily="2" charset="0"/>
                </a:rPr>
                <a:t>Data: </a:t>
              </a:r>
              <a:r>
                <a:rPr lang="en-PH" sz="2800" dirty="0">
                  <a:latin typeface="Roboto" pitchFamily="2" charset="0"/>
                  <a:ea typeface="Roboto" pitchFamily="2" charset="0"/>
                </a:rPr>
                <a:t>Rape data in Boulder, CO (1960-2004)</a:t>
              </a:r>
              <a:endParaRPr lang="en-PH" sz="2800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254CB0-91BF-488B-B0EA-67AF8A79F5C1}"/>
              </a:ext>
            </a:extLst>
          </p:cNvPr>
          <p:cNvSpPr txBox="1"/>
          <p:nvPr/>
        </p:nvSpPr>
        <p:spPr>
          <a:xfrm>
            <a:off x="9038897" y="4117869"/>
            <a:ext cx="25172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err="1">
                <a:latin typeface="Roboto" pitchFamily="2" charset="0"/>
                <a:ea typeface="Roboto" pitchFamily="2" charset="0"/>
              </a:rPr>
              <a:t>Maltz</a:t>
            </a:r>
            <a:r>
              <a:rPr lang="en-PH" sz="1600" dirty="0">
                <a:latin typeface="Roboto" pitchFamily="2" charset="0"/>
                <a:ea typeface="Roboto" pitchFamily="2" charset="0"/>
              </a:rPr>
              <a:t>, M. D. (2010). Look before you analyze: Visualizing data in criminal justice. In Piquero, A. . and Weisburd, D., editors, Handbook of Quantitative Criminology, chapter 3, pages 25-52. Springer New York, New York, NY.</a:t>
            </a:r>
          </a:p>
        </p:txBody>
      </p:sp>
    </p:spTree>
    <p:extLst>
      <p:ext uri="{BB962C8B-B14F-4D97-AF65-F5344CB8AC3E}">
        <p14:creationId xmlns:p14="http://schemas.microsoft.com/office/powerpoint/2010/main" val="2427012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Example of a Dataset Problem: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i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Do you notice anything strange with this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Questions to Guide EDA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29302-D69A-4A45-8350-2EEC174773FF}"/>
              </a:ext>
            </a:extLst>
          </p:cNvPr>
          <p:cNvSpPr txBox="1"/>
          <p:nvPr/>
        </p:nvSpPr>
        <p:spPr>
          <a:xfrm>
            <a:off x="635872" y="6149194"/>
            <a:ext cx="812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latin typeface="Roboto" pitchFamily="2" charset="0"/>
                <a:ea typeface="Roboto" pitchFamily="2" charset="0"/>
              </a:rPr>
              <a:t>Data: </a:t>
            </a:r>
            <a:r>
              <a:rPr lang="en-PH" sz="2800" dirty="0">
                <a:latin typeface="Roboto" pitchFamily="2" charset="0"/>
                <a:ea typeface="Roboto" pitchFamily="2" charset="0"/>
              </a:rPr>
              <a:t>Murder Data in Oklahoma City (1960-2004)</a:t>
            </a:r>
            <a:endParaRPr lang="en-PH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254CB0-91BF-488B-B0EA-67AF8A79F5C1}"/>
              </a:ext>
            </a:extLst>
          </p:cNvPr>
          <p:cNvSpPr txBox="1"/>
          <p:nvPr/>
        </p:nvSpPr>
        <p:spPr>
          <a:xfrm>
            <a:off x="9038897" y="4117869"/>
            <a:ext cx="25172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err="1">
                <a:latin typeface="Roboto" pitchFamily="2" charset="0"/>
                <a:ea typeface="Roboto" pitchFamily="2" charset="0"/>
              </a:rPr>
              <a:t>Maltz</a:t>
            </a:r>
            <a:r>
              <a:rPr lang="en-PH" sz="1600" dirty="0">
                <a:latin typeface="Roboto" pitchFamily="2" charset="0"/>
                <a:ea typeface="Roboto" pitchFamily="2" charset="0"/>
              </a:rPr>
              <a:t>, M. D. (2010). Look before you analyze: Visualizing data in criminal justice. In Piquero, A. . and Weisburd, D., editors, Handbook of Quantitative Criminology, chapter 3, pages 25-52. Springer New York, New York, NY.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5E214-0078-4EBB-8B36-2564D571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99" y="2283603"/>
            <a:ext cx="7789146" cy="37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523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Raw data is inherently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dirty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Some issues may include: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Spelling / encoding errors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Incorrect data types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Non-ideal formats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Missing values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and others…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 data cleaning, we aim to address these problems in the dataset to prevent them from causing problems in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 Cleaning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lean, cleaning, dertergent, spray, window icon">
            <a:extLst>
              <a:ext uri="{FF2B5EF4-FFF2-40B4-BE49-F238E27FC236}">
                <a16:creationId xmlns:a16="http://schemas.microsoft.com/office/drawing/2014/main" id="{24812207-EF6B-49C5-B642-6CACEF2C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73" y="982176"/>
            <a:ext cx="3089548" cy="30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803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Cleaning and EDA on Labor Force Dataset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3454E-D1FA-430F-B325-8EE210DE1D22}"/>
              </a:ext>
            </a:extLst>
          </p:cNvPr>
          <p:cNvSpPr txBox="1"/>
          <p:nvPr/>
        </p:nvSpPr>
        <p:spPr>
          <a:xfrm>
            <a:off x="635872" y="982176"/>
            <a:ext cx="10920249" cy="350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For this week, you will work on data from the Department of Labor and Employment (DOLE).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This data contains labor force information on various regions in the Philippines.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You will use pandas to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clean the data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800" b="1" dirty="0">
                <a:solidFill>
                  <a:srgbClr val="00B050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perform some exploratory data analysis processes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on the data.</a:t>
            </a:r>
          </a:p>
        </p:txBody>
      </p:sp>
    </p:spTree>
    <p:extLst>
      <p:ext uri="{BB962C8B-B14F-4D97-AF65-F5344CB8AC3E}">
        <p14:creationId xmlns:p14="http://schemas.microsoft.com/office/powerpoint/2010/main" val="190511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 Cleaning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BBC04-C0FE-4193-8DE1-CE0693B1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48" y="2022396"/>
            <a:ext cx="9483697" cy="2813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451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407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 are in separate files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Multiple representations of strings (spellings)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Numerical values from strings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Default values / placeholders are used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Missing data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Duplicate data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Different date formats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Common Issues that Require Cleaning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lean, cleaning, dertergent, spray, window icon">
            <a:extLst>
              <a:ext uri="{FF2B5EF4-FFF2-40B4-BE49-F238E27FC236}">
                <a16:creationId xmlns:a16="http://schemas.microsoft.com/office/drawing/2014/main" id="{24812207-EF6B-49C5-B642-6CACEF2C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73" y="982176"/>
            <a:ext cx="3089548" cy="30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85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176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Sometimes, data comes from multiple sources.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Collected at different times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Completely different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 Are in Separate Files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951BFD-1F8B-4C7E-88E1-E2E4A9FC4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40745"/>
              </p:ext>
            </p:extLst>
          </p:nvPr>
        </p:nvGraphicFramePr>
        <p:xfrm>
          <a:off x="1119351" y="2934524"/>
          <a:ext cx="2424705" cy="972172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1070019376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2239311089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18AAF3-5588-4AB7-A7B2-6C9D1621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0955"/>
              </p:ext>
            </p:extLst>
          </p:nvPr>
        </p:nvGraphicFramePr>
        <p:xfrm>
          <a:off x="1119347" y="4595815"/>
          <a:ext cx="2424705" cy="972172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1070019376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2239311089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AC47D3-C7DF-4C53-9D1F-6F242A65D189}"/>
              </a:ext>
            </a:extLst>
          </p:cNvPr>
          <p:cNvSpPr txBox="1"/>
          <p:nvPr/>
        </p:nvSpPr>
        <p:spPr>
          <a:xfrm>
            <a:off x="3544052" y="3220555"/>
            <a:ext cx="128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916613" algn="l"/>
              </a:tabLst>
            </a:pPr>
            <a:r>
              <a:rPr lang="en-US" sz="20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Dataset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970C8-9FA1-4E14-9500-6CECE77D1517}"/>
              </a:ext>
            </a:extLst>
          </p:cNvPr>
          <p:cNvSpPr txBox="1"/>
          <p:nvPr/>
        </p:nvSpPr>
        <p:spPr>
          <a:xfrm>
            <a:off x="3544052" y="4881846"/>
            <a:ext cx="128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916613" algn="l"/>
              </a:tabLst>
            </a:pPr>
            <a:r>
              <a:rPr lang="en-US" sz="20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Dataset 2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D1DDD44-357C-42A6-8BFB-77DEBDA2C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9199"/>
              </p:ext>
            </p:extLst>
          </p:nvPr>
        </p:nvGraphicFramePr>
        <p:xfrm>
          <a:off x="5367118" y="2934524"/>
          <a:ext cx="2424705" cy="972172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1070019376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2239311089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9759287-A32B-437A-A42F-D467A31BB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44546"/>
              </p:ext>
            </p:extLst>
          </p:nvPr>
        </p:nvGraphicFramePr>
        <p:xfrm>
          <a:off x="8818175" y="2934524"/>
          <a:ext cx="2424705" cy="972172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1070019376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2239311089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D99FB6E-9532-4CA3-814B-3281D66C6B22}"/>
              </a:ext>
            </a:extLst>
          </p:cNvPr>
          <p:cNvSpPr txBox="1"/>
          <p:nvPr/>
        </p:nvSpPr>
        <p:spPr>
          <a:xfrm>
            <a:off x="5934850" y="3907047"/>
            <a:ext cx="128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916613" algn="l"/>
              </a:tabLst>
            </a:pPr>
            <a:r>
              <a:rPr lang="en-US" sz="20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Dataset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5BA26F-9528-4C3B-98B8-945357A4B9C9}"/>
              </a:ext>
            </a:extLst>
          </p:cNvPr>
          <p:cNvSpPr txBox="1"/>
          <p:nvPr/>
        </p:nvSpPr>
        <p:spPr>
          <a:xfrm>
            <a:off x="9385907" y="3906696"/>
            <a:ext cx="128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916613" algn="l"/>
              </a:tabLst>
            </a:pPr>
            <a:r>
              <a:rPr lang="en-US" sz="20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Dataset 2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2A90824-A8EA-48A5-AFAF-3D2E34548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34536"/>
              </p:ext>
            </p:extLst>
          </p:nvPr>
        </p:nvGraphicFramePr>
        <p:xfrm>
          <a:off x="5367118" y="4490030"/>
          <a:ext cx="2424705" cy="1944344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1070019376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2239311089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74226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438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E91B5A2-9652-40D5-9BAF-03C80685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83010"/>
              </p:ext>
            </p:extLst>
          </p:nvPr>
        </p:nvGraphicFramePr>
        <p:xfrm>
          <a:off x="8818175" y="4490030"/>
          <a:ext cx="1454823" cy="972172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24AD3EF-DB67-4096-85BC-6EEFF4380FB0}"/>
              </a:ext>
            </a:extLst>
          </p:cNvPr>
          <p:cNvSpPr txBox="1"/>
          <p:nvPr/>
        </p:nvSpPr>
        <p:spPr>
          <a:xfrm>
            <a:off x="5934850" y="6434374"/>
            <a:ext cx="128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916613" algn="l"/>
              </a:tabLst>
            </a:pPr>
            <a:r>
              <a:rPr lang="en-US" sz="20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Dataset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27EFA6-5C37-4602-AA1B-81999DA5C880}"/>
              </a:ext>
            </a:extLst>
          </p:cNvPr>
          <p:cNvSpPr txBox="1"/>
          <p:nvPr/>
        </p:nvSpPr>
        <p:spPr>
          <a:xfrm>
            <a:off x="8900966" y="5501065"/>
            <a:ext cx="128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916613" algn="l"/>
              </a:tabLst>
            </a:pPr>
            <a:r>
              <a:rPr lang="en-US" sz="2000" i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Dataset 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7444BA-BA8A-43EF-9934-6F8FD760427F}"/>
              </a:ext>
            </a:extLst>
          </p:cNvPr>
          <p:cNvGrpSpPr/>
          <p:nvPr/>
        </p:nvGrpSpPr>
        <p:grpSpPr>
          <a:xfrm>
            <a:off x="830313" y="2751250"/>
            <a:ext cx="10531365" cy="4083234"/>
            <a:chOff x="882869" y="2751250"/>
            <a:chExt cx="10531365" cy="40832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6DEF98-ECA1-4398-953C-09097D010FD4}"/>
                </a:ext>
              </a:extLst>
            </p:cNvPr>
            <p:cNvSpPr/>
            <p:nvPr/>
          </p:nvSpPr>
          <p:spPr>
            <a:xfrm>
              <a:off x="882869" y="2751250"/>
              <a:ext cx="4120055" cy="3124574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532E75-8C4E-401D-99AD-907C48F0F386}"/>
                </a:ext>
              </a:extLst>
            </p:cNvPr>
            <p:cNvSpPr/>
            <p:nvPr/>
          </p:nvSpPr>
          <p:spPr>
            <a:xfrm>
              <a:off x="5234155" y="2751250"/>
              <a:ext cx="6180079" cy="1555556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BEF34F-FCA6-414D-B838-6D8006E77524}"/>
                </a:ext>
              </a:extLst>
            </p:cNvPr>
            <p:cNvSpPr/>
            <p:nvPr/>
          </p:nvSpPr>
          <p:spPr>
            <a:xfrm>
              <a:off x="5234154" y="4404359"/>
              <a:ext cx="6180079" cy="2430125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09620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2" y="982176"/>
            <a:ext cx="1092024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We can combine them together using various pandas functions such as </a:t>
            </a:r>
            <a:r>
              <a:rPr lang="en-US" sz="2800" b="1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concat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8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merge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 Are in Separate Files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951BFD-1F8B-4C7E-88E1-E2E4A9FC4317}"/>
              </a:ext>
            </a:extLst>
          </p:cNvPr>
          <p:cNvGraphicFramePr>
            <a:graphicFrameLocks noGrp="1"/>
          </p:cNvGraphicFramePr>
          <p:nvPr/>
        </p:nvGraphicFramePr>
        <p:xfrm>
          <a:off x="1119351" y="2934524"/>
          <a:ext cx="2424705" cy="972172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1070019376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2239311089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18AAF3-5588-4AB7-A7B2-6C9D1621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42676"/>
              </p:ext>
            </p:extLst>
          </p:nvPr>
        </p:nvGraphicFramePr>
        <p:xfrm>
          <a:off x="1119347" y="3909674"/>
          <a:ext cx="2424705" cy="972172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1070019376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2239311089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D1DDD44-357C-42A6-8BFB-77DEBDA2CFE2}"/>
              </a:ext>
            </a:extLst>
          </p:cNvPr>
          <p:cNvGraphicFramePr>
            <a:graphicFrameLocks noGrp="1"/>
          </p:cNvGraphicFramePr>
          <p:nvPr/>
        </p:nvGraphicFramePr>
        <p:xfrm>
          <a:off x="5367118" y="2934524"/>
          <a:ext cx="2424705" cy="972172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1070019376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2239311089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9759287-A32B-437A-A42F-D467A31BB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55941"/>
              </p:ext>
            </p:extLst>
          </p:nvPr>
        </p:nvGraphicFramePr>
        <p:xfrm>
          <a:off x="7791821" y="2934524"/>
          <a:ext cx="2424705" cy="972172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1070019376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2239311089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2A90824-A8EA-48A5-AFAF-3D2E3454890A}"/>
              </a:ext>
            </a:extLst>
          </p:cNvPr>
          <p:cNvGraphicFramePr>
            <a:graphicFrameLocks noGrp="1"/>
          </p:cNvGraphicFramePr>
          <p:nvPr/>
        </p:nvGraphicFramePr>
        <p:xfrm>
          <a:off x="5367118" y="4490030"/>
          <a:ext cx="2424705" cy="1944344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1070019376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2239311089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74226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438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E91B5A2-9652-40D5-9BAF-03C80685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21395"/>
              </p:ext>
            </p:extLst>
          </p:nvPr>
        </p:nvGraphicFramePr>
        <p:xfrm>
          <a:off x="7791821" y="4490030"/>
          <a:ext cx="1454823" cy="1944344"/>
        </p:xfrm>
        <a:graphic>
          <a:graphicData uri="http://schemas.openxmlformats.org/drawingml/2006/table">
            <a:tbl>
              <a:tblPr/>
              <a:tblGrid>
                <a:gridCol w="484941">
                  <a:extLst>
                    <a:ext uri="{9D8B030D-6E8A-4147-A177-3AD203B41FA5}">
                      <a16:colId xmlns:a16="http://schemas.microsoft.com/office/drawing/2014/main" val="1098942271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3176965389"/>
                    </a:ext>
                  </a:extLst>
                </a:gridCol>
                <a:gridCol w="484941">
                  <a:extLst>
                    <a:ext uri="{9D8B030D-6E8A-4147-A177-3AD203B41FA5}">
                      <a16:colId xmlns:a16="http://schemas.microsoft.com/office/drawing/2014/main" val="78237017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50948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2700" dirty="0">
                          <a:effectLst/>
                        </a:rPr>
                        <a:t> </a:t>
                      </a: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0772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78575"/>
                  </a:ext>
                </a:extLst>
              </a:tr>
              <a:tr h="483278"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PH" sz="2700" dirty="0">
                        <a:effectLst/>
                      </a:endParaRPr>
                    </a:p>
                  </a:txBody>
                  <a:tcPr marL="65280" marR="65280" marT="37303" marB="37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7603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24AD3EF-DB67-4096-85BC-6EEFF4380FB0}"/>
              </a:ext>
            </a:extLst>
          </p:cNvPr>
          <p:cNvSpPr txBox="1"/>
          <p:nvPr/>
        </p:nvSpPr>
        <p:spPr>
          <a:xfrm>
            <a:off x="3524573" y="3708130"/>
            <a:ext cx="128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916613" algn="l"/>
              </a:tabLst>
            </a:pPr>
            <a:r>
              <a:rPr lang="en-US" sz="2000" b="1" dirty="0" err="1"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concat</a:t>
            </a:r>
            <a:endParaRPr lang="en-US" sz="2000" b="1" dirty="0">
              <a:latin typeface="Source Code Pro" panose="020B0509030403020204" pitchFamily="49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7444BA-BA8A-43EF-9934-6F8FD760427F}"/>
              </a:ext>
            </a:extLst>
          </p:cNvPr>
          <p:cNvGrpSpPr/>
          <p:nvPr/>
        </p:nvGrpSpPr>
        <p:grpSpPr>
          <a:xfrm>
            <a:off x="830313" y="2751250"/>
            <a:ext cx="10531365" cy="4083234"/>
            <a:chOff x="882869" y="2751250"/>
            <a:chExt cx="10531365" cy="40832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6DEF98-ECA1-4398-953C-09097D010FD4}"/>
                </a:ext>
              </a:extLst>
            </p:cNvPr>
            <p:cNvSpPr/>
            <p:nvPr/>
          </p:nvSpPr>
          <p:spPr>
            <a:xfrm>
              <a:off x="882869" y="2751250"/>
              <a:ext cx="4120055" cy="3124574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532E75-8C4E-401D-99AD-907C48F0F386}"/>
                </a:ext>
              </a:extLst>
            </p:cNvPr>
            <p:cNvSpPr/>
            <p:nvPr/>
          </p:nvSpPr>
          <p:spPr>
            <a:xfrm>
              <a:off x="5234155" y="2751250"/>
              <a:ext cx="6180079" cy="1555556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BEF34F-FCA6-414D-B838-6D8006E77524}"/>
                </a:ext>
              </a:extLst>
            </p:cNvPr>
            <p:cNvSpPr/>
            <p:nvPr/>
          </p:nvSpPr>
          <p:spPr>
            <a:xfrm>
              <a:off x="5234154" y="4404359"/>
              <a:ext cx="6180079" cy="2430125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5E33B5-DB0C-4D4B-AE98-3AD02B001339}"/>
              </a:ext>
            </a:extLst>
          </p:cNvPr>
          <p:cNvSpPr txBox="1"/>
          <p:nvPr/>
        </p:nvSpPr>
        <p:spPr>
          <a:xfrm>
            <a:off x="7142054" y="3847030"/>
            <a:ext cx="128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916613" algn="l"/>
              </a:tabLst>
            </a:pPr>
            <a:r>
              <a:rPr lang="en-US" sz="2000" b="1" dirty="0" err="1"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concat</a:t>
            </a:r>
            <a:endParaRPr lang="en-US" sz="2000" b="1" dirty="0">
              <a:latin typeface="Source Code Pro" panose="020B0509030403020204" pitchFamily="49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B602D-589F-4439-8A78-8D7BFEAB9049}"/>
              </a:ext>
            </a:extLst>
          </p:cNvPr>
          <p:cNvSpPr txBox="1"/>
          <p:nvPr/>
        </p:nvSpPr>
        <p:spPr>
          <a:xfrm>
            <a:off x="9246644" y="5262147"/>
            <a:ext cx="128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916613" algn="l"/>
              </a:tabLst>
            </a:pPr>
            <a:r>
              <a:rPr lang="en-US" sz="2000" b="1" dirty="0"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merge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B8702-70A1-432F-8A66-C84101AE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1596912" y="5239543"/>
            <a:ext cx="1469573" cy="1474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A63E0-6BCE-43C9-B330-B102B64D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000" flipH="1">
            <a:off x="10076008" y="5038505"/>
            <a:ext cx="1428920" cy="1474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8B087-A2FE-4303-B6BD-B42AD1C4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000" flipH="1">
            <a:off x="10596661" y="3242179"/>
            <a:ext cx="1428920" cy="14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F500DD-ABB2-4CB9-99C8-3F052BD18A97}"/>
              </a:ext>
            </a:extLst>
          </p:cNvPr>
          <p:cNvSpPr txBox="1"/>
          <p:nvPr/>
        </p:nvSpPr>
        <p:spPr>
          <a:xfrm>
            <a:off x="635873" y="982176"/>
            <a:ext cx="6399928" cy="465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Different representations of text may occur in the dataset.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Human error</a:t>
            </a:r>
          </a:p>
          <a:p>
            <a:pPr marL="914400" lvl="1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Inconsistency of data collection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§"/>
              <a:tabLst>
                <a:tab pos="5916613" algn="l"/>
              </a:tabLst>
            </a:pP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You can use the </a:t>
            </a:r>
            <a:r>
              <a:rPr lang="en-US" sz="28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unique</a:t>
            </a:r>
            <a:r>
              <a:rPr lang="en-US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function to check the categorical variables in your dataset to ensure that the text representations are as intended.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3F0C-947F-4ECE-91C2-BE3A8F17A36E}"/>
              </a:ext>
            </a:extLst>
          </p:cNvPr>
          <p:cNvSpPr txBox="1"/>
          <p:nvPr/>
        </p:nvSpPr>
        <p:spPr>
          <a:xfrm>
            <a:off x="635873" y="185586"/>
            <a:ext cx="10920249" cy="584775"/>
          </a:xfrm>
          <a:prstGeom prst="rect">
            <a:avLst/>
          </a:prstGeom>
          <a:gradFill>
            <a:gsLst>
              <a:gs pos="0">
                <a:srgbClr val="389462"/>
              </a:gs>
              <a:gs pos="100000">
                <a:srgbClr val="266442"/>
              </a:gs>
            </a:gsLst>
            <a:lin ang="5400000" scaled="1"/>
          </a:gradFill>
          <a:ln w="12700">
            <a:solidFill>
              <a:srgbClr val="205438">
                <a:alpha val="92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Different Representations of Text</a:t>
            </a:r>
            <a:endParaRPr lang="en-P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585EAC-040A-4EF8-8319-674904523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94549"/>
              </p:ext>
            </p:extLst>
          </p:nvPr>
        </p:nvGraphicFramePr>
        <p:xfrm>
          <a:off x="8039101" y="1316779"/>
          <a:ext cx="2539999" cy="3985272"/>
        </p:xfrm>
        <a:graphic>
          <a:graphicData uri="http://schemas.openxmlformats.org/drawingml/2006/table">
            <a:tbl>
              <a:tblPr/>
              <a:tblGrid>
                <a:gridCol w="2539999">
                  <a:extLst>
                    <a:ext uri="{9D8B030D-6E8A-4147-A177-3AD203B41FA5}">
                      <a16:colId xmlns:a16="http://schemas.microsoft.com/office/drawing/2014/main" val="322996386"/>
                    </a:ext>
                  </a:extLst>
                </a:gridCol>
              </a:tblGrid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1" i="0" u="none" strike="noStrike" dirty="0">
                          <a:solidFill>
                            <a:srgbClr val="D8D8D8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gender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35441"/>
                  </a:ext>
                </a:extLst>
              </a:tr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</a:t>
                      </a:r>
                      <a:endParaRPr lang="en-PH" sz="240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53632"/>
                  </a:ext>
                </a:extLst>
              </a:tr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Female</a:t>
                      </a:r>
                      <a:endParaRPr lang="en-PH" sz="240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03563"/>
                  </a:ext>
                </a:extLst>
              </a:tr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F</a:t>
                      </a:r>
                      <a:endParaRPr lang="en-PH" sz="240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643808"/>
                  </a:ext>
                </a:extLst>
              </a:tr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Male</a:t>
                      </a:r>
                      <a:endParaRPr lang="en-PH" sz="240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05280"/>
                  </a:ext>
                </a:extLst>
              </a:tr>
              <a:tr h="65691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3800" b="0" i="0" u="none" strike="noStrike" dirty="0">
                          <a:solidFill>
                            <a:srgbClr val="3F3F3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</a:t>
                      </a:r>
                      <a:endParaRPr lang="en-PH" sz="2400" dirty="0"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5092" marR="85092" marT="42546" marB="42546" anchor="ctr">
                    <a:lnL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1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2069</Words>
  <Application>Microsoft Office PowerPoint</Application>
  <PresentationFormat>Widescreen</PresentationFormat>
  <Paragraphs>475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Roboto</vt:lpstr>
      <vt:lpstr>Source Code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James Z. Tiam-Lee</dc:creator>
  <cp:lastModifiedBy>Thomas Tiam-Lee</cp:lastModifiedBy>
  <cp:revision>61</cp:revision>
  <dcterms:created xsi:type="dcterms:W3CDTF">2020-07-04T05:11:43Z</dcterms:created>
  <dcterms:modified xsi:type="dcterms:W3CDTF">2023-07-17T02:18:52Z</dcterms:modified>
</cp:coreProperties>
</file>