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Pangolin"/>
      <p:regular r:id="rId21"/>
    </p:embeddedFont>
    <p:embeddedFont>
      <p:font typeface="Fira Code"/>
      <p:regular r:id="rId22"/>
      <p:bold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FiraCode-regular.fntdata"/><Relationship Id="rId10" Type="http://schemas.openxmlformats.org/officeDocument/2006/relationships/slide" Target="slides/slide5.xml"/><Relationship Id="rId21" Type="http://schemas.openxmlformats.org/officeDocument/2006/relationships/font" Target="fonts/Pangolin-regular.fntdata"/><Relationship Id="rId13" Type="http://schemas.openxmlformats.org/officeDocument/2006/relationships/slide" Target="slides/slide8.xml"/><Relationship Id="rId24" Type="http://schemas.openxmlformats.org/officeDocument/2006/relationships/font" Target="fonts/AlfaSlabOne-regular.fntdata"/><Relationship Id="rId12" Type="http://schemas.openxmlformats.org/officeDocument/2006/relationships/slide" Target="slides/slide7.xml"/><Relationship Id="rId23" Type="http://schemas.openxmlformats.org/officeDocument/2006/relationships/font" Target="fonts/FiraCod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a0540f82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a0540f82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a0540f82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a0540f82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fa0540f82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fa0540f82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a0540f82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a0540f82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a0540f82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a0540f82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a0540f82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a0540f82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a0540f82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a0540f82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a0540f82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a0540f82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a0540f82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a0540f82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a0540f82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a0540f82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433100"/>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Time Series EDA</a:t>
            </a:r>
            <a:endParaRPr sz="4300"/>
          </a:p>
        </p:txBody>
      </p:sp>
      <p:sp>
        <p:nvSpPr>
          <p:cNvPr id="57" name="Google Shape;57;p13"/>
          <p:cNvSpPr txBox="1"/>
          <p:nvPr>
            <p:ph idx="1" type="subTitle"/>
          </p:nvPr>
        </p:nvSpPr>
        <p:spPr>
          <a:xfrm>
            <a:off x="311700" y="3362998"/>
            <a:ext cx="8520600" cy="73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latin typeface="Pangolin"/>
                <a:ea typeface="Pangolin"/>
                <a:cs typeface="Pangolin"/>
                <a:sym typeface="Pangolin"/>
              </a:rPr>
              <a:t>Week 6 Session 2</a:t>
            </a:r>
            <a:endParaRPr>
              <a:latin typeface="Pangolin"/>
              <a:ea typeface="Pangolin"/>
              <a:cs typeface="Pangolin"/>
              <a:sym typeface="Pangolin"/>
            </a:endParaRPr>
          </a:p>
          <a:p>
            <a:pPr indent="0" lvl="0" marL="0" rtl="0" algn="ctr">
              <a:spcBef>
                <a:spcPts val="0"/>
              </a:spcBef>
              <a:spcAft>
                <a:spcPts val="0"/>
              </a:spcAft>
              <a:buNone/>
            </a:pPr>
            <a:r>
              <a:rPr lang="en" sz="1532">
                <a:latin typeface="Pangolin"/>
                <a:ea typeface="Pangolin"/>
                <a:cs typeface="Pangolin"/>
                <a:sym typeface="Pangolin"/>
              </a:rPr>
              <a:t>Lecture and Slides by Jazzie R. Jao | jazzie.jao@dlsu.edu.ph</a:t>
            </a:r>
            <a:endParaRPr sz="1532">
              <a:latin typeface="Pangolin"/>
              <a:ea typeface="Pangolin"/>
              <a:cs typeface="Pangolin"/>
              <a:sym typeface="Pangolin"/>
            </a:endParaRPr>
          </a:p>
        </p:txBody>
      </p:sp>
      <p:sp>
        <p:nvSpPr>
          <p:cNvPr id="58" name="Google Shape;58;p13"/>
          <p:cNvSpPr txBox="1"/>
          <p:nvPr/>
        </p:nvSpPr>
        <p:spPr>
          <a:xfrm>
            <a:off x="808925" y="2321900"/>
            <a:ext cx="77721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600">
              <a:latin typeface="Bookman Old Style"/>
              <a:ea typeface="Bookman Old Style"/>
              <a:cs typeface="Bookman Old Style"/>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EDA is Crucial for Time Series Data in Data Science</a:t>
            </a:r>
            <a:endParaRPr sz="3100"/>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213147"/>
              </a:buClr>
              <a:buSzPts val="1800"/>
              <a:buFont typeface="Pangolin"/>
              <a:buChar char="●"/>
            </a:pPr>
            <a:r>
              <a:rPr lang="en">
                <a:solidFill>
                  <a:srgbClr val="213147"/>
                </a:solidFill>
                <a:latin typeface="Pangolin"/>
                <a:ea typeface="Pangolin"/>
                <a:cs typeface="Pangolin"/>
                <a:sym typeface="Pangolin"/>
              </a:rPr>
              <a:t>We want to detect trends, seasonality, stationarity, and noise before training a machine </a:t>
            </a:r>
            <a:r>
              <a:rPr lang="en">
                <a:solidFill>
                  <a:srgbClr val="213147"/>
                </a:solidFill>
                <a:latin typeface="Pangolin"/>
                <a:ea typeface="Pangolin"/>
                <a:cs typeface="Pangolin"/>
                <a:sym typeface="Pangolin"/>
              </a:rPr>
              <a:t>learning</a:t>
            </a:r>
            <a:r>
              <a:rPr lang="en">
                <a:solidFill>
                  <a:srgbClr val="213147"/>
                </a:solidFill>
                <a:latin typeface="Pangolin"/>
                <a:ea typeface="Pangolin"/>
                <a:cs typeface="Pangolin"/>
                <a:sym typeface="Pangolin"/>
              </a:rPr>
              <a:t> model.</a:t>
            </a:r>
            <a:endParaRPr>
              <a:solidFill>
                <a:srgbClr val="213147"/>
              </a:solidFill>
              <a:latin typeface="Pangolin"/>
              <a:ea typeface="Pangolin"/>
              <a:cs typeface="Pangolin"/>
              <a:sym typeface="Pangolin"/>
            </a:endParaRPr>
          </a:p>
          <a:p>
            <a:pPr indent="-317500" lvl="1" marL="914400" rtl="0" algn="l">
              <a:spcBef>
                <a:spcPts val="0"/>
              </a:spcBef>
              <a:spcAft>
                <a:spcPts val="0"/>
              </a:spcAft>
              <a:buClr>
                <a:srgbClr val="213147"/>
              </a:buClr>
              <a:buSzPts val="1400"/>
              <a:buFont typeface="Pangolin"/>
              <a:buChar char="○"/>
            </a:pPr>
            <a:r>
              <a:rPr lang="en">
                <a:solidFill>
                  <a:srgbClr val="213147"/>
                </a:solidFill>
                <a:latin typeface="Pangolin"/>
                <a:ea typeface="Pangolin"/>
                <a:cs typeface="Pangolin"/>
                <a:sym typeface="Pangolin"/>
              </a:rPr>
              <a:t>Choose the correct preprocessing steps (e.g., differencing for stationarity).</a:t>
            </a:r>
            <a:endParaRPr>
              <a:solidFill>
                <a:srgbClr val="213147"/>
              </a:solidFill>
              <a:latin typeface="Pangolin"/>
              <a:ea typeface="Pangolin"/>
              <a:cs typeface="Pangolin"/>
              <a:sym typeface="Pangolin"/>
            </a:endParaRPr>
          </a:p>
          <a:p>
            <a:pPr indent="-342900" lvl="0" marL="457200" rtl="0" algn="l">
              <a:spcBef>
                <a:spcPts val="0"/>
              </a:spcBef>
              <a:spcAft>
                <a:spcPts val="0"/>
              </a:spcAft>
              <a:buClr>
                <a:srgbClr val="213147"/>
              </a:buClr>
              <a:buSzPts val="1800"/>
              <a:buFont typeface="Pangolin"/>
              <a:buChar char="●"/>
            </a:pPr>
            <a:r>
              <a:rPr lang="en">
                <a:solidFill>
                  <a:srgbClr val="213147"/>
                </a:solidFill>
                <a:latin typeface="Pangolin"/>
                <a:ea typeface="Pangolin"/>
                <a:cs typeface="Pangolin"/>
                <a:sym typeface="Pangolin"/>
              </a:rPr>
              <a:t>Check for autocorrelation to design appropriate models.</a:t>
            </a:r>
            <a:endParaRPr>
              <a:solidFill>
                <a:srgbClr val="213147"/>
              </a:solidFill>
              <a:latin typeface="Pangolin"/>
              <a:ea typeface="Pangolin"/>
              <a:cs typeface="Pangolin"/>
              <a:sym typeface="Pangolin"/>
            </a:endParaRPr>
          </a:p>
          <a:p>
            <a:pPr indent="-317500" lvl="1" marL="914400" rtl="0" algn="l">
              <a:spcBef>
                <a:spcPts val="0"/>
              </a:spcBef>
              <a:spcAft>
                <a:spcPts val="0"/>
              </a:spcAft>
              <a:buClr>
                <a:srgbClr val="213147"/>
              </a:buClr>
              <a:buSzPts val="1400"/>
              <a:buFont typeface="Pangolin"/>
              <a:buChar char="○"/>
            </a:pPr>
            <a:r>
              <a:rPr lang="en">
                <a:solidFill>
                  <a:srgbClr val="213147"/>
                </a:solidFill>
                <a:latin typeface="Pangolin"/>
                <a:ea typeface="Pangolin"/>
                <a:cs typeface="Pangolin"/>
                <a:sym typeface="Pangolin"/>
              </a:rPr>
              <a:t>Identify feature engineering opportunities (e.g., lag variables).</a:t>
            </a:r>
            <a:endParaRPr>
              <a:solidFill>
                <a:srgbClr val="213147"/>
              </a:solidFill>
              <a:latin typeface="Pangolin"/>
              <a:ea typeface="Pangolin"/>
              <a:cs typeface="Pangolin"/>
              <a:sym typeface="Pangolin"/>
            </a:endParaRPr>
          </a:p>
          <a:p>
            <a:pPr indent="-317500" lvl="1" marL="914400" rtl="0" algn="l">
              <a:spcBef>
                <a:spcPts val="0"/>
              </a:spcBef>
              <a:spcAft>
                <a:spcPts val="0"/>
              </a:spcAft>
              <a:buClr>
                <a:srgbClr val="213147"/>
              </a:buClr>
              <a:buSzPts val="1400"/>
              <a:buFont typeface="Pangolin"/>
              <a:buChar char="○"/>
            </a:pPr>
            <a:r>
              <a:rPr lang="en">
                <a:solidFill>
                  <a:srgbClr val="213147"/>
                </a:solidFill>
                <a:latin typeface="Pangolin"/>
                <a:ea typeface="Pangolin"/>
                <a:cs typeface="Pangolin"/>
                <a:sym typeface="Pangolin"/>
              </a:rPr>
              <a:t>Use models that capture the inherent nonlinear relationship in your data.</a:t>
            </a:r>
            <a:endParaRPr sz="2200">
              <a:solidFill>
                <a:srgbClr val="213147"/>
              </a:solidFill>
              <a:latin typeface="Pangolin"/>
              <a:ea typeface="Pangolin"/>
              <a:cs typeface="Pangolin"/>
              <a:sym typeface="Pangolin"/>
            </a:endParaRPr>
          </a:p>
          <a:p>
            <a:pPr indent="-393700" lvl="0" marL="457200" rtl="0" algn="l">
              <a:spcBef>
                <a:spcPts val="0"/>
              </a:spcBef>
              <a:spcAft>
                <a:spcPts val="0"/>
              </a:spcAft>
              <a:buClr>
                <a:srgbClr val="213147"/>
              </a:buClr>
              <a:buSzPts val="2600"/>
              <a:buFont typeface="Pangolin"/>
              <a:buChar char="-"/>
            </a:pPr>
            <a:r>
              <a:rPr lang="en" sz="2200">
                <a:solidFill>
                  <a:srgbClr val="213147"/>
                </a:solidFill>
                <a:latin typeface="Pangolin"/>
                <a:ea typeface="Pangolin"/>
                <a:cs typeface="Pangolin"/>
                <a:sym typeface="Pangolin"/>
              </a:rPr>
              <a:t>This is the reason why becoming rich is difficult. 😟</a:t>
            </a:r>
            <a:endParaRPr sz="2200">
              <a:solidFill>
                <a:srgbClr val="213147"/>
              </a:solidFill>
              <a:latin typeface="Pangolin"/>
              <a:ea typeface="Pangolin"/>
              <a:cs typeface="Pangolin"/>
              <a:sym typeface="Pangolin"/>
            </a:endParaRPr>
          </a:p>
          <a:p>
            <a:pPr indent="-368300" lvl="0" marL="457200" rtl="0" algn="l">
              <a:spcBef>
                <a:spcPts val="0"/>
              </a:spcBef>
              <a:spcAft>
                <a:spcPts val="0"/>
              </a:spcAft>
              <a:buClr>
                <a:srgbClr val="213147"/>
              </a:buClr>
              <a:buSzPts val="2200"/>
              <a:buFont typeface="Pangolin"/>
              <a:buChar char="-"/>
            </a:pPr>
            <a:r>
              <a:rPr lang="en" sz="2200">
                <a:solidFill>
                  <a:srgbClr val="213147"/>
                </a:solidFill>
                <a:latin typeface="Pangolin"/>
                <a:ea typeface="Pangolin"/>
                <a:cs typeface="Pangolin"/>
                <a:sym typeface="Pangolin"/>
              </a:rPr>
              <a:t>Unless you can invent a mathematical framework that predicts nonlinear systems accurately! #motivation</a:t>
            </a:r>
            <a:endParaRPr sz="2200">
              <a:solidFill>
                <a:srgbClr val="213147"/>
              </a:solidFill>
              <a:latin typeface="Pangolin"/>
              <a:ea typeface="Pangolin"/>
              <a:cs typeface="Pangolin"/>
              <a:sym typeface="Pangolin"/>
            </a:endParaRPr>
          </a:p>
          <a:p>
            <a:pPr indent="-368300" lvl="0" marL="457200" rtl="0" algn="l">
              <a:spcBef>
                <a:spcPts val="0"/>
              </a:spcBef>
              <a:spcAft>
                <a:spcPts val="0"/>
              </a:spcAft>
              <a:buClr>
                <a:srgbClr val="213147"/>
              </a:buClr>
              <a:buSzPts val="2200"/>
              <a:buFont typeface="Pangolin"/>
              <a:buChar char="-"/>
            </a:pPr>
            <a:r>
              <a:rPr lang="en" sz="2200">
                <a:solidFill>
                  <a:srgbClr val="213147"/>
                </a:solidFill>
                <a:latin typeface="Pangolin"/>
                <a:ea typeface="Pangolin"/>
                <a:cs typeface="Pangolin"/>
                <a:sym typeface="Pangolin"/>
              </a:rPr>
              <a:t>TBH, </a:t>
            </a:r>
            <a:r>
              <a:rPr lang="en" sz="2200">
                <a:solidFill>
                  <a:srgbClr val="213147"/>
                </a:solidFill>
                <a:latin typeface="Pangolin"/>
                <a:ea typeface="Pangolin"/>
                <a:cs typeface="Pangolin"/>
                <a:sym typeface="Pangolin"/>
              </a:rPr>
              <a:t>almost all systems in our world are nonlinear tho.</a:t>
            </a:r>
            <a:endParaRPr sz="2200">
              <a:solidFill>
                <a:srgbClr val="213147"/>
              </a:solidFill>
              <a:latin typeface="Pangolin"/>
              <a:ea typeface="Pangolin"/>
              <a:cs typeface="Pangolin"/>
              <a:sym typeface="Pango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Smoothening</a:t>
            </a:r>
            <a:endParaRPr sz="3100"/>
          </a:p>
        </p:txBody>
      </p:sp>
      <p:pic>
        <p:nvPicPr>
          <p:cNvPr id="133" name="Google Shape;133;p23"/>
          <p:cNvPicPr preferRelativeResize="0"/>
          <p:nvPr/>
        </p:nvPicPr>
        <p:blipFill>
          <a:blip r:embed="rId3">
            <a:alphaModFix/>
          </a:blip>
          <a:stretch>
            <a:fillRect/>
          </a:stretch>
        </p:blipFill>
        <p:spPr>
          <a:xfrm>
            <a:off x="4508875" y="1032025"/>
            <a:ext cx="4379986" cy="3639999"/>
          </a:xfrm>
          <a:prstGeom prst="rect">
            <a:avLst/>
          </a:prstGeom>
          <a:noFill/>
          <a:ln>
            <a:noFill/>
          </a:ln>
        </p:spPr>
      </p:pic>
      <p:pic>
        <p:nvPicPr>
          <p:cNvPr id="134" name="Google Shape;134;p23"/>
          <p:cNvPicPr preferRelativeResize="0"/>
          <p:nvPr/>
        </p:nvPicPr>
        <p:blipFill>
          <a:blip r:embed="rId4">
            <a:alphaModFix/>
          </a:blip>
          <a:stretch>
            <a:fillRect/>
          </a:stretch>
        </p:blipFill>
        <p:spPr>
          <a:xfrm>
            <a:off x="186675" y="1032025"/>
            <a:ext cx="4379976" cy="3642112"/>
          </a:xfrm>
          <a:prstGeom prst="rect">
            <a:avLst/>
          </a:prstGeom>
          <a:noFill/>
          <a:ln>
            <a:noFill/>
          </a:ln>
        </p:spPr>
      </p:pic>
      <p:sp>
        <p:nvSpPr>
          <p:cNvPr id="135" name="Google Shape;135;p23"/>
          <p:cNvSpPr txBox="1"/>
          <p:nvPr/>
        </p:nvSpPr>
        <p:spPr>
          <a:xfrm>
            <a:off x="2537475" y="154300"/>
            <a:ext cx="641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angolin"/>
                <a:ea typeface="Pangolin"/>
                <a:cs typeface="Pangolin"/>
                <a:sym typeface="Pangolin"/>
              </a:rPr>
              <a:t>Noise can obscure the underlying structure of the data, making it harder to detect patterns or make accurate predictions. </a:t>
            </a:r>
            <a:r>
              <a:rPr b="1" lang="en" sz="1200">
                <a:latin typeface="Pangolin"/>
                <a:ea typeface="Pangolin"/>
                <a:cs typeface="Pangolin"/>
                <a:sym typeface="Pangolin"/>
              </a:rPr>
              <a:t>Smoothing techniques</a:t>
            </a:r>
            <a:r>
              <a:rPr lang="en" sz="1200">
                <a:latin typeface="Pangolin"/>
                <a:ea typeface="Pangolin"/>
                <a:cs typeface="Pangolin"/>
                <a:sym typeface="Pangolin"/>
              </a:rPr>
              <a:t> (e.g., moving averages, exponential smoothing) can help reduce noise and highlight important trends and seasonality.</a:t>
            </a:r>
            <a:endParaRPr sz="1200">
              <a:latin typeface="Pangolin"/>
              <a:ea typeface="Pangolin"/>
              <a:cs typeface="Pangolin"/>
              <a:sym typeface="Pango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Time Series Data?</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13147"/>
                </a:solidFill>
                <a:latin typeface="Pangolin"/>
                <a:ea typeface="Pangolin"/>
                <a:cs typeface="Pangolin"/>
                <a:sym typeface="Pangolin"/>
              </a:rPr>
              <a:t>Data points collected or recorded at specific time intervals.</a:t>
            </a:r>
            <a:endParaRPr>
              <a:solidFill>
                <a:srgbClr val="213147"/>
              </a:solidFill>
              <a:latin typeface="Pangolin"/>
              <a:ea typeface="Pangolin"/>
              <a:cs typeface="Pangolin"/>
              <a:sym typeface="Pangolin"/>
            </a:endParaRPr>
          </a:p>
          <a:p>
            <a:pPr indent="0" lvl="0" marL="0" rtl="0" algn="l">
              <a:spcBef>
                <a:spcPts val="1200"/>
              </a:spcBef>
              <a:spcAft>
                <a:spcPts val="1200"/>
              </a:spcAft>
              <a:buNone/>
            </a:pPr>
            <a:r>
              <a:rPr b="1" lang="en">
                <a:solidFill>
                  <a:srgbClr val="213147"/>
                </a:solidFill>
                <a:latin typeface="Pangolin"/>
                <a:ea typeface="Pangolin"/>
                <a:cs typeface="Pangolin"/>
                <a:sym typeface="Pangolin"/>
              </a:rPr>
              <a:t>Examples: </a:t>
            </a:r>
            <a:r>
              <a:rPr lang="en">
                <a:solidFill>
                  <a:srgbClr val="213147"/>
                </a:solidFill>
                <a:latin typeface="Pangolin"/>
                <a:ea typeface="Pangolin"/>
                <a:cs typeface="Pangolin"/>
                <a:sym typeface="Pangolin"/>
              </a:rPr>
              <a:t>Stock prices, weather data, air quality (PM2.5) measurements, sales data.</a:t>
            </a:r>
            <a:endParaRPr>
              <a:solidFill>
                <a:srgbClr val="213147"/>
              </a:solidFill>
              <a:latin typeface="Pangolin"/>
              <a:ea typeface="Pangolin"/>
              <a:cs typeface="Pangolin"/>
              <a:sym typeface="Pangolin"/>
            </a:endParaRPr>
          </a:p>
        </p:txBody>
      </p:sp>
      <p:pic>
        <p:nvPicPr>
          <p:cNvPr id="65" name="Google Shape;65;p14"/>
          <p:cNvPicPr preferRelativeResize="0"/>
          <p:nvPr/>
        </p:nvPicPr>
        <p:blipFill>
          <a:blip r:embed="rId3">
            <a:alphaModFix/>
          </a:blip>
          <a:stretch>
            <a:fillRect/>
          </a:stretch>
        </p:blipFill>
        <p:spPr>
          <a:xfrm>
            <a:off x="1143000" y="2200275"/>
            <a:ext cx="3429000" cy="2286000"/>
          </a:xfrm>
          <a:prstGeom prst="rect">
            <a:avLst/>
          </a:prstGeom>
          <a:noFill/>
          <a:ln>
            <a:noFill/>
          </a:ln>
        </p:spPr>
      </p:pic>
      <p:pic>
        <p:nvPicPr>
          <p:cNvPr id="66" name="Google Shape;66;p14"/>
          <p:cNvPicPr preferRelativeResize="0"/>
          <p:nvPr/>
        </p:nvPicPr>
        <p:blipFill>
          <a:blip r:embed="rId4">
            <a:alphaModFix/>
          </a:blip>
          <a:stretch>
            <a:fillRect/>
          </a:stretch>
        </p:blipFill>
        <p:spPr>
          <a:xfrm>
            <a:off x="5018725" y="2352663"/>
            <a:ext cx="2857500" cy="1857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Time Series 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13147"/>
                </a:solidFill>
                <a:latin typeface="Pangolin"/>
                <a:ea typeface="Pangolin"/>
                <a:cs typeface="Pangolin"/>
                <a:sym typeface="Pangolin"/>
              </a:rPr>
              <a:t>Data points collected or recorded at specific time intervals.</a:t>
            </a:r>
            <a:endParaRPr>
              <a:solidFill>
                <a:srgbClr val="213147"/>
              </a:solidFill>
              <a:latin typeface="Pangolin"/>
              <a:ea typeface="Pangolin"/>
              <a:cs typeface="Pangolin"/>
              <a:sym typeface="Pangolin"/>
            </a:endParaRPr>
          </a:p>
          <a:p>
            <a:pPr indent="0" lvl="0" marL="0" rtl="0" algn="l">
              <a:spcBef>
                <a:spcPts val="1200"/>
              </a:spcBef>
              <a:spcAft>
                <a:spcPts val="1200"/>
              </a:spcAft>
              <a:buNone/>
            </a:pPr>
            <a:r>
              <a:rPr b="1" lang="en">
                <a:solidFill>
                  <a:srgbClr val="213147"/>
                </a:solidFill>
                <a:latin typeface="Pangolin"/>
                <a:ea typeface="Pangolin"/>
                <a:cs typeface="Pangolin"/>
                <a:sym typeface="Pangolin"/>
              </a:rPr>
              <a:t>Examples: </a:t>
            </a:r>
            <a:r>
              <a:rPr lang="en">
                <a:solidFill>
                  <a:srgbClr val="213147"/>
                </a:solidFill>
                <a:latin typeface="Pangolin"/>
                <a:ea typeface="Pangolin"/>
                <a:cs typeface="Pangolin"/>
                <a:sym typeface="Pangolin"/>
              </a:rPr>
              <a:t>Stock prices, weather data, air quality (PM2.5) measurements, sales data.</a:t>
            </a:r>
            <a:endParaRPr>
              <a:solidFill>
                <a:srgbClr val="213147"/>
              </a:solidFill>
              <a:latin typeface="Pangolin"/>
              <a:ea typeface="Pangolin"/>
              <a:cs typeface="Pangolin"/>
              <a:sym typeface="Pangolin"/>
            </a:endParaRPr>
          </a:p>
        </p:txBody>
      </p:sp>
      <p:pic>
        <p:nvPicPr>
          <p:cNvPr id="73" name="Google Shape;73;p15"/>
          <p:cNvPicPr preferRelativeResize="0"/>
          <p:nvPr/>
        </p:nvPicPr>
        <p:blipFill>
          <a:blip r:embed="rId3">
            <a:alphaModFix/>
          </a:blip>
          <a:stretch>
            <a:fillRect/>
          </a:stretch>
        </p:blipFill>
        <p:spPr>
          <a:xfrm>
            <a:off x="2260300" y="2091700"/>
            <a:ext cx="4340549" cy="2790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160225" y="212050"/>
            <a:ext cx="4562750" cy="4719399"/>
          </a:xfrm>
          <a:prstGeom prst="rect">
            <a:avLst/>
          </a:prstGeom>
          <a:noFill/>
          <a:ln>
            <a:noFill/>
          </a:ln>
        </p:spPr>
      </p:pic>
      <p:sp>
        <p:nvSpPr>
          <p:cNvPr id="79" name="Google Shape;79;p16"/>
          <p:cNvSpPr/>
          <p:nvPr/>
        </p:nvSpPr>
        <p:spPr>
          <a:xfrm>
            <a:off x="3038900" y="4251975"/>
            <a:ext cx="5975100" cy="600000"/>
          </a:xfrm>
          <a:prstGeom prst="roundRect">
            <a:avLst>
              <a:gd fmla="val 16667" name="adj"/>
            </a:avLst>
          </a:prstGeom>
          <a:solidFill>
            <a:srgbClr val="2131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4CCCC"/>
                </a:solidFill>
                <a:latin typeface="Fira Code"/>
                <a:ea typeface="Fira Code"/>
                <a:cs typeface="Fira Code"/>
                <a:sym typeface="Fira Code"/>
              </a:rPr>
              <a:t>&gt;&gt; </a:t>
            </a:r>
            <a:r>
              <a:rPr b="1" lang="en" sz="1200">
                <a:solidFill>
                  <a:srgbClr val="F4CCCC"/>
                </a:solidFill>
                <a:latin typeface="Fira Code"/>
                <a:ea typeface="Fira Code"/>
                <a:cs typeface="Fira Code"/>
                <a:sym typeface="Fira Code"/>
              </a:rPr>
              <a:t>decomposition = seasonal_decompose(daily_sales['Sales'], model='additive', period=365)</a:t>
            </a:r>
            <a:endParaRPr b="1" sz="1200">
              <a:solidFill>
                <a:srgbClr val="F4CCCC"/>
              </a:solidFill>
              <a:latin typeface="Fira Code"/>
              <a:ea typeface="Fira Code"/>
              <a:cs typeface="Fira Code"/>
              <a:sym typeface="Fira Code"/>
            </a:endParaRPr>
          </a:p>
        </p:txBody>
      </p:sp>
      <p:sp>
        <p:nvSpPr>
          <p:cNvPr id="80" name="Google Shape;80;p16"/>
          <p:cNvSpPr/>
          <p:nvPr/>
        </p:nvSpPr>
        <p:spPr>
          <a:xfrm>
            <a:off x="3051800" y="3623875"/>
            <a:ext cx="5949300" cy="516600"/>
          </a:xfrm>
          <a:prstGeom prst="roundRect">
            <a:avLst>
              <a:gd fmla="val 16667" name="adj"/>
            </a:avLst>
          </a:prstGeom>
          <a:solidFill>
            <a:srgbClr val="2131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4CCCC"/>
                </a:solidFill>
                <a:latin typeface="Fira Code"/>
                <a:ea typeface="Fira Code"/>
                <a:cs typeface="Fira Code"/>
                <a:sym typeface="Fira Code"/>
              </a:rPr>
              <a:t>&gt;&gt; from statsmodels.tsa.seasonal import seasonal_decompose</a:t>
            </a:r>
            <a:endParaRPr b="1" sz="1200">
              <a:solidFill>
                <a:srgbClr val="F4CCCC"/>
              </a:solidFill>
              <a:latin typeface="Fira Code"/>
              <a:ea typeface="Fira Code"/>
              <a:cs typeface="Fira Code"/>
              <a:sym typeface="Fira Code"/>
            </a:endParaRPr>
          </a:p>
        </p:txBody>
      </p:sp>
      <p:sp>
        <p:nvSpPr>
          <p:cNvPr id="81" name="Google Shape;81;p16"/>
          <p:cNvSpPr txBox="1"/>
          <p:nvPr/>
        </p:nvSpPr>
        <p:spPr>
          <a:xfrm>
            <a:off x="4438400" y="1440150"/>
            <a:ext cx="4562700" cy="89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latin typeface="Pangolin"/>
                <a:ea typeface="Pangolin"/>
                <a:cs typeface="Pangolin"/>
                <a:sym typeface="Pangolin"/>
              </a:rPr>
              <a:t>Technique Used: </a:t>
            </a:r>
            <a:r>
              <a:rPr lang="en" sz="1900">
                <a:latin typeface="Pangolin"/>
                <a:ea typeface="Pangolin"/>
                <a:cs typeface="Pangolin"/>
                <a:sym typeface="Pangolin"/>
              </a:rPr>
              <a:t>Seasonal Decomposition</a:t>
            </a:r>
            <a:endParaRPr sz="1900">
              <a:latin typeface="Pangolin"/>
              <a:ea typeface="Pangolin"/>
              <a:cs typeface="Pangolin"/>
              <a:sym typeface="Pangolin"/>
            </a:endParaRPr>
          </a:p>
          <a:p>
            <a:pPr indent="0" lvl="0" marL="0" rtl="0" algn="l">
              <a:lnSpc>
                <a:spcPct val="115000"/>
              </a:lnSpc>
              <a:spcBef>
                <a:spcPts val="1200"/>
              </a:spcBef>
              <a:spcAft>
                <a:spcPts val="1200"/>
              </a:spcAft>
              <a:buNone/>
            </a:pPr>
            <a:r>
              <a:rPr lang="en">
                <a:latin typeface="Pangolin"/>
                <a:ea typeface="Pangolin"/>
                <a:cs typeface="Pangolin"/>
                <a:sym typeface="Pangolin"/>
              </a:rPr>
              <a:t>Other techniques: EMD Decomposition, STL, etc.</a:t>
            </a:r>
            <a:endParaRPr>
              <a:latin typeface="Pangolin"/>
              <a:ea typeface="Pangolin"/>
              <a:cs typeface="Pangolin"/>
              <a:sym typeface="Pango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00"/>
              <a:t>Characteristics of Time Series Data:</a:t>
            </a:r>
            <a:endParaRPr sz="2300"/>
          </a:p>
        </p:txBody>
      </p:sp>
      <p:pic>
        <p:nvPicPr>
          <p:cNvPr id="87" name="Google Shape;87;p17"/>
          <p:cNvPicPr preferRelativeResize="0"/>
          <p:nvPr/>
        </p:nvPicPr>
        <p:blipFill>
          <a:blip r:embed="rId3">
            <a:alphaModFix/>
          </a:blip>
          <a:stretch>
            <a:fillRect/>
          </a:stretch>
        </p:blipFill>
        <p:spPr>
          <a:xfrm>
            <a:off x="4311972" y="252625"/>
            <a:ext cx="4583775" cy="4741149"/>
          </a:xfrm>
          <a:prstGeom prst="rect">
            <a:avLst/>
          </a:prstGeom>
          <a:noFill/>
          <a:ln>
            <a:noFill/>
          </a:ln>
        </p:spPr>
      </p:pic>
      <p:sp>
        <p:nvSpPr>
          <p:cNvPr id="88" name="Google Shape;88;p17"/>
          <p:cNvSpPr txBox="1"/>
          <p:nvPr/>
        </p:nvSpPr>
        <p:spPr>
          <a:xfrm>
            <a:off x="428625" y="8915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angolin"/>
                <a:ea typeface="Pangolin"/>
                <a:cs typeface="Pangolin"/>
                <a:sym typeface="Pangolin"/>
              </a:rPr>
              <a:t>Trend</a:t>
            </a:r>
            <a:r>
              <a:rPr lang="en">
                <a:latin typeface="Pangolin"/>
                <a:ea typeface="Pangolin"/>
                <a:cs typeface="Pangolin"/>
                <a:sym typeface="Pangolin"/>
              </a:rPr>
              <a:t>: A </a:t>
            </a:r>
            <a:r>
              <a:rPr lang="en" u="sng">
                <a:latin typeface="Pangolin"/>
                <a:ea typeface="Pangolin"/>
                <a:cs typeface="Pangolin"/>
                <a:sym typeface="Pangolin"/>
              </a:rPr>
              <a:t>general</a:t>
            </a:r>
            <a:r>
              <a:rPr lang="en">
                <a:latin typeface="Pangolin"/>
                <a:ea typeface="Pangolin"/>
                <a:cs typeface="Pangolin"/>
                <a:sym typeface="Pangolin"/>
              </a:rPr>
              <a:t>, long-term upward or downward movement in the data.</a:t>
            </a:r>
            <a:endParaRPr>
              <a:latin typeface="Pangolin"/>
              <a:ea typeface="Pangolin"/>
              <a:cs typeface="Pangolin"/>
              <a:sym typeface="Pangolin"/>
            </a:endParaRPr>
          </a:p>
        </p:txBody>
      </p:sp>
      <p:sp>
        <p:nvSpPr>
          <p:cNvPr id="89" name="Google Shape;89;p17"/>
          <p:cNvSpPr/>
          <p:nvPr/>
        </p:nvSpPr>
        <p:spPr>
          <a:xfrm>
            <a:off x="4311975" y="1448750"/>
            <a:ext cx="4054800" cy="1071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00"/>
              <a:t>Characteristics of Time Series Data:</a:t>
            </a:r>
            <a:endParaRPr sz="2300"/>
          </a:p>
        </p:txBody>
      </p:sp>
      <p:pic>
        <p:nvPicPr>
          <p:cNvPr id="95" name="Google Shape;95;p18"/>
          <p:cNvPicPr preferRelativeResize="0"/>
          <p:nvPr/>
        </p:nvPicPr>
        <p:blipFill>
          <a:blip r:embed="rId3">
            <a:alphaModFix/>
          </a:blip>
          <a:stretch>
            <a:fillRect/>
          </a:stretch>
        </p:blipFill>
        <p:spPr>
          <a:xfrm>
            <a:off x="4311972" y="252625"/>
            <a:ext cx="4583775" cy="4741149"/>
          </a:xfrm>
          <a:prstGeom prst="rect">
            <a:avLst/>
          </a:prstGeom>
          <a:noFill/>
          <a:ln>
            <a:noFill/>
          </a:ln>
        </p:spPr>
      </p:pic>
      <p:sp>
        <p:nvSpPr>
          <p:cNvPr id="96" name="Google Shape;96;p18"/>
          <p:cNvSpPr txBox="1"/>
          <p:nvPr/>
        </p:nvSpPr>
        <p:spPr>
          <a:xfrm>
            <a:off x="428625" y="89152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angolin"/>
                <a:ea typeface="Pangolin"/>
                <a:cs typeface="Pangolin"/>
                <a:sym typeface="Pangolin"/>
              </a:rPr>
              <a:t>Trend</a:t>
            </a:r>
            <a:r>
              <a:rPr lang="en">
                <a:latin typeface="Pangolin"/>
                <a:ea typeface="Pangolin"/>
                <a:cs typeface="Pangolin"/>
                <a:sym typeface="Pangolin"/>
              </a:rPr>
              <a:t>: </a:t>
            </a:r>
            <a:r>
              <a:rPr lang="en">
                <a:latin typeface="Pangolin"/>
                <a:ea typeface="Pangolin"/>
                <a:cs typeface="Pangolin"/>
                <a:sym typeface="Pangolin"/>
              </a:rPr>
              <a:t>A </a:t>
            </a:r>
            <a:r>
              <a:rPr lang="en" u="sng">
                <a:latin typeface="Pangolin"/>
                <a:ea typeface="Pangolin"/>
                <a:cs typeface="Pangolin"/>
                <a:sym typeface="Pangolin"/>
              </a:rPr>
              <a:t>general</a:t>
            </a:r>
            <a:r>
              <a:rPr lang="en">
                <a:latin typeface="Pangolin"/>
                <a:ea typeface="Pangolin"/>
                <a:cs typeface="Pangolin"/>
                <a:sym typeface="Pangolin"/>
              </a:rPr>
              <a:t>, long-term upward or downward movement in the data.</a:t>
            </a:r>
            <a:endParaRPr>
              <a:latin typeface="Pangolin"/>
              <a:ea typeface="Pangolin"/>
              <a:cs typeface="Pangolin"/>
              <a:sym typeface="Pangolin"/>
            </a:endParaRPr>
          </a:p>
          <a:p>
            <a:pPr indent="0" lvl="0" marL="0" rtl="0" algn="l">
              <a:spcBef>
                <a:spcPts val="0"/>
              </a:spcBef>
              <a:spcAft>
                <a:spcPts val="0"/>
              </a:spcAft>
              <a:buNone/>
            </a:pPr>
            <a:r>
              <a:t/>
            </a:r>
            <a:endParaRPr>
              <a:latin typeface="Pangolin"/>
              <a:ea typeface="Pangolin"/>
              <a:cs typeface="Pangolin"/>
              <a:sym typeface="Pangolin"/>
            </a:endParaRPr>
          </a:p>
          <a:p>
            <a:pPr indent="0" lvl="0" marL="0" rtl="0" algn="l">
              <a:spcBef>
                <a:spcPts val="0"/>
              </a:spcBef>
              <a:spcAft>
                <a:spcPts val="0"/>
              </a:spcAft>
              <a:buNone/>
            </a:pPr>
            <a:r>
              <a:rPr b="1" lang="en">
                <a:latin typeface="Pangolin"/>
                <a:ea typeface="Pangolin"/>
                <a:cs typeface="Pangolin"/>
                <a:sym typeface="Pangolin"/>
              </a:rPr>
              <a:t>Seasonality</a:t>
            </a:r>
            <a:r>
              <a:rPr lang="en">
                <a:latin typeface="Pangolin"/>
                <a:ea typeface="Pangolin"/>
                <a:cs typeface="Pangolin"/>
                <a:sym typeface="Pangolin"/>
              </a:rPr>
              <a:t>: </a:t>
            </a:r>
            <a:r>
              <a:rPr lang="en">
                <a:solidFill>
                  <a:srgbClr val="213147"/>
                </a:solidFill>
                <a:latin typeface="Pangolin"/>
                <a:ea typeface="Pangolin"/>
                <a:cs typeface="Pangolin"/>
                <a:sym typeface="Pangolin"/>
              </a:rPr>
              <a:t>Regular patterns that repeat at </a:t>
            </a:r>
            <a:r>
              <a:rPr lang="en" u="sng">
                <a:solidFill>
                  <a:srgbClr val="213147"/>
                </a:solidFill>
                <a:latin typeface="Pangolin"/>
                <a:ea typeface="Pangolin"/>
                <a:cs typeface="Pangolin"/>
                <a:sym typeface="Pangolin"/>
              </a:rPr>
              <a:t>specific intervals</a:t>
            </a:r>
            <a:r>
              <a:rPr lang="en">
                <a:solidFill>
                  <a:srgbClr val="213147"/>
                </a:solidFill>
                <a:latin typeface="Pangolin"/>
                <a:ea typeface="Pangolin"/>
                <a:cs typeface="Pangolin"/>
                <a:sym typeface="Pangolin"/>
              </a:rPr>
              <a:t> (e.g., daily, weekly, monthly, or yearly).</a:t>
            </a:r>
            <a:r>
              <a:rPr lang="en">
                <a:latin typeface="Pangolin"/>
                <a:ea typeface="Pangolin"/>
                <a:cs typeface="Pangolin"/>
                <a:sym typeface="Pangolin"/>
              </a:rPr>
              <a:t> </a:t>
            </a:r>
            <a:endParaRPr>
              <a:latin typeface="Pangolin"/>
              <a:ea typeface="Pangolin"/>
              <a:cs typeface="Pangolin"/>
              <a:sym typeface="Pangolin"/>
            </a:endParaRPr>
          </a:p>
        </p:txBody>
      </p:sp>
      <p:sp>
        <p:nvSpPr>
          <p:cNvPr id="97" name="Google Shape;97;p18"/>
          <p:cNvSpPr/>
          <p:nvPr/>
        </p:nvSpPr>
        <p:spPr>
          <a:xfrm>
            <a:off x="4380550" y="2571750"/>
            <a:ext cx="4054800" cy="1071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00"/>
              <a:t>Characteristics of Time Series Data:</a:t>
            </a:r>
            <a:endParaRPr sz="2300"/>
          </a:p>
        </p:txBody>
      </p:sp>
      <p:pic>
        <p:nvPicPr>
          <p:cNvPr id="103" name="Google Shape;103;p19"/>
          <p:cNvPicPr preferRelativeResize="0"/>
          <p:nvPr/>
        </p:nvPicPr>
        <p:blipFill>
          <a:blip r:embed="rId3">
            <a:alphaModFix/>
          </a:blip>
          <a:stretch>
            <a:fillRect/>
          </a:stretch>
        </p:blipFill>
        <p:spPr>
          <a:xfrm>
            <a:off x="4311972" y="252625"/>
            <a:ext cx="4583775" cy="4741149"/>
          </a:xfrm>
          <a:prstGeom prst="rect">
            <a:avLst/>
          </a:prstGeom>
          <a:noFill/>
          <a:ln>
            <a:noFill/>
          </a:ln>
        </p:spPr>
      </p:pic>
      <p:sp>
        <p:nvSpPr>
          <p:cNvPr id="104" name="Google Shape;104;p19"/>
          <p:cNvSpPr txBox="1"/>
          <p:nvPr/>
        </p:nvSpPr>
        <p:spPr>
          <a:xfrm>
            <a:off x="428625" y="891525"/>
            <a:ext cx="3000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angolin"/>
                <a:ea typeface="Pangolin"/>
                <a:cs typeface="Pangolin"/>
                <a:sym typeface="Pangolin"/>
              </a:rPr>
              <a:t>Trend</a:t>
            </a:r>
            <a:r>
              <a:rPr lang="en">
                <a:latin typeface="Pangolin"/>
                <a:ea typeface="Pangolin"/>
                <a:cs typeface="Pangolin"/>
                <a:sym typeface="Pangolin"/>
              </a:rPr>
              <a:t>: A </a:t>
            </a:r>
            <a:r>
              <a:rPr lang="en" u="sng">
                <a:latin typeface="Pangolin"/>
                <a:ea typeface="Pangolin"/>
                <a:cs typeface="Pangolin"/>
                <a:sym typeface="Pangolin"/>
              </a:rPr>
              <a:t>general</a:t>
            </a:r>
            <a:r>
              <a:rPr lang="en">
                <a:latin typeface="Pangolin"/>
                <a:ea typeface="Pangolin"/>
                <a:cs typeface="Pangolin"/>
                <a:sym typeface="Pangolin"/>
              </a:rPr>
              <a:t>, long-term upward or downward movement in the data.</a:t>
            </a:r>
            <a:endParaRPr>
              <a:latin typeface="Pangolin"/>
              <a:ea typeface="Pangolin"/>
              <a:cs typeface="Pangolin"/>
              <a:sym typeface="Pangolin"/>
            </a:endParaRPr>
          </a:p>
          <a:p>
            <a:pPr indent="0" lvl="0" marL="0" rtl="0" algn="l">
              <a:spcBef>
                <a:spcPts val="0"/>
              </a:spcBef>
              <a:spcAft>
                <a:spcPts val="0"/>
              </a:spcAft>
              <a:buNone/>
            </a:pPr>
            <a:r>
              <a:t/>
            </a:r>
            <a:endParaRPr>
              <a:latin typeface="Pangolin"/>
              <a:ea typeface="Pangolin"/>
              <a:cs typeface="Pangolin"/>
              <a:sym typeface="Pangolin"/>
            </a:endParaRPr>
          </a:p>
          <a:p>
            <a:pPr indent="0" lvl="0" marL="0" rtl="0" algn="l">
              <a:spcBef>
                <a:spcPts val="0"/>
              </a:spcBef>
              <a:spcAft>
                <a:spcPts val="0"/>
              </a:spcAft>
              <a:buNone/>
            </a:pPr>
            <a:r>
              <a:rPr b="1" lang="en">
                <a:latin typeface="Pangolin"/>
                <a:ea typeface="Pangolin"/>
                <a:cs typeface="Pangolin"/>
                <a:sym typeface="Pangolin"/>
              </a:rPr>
              <a:t>Seasonality</a:t>
            </a:r>
            <a:r>
              <a:rPr lang="en">
                <a:latin typeface="Pangolin"/>
                <a:ea typeface="Pangolin"/>
                <a:cs typeface="Pangolin"/>
                <a:sym typeface="Pangolin"/>
              </a:rPr>
              <a:t>: </a:t>
            </a:r>
            <a:r>
              <a:rPr lang="en">
                <a:solidFill>
                  <a:srgbClr val="213147"/>
                </a:solidFill>
                <a:latin typeface="Pangolin"/>
                <a:ea typeface="Pangolin"/>
                <a:cs typeface="Pangolin"/>
                <a:sym typeface="Pangolin"/>
              </a:rPr>
              <a:t>Regular patterns that repeat at </a:t>
            </a:r>
            <a:r>
              <a:rPr lang="en" u="sng">
                <a:solidFill>
                  <a:srgbClr val="213147"/>
                </a:solidFill>
                <a:latin typeface="Pangolin"/>
                <a:ea typeface="Pangolin"/>
                <a:cs typeface="Pangolin"/>
                <a:sym typeface="Pangolin"/>
              </a:rPr>
              <a:t>specific intervals</a:t>
            </a:r>
            <a:r>
              <a:rPr lang="en">
                <a:solidFill>
                  <a:srgbClr val="213147"/>
                </a:solidFill>
                <a:latin typeface="Pangolin"/>
                <a:ea typeface="Pangolin"/>
                <a:cs typeface="Pangolin"/>
                <a:sym typeface="Pangolin"/>
              </a:rPr>
              <a:t> (e.g., daily, weekly, monthly, or yearly).</a:t>
            </a:r>
            <a:r>
              <a:rPr lang="en">
                <a:latin typeface="Pangolin"/>
                <a:ea typeface="Pangolin"/>
                <a:cs typeface="Pangolin"/>
                <a:sym typeface="Pangolin"/>
              </a:rPr>
              <a:t> </a:t>
            </a:r>
            <a:endParaRPr>
              <a:latin typeface="Pangolin"/>
              <a:ea typeface="Pangolin"/>
              <a:cs typeface="Pangolin"/>
              <a:sym typeface="Pangolin"/>
            </a:endParaRPr>
          </a:p>
          <a:p>
            <a:pPr indent="0" lvl="0" marL="0" rtl="0" algn="l">
              <a:spcBef>
                <a:spcPts val="0"/>
              </a:spcBef>
              <a:spcAft>
                <a:spcPts val="0"/>
              </a:spcAft>
              <a:buNone/>
            </a:pPr>
            <a:r>
              <a:t/>
            </a:r>
            <a:endParaRPr>
              <a:latin typeface="Pangolin"/>
              <a:ea typeface="Pangolin"/>
              <a:cs typeface="Pangolin"/>
              <a:sym typeface="Pangolin"/>
            </a:endParaRPr>
          </a:p>
          <a:p>
            <a:pPr indent="0" lvl="0" marL="0" rtl="0" algn="l">
              <a:spcBef>
                <a:spcPts val="0"/>
              </a:spcBef>
              <a:spcAft>
                <a:spcPts val="0"/>
              </a:spcAft>
              <a:buNone/>
            </a:pPr>
            <a:r>
              <a:rPr b="1" lang="en">
                <a:latin typeface="Pangolin"/>
                <a:ea typeface="Pangolin"/>
                <a:cs typeface="Pangolin"/>
                <a:sym typeface="Pangolin"/>
              </a:rPr>
              <a:t>Residual/Noise</a:t>
            </a:r>
            <a:r>
              <a:rPr lang="en">
                <a:latin typeface="Pangolin"/>
                <a:ea typeface="Pangolin"/>
                <a:cs typeface="Pangolin"/>
                <a:sym typeface="Pangolin"/>
              </a:rPr>
              <a:t>: This is the "noise" or the unexplained variation left after removing the seasonal and trend components.</a:t>
            </a:r>
            <a:endParaRPr>
              <a:latin typeface="Pangolin"/>
              <a:ea typeface="Pangolin"/>
              <a:cs typeface="Pangolin"/>
              <a:sym typeface="Pangolin"/>
            </a:endParaRPr>
          </a:p>
        </p:txBody>
      </p:sp>
      <p:sp>
        <p:nvSpPr>
          <p:cNvPr id="105" name="Google Shape;105;p19"/>
          <p:cNvSpPr/>
          <p:nvPr/>
        </p:nvSpPr>
        <p:spPr>
          <a:xfrm>
            <a:off x="4414850" y="3643325"/>
            <a:ext cx="4054800" cy="1071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2329850" y="152400"/>
            <a:ext cx="6481137" cy="4838700"/>
          </a:xfrm>
          <a:prstGeom prst="rect">
            <a:avLst/>
          </a:prstGeom>
          <a:noFill/>
          <a:ln>
            <a:noFill/>
          </a:ln>
        </p:spPr>
      </p:pic>
      <p:sp>
        <p:nvSpPr>
          <p:cNvPr id="111" name="Google Shape;111;p20"/>
          <p:cNvSpPr txBox="1"/>
          <p:nvPr/>
        </p:nvSpPr>
        <p:spPr>
          <a:xfrm>
            <a:off x="137150" y="1063000"/>
            <a:ext cx="2263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angolin"/>
                <a:ea typeface="Pangolin"/>
                <a:cs typeface="Pangolin"/>
                <a:sym typeface="Pangolin"/>
              </a:rPr>
              <a:t>EMD Decomposition:</a:t>
            </a:r>
            <a:endParaRPr b="1">
              <a:latin typeface="Pangolin"/>
              <a:ea typeface="Pangolin"/>
              <a:cs typeface="Pangolin"/>
              <a:sym typeface="Pangolin"/>
            </a:endParaRPr>
          </a:p>
          <a:p>
            <a:pPr indent="0" lvl="0" marL="0" rtl="0" algn="l">
              <a:spcBef>
                <a:spcPts val="0"/>
              </a:spcBef>
              <a:spcAft>
                <a:spcPts val="0"/>
              </a:spcAft>
              <a:buNone/>
            </a:pPr>
            <a:r>
              <a:t/>
            </a:r>
            <a:endParaRPr b="1">
              <a:latin typeface="Pangolin"/>
              <a:ea typeface="Pangolin"/>
              <a:cs typeface="Pangolin"/>
              <a:sym typeface="Pangolin"/>
            </a:endParaRPr>
          </a:p>
          <a:p>
            <a:pPr indent="-317500" lvl="0" marL="457200" rtl="0" algn="l">
              <a:spcBef>
                <a:spcPts val="0"/>
              </a:spcBef>
              <a:spcAft>
                <a:spcPts val="0"/>
              </a:spcAft>
              <a:buSzPts val="1400"/>
              <a:buFont typeface="Pangolin"/>
              <a:buChar char="-"/>
            </a:pPr>
            <a:r>
              <a:rPr lang="en">
                <a:latin typeface="Pangolin"/>
                <a:ea typeface="Pangolin"/>
                <a:cs typeface="Pangolin"/>
                <a:sym typeface="Pangolin"/>
              </a:rPr>
              <a:t>Gives you IMFs</a:t>
            </a:r>
            <a:endParaRPr>
              <a:latin typeface="Pangolin"/>
              <a:ea typeface="Pangolin"/>
              <a:cs typeface="Pangolin"/>
              <a:sym typeface="Pangolin"/>
            </a:endParaRPr>
          </a:p>
          <a:p>
            <a:pPr indent="-317500" lvl="0" marL="457200" rtl="0" algn="l">
              <a:spcBef>
                <a:spcPts val="0"/>
              </a:spcBef>
              <a:spcAft>
                <a:spcPts val="0"/>
              </a:spcAft>
              <a:buSzPts val="1400"/>
              <a:buFont typeface="Pangolin"/>
              <a:buChar char="-"/>
            </a:pPr>
            <a:r>
              <a:rPr lang="en">
                <a:latin typeface="Pangolin"/>
                <a:ea typeface="Pangolin"/>
                <a:cs typeface="Pangolin"/>
                <a:sym typeface="Pangolin"/>
              </a:rPr>
              <a:t>Depends on the nature of the data</a:t>
            </a:r>
            <a:endParaRPr>
              <a:latin typeface="Pangolin"/>
              <a:ea typeface="Pangolin"/>
              <a:cs typeface="Pangolin"/>
              <a:sym typeface="Pangolin"/>
            </a:endParaRPr>
          </a:p>
          <a:p>
            <a:pPr indent="-317500" lvl="0" marL="457200" rtl="0" algn="l">
              <a:spcBef>
                <a:spcPts val="0"/>
              </a:spcBef>
              <a:spcAft>
                <a:spcPts val="0"/>
              </a:spcAft>
              <a:buSzPts val="1400"/>
              <a:buFont typeface="Pangolin"/>
              <a:buChar char="-"/>
            </a:pPr>
            <a:r>
              <a:rPr lang="en">
                <a:latin typeface="Pangolin"/>
                <a:ea typeface="Pangolin"/>
                <a:cs typeface="Pangolin"/>
                <a:sym typeface="Pangolin"/>
              </a:rPr>
              <a:t>These signals are technically “derived” from your original time series.</a:t>
            </a:r>
            <a:endParaRPr>
              <a:latin typeface="Pangolin"/>
              <a:ea typeface="Pangolin"/>
              <a:cs typeface="Pangolin"/>
              <a:sym typeface="Pango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60975" y="803900"/>
            <a:ext cx="4321024" cy="2702251"/>
          </a:xfrm>
          <a:prstGeom prst="rect">
            <a:avLst/>
          </a:prstGeom>
          <a:noFill/>
          <a:ln>
            <a:noFill/>
          </a:ln>
        </p:spPr>
      </p:pic>
      <p:sp>
        <p:nvSpPr>
          <p:cNvPr id="117" name="Google Shape;117;p21"/>
          <p:cNvSpPr txBox="1"/>
          <p:nvPr>
            <p:ph type="title"/>
          </p:nvPr>
        </p:nvSpPr>
        <p:spPr>
          <a:xfrm>
            <a:off x="160975" y="17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Autocorrelation</a:t>
            </a:r>
            <a:endParaRPr/>
          </a:p>
        </p:txBody>
      </p:sp>
      <p:sp>
        <p:nvSpPr>
          <p:cNvPr id="118" name="Google Shape;118;p21"/>
          <p:cNvSpPr txBox="1"/>
          <p:nvPr/>
        </p:nvSpPr>
        <p:spPr>
          <a:xfrm>
            <a:off x="238300" y="3506150"/>
            <a:ext cx="4243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Pangolin"/>
                <a:ea typeface="Pangolin"/>
                <a:cs typeface="Pangolin"/>
                <a:sym typeface="Pangolin"/>
              </a:rPr>
              <a:t>Autocorrelation Coefficient</a:t>
            </a:r>
            <a:r>
              <a:rPr lang="en" sz="1600">
                <a:latin typeface="Pangolin"/>
                <a:ea typeface="Pangolin"/>
                <a:cs typeface="Pangolin"/>
                <a:sym typeface="Pangolin"/>
              </a:rPr>
              <a:t>: The vertical axis shows the autocorrelation coefficients, ranging from -1 to 1. A coefficient of 1 indicates perfect positive correlation, while -1 indicates perfect negative correlation. Values close to 0 suggest little or no correlation.</a:t>
            </a:r>
            <a:endParaRPr sz="1900">
              <a:latin typeface="Pangolin"/>
              <a:ea typeface="Pangolin"/>
              <a:cs typeface="Pangolin"/>
              <a:sym typeface="Pangolin"/>
            </a:endParaRPr>
          </a:p>
        </p:txBody>
      </p:sp>
      <p:sp>
        <p:nvSpPr>
          <p:cNvPr id="119" name="Google Shape;119;p21"/>
          <p:cNvSpPr txBox="1"/>
          <p:nvPr/>
        </p:nvSpPr>
        <p:spPr>
          <a:xfrm>
            <a:off x="4572000" y="505775"/>
            <a:ext cx="43605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angolin"/>
                <a:ea typeface="Pangolin"/>
                <a:cs typeface="Pangolin"/>
                <a:sym typeface="Pangolin"/>
              </a:rPr>
              <a:t>Lag</a:t>
            </a:r>
            <a:r>
              <a:rPr lang="en" sz="1700">
                <a:latin typeface="Pangolin"/>
                <a:ea typeface="Pangolin"/>
                <a:cs typeface="Pangolin"/>
                <a:sym typeface="Pangolin"/>
              </a:rPr>
              <a:t>: The horizontal axis represents the lags (time intervals) for which the autocorrelation is being calculated. In this case, it extends up to 30 lags.</a:t>
            </a:r>
            <a:endParaRPr sz="2000">
              <a:latin typeface="Pangolin"/>
              <a:ea typeface="Pangolin"/>
              <a:cs typeface="Pangolin"/>
              <a:sym typeface="Pangolin"/>
            </a:endParaRPr>
          </a:p>
        </p:txBody>
      </p:sp>
      <p:sp>
        <p:nvSpPr>
          <p:cNvPr id="120" name="Google Shape;120;p21"/>
          <p:cNvSpPr txBox="1"/>
          <p:nvPr/>
        </p:nvSpPr>
        <p:spPr>
          <a:xfrm>
            <a:off x="4870650" y="1833775"/>
            <a:ext cx="3763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angolin"/>
              <a:buChar char="●"/>
            </a:pPr>
            <a:r>
              <a:rPr lang="en">
                <a:latin typeface="Pangolin"/>
                <a:ea typeface="Pangolin"/>
                <a:cs typeface="Pangolin"/>
                <a:sym typeface="Pangolin"/>
              </a:rPr>
              <a:t>At lag 0, the autocorrelation is 1, as expected since it represents the correlation of the series with itself at the same point in time.</a:t>
            </a:r>
            <a:endParaRPr>
              <a:latin typeface="Pangolin"/>
              <a:ea typeface="Pangolin"/>
              <a:cs typeface="Pangolin"/>
              <a:sym typeface="Pangolin"/>
            </a:endParaRPr>
          </a:p>
          <a:p>
            <a:pPr indent="-317500" lvl="0" marL="457200" rtl="0" algn="l">
              <a:spcBef>
                <a:spcPts val="0"/>
              </a:spcBef>
              <a:spcAft>
                <a:spcPts val="0"/>
              </a:spcAft>
              <a:buSzPts val="1400"/>
              <a:buFont typeface="Pangolin"/>
              <a:buChar char="●"/>
            </a:pPr>
            <a:r>
              <a:rPr lang="en">
                <a:latin typeface="Pangolin"/>
                <a:ea typeface="Pangolin"/>
                <a:cs typeface="Pangolin"/>
                <a:sym typeface="Pangolin"/>
              </a:rPr>
              <a:t>For the subsequent lags (1 to around 30), the autocorrelation coefficients are generally low and hover around 0, indicating that the daily sales figures do not show significant correlation with their past values after the initial lag.</a:t>
            </a:r>
            <a:endParaRPr>
              <a:latin typeface="Pangolin"/>
              <a:ea typeface="Pangolin"/>
              <a:cs typeface="Pangolin"/>
              <a:sym typeface="Pangolin"/>
            </a:endParaRPr>
          </a:p>
        </p:txBody>
      </p:sp>
      <p:sp>
        <p:nvSpPr>
          <p:cNvPr id="121" name="Google Shape;121;p21"/>
          <p:cNvSpPr txBox="1"/>
          <p:nvPr/>
        </p:nvSpPr>
        <p:spPr>
          <a:xfrm>
            <a:off x="4572000" y="4269975"/>
            <a:ext cx="402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a:t>
            </a:r>
            <a:r>
              <a:rPr b="1" lang="en"/>
              <a:t>aily sales are not strongly influenced by previous days' sales.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