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Cairo" pitchFamily="2" charset="-78"/>
      <p:regular r:id="rId50"/>
      <p:bold r:id="rId51"/>
    </p:embeddedFont>
    <p:embeddedFont>
      <p:font typeface="DM Sans" pitchFamily="2" charset="77"/>
      <p:regular r:id="rId52"/>
      <p:bold r:id="rId53"/>
      <p:italic r:id="rId54"/>
      <p:boldItalic r:id="rId55"/>
    </p:embeddedFont>
    <p:embeddedFont>
      <p:font typeface="Indie Flower" panose="02000000000000000000" pitchFamily="2" charset="0"/>
      <p:regular r:id="rId56"/>
    </p:embeddedFont>
    <p:embeddedFont>
      <p:font typeface="Karla" pitchFamily="2" charset="77"/>
      <p:regular r:id="rId57"/>
      <p:bold r:id="rId58"/>
      <p:italic r:id="rId59"/>
      <p:boldItalic r:id="rId60"/>
    </p:embeddedFont>
    <p:embeddedFont>
      <p:font typeface="Source Sans Pro" panose="020B050303040302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9D953B-5CD0-4EB2-B4F6-48204FA07282}">
  <a:tblStyle styleId="{309D953B-5CD0-4EB2-B4F6-48204FA0728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B9F1D76-9283-4A28-A50D-A99AC7D2221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94"/>
  </p:normalViewPr>
  <p:slideViewPr>
    <p:cSldViewPr snapToGrid="0">
      <p:cViewPr varScale="1">
        <p:scale>
          <a:sx n="154" d="100"/>
          <a:sy n="154" d="100"/>
        </p:scale>
        <p:origin x="208" y="3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9ff5396b6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9ff5396b6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ff5396b6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ff5396b6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ff5396b6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ff5396b6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ff5396b6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ff5396b6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ff5396b6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9ff5396b6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9ff5396b6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9ff5396b6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9ff5396b6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9ff5396b6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ff5396b6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ff5396b6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9ff5396b6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9ff5396b6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9ff5396b6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9ff5396b6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9ff5396b6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9ff5396b6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ff5396b6d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ff5396b6d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9ff5396b6d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9ff5396b6d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9ff5396b6d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9ff5396b6d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9ff5396b6d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9ff5396b6d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9ff5396b6d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9ff5396b6d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ff5396b6d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ff5396b6d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ff5396b6d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ff5396b6d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9ff5396b6d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9ff5396b6d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9ff5396b6d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9ff5396b6d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9ff5396b6d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9ff5396b6d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ff5396b6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9ff5396b6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9ff5396b6d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9ff5396b6d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9ff5396b6d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9ff5396b6d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9ff5396b6d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9ff5396b6d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9ff5396b6d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9ff5396b6d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ff5396b6d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ff5396b6d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ff5396b6d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ff5396b6d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9ff5396b6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9ff5396b6d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9ff5396b6d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9ff5396b6d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9ff5396b6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9ff5396b6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9ff5396b6d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9ff5396b6d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50368854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50368854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9ff5396b6d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9ff5396b6d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9ff5396b6d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9ff5396b6d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9ff5396b6d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9ff5396b6d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9ff5396b6d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9ff5396b6d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9ff5396b6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9ff5396b6d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9ff5396b6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9ff5396b6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9ff5396b6d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9ff5396b6d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414cb69ca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414cb69ca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50368854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a50368854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503688547_0_1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503688547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503688547_0_1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a503688547_0_1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ff5396b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ff5396b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ff5396b6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ff5396b6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600"/>
              <a:buNone/>
              <a:defRPr sz="2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3" name="Google Shape;13;p2"/>
          <p:cNvCxnSpPr/>
          <p:nvPr/>
        </p:nvCxnSpPr>
        <p:spPr>
          <a:xfrm>
            <a:off x="0" y="2828325"/>
            <a:ext cx="9171600" cy="0"/>
          </a:xfrm>
          <a:prstGeom prst="straightConnector1">
            <a:avLst/>
          </a:prstGeom>
          <a:noFill/>
          <a:ln w="28575" cap="flat" cmpd="sng">
            <a:solidFill>
              <a:schemeClr val="dk1"/>
            </a:solidFill>
            <a:prstDash val="dash"/>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 name="Google Shape;49;p1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1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1" name="Google Shape;61;p1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6"/>
        <p:cNvGrpSpPr/>
        <p:nvPr/>
      </p:nvGrpSpPr>
      <p:grpSpPr>
        <a:xfrm>
          <a:off x="0" y="0"/>
          <a:ext cx="0" cy="0"/>
          <a:chOff x="0" y="0"/>
          <a:chExt cx="0" cy="0"/>
        </a:xfrm>
      </p:grpSpPr>
      <p:sp>
        <p:nvSpPr>
          <p:cNvPr id="67" name="Google Shape;67;p1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with caption"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ith caption 1">
  <p:cSld name="SECTION_HEADER_3">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752375"/>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 name="Google Shape;21;p4"/>
          <p:cNvSpPr txBox="1">
            <a:spLocks noGrp="1"/>
          </p:cNvSpPr>
          <p:nvPr>
            <p:ph type="subTitle" idx="1"/>
          </p:nvPr>
        </p:nvSpPr>
        <p:spPr>
          <a:xfrm>
            <a:off x="311700" y="3435650"/>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dk1"/>
        </a:solid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7"/>
          <p:cNvSpPr/>
          <p:nvPr/>
        </p:nvSpPr>
        <p:spPr>
          <a:xfrm>
            <a:off x="-150" y="0"/>
            <a:ext cx="9144000" cy="10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8"/>
          <p:cNvSpPr/>
          <p:nvPr/>
        </p:nvSpPr>
        <p:spPr>
          <a:xfrm>
            <a:off x="-150" y="0"/>
            <a:ext cx="9144000" cy="10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8"/>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a:off x="-150" y="0"/>
            <a:ext cx="9144000" cy="10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arrow Title only">
  <p:cSld name="TITLE_ONLY_1">
    <p:spTree>
      <p:nvGrpSpPr>
        <p:cNvPr id="1" name="Shape 43"/>
        <p:cNvGrpSpPr/>
        <p:nvPr/>
      </p:nvGrpSpPr>
      <p:grpSpPr>
        <a:xfrm>
          <a:off x="0" y="0"/>
          <a:ext cx="0" cy="0"/>
          <a:chOff x="0" y="0"/>
          <a:chExt cx="0" cy="0"/>
        </a:xfrm>
      </p:grpSpPr>
      <p:sp>
        <p:nvSpPr>
          <p:cNvPr id="44" name="Google Shape;44;p10"/>
          <p:cNvSpPr/>
          <p:nvPr/>
        </p:nvSpPr>
        <p:spPr>
          <a:xfrm>
            <a:off x="-150" y="0"/>
            <a:ext cx="9144000" cy="67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0"/>
          <p:cNvSpPr txBox="1">
            <a:spLocks noGrp="1"/>
          </p:cNvSpPr>
          <p:nvPr>
            <p:ph type="title"/>
          </p:nvPr>
        </p:nvSpPr>
        <p:spPr>
          <a:xfrm>
            <a:off x="311700" y="50850"/>
            <a:ext cx="85206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1pPr>
            <a:lvl2pPr lvl="1">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2pPr>
            <a:lvl3pPr lvl="2">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3pPr>
            <a:lvl4pPr lvl="3">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4pPr>
            <a:lvl5pPr lvl="4">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5pPr>
            <a:lvl6pPr lvl="5">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6pPr>
            <a:lvl7pPr lvl="6">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7pPr>
            <a:lvl8pPr lvl="7">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8pPr>
            <a:lvl9pPr lvl="8">
              <a:spcBef>
                <a:spcPts val="0"/>
              </a:spcBef>
              <a:spcAft>
                <a:spcPts val="0"/>
              </a:spcAft>
              <a:buClr>
                <a:schemeClr val="dk1"/>
              </a:buClr>
              <a:buSzPts val="2800"/>
              <a:buFont typeface="Cairo"/>
              <a:buNone/>
              <a:defRPr sz="2800" b="1">
                <a:solidFill>
                  <a:schemeClr val="dk1"/>
                </a:solidFill>
                <a:latin typeface="Cairo"/>
                <a:ea typeface="Cairo"/>
                <a:cs typeface="Cairo"/>
                <a:sym typeface="Cai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hyperlink" Target="https://xkcd.com/882/"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geckoboard.com/blog/quick-data-lessons-data-dredging/" TargetMode="External"/><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DATA100</a:t>
            </a:r>
            <a:endParaRPr/>
          </a:p>
          <a:p>
            <a:pPr marL="0" lvl="0" indent="0" algn="l" rtl="0">
              <a:spcBef>
                <a:spcPts val="0"/>
              </a:spcBef>
              <a:spcAft>
                <a:spcPts val="0"/>
              </a:spcAft>
              <a:buNone/>
            </a:pPr>
            <a:r>
              <a:rPr lang="en" sz="3600" b="0"/>
              <a:t>Principles of Data Science</a:t>
            </a:r>
            <a:endParaRPr sz="3600" b="0"/>
          </a:p>
        </p:txBody>
      </p:sp>
      <p:sp>
        <p:nvSpPr>
          <p:cNvPr id="77" name="Google Shape;77;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311700" y="27523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does data look like?</a:t>
            </a:r>
            <a:endParaRPr/>
          </a:p>
        </p:txBody>
      </p:sp>
      <p:sp>
        <p:nvSpPr>
          <p:cNvPr id="179" name="Google Shape;179;p27"/>
          <p:cNvSpPr txBox="1">
            <a:spLocks noGrp="1"/>
          </p:cNvSpPr>
          <p:nvPr>
            <p:ph type="subTitle" idx="1"/>
          </p:nvPr>
        </p:nvSpPr>
        <p:spPr>
          <a:xfrm>
            <a:off x="311700" y="34356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With the variety of data nowadays, we need to know what types of data are out there to be able to understand them!</a:t>
            </a:r>
            <a:endParaRPr/>
          </a:p>
        </p:txBody>
      </p:sp>
      <p:pic>
        <p:nvPicPr>
          <p:cNvPr id="180" name="Google Shape;180;p27"/>
          <p:cNvPicPr preferRelativeResize="0"/>
          <p:nvPr/>
        </p:nvPicPr>
        <p:blipFill>
          <a:blip r:embed="rId3">
            <a:alphaModFix/>
          </a:blip>
          <a:stretch>
            <a:fillRect/>
          </a:stretch>
        </p:blipFill>
        <p:spPr>
          <a:xfrm>
            <a:off x="2940275" y="304813"/>
            <a:ext cx="3263432" cy="2447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body" idx="1"/>
          </p:nvPr>
        </p:nvSpPr>
        <p:spPr>
          <a:xfrm>
            <a:off x="311700" y="1152475"/>
            <a:ext cx="2722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Structured</a:t>
            </a:r>
            <a:endParaRPr sz="2000" b="1"/>
          </a:p>
          <a:p>
            <a:pPr marL="457200" lvl="0" indent="-342900" algn="l" rtl="0">
              <a:spcBef>
                <a:spcPts val="0"/>
              </a:spcBef>
              <a:spcAft>
                <a:spcPts val="0"/>
              </a:spcAft>
              <a:buSzPts val="1800"/>
              <a:buChar char="●"/>
            </a:pPr>
            <a:r>
              <a:rPr lang="en" sz="1800"/>
              <a:t>With identifiers</a:t>
            </a:r>
            <a:endParaRPr sz="1800"/>
          </a:p>
          <a:p>
            <a:pPr marL="457200" lvl="0" indent="-342900" algn="l" rtl="0">
              <a:spcBef>
                <a:spcPts val="0"/>
              </a:spcBef>
              <a:spcAft>
                <a:spcPts val="0"/>
              </a:spcAft>
              <a:buSzPts val="1800"/>
              <a:buChar char="●"/>
            </a:pPr>
            <a:r>
              <a:rPr lang="en" sz="1800"/>
              <a:t>Easy searching</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 sz="1600" b="1"/>
              <a:t>Examples</a:t>
            </a:r>
            <a:endParaRPr sz="1600" b="1"/>
          </a:p>
          <a:p>
            <a:pPr marL="457200" lvl="0" indent="-330200" algn="l" rtl="0">
              <a:spcBef>
                <a:spcPts val="0"/>
              </a:spcBef>
              <a:spcAft>
                <a:spcPts val="0"/>
              </a:spcAft>
              <a:buSzPts val="1600"/>
              <a:buChar char="●"/>
            </a:pPr>
            <a:r>
              <a:rPr lang="en" sz="1600"/>
              <a:t>Relational databases</a:t>
            </a:r>
            <a:endParaRPr sz="1600"/>
          </a:p>
        </p:txBody>
      </p:sp>
      <p:sp>
        <p:nvSpPr>
          <p:cNvPr id="186" name="Google Shape;186;p28"/>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Forms of data</a:t>
            </a:r>
            <a:endParaRPr/>
          </a:p>
        </p:txBody>
      </p:sp>
      <p:sp>
        <p:nvSpPr>
          <p:cNvPr id="187" name="Google Shape;187;p28"/>
          <p:cNvSpPr txBox="1">
            <a:spLocks noGrp="1"/>
          </p:cNvSpPr>
          <p:nvPr>
            <p:ph type="body" idx="2"/>
          </p:nvPr>
        </p:nvSpPr>
        <p:spPr>
          <a:xfrm>
            <a:off x="6110100" y="1152475"/>
            <a:ext cx="2722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Unstructured</a:t>
            </a:r>
            <a:endParaRPr sz="2000" b="1"/>
          </a:p>
          <a:p>
            <a:pPr marL="457200" lvl="0" indent="-342900" algn="l" rtl="0">
              <a:spcBef>
                <a:spcPts val="0"/>
              </a:spcBef>
              <a:spcAft>
                <a:spcPts val="0"/>
              </a:spcAft>
              <a:buSzPts val="1800"/>
              <a:buChar char="●"/>
            </a:pPr>
            <a:r>
              <a:rPr lang="en" sz="1800"/>
              <a:t>No labels</a:t>
            </a:r>
            <a:endParaRPr sz="1800"/>
          </a:p>
          <a:p>
            <a:pPr marL="457200" lvl="0" indent="-342900" algn="l" rtl="0">
              <a:spcBef>
                <a:spcPts val="0"/>
              </a:spcBef>
              <a:spcAft>
                <a:spcPts val="0"/>
              </a:spcAft>
              <a:buSzPts val="1800"/>
              <a:buChar char="●"/>
            </a:pPr>
            <a:r>
              <a:rPr lang="en" sz="1800"/>
              <a:t>Raw format</a:t>
            </a:r>
            <a:endParaRPr sz="1800"/>
          </a:p>
          <a:p>
            <a:pPr marL="457200" lvl="0" indent="-342900" algn="l" rtl="0">
              <a:spcBef>
                <a:spcPts val="0"/>
              </a:spcBef>
              <a:spcAft>
                <a:spcPts val="0"/>
              </a:spcAft>
              <a:buSzPts val="1800"/>
              <a:buChar char="●"/>
            </a:pPr>
            <a:r>
              <a:rPr lang="en" sz="1800"/>
              <a:t>Difficult for machines to process</a:t>
            </a:r>
            <a:endParaRPr sz="1800"/>
          </a:p>
          <a:p>
            <a:pPr marL="0" lvl="0" indent="0" algn="l" rtl="0">
              <a:spcBef>
                <a:spcPts val="1600"/>
              </a:spcBef>
              <a:spcAft>
                <a:spcPts val="0"/>
              </a:spcAft>
              <a:buNone/>
            </a:pPr>
            <a:r>
              <a:rPr lang="en" sz="1600" b="1"/>
              <a:t>Examples</a:t>
            </a:r>
            <a:endParaRPr sz="1600" b="1"/>
          </a:p>
          <a:p>
            <a:pPr marL="457200" lvl="0" indent="-330200" algn="l" rtl="0">
              <a:spcBef>
                <a:spcPts val="0"/>
              </a:spcBef>
              <a:spcAft>
                <a:spcPts val="0"/>
              </a:spcAft>
              <a:buSzPts val="1600"/>
              <a:buChar char="●"/>
            </a:pPr>
            <a:r>
              <a:rPr lang="en" sz="1600"/>
              <a:t>Video</a:t>
            </a:r>
            <a:endParaRPr sz="1600"/>
          </a:p>
          <a:p>
            <a:pPr marL="457200" lvl="0" indent="-330200" algn="l" rtl="0">
              <a:spcBef>
                <a:spcPts val="0"/>
              </a:spcBef>
              <a:spcAft>
                <a:spcPts val="0"/>
              </a:spcAft>
              <a:buSzPts val="1600"/>
              <a:buChar char="●"/>
            </a:pPr>
            <a:r>
              <a:rPr lang="en" sz="1600"/>
              <a:t>Sound</a:t>
            </a:r>
            <a:endParaRPr sz="1600"/>
          </a:p>
          <a:p>
            <a:pPr marL="457200" lvl="0" indent="-330200" algn="l" rtl="0">
              <a:spcBef>
                <a:spcPts val="0"/>
              </a:spcBef>
              <a:spcAft>
                <a:spcPts val="0"/>
              </a:spcAft>
              <a:buSzPts val="1600"/>
              <a:buChar char="●"/>
            </a:pPr>
            <a:r>
              <a:rPr lang="en" sz="1600"/>
              <a:t>Text</a:t>
            </a:r>
            <a:endParaRPr sz="1600"/>
          </a:p>
          <a:p>
            <a:pPr marL="457200" lvl="0" indent="-330200" algn="l" rtl="0">
              <a:spcBef>
                <a:spcPts val="0"/>
              </a:spcBef>
              <a:spcAft>
                <a:spcPts val="0"/>
              </a:spcAft>
              <a:buSzPts val="1600"/>
              <a:buChar char="●"/>
            </a:pPr>
            <a:r>
              <a:rPr lang="en" sz="1600"/>
              <a:t>PDF</a:t>
            </a:r>
            <a:endParaRPr sz="1600"/>
          </a:p>
        </p:txBody>
      </p:sp>
      <p:sp>
        <p:nvSpPr>
          <p:cNvPr id="188" name="Google Shape;188;p28"/>
          <p:cNvSpPr txBox="1">
            <a:spLocks noGrp="1"/>
          </p:cNvSpPr>
          <p:nvPr>
            <p:ph type="body" idx="2"/>
          </p:nvPr>
        </p:nvSpPr>
        <p:spPr>
          <a:xfrm>
            <a:off x="3210900" y="1152475"/>
            <a:ext cx="2722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Semi-structured</a:t>
            </a:r>
            <a:endParaRPr sz="2000" b="1"/>
          </a:p>
          <a:p>
            <a:pPr marL="457200" lvl="0" indent="-342900" algn="l" rtl="0">
              <a:spcBef>
                <a:spcPts val="0"/>
              </a:spcBef>
              <a:spcAft>
                <a:spcPts val="0"/>
              </a:spcAft>
              <a:buSzPts val="1800"/>
              <a:buChar char="●"/>
            </a:pPr>
            <a:r>
              <a:rPr lang="en" sz="1800"/>
              <a:t>With identifiers</a:t>
            </a:r>
            <a:endParaRPr sz="1800"/>
          </a:p>
          <a:p>
            <a:pPr marL="457200" lvl="0" indent="-342900" algn="l" rtl="0">
              <a:spcBef>
                <a:spcPts val="0"/>
              </a:spcBef>
              <a:spcAft>
                <a:spcPts val="0"/>
              </a:spcAft>
              <a:buSzPts val="1800"/>
              <a:buChar char="●"/>
            </a:pPr>
            <a:r>
              <a:rPr lang="en" sz="1800"/>
              <a:t>Not relational</a:t>
            </a:r>
            <a:endParaRPr sz="1800"/>
          </a:p>
          <a:p>
            <a:pPr marL="457200" lvl="0" indent="-342900" algn="l" rtl="0">
              <a:spcBef>
                <a:spcPts val="0"/>
              </a:spcBef>
              <a:spcAft>
                <a:spcPts val="0"/>
              </a:spcAft>
              <a:buSzPts val="1800"/>
              <a:buChar char="●"/>
            </a:pPr>
            <a:r>
              <a:rPr lang="en" sz="1800"/>
              <a:t>May be loaded into a relational database</a:t>
            </a:r>
            <a:endParaRPr sz="1800"/>
          </a:p>
          <a:p>
            <a:pPr marL="0" lvl="0" indent="0" algn="l" rtl="0">
              <a:spcBef>
                <a:spcPts val="1600"/>
              </a:spcBef>
              <a:spcAft>
                <a:spcPts val="0"/>
              </a:spcAft>
              <a:buNone/>
            </a:pPr>
            <a:r>
              <a:rPr lang="en" sz="1600" b="1"/>
              <a:t>Examples</a:t>
            </a:r>
            <a:endParaRPr sz="1600" b="1"/>
          </a:p>
          <a:p>
            <a:pPr marL="457200" lvl="0" indent="-330200" algn="l" rtl="0">
              <a:spcBef>
                <a:spcPts val="0"/>
              </a:spcBef>
              <a:spcAft>
                <a:spcPts val="0"/>
              </a:spcAft>
              <a:buSzPts val="1600"/>
              <a:buChar char="●"/>
            </a:pPr>
            <a:r>
              <a:rPr lang="en" sz="1600"/>
              <a:t>XML</a:t>
            </a:r>
            <a:endParaRPr sz="1600"/>
          </a:p>
          <a:p>
            <a:pPr marL="457200" lvl="0" indent="-330200" algn="l" rtl="0">
              <a:spcBef>
                <a:spcPts val="0"/>
              </a:spcBef>
              <a:spcAft>
                <a:spcPts val="0"/>
              </a:spcAft>
              <a:buSzPts val="1600"/>
              <a:buChar char="●"/>
            </a:pPr>
            <a:r>
              <a:rPr lang="en" sz="1600"/>
              <a:t>CSV</a:t>
            </a:r>
            <a:endParaRPr sz="1600"/>
          </a:p>
          <a:p>
            <a:pPr marL="457200" lvl="0" indent="-330200" algn="l" rtl="0">
              <a:spcBef>
                <a:spcPts val="0"/>
              </a:spcBef>
              <a:spcAft>
                <a:spcPts val="0"/>
              </a:spcAft>
              <a:buSzPts val="1600"/>
              <a:buChar char="●"/>
            </a:pPr>
            <a:r>
              <a:rPr lang="en" sz="1600"/>
              <a:t>JSON</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body" idx="2"/>
          </p:nvPr>
        </p:nvSpPr>
        <p:spPr>
          <a:xfrm>
            <a:off x="6110100" y="1152475"/>
            <a:ext cx="2722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Unstructured</a:t>
            </a:r>
            <a:endParaRPr sz="2000" b="1"/>
          </a:p>
          <a:p>
            <a:pPr marL="457200" lvl="0" indent="-342900" algn="l" rtl="0">
              <a:spcBef>
                <a:spcPts val="0"/>
              </a:spcBef>
              <a:spcAft>
                <a:spcPts val="0"/>
              </a:spcAft>
              <a:buSzPts val="1800"/>
              <a:buChar char="●"/>
            </a:pPr>
            <a:r>
              <a:rPr lang="en" sz="1800"/>
              <a:t>No labels</a:t>
            </a:r>
            <a:endParaRPr sz="1800"/>
          </a:p>
          <a:p>
            <a:pPr marL="457200" lvl="0" indent="-342900" algn="l" rtl="0">
              <a:spcBef>
                <a:spcPts val="0"/>
              </a:spcBef>
              <a:spcAft>
                <a:spcPts val="0"/>
              </a:spcAft>
              <a:buSzPts val="1800"/>
              <a:buChar char="●"/>
            </a:pPr>
            <a:r>
              <a:rPr lang="en" sz="1800"/>
              <a:t>Raw format</a:t>
            </a:r>
            <a:endParaRPr sz="1800"/>
          </a:p>
          <a:p>
            <a:pPr marL="457200" lvl="0" indent="-342900" algn="l" rtl="0">
              <a:spcBef>
                <a:spcPts val="0"/>
              </a:spcBef>
              <a:spcAft>
                <a:spcPts val="0"/>
              </a:spcAft>
              <a:buSzPts val="1800"/>
              <a:buChar char="●"/>
            </a:pPr>
            <a:r>
              <a:rPr lang="en" sz="1800"/>
              <a:t>Difficult for machines to process</a:t>
            </a:r>
            <a:endParaRPr sz="1800"/>
          </a:p>
          <a:p>
            <a:pPr marL="0" lvl="0" indent="0" algn="l" rtl="0">
              <a:spcBef>
                <a:spcPts val="1600"/>
              </a:spcBef>
              <a:spcAft>
                <a:spcPts val="1600"/>
              </a:spcAft>
              <a:buNone/>
            </a:pPr>
            <a:endParaRPr sz="1600"/>
          </a:p>
        </p:txBody>
      </p:sp>
      <p:sp>
        <p:nvSpPr>
          <p:cNvPr id="194" name="Google Shape;194;p29"/>
          <p:cNvSpPr txBox="1">
            <a:spLocks noGrp="1"/>
          </p:cNvSpPr>
          <p:nvPr>
            <p:ph type="body" idx="2"/>
          </p:nvPr>
        </p:nvSpPr>
        <p:spPr>
          <a:xfrm>
            <a:off x="3210900" y="1152475"/>
            <a:ext cx="2722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Semi-structured</a:t>
            </a:r>
            <a:endParaRPr sz="2000" b="1"/>
          </a:p>
          <a:p>
            <a:pPr marL="457200" lvl="0" indent="-342900" algn="l" rtl="0">
              <a:spcBef>
                <a:spcPts val="0"/>
              </a:spcBef>
              <a:spcAft>
                <a:spcPts val="0"/>
              </a:spcAft>
              <a:buSzPts val="1800"/>
              <a:buChar char="●"/>
            </a:pPr>
            <a:r>
              <a:rPr lang="en" sz="1800"/>
              <a:t>With identifiers</a:t>
            </a:r>
            <a:endParaRPr sz="1800"/>
          </a:p>
          <a:p>
            <a:pPr marL="457200" lvl="0" indent="-342900" algn="l" rtl="0">
              <a:spcBef>
                <a:spcPts val="0"/>
              </a:spcBef>
              <a:spcAft>
                <a:spcPts val="0"/>
              </a:spcAft>
              <a:buSzPts val="1800"/>
              <a:buChar char="●"/>
            </a:pPr>
            <a:r>
              <a:rPr lang="en" sz="1800"/>
              <a:t>Not relational</a:t>
            </a:r>
            <a:endParaRPr sz="1800"/>
          </a:p>
          <a:p>
            <a:pPr marL="457200" lvl="0" indent="-342900" algn="l" rtl="0">
              <a:spcBef>
                <a:spcPts val="0"/>
              </a:spcBef>
              <a:spcAft>
                <a:spcPts val="0"/>
              </a:spcAft>
              <a:buSzPts val="1800"/>
              <a:buChar char="●"/>
            </a:pPr>
            <a:r>
              <a:rPr lang="en" sz="1800"/>
              <a:t>May be loaded into a relational database</a:t>
            </a:r>
            <a:endParaRPr sz="1800"/>
          </a:p>
          <a:p>
            <a:pPr marL="0" lvl="0" indent="0" algn="l" rtl="0">
              <a:spcBef>
                <a:spcPts val="1600"/>
              </a:spcBef>
              <a:spcAft>
                <a:spcPts val="1600"/>
              </a:spcAft>
              <a:buNone/>
            </a:pPr>
            <a:endParaRPr sz="1600"/>
          </a:p>
        </p:txBody>
      </p:sp>
      <p:sp>
        <p:nvSpPr>
          <p:cNvPr id="195" name="Google Shape;195;p29"/>
          <p:cNvSpPr txBox="1">
            <a:spLocks noGrp="1"/>
          </p:cNvSpPr>
          <p:nvPr>
            <p:ph type="body" idx="1"/>
          </p:nvPr>
        </p:nvSpPr>
        <p:spPr>
          <a:xfrm>
            <a:off x="311700" y="1152475"/>
            <a:ext cx="2722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Structured</a:t>
            </a:r>
            <a:endParaRPr sz="2000" b="1"/>
          </a:p>
          <a:p>
            <a:pPr marL="457200" lvl="0" indent="-342900" algn="l" rtl="0">
              <a:spcBef>
                <a:spcPts val="0"/>
              </a:spcBef>
              <a:spcAft>
                <a:spcPts val="0"/>
              </a:spcAft>
              <a:buSzPts val="1800"/>
              <a:buChar char="●"/>
            </a:pPr>
            <a:r>
              <a:rPr lang="en" sz="1800"/>
              <a:t>With identifiers</a:t>
            </a:r>
            <a:endParaRPr sz="1800"/>
          </a:p>
          <a:p>
            <a:pPr marL="457200" lvl="0" indent="-342900" algn="l" rtl="0">
              <a:spcBef>
                <a:spcPts val="0"/>
              </a:spcBef>
              <a:spcAft>
                <a:spcPts val="0"/>
              </a:spcAft>
              <a:buSzPts val="1800"/>
              <a:buChar char="●"/>
            </a:pPr>
            <a:r>
              <a:rPr lang="en" sz="1800"/>
              <a:t>Easy searching</a:t>
            </a: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600"/>
          </a:p>
        </p:txBody>
      </p:sp>
      <p:sp>
        <p:nvSpPr>
          <p:cNvPr id="196" name="Google Shape;196;p29"/>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Forms of data</a:t>
            </a:r>
            <a:endParaRPr/>
          </a:p>
        </p:txBody>
      </p:sp>
      <p:cxnSp>
        <p:nvCxnSpPr>
          <p:cNvPr id="197" name="Google Shape;197;p29"/>
          <p:cNvCxnSpPr/>
          <p:nvPr/>
        </p:nvCxnSpPr>
        <p:spPr>
          <a:xfrm>
            <a:off x="1219350" y="3873125"/>
            <a:ext cx="6705300" cy="0"/>
          </a:xfrm>
          <a:prstGeom prst="straightConnector1">
            <a:avLst/>
          </a:prstGeom>
          <a:noFill/>
          <a:ln w="38100" cap="flat" cmpd="sng">
            <a:solidFill>
              <a:schemeClr val="dk2"/>
            </a:solidFill>
            <a:prstDash val="solid"/>
            <a:round/>
            <a:headEnd type="none" w="med" len="med"/>
            <a:tailEnd type="triangle" w="med" len="med"/>
          </a:ln>
        </p:spPr>
      </p:cxnSp>
      <p:sp>
        <p:nvSpPr>
          <p:cNvPr id="198" name="Google Shape;198;p29"/>
          <p:cNvSpPr txBox="1"/>
          <p:nvPr/>
        </p:nvSpPr>
        <p:spPr>
          <a:xfrm>
            <a:off x="2915350" y="3884925"/>
            <a:ext cx="3165300" cy="33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Source Sans Pro"/>
                <a:ea typeface="Source Sans Pro"/>
                <a:cs typeface="Source Sans Pro"/>
                <a:sym typeface="Source Sans Pro"/>
              </a:rPr>
              <a:t>processing complexity, data size</a:t>
            </a:r>
            <a:endParaRPr>
              <a:solidFill>
                <a:schemeClr val="dk1"/>
              </a:solidFill>
              <a:latin typeface="Source Sans Pro"/>
              <a:ea typeface="Source Sans Pro"/>
              <a:cs typeface="Source Sans Pro"/>
              <a:sym typeface="Source Sans Pro"/>
            </a:endParaRPr>
          </a:p>
        </p:txBody>
      </p:sp>
      <p:sp>
        <p:nvSpPr>
          <p:cNvPr id="199" name="Google Shape;199;p29"/>
          <p:cNvSpPr txBox="1"/>
          <p:nvPr/>
        </p:nvSpPr>
        <p:spPr>
          <a:xfrm>
            <a:off x="1219350" y="3539225"/>
            <a:ext cx="810900" cy="33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i="1">
                <a:solidFill>
                  <a:schemeClr val="accent3"/>
                </a:solidFill>
                <a:latin typeface="Karla"/>
                <a:ea typeface="Karla"/>
                <a:cs typeface="Karla"/>
                <a:sym typeface="Karla"/>
              </a:rPr>
              <a:t>easy</a:t>
            </a:r>
            <a:endParaRPr sz="1300" i="1">
              <a:solidFill>
                <a:schemeClr val="accent3"/>
              </a:solidFill>
              <a:latin typeface="Karla"/>
              <a:ea typeface="Karla"/>
              <a:cs typeface="Karla"/>
              <a:sym typeface="Karla"/>
            </a:endParaRPr>
          </a:p>
        </p:txBody>
      </p:sp>
      <p:sp>
        <p:nvSpPr>
          <p:cNvPr id="200" name="Google Shape;200;p29"/>
          <p:cNvSpPr txBox="1"/>
          <p:nvPr/>
        </p:nvSpPr>
        <p:spPr>
          <a:xfrm>
            <a:off x="6507475" y="3539225"/>
            <a:ext cx="1152000" cy="33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i="1">
                <a:solidFill>
                  <a:schemeClr val="accent3"/>
                </a:solidFill>
                <a:latin typeface="Karla"/>
                <a:ea typeface="Karla"/>
                <a:cs typeface="Karla"/>
                <a:sym typeface="Karla"/>
              </a:rPr>
              <a:t>challenging</a:t>
            </a:r>
            <a:endParaRPr sz="1300" i="1">
              <a:solidFill>
                <a:schemeClr val="accent3"/>
              </a:solidFill>
              <a:latin typeface="Karla"/>
              <a:ea typeface="Karla"/>
              <a:cs typeface="Karla"/>
              <a:sym typeface="Karl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Representation</a:t>
            </a:r>
            <a:endParaRPr/>
          </a:p>
        </p:txBody>
      </p:sp>
      <p:graphicFrame>
        <p:nvGraphicFramePr>
          <p:cNvPr id="206" name="Google Shape;206;p30"/>
          <p:cNvGraphicFramePr/>
          <p:nvPr/>
        </p:nvGraphicFramePr>
        <p:xfrm>
          <a:off x="311738" y="2191750"/>
          <a:ext cx="3000000" cy="3000000"/>
        </p:xfrm>
        <a:graphic>
          <a:graphicData uri="http://schemas.openxmlformats.org/drawingml/2006/table">
            <a:tbl>
              <a:tblPr>
                <a:noFill/>
                <a:tableStyleId>{DB9F1D76-9283-4A28-A50D-A99AC7D2221E}</a:tableStyleId>
              </a:tblPr>
              <a:tblGrid>
                <a:gridCol w="2130125">
                  <a:extLst>
                    <a:ext uri="{9D8B030D-6E8A-4147-A177-3AD203B41FA5}">
                      <a16:colId xmlns:a16="http://schemas.microsoft.com/office/drawing/2014/main" val="20000"/>
                    </a:ext>
                  </a:extLst>
                </a:gridCol>
                <a:gridCol w="2130125">
                  <a:extLst>
                    <a:ext uri="{9D8B030D-6E8A-4147-A177-3AD203B41FA5}">
                      <a16:colId xmlns:a16="http://schemas.microsoft.com/office/drawing/2014/main" val="20001"/>
                    </a:ext>
                  </a:extLst>
                </a:gridCol>
                <a:gridCol w="2130125">
                  <a:extLst>
                    <a:ext uri="{9D8B030D-6E8A-4147-A177-3AD203B41FA5}">
                      <a16:colId xmlns:a16="http://schemas.microsoft.com/office/drawing/2014/main" val="20002"/>
                    </a:ext>
                  </a:extLst>
                </a:gridCol>
                <a:gridCol w="213012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sz="1800" b="1">
                          <a:solidFill>
                            <a:srgbClr val="FFFFFF"/>
                          </a:solidFill>
                          <a:latin typeface="DM Sans"/>
                          <a:ea typeface="DM Sans"/>
                          <a:cs typeface="DM Sans"/>
                          <a:sym typeface="DM Sans"/>
                        </a:rPr>
                        <a:t>id</a:t>
                      </a:r>
                      <a:endParaRPr sz="1800" b="1">
                        <a:solidFill>
                          <a:srgbClr val="FFFFFF"/>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800" b="1">
                          <a:solidFill>
                            <a:srgbClr val="FFFFFF"/>
                          </a:solidFill>
                          <a:latin typeface="DM Sans"/>
                          <a:ea typeface="DM Sans"/>
                          <a:cs typeface="DM Sans"/>
                          <a:sym typeface="DM Sans"/>
                        </a:rPr>
                        <a:t>firstname</a:t>
                      </a:r>
                      <a:endParaRPr sz="1800" b="1">
                        <a:solidFill>
                          <a:srgbClr val="FFFFFF"/>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800" b="1">
                          <a:solidFill>
                            <a:srgbClr val="FFFFFF"/>
                          </a:solidFill>
                          <a:latin typeface="DM Sans"/>
                          <a:ea typeface="DM Sans"/>
                          <a:cs typeface="DM Sans"/>
                          <a:sym typeface="DM Sans"/>
                        </a:rPr>
                        <a:t>lastname</a:t>
                      </a:r>
                      <a:endParaRPr sz="1800" b="1">
                        <a:solidFill>
                          <a:srgbClr val="FFFFFF"/>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800" b="1">
                          <a:solidFill>
                            <a:srgbClr val="FFFFFF"/>
                          </a:solidFill>
                          <a:latin typeface="DM Sans"/>
                          <a:ea typeface="DM Sans"/>
                          <a:cs typeface="DM Sans"/>
                          <a:sym typeface="DM Sans"/>
                        </a:rPr>
                        <a:t>age</a:t>
                      </a:r>
                      <a:endParaRPr sz="1800" b="1">
                        <a:solidFill>
                          <a:srgbClr val="FFFFFF"/>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1</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Andres</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Bonifacio</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33</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2</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Jose</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Rizal</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40</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3</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Emilio</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Aguinaldo</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16</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Representation</a:t>
            </a:r>
            <a:endParaRPr/>
          </a:p>
        </p:txBody>
      </p:sp>
      <p:graphicFrame>
        <p:nvGraphicFramePr>
          <p:cNvPr id="212" name="Google Shape;212;p31"/>
          <p:cNvGraphicFramePr/>
          <p:nvPr/>
        </p:nvGraphicFramePr>
        <p:xfrm>
          <a:off x="311738" y="2191750"/>
          <a:ext cx="3000000" cy="3000000"/>
        </p:xfrm>
        <a:graphic>
          <a:graphicData uri="http://schemas.openxmlformats.org/drawingml/2006/table">
            <a:tbl>
              <a:tblPr>
                <a:noFill/>
                <a:tableStyleId>{DB9F1D76-9283-4A28-A50D-A99AC7D2221E}</a:tableStyleId>
              </a:tblPr>
              <a:tblGrid>
                <a:gridCol w="2130125">
                  <a:extLst>
                    <a:ext uri="{9D8B030D-6E8A-4147-A177-3AD203B41FA5}">
                      <a16:colId xmlns:a16="http://schemas.microsoft.com/office/drawing/2014/main" val="20000"/>
                    </a:ext>
                  </a:extLst>
                </a:gridCol>
                <a:gridCol w="2130125">
                  <a:extLst>
                    <a:ext uri="{9D8B030D-6E8A-4147-A177-3AD203B41FA5}">
                      <a16:colId xmlns:a16="http://schemas.microsoft.com/office/drawing/2014/main" val="20001"/>
                    </a:ext>
                  </a:extLst>
                </a:gridCol>
                <a:gridCol w="2130125">
                  <a:extLst>
                    <a:ext uri="{9D8B030D-6E8A-4147-A177-3AD203B41FA5}">
                      <a16:colId xmlns:a16="http://schemas.microsoft.com/office/drawing/2014/main" val="20002"/>
                    </a:ext>
                  </a:extLst>
                </a:gridCol>
                <a:gridCol w="213012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sz="1800" b="1">
                          <a:solidFill>
                            <a:srgbClr val="FFFFFF"/>
                          </a:solidFill>
                          <a:latin typeface="DM Sans"/>
                          <a:ea typeface="DM Sans"/>
                          <a:cs typeface="DM Sans"/>
                          <a:sym typeface="DM Sans"/>
                        </a:rPr>
                        <a:t>id</a:t>
                      </a:r>
                      <a:endParaRPr sz="1800" b="1">
                        <a:solidFill>
                          <a:srgbClr val="FFFFFF"/>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800" b="1">
                          <a:solidFill>
                            <a:srgbClr val="FFFFFF"/>
                          </a:solidFill>
                          <a:latin typeface="DM Sans"/>
                          <a:ea typeface="DM Sans"/>
                          <a:cs typeface="DM Sans"/>
                          <a:sym typeface="DM Sans"/>
                        </a:rPr>
                        <a:t>firstname</a:t>
                      </a:r>
                      <a:endParaRPr sz="1800" b="1">
                        <a:solidFill>
                          <a:srgbClr val="FFFFFF"/>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800" b="1">
                          <a:solidFill>
                            <a:srgbClr val="FFFFFF"/>
                          </a:solidFill>
                          <a:latin typeface="DM Sans"/>
                          <a:ea typeface="DM Sans"/>
                          <a:cs typeface="DM Sans"/>
                          <a:sym typeface="DM Sans"/>
                        </a:rPr>
                        <a:t>lastname</a:t>
                      </a:r>
                      <a:endParaRPr sz="1800" b="1">
                        <a:solidFill>
                          <a:srgbClr val="FFFFFF"/>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800" b="1">
                          <a:solidFill>
                            <a:srgbClr val="FFFFFF"/>
                          </a:solidFill>
                          <a:latin typeface="DM Sans"/>
                          <a:ea typeface="DM Sans"/>
                          <a:cs typeface="DM Sans"/>
                          <a:sym typeface="DM Sans"/>
                        </a:rPr>
                        <a:t>age</a:t>
                      </a:r>
                      <a:endParaRPr sz="1800" b="1">
                        <a:solidFill>
                          <a:srgbClr val="FFFFFF"/>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1</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Andres</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Bonifacio</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33</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2</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Jose</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Rizal</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40</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3</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Emilio</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Aguinaldo</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16</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3" name="Google Shape;213;p31"/>
          <p:cNvSpPr/>
          <p:nvPr/>
        </p:nvSpPr>
        <p:spPr>
          <a:xfrm>
            <a:off x="311700" y="2650825"/>
            <a:ext cx="8520600" cy="13773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txBox="1">
            <a:spLocks noGrp="1"/>
          </p:cNvSpPr>
          <p:nvPr>
            <p:ph type="body" idx="1"/>
          </p:nvPr>
        </p:nvSpPr>
        <p:spPr>
          <a:xfrm>
            <a:off x="311700" y="149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b="1"/>
              <a:t>Observations</a:t>
            </a:r>
            <a:r>
              <a:rPr lang="en" sz="2000"/>
              <a:t> → Rows represent each observation or a data point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Representation</a:t>
            </a:r>
            <a:endParaRPr/>
          </a:p>
        </p:txBody>
      </p:sp>
      <p:graphicFrame>
        <p:nvGraphicFramePr>
          <p:cNvPr id="220" name="Google Shape;220;p32"/>
          <p:cNvGraphicFramePr/>
          <p:nvPr/>
        </p:nvGraphicFramePr>
        <p:xfrm>
          <a:off x="311738" y="2191750"/>
          <a:ext cx="3000000" cy="3000000"/>
        </p:xfrm>
        <a:graphic>
          <a:graphicData uri="http://schemas.openxmlformats.org/drawingml/2006/table">
            <a:tbl>
              <a:tblPr>
                <a:noFill/>
                <a:tableStyleId>{DB9F1D76-9283-4A28-A50D-A99AC7D2221E}</a:tableStyleId>
              </a:tblPr>
              <a:tblGrid>
                <a:gridCol w="2130125">
                  <a:extLst>
                    <a:ext uri="{9D8B030D-6E8A-4147-A177-3AD203B41FA5}">
                      <a16:colId xmlns:a16="http://schemas.microsoft.com/office/drawing/2014/main" val="20000"/>
                    </a:ext>
                  </a:extLst>
                </a:gridCol>
                <a:gridCol w="2130125">
                  <a:extLst>
                    <a:ext uri="{9D8B030D-6E8A-4147-A177-3AD203B41FA5}">
                      <a16:colId xmlns:a16="http://schemas.microsoft.com/office/drawing/2014/main" val="20001"/>
                    </a:ext>
                  </a:extLst>
                </a:gridCol>
                <a:gridCol w="2130125">
                  <a:extLst>
                    <a:ext uri="{9D8B030D-6E8A-4147-A177-3AD203B41FA5}">
                      <a16:colId xmlns:a16="http://schemas.microsoft.com/office/drawing/2014/main" val="20002"/>
                    </a:ext>
                  </a:extLst>
                </a:gridCol>
                <a:gridCol w="213012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sz="1800" b="1">
                          <a:solidFill>
                            <a:srgbClr val="FFFFFF"/>
                          </a:solidFill>
                          <a:latin typeface="DM Sans"/>
                          <a:ea typeface="DM Sans"/>
                          <a:cs typeface="DM Sans"/>
                          <a:sym typeface="DM Sans"/>
                        </a:rPr>
                        <a:t>id</a:t>
                      </a:r>
                      <a:endParaRPr sz="1800" b="1">
                        <a:solidFill>
                          <a:srgbClr val="FFFFFF"/>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800" b="1">
                          <a:solidFill>
                            <a:srgbClr val="FFFFFF"/>
                          </a:solidFill>
                          <a:latin typeface="DM Sans"/>
                          <a:ea typeface="DM Sans"/>
                          <a:cs typeface="DM Sans"/>
                          <a:sym typeface="DM Sans"/>
                        </a:rPr>
                        <a:t>firstname</a:t>
                      </a:r>
                      <a:endParaRPr sz="1800" b="1">
                        <a:solidFill>
                          <a:srgbClr val="FFFFFF"/>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800" b="1">
                          <a:solidFill>
                            <a:srgbClr val="FFFFFF"/>
                          </a:solidFill>
                          <a:latin typeface="DM Sans"/>
                          <a:ea typeface="DM Sans"/>
                          <a:cs typeface="DM Sans"/>
                          <a:sym typeface="DM Sans"/>
                        </a:rPr>
                        <a:t>lastname</a:t>
                      </a:r>
                      <a:endParaRPr sz="1800" b="1">
                        <a:solidFill>
                          <a:srgbClr val="FFFFFF"/>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800" b="1">
                          <a:solidFill>
                            <a:srgbClr val="FFFFFF"/>
                          </a:solidFill>
                          <a:latin typeface="DM Sans"/>
                          <a:ea typeface="DM Sans"/>
                          <a:cs typeface="DM Sans"/>
                          <a:sym typeface="DM Sans"/>
                        </a:rPr>
                        <a:t>age</a:t>
                      </a:r>
                      <a:endParaRPr sz="1800" b="1">
                        <a:solidFill>
                          <a:srgbClr val="FFFFFF"/>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1</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Andres</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Bonifacio</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33</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2</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Jose</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Rizal</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40</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3</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Emilio</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Aguinaldo</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585858"/>
                          </a:solidFill>
                          <a:latin typeface="DM Sans"/>
                          <a:ea typeface="DM Sans"/>
                          <a:cs typeface="DM Sans"/>
                          <a:sym typeface="DM Sans"/>
                        </a:rPr>
                        <a:t>16</a:t>
                      </a:r>
                      <a:endParaRPr sz="1800">
                        <a:solidFill>
                          <a:srgbClr val="585858"/>
                        </a:solidFill>
                        <a:latin typeface="DM Sans"/>
                        <a:ea typeface="DM Sans"/>
                        <a:cs typeface="DM Sans"/>
                        <a:sym typeface="DM Sans"/>
                      </a:endParaRPr>
                    </a:p>
                  </a:txBody>
                  <a:tcPr marL="91425" marR="91425" marT="91425" marB="91425">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21" name="Google Shape;221;p32"/>
          <p:cNvSpPr/>
          <p:nvPr/>
        </p:nvSpPr>
        <p:spPr>
          <a:xfrm>
            <a:off x="311700" y="2191825"/>
            <a:ext cx="8520600" cy="459000"/>
          </a:xfrm>
          <a:prstGeom prst="rect">
            <a:avLst/>
          </a:prstGeom>
          <a:no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txBox="1">
            <a:spLocks noGrp="1"/>
          </p:cNvSpPr>
          <p:nvPr>
            <p:ph type="body" idx="1"/>
          </p:nvPr>
        </p:nvSpPr>
        <p:spPr>
          <a:xfrm>
            <a:off x="311700" y="149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b="1"/>
              <a:t>Variables</a:t>
            </a:r>
            <a:r>
              <a:rPr lang="en" sz="2000"/>
              <a:t> → Columns represent the features of the data point</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Categorization Overview</a:t>
            </a:r>
            <a:endParaRPr/>
          </a:p>
        </p:txBody>
      </p:sp>
      <p:sp>
        <p:nvSpPr>
          <p:cNvPr id="228" name="Google Shape;228;p33"/>
          <p:cNvSpPr/>
          <p:nvPr/>
        </p:nvSpPr>
        <p:spPr>
          <a:xfrm>
            <a:off x="3427738" y="1434075"/>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Variables</a:t>
            </a:r>
            <a:endParaRPr sz="1600" b="1">
              <a:solidFill>
                <a:schemeClr val="lt2"/>
              </a:solidFill>
              <a:latin typeface="Karla"/>
              <a:ea typeface="Karla"/>
              <a:cs typeface="Karla"/>
              <a:sym typeface="Karla"/>
            </a:endParaRPr>
          </a:p>
        </p:txBody>
      </p:sp>
      <p:sp>
        <p:nvSpPr>
          <p:cNvPr id="229" name="Google Shape;229;p33"/>
          <p:cNvSpPr/>
          <p:nvPr/>
        </p:nvSpPr>
        <p:spPr>
          <a:xfrm>
            <a:off x="1530763" y="2279650"/>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Qualitative</a:t>
            </a:r>
            <a:endParaRPr sz="1600" b="1">
              <a:solidFill>
                <a:schemeClr val="lt2"/>
              </a:solidFill>
              <a:latin typeface="Karla"/>
              <a:ea typeface="Karla"/>
              <a:cs typeface="Karla"/>
              <a:sym typeface="Karla"/>
            </a:endParaRPr>
          </a:p>
        </p:txBody>
      </p:sp>
      <p:sp>
        <p:nvSpPr>
          <p:cNvPr id="230" name="Google Shape;230;p33"/>
          <p:cNvSpPr/>
          <p:nvPr/>
        </p:nvSpPr>
        <p:spPr>
          <a:xfrm>
            <a:off x="5179138" y="2279650"/>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Quantitative</a:t>
            </a:r>
            <a:endParaRPr sz="1600" b="1">
              <a:solidFill>
                <a:schemeClr val="lt2"/>
              </a:solidFill>
              <a:latin typeface="Karla"/>
              <a:ea typeface="Karla"/>
              <a:cs typeface="Karla"/>
              <a:sym typeface="Karla"/>
            </a:endParaRPr>
          </a:p>
        </p:txBody>
      </p:sp>
      <p:sp>
        <p:nvSpPr>
          <p:cNvPr id="231" name="Google Shape;231;p33"/>
          <p:cNvSpPr/>
          <p:nvPr/>
        </p:nvSpPr>
        <p:spPr>
          <a:xfrm>
            <a:off x="1530750" y="2981563"/>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Categorical</a:t>
            </a:r>
            <a:endParaRPr sz="1600" b="1">
              <a:solidFill>
                <a:schemeClr val="lt2"/>
              </a:solidFill>
              <a:latin typeface="Karla"/>
              <a:ea typeface="Karla"/>
              <a:cs typeface="Karla"/>
              <a:sym typeface="Karla"/>
            </a:endParaRPr>
          </a:p>
        </p:txBody>
      </p:sp>
      <p:sp>
        <p:nvSpPr>
          <p:cNvPr id="232" name="Google Shape;232;p33"/>
          <p:cNvSpPr/>
          <p:nvPr/>
        </p:nvSpPr>
        <p:spPr>
          <a:xfrm>
            <a:off x="5179125" y="2981563"/>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Discrete/Continuous</a:t>
            </a:r>
            <a:endParaRPr sz="1600" b="1">
              <a:solidFill>
                <a:schemeClr val="lt2"/>
              </a:solidFill>
              <a:latin typeface="Karla"/>
              <a:ea typeface="Karla"/>
              <a:cs typeface="Karla"/>
              <a:sym typeface="Karla"/>
            </a:endParaRPr>
          </a:p>
        </p:txBody>
      </p:sp>
      <p:sp>
        <p:nvSpPr>
          <p:cNvPr id="233" name="Google Shape;233;p33"/>
          <p:cNvSpPr/>
          <p:nvPr/>
        </p:nvSpPr>
        <p:spPr>
          <a:xfrm flipH="1">
            <a:off x="1129438" y="4125250"/>
            <a:ext cx="1538700" cy="297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Nominal</a:t>
            </a:r>
            <a:endParaRPr sz="1600" b="1">
              <a:solidFill>
                <a:schemeClr val="lt2"/>
              </a:solidFill>
              <a:latin typeface="Karla"/>
              <a:ea typeface="Karla"/>
              <a:cs typeface="Karla"/>
              <a:sym typeface="Karla"/>
            </a:endParaRPr>
          </a:p>
        </p:txBody>
      </p:sp>
      <p:cxnSp>
        <p:nvCxnSpPr>
          <p:cNvPr id="234" name="Google Shape;234;p33"/>
          <p:cNvCxnSpPr>
            <a:stCxn id="228" idx="2"/>
            <a:endCxn id="229" idx="0"/>
          </p:cNvCxnSpPr>
          <p:nvPr/>
        </p:nvCxnSpPr>
        <p:spPr>
          <a:xfrm rot="5400000">
            <a:off x="3492988" y="1129425"/>
            <a:ext cx="403800" cy="1896900"/>
          </a:xfrm>
          <a:prstGeom prst="bentConnector3">
            <a:avLst>
              <a:gd name="adj1" fmla="val 49985"/>
            </a:avLst>
          </a:prstGeom>
          <a:noFill/>
          <a:ln w="19050" cap="flat" cmpd="sng">
            <a:solidFill>
              <a:schemeClr val="lt2"/>
            </a:solidFill>
            <a:prstDash val="solid"/>
            <a:round/>
            <a:headEnd type="none" w="med" len="med"/>
            <a:tailEnd type="none" w="med" len="med"/>
          </a:ln>
        </p:spPr>
      </p:cxnSp>
      <p:cxnSp>
        <p:nvCxnSpPr>
          <p:cNvPr id="235" name="Google Shape;235;p33"/>
          <p:cNvCxnSpPr>
            <a:stCxn id="228" idx="2"/>
            <a:endCxn id="230" idx="0"/>
          </p:cNvCxnSpPr>
          <p:nvPr/>
        </p:nvCxnSpPr>
        <p:spPr>
          <a:xfrm rot="-5400000" flipH="1">
            <a:off x="5317138" y="1202175"/>
            <a:ext cx="403800" cy="1751400"/>
          </a:xfrm>
          <a:prstGeom prst="bentConnector3">
            <a:avLst>
              <a:gd name="adj1" fmla="val 49985"/>
            </a:avLst>
          </a:prstGeom>
          <a:noFill/>
          <a:ln w="19050" cap="flat" cmpd="sng">
            <a:solidFill>
              <a:schemeClr val="lt2"/>
            </a:solidFill>
            <a:prstDash val="solid"/>
            <a:round/>
            <a:headEnd type="none" w="med" len="med"/>
            <a:tailEnd type="none" w="med" len="med"/>
          </a:ln>
        </p:spPr>
      </p:cxnSp>
      <p:cxnSp>
        <p:nvCxnSpPr>
          <p:cNvPr id="236" name="Google Shape;236;p33"/>
          <p:cNvCxnSpPr>
            <a:stCxn id="229" idx="2"/>
            <a:endCxn id="231" idx="0"/>
          </p:cNvCxnSpPr>
          <p:nvPr/>
        </p:nvCxnSpPr>
        <p:spPr>
          <a:xfrm rot="-5400000" flipH="1">
            <a:off x="2616613" y="2851300"/>
            <a:ext cx="260100" cy="600"/>
          </a:xfrm>
          <a:prstGeom prst="bentConnector3">
            <a:avLst>
              <a:gd name="adj1" fmla="val 49983"/>
            </a:avLst>
          </a:prstGeom>
          <a:noFill/>
          <a:ln w="19050" cap="flat" cmpd="sng">
            <a:solidFill>
              <a:schemeClr val="lt2"/>
            </a:solidFill>
            <a:prstDash val="solid"/>
            <a:round/>
            <a:headEnd type="none" w="med" len="med"/>
            <a:tailEnd type="none" w="med" len="med"/>
          </a:ln>
        </p:spPr>
      </p:cxnSp>
      <p:cxnSp>
        <p:nvCxnSpPr>
          <p:cNvPr id="237" name="Google Shape;237;p33"/>
          <p:cNvCxnSpPr>
            <a:stCxn id="230" idx="2"/>
            <a:endCxn id="232" idx="0"/>
          </p:cNvCxnSpPr>
          <p:nvPr/>
        </p:nvCxnSpPr>
        <p:spPr>
          <a:xfrm rot="-5400000" flipH="1">
            <a:off x="6264988" y="2851300"/>
            <a:ext cx="260100" cy="600"/>
          </a:xfrm>
          <a:prstGeom prst="bentConnector3">
            <a:avLst>
              <a:gd name="adj1" fmla="val 49983"/>
            </a:avLst>
          </a:prstGeom>
          <a:noFill/>
          <a:ln w="19050" cap="flat" cmpd="sng">
            <a:solidFill>
              <a:schemeClr val="lt2"/>
            </a:solidFill>
            <a:prstDash val="solid"/>
            <a:round/>
            <a:headEnd type="none" w="med" len="med"/>
            <a:tailEnd type="none" w="med" len="med"/>
          </a:ln>
        </p:spPr>
      </p:cxnSp>
      <p:sp>
        <p:nvSpPr>
          <p:cNvPr id="238" name="Google Shape;238;p33"/>
          <p:cNvSpPr/>
          <p:nvPr/>
        </p:nvSpPr>
        <p:spPr>
          <a:xfrm flipH="1">
            <a:off x="2807363" y="4125250"/>
            <a:ext cx="1538700" cy="297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Ordinal</a:t>
            </a:r>
            <a:endParaRPr sz="1600" b="1">
              <a:solidFill>
                <a:schemeClr val="lt2"/>
              </a:solidFill>
              <a:latin typeface="Karla"/>
              <a:ea typeface="Karla"/>
              <a:cs typeface="Karla"/>
              <a:sym typeface="Karla"/>
            </a:endParaRPr>
          </a:p>
        </p:txBody>
      </p:sp>
      <p:sp>
        <p:nvSpPr>
          <p:cNvPr id="239" name="Google Shape;239;p33"/>
          <p:cNvSpPr/>
          <p:nvPr/>
        </p:nvSpPr>
        <p:spPr>
          <a:xfrm flipH="1">
            <a:off x="4749688" y="4125250"/>
            <a:ext cx="1538700" cy="297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Interval</a:t>
            </a:r>
            <a:endParaRPr sz="1600" b="1">
              <a:solidFill>
                <a:schemeClr val="lt2"/>
              </a:solidFill>
              <a:latin typeface="Karla"/>
              <a:ea typeface="Karla"/>
              <a:cs typeface="Karla"/>
              <a:sym typeface="Karla"/>
            </a:endParaRPr>
          </a:p>
        </p:txBody>
      </p:sp>
      <p:sp>
        <p:nvSpPr>
          <p:cNvPr id="240" name="Google Shape;240;p33"/>
          <p:cNvSpPr/>
          <p:nvPr/>
        </p:nvSpPr>
        <p:spPr>
          <a:xfrm flipH="1">
            <a:off x="6475863" y="4125250"/>
            <a:ext cx="1538700" cy="297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Ratio</a:t>
            </a:r>
            <a:endParaRPr sz="1600" b="1">
              <a:solidFill>
                <a:schemeClr val="lt2"/>
              </a:solidFill>
              <a:latin typeface="Karla"/>
              <a:ea typeface="Karla"/>
              <a:cs typeface="Karla"/>
              <a:sym typeface="Karla"/>
            </a:endParaRPr>
          </a:p>
        </p:txBody>
      </p:sp>
      <p:cxnSp>
        <p:nvCxnSpPr>
          <p:cNvPr id="241" name="Google Shape;241;p33"/>
          <p:cNvCxnSpPr>
            <a:stCxn id="231" idx="2"/>
            <a:endCxn id="233" idx="0"/>
          </p:cNvCxnSpPr>
          <p:nvPr/>
        </p:nvCxnSpPr>
        <p:spPr>
          <a:xfrm rot="5400000">
            <a:off x="1971750" y="3350563"/>
            <a:ext cx="701700" cy="847500"/>
          </a:xfrm>
          <a:prstGeom prst="bentConnector3">
            <a:avLst>
              <a:gd name="adj1" fmla="val 50006"/>
            </a:avLst>
          </a:prstGeom>
          <a:noFill/>
          <a:ln w="19050" cap="flat" cmpd="sng">
            <a:solidFill>
              <a:schemeClr val="lt2"/>
            </a:solidFill>
            <a:prstDash val="solid"/>
            <a:round/>
            <a:headEnd type="none" w="med" len="med"/>
            <a:tailEnd type="none" w="med" len="med"/>
          </a:ln>
        </p:spPr>
      </p:cxnSp>
      <p:cxnSp>
        <p:nvCxnSpPr>
          <p:cNvPr id="242" name="Google Shape;242;p33"/>
          <p:cNvCxnSpPr>
            <a:stCxn id="231" idx="2"/>
            <a:endCxn id="238" idx="0"/>
          </p:cNvCxnSpPr>
          <p:nvPr/>
        </p:nvCxnSpPr>
        <p:spPr>
          <a:xfrm rot="-5400000" flipH="1">
            <a:off x="2810700" y="3359113"/>
            <a:ext cx="701700" cy="830400"/>
          </a:xfrm>
          <a:prstGeom prst="bentConnector3">
            <a:avLst>
              <a:gd name="adj1" fmla="val 50006"/>
            </a:avLst>
          </a:prstGeom>
          <a:noFill/>
          <a:ln w="19050" cap="flat" cmpd="sng">
            <a:solidFill>
              <a:schemeClr val="lt2"/>
            </a:solidFill>
            <a:prstDash val="solid"/>
            <a:round/>
            <a:headEnd type="none" w="med" len="med"/>
            <a:tailEnd type="none" w="med" len="med"/>
          </a:ln>
        </p:spPr>
      </p:cxnSp>
      <p:cxnSp>
        <p:nvCxnSpPr>
          <p:cNvPr id="243" name="Google Shape;243;p33"/>
          <p:cNvCxnSpPr>
            <a:stCxn id="232" idx="2"/>
            <a:endCxn id="239" idx="0"/>
          </p:cNvCxnSpPr>
          <p:nvPr/>
        </p:nvCxnSpPr>
        <p:spPr>
          <a:xfrm rot="5400000">
            <a:off x="5606025" y="3336463"/>
            <a:ext cx="701700" cy="875700"/>
          </a:xfrm>
          <a:prstGeom prst="bentConnector3">
            <a:avLst>
              <a:gd name="adj1" fmla="val 50006"/>
            </a:avLst>
          </a:prstGeom>
          <a:noFill/>
          <a:ln w="19050" cap="flat" cmpd="sng">
            <a:solidFill>
              <a:schemeClr val="lt2"/>
            </a:solidFill>
            <a:prstDash val="solid"/>
            <a:round/>
            <a:headEnd type="none" w="med" len="med"/>
            <a:tailEnd type="none" w="med" len="med"/>
          </a:ln>
        </p:spPr>
      </p:cxnSp>
      <p:cxnSp>
        <p:nvCxnSpPr>
          <p:cNvPr id="244" name="Google Shape;244;p33"/>
          <p:cNvCxnSpPr>
            <a:stCxn id="232" idx="2"/>
            <a:endCxn id="240" idx="0"/>
          </p:cNvCxnSpPr>
          <p:nvPr/>
        </p:nvCxnSpPr>
        <p:spPr>
          <a:xfrm rot="-5400000" flipH="1">
            <a:off x="6469125" y="3349063"/>
            <a:ext cx="701700" cy="850500"/>
          </a:xfrm>
          <a:prstGeom prst="bentConnector3">
            <a:avLst>
              <a:gd name="adj1" fmla="val 50006"/>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Variables</a:t>
            </a:r>
            <a:endParaRPr/>
          </a:p>
        </p:txBody>
      </p:sp>
      <p:sp>
        <p:nvSpPr>
          <p:cNvPr id="250" name="Google Shape;250;p34"/>
          <p:cNvSpPr/>
          <p:nvPr/>
        </p:nvSpPr>
        <p:spPr>
          <a:xfrm>
            <a:off x="3427738" y="1434075"/>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Variables</a:t>
            </a:r>
            <a:endParaRPr sz="1600" b="1">
              <a:solidFill>
                <a:schemeClr val="lt2"/>
              </a:solidFill>
              <a:latin typeface="Karla"/>
              <a:ea typeface="Karla"/>
              <a:cs typeface="Karla"/>
              <a:sym typeface="Karla"/>
            </a:endParaRPr>
          </a:p>
        </p:txBody>
      </p:sp>
      <p:sp>
        <p:nvSpPr>
          <p:cNvPr id="251" name="Google Shape;251;p34"/>
          <p:cNvSpPr/>
          <p:nvPr/>
        </p:nvSpPr>
        <p:spPr>
          <a:xfrm>
            <a:off x="1530763" y="2279650"/>
            <a:ext cx="2431200" cy="441900"/>
          </a:xfrm>
          <a:prstGeom prst="roundRect">
            <a:avLst>
              <a:gd name="adj" fmla="val 16667"/>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Karla"/>
                <a:ea typeface="Karla"/>
                <a:cs typeface="Karla"/>
                <a:sym typeface="Karla"/>
              </a:rPr>
              <a:t>Qualitative</a:t>
            </a:r>
            <a:endParaRPr sz="1600" b="1">
              <a:solidFill>
                <a:srgbClr val="FFFFFF"/>
              </a:solidFill>
              <a:latin typeface="Karla"/>
              <a:ea typeface="Karla"/>
              <a:cs typeface="Karla"/>
              <a:sym typeface="Karla"/>
            </a:endParaRPr>
          </a:p>
        </p:txBody>
      </p:sp>
      <p:sp>
        <p:nvSpPr>
          <p:cNvPr id="252" name="Google Shape;252;p34"/>
          <p:cNvSpPr/>
          <p:nvPr/>
        </p:nvSpPr>
        <p:spPr>
          <a:xfrm>
            <a:off x="5179138" y="2279650"/>
            <a:ext cx="2431200" cy="441900"/>
          </a:xfrm>
          <a:prstGeom prst="roundRect">
            <a:avLst>
              <a:gd name="adj" fmla="val 16667"/>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Karla"/>
                <a:ea typeface="Karla"/>
                <a:cs typeface="Karla"/>
                <a:sym typeface="Karla"/>
              </a:rPr>
              <a:t>Quantitative</a:t>
            </a:r>
            <a:endParaRPr sz="1600" b="1">
              <a:solidFill>
                <a:srgbClr val="FFFFFF"/>
              </a:solidFill>
              <a:latin typeface="Karla"/>
              <a:ea typeface="Karla"/>
              <a:cs typeface="Karla"/>
              <a:sym typeface="Karla"/>
            </a:endParaRPr>
          </a:p>
        </p:txBody>
      </p:sp>
      <p:sp>
        <p:nvSpPr>
          <p:cNvPr id="253" name="Google Shape;253;p34"/>
          <p:cNvSpPr/>
          <p:nvPr/>
        </p:nvSpPr>
        <p:spPr>
          <a:xfrm>
            <a:off x="1530750" y="2981563"/>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Categorical</a:t>
            </a:r>
            <a:endParaRPr sz="1600" b="1">
              <a:solidFill>
                <a:schemeClr val="lt2"/>
              </a:solidFill>
              <a:latin typeface="Karla"/>
              <a:ea typeface="Karla"/>
              <a:cs typeface="Karla"/>
              <a:sym typeface="Karla"/>
            </a:endParaRPr>
          </a:p>
        </p:txBody>
      </p:sp>
      <p:sp>
        <p:nvSpPr>
          <p:cNvPr id="254" name="Google Shape;254;p34"/>
          <p:cNvSpPr/>
          <p:nvPr/>
        </p:nvSpPr>
        <p:spPr>
          <a:xfrm>
            <a:off x="5179125" y="2981563"/>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Discrete/Continuous</a:t>
            </a:r>
            <a:endParaRPr sz="1600" b="1">
              <a:solidFill>
                <a:schemeClr val="lt2"/>
              </a:solidFill>
              <a:latin typeface="Karla"/>
              <a:ea typeface="Karla"/>
              <a:cs typeface="Karla"/>
              <a:sym typeface="Karla"/>
            </a:endParaRPr>
          </a:p>
        </p:txBody>
      </p:sp>
      <p:sp>
        <p:nvSpPr>
          <p:cNvPr id="255" name="Google Shape;255;p34"/>
          <p:cNvSpPr/>
          <p:nvPr/>
        </p:nvSpPr>
        <p:spPr>
          <a:xfrm flipH="1">
            <a:off x="1129438" y="4125250"/>
            <a:ext cx="1538700" cy="297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Nominal</a:t>
            </a:r>
            <a:endParaRPr sz="1600" b="1">
              <a:solidFill>
                <a:schemeClr val="lt2"/>
              </a:solidFill>
              <a:latin typeface="Karla"/>
              <a:ea typeface="Karla"/>
              <a:cs typeface="Karla"/>
              <a:sym typeface="Karla"/>
            </a:endParaRPr>
          </a:p>
        </p:txBody>
      </p:sp>
      <p:cxnSp>
        <p:nvCxnSpPr>
          <p:cNvPr id="256" name="Google Shape;256;p34"/>
          <p:cNvCxnSpPr>
            <a:stCxn id="250" idx="2"/>
            <a:endCxn id="251" idx="0"/>
          </p:cNvCxnSpPr>
          <p:nvPr/>
        </p:nvCxnSpPr>
        <p:spPr>
          <a:xfrm rot="5400000">
            <a:off x="3492988" y="1129425"/>
            <a:ext cx="403800" cy="1896900"/>
          </a:xfrm>
          <a:prstGeom prst="bentConnector3">
            <a:avLst>
              <a:gd name="adj1" fmla="val 49985"/>
            </a:avLst>
          </a:prstGeom>
          <a:noFill/>
          <a:ln w="19050" cap="flat" cmpd="sng">
            <a:solidFill>
              <a:schemeClr val="lt2"/>
            </a:solidFill>
            <a:prstDash val="solid"/>
            <a:round/>
            <a:headEnd type="none" w="med" len="med"/>
            <a:tailEnd type="none" w="med" len="med"/>
          </a:ln>
        </p:spPr>
      </p:cxnSp>
      <p:cxnSp>
        <p:nvCxnSpPr>
          <p:cNvPr id="257" name="Google Shape;257;p34"/>
          <p:cNvCxnSpPr>
            <a:stCxn id="250" idx="2"/>
            <a:endCxn id="252" idx="0"/>
          </p:cNvCxnSpPr>
          <p:nvPr/>
        </p:nvCxnSpPr>
        <p:spPr>
          <a:xfrm rot="-5400000" flipH="1">
            <a:off x="5317138" y="1202175"/>
            <a:ext cx="403800" cy="1751400"/>
          </a:xfrm>
          <a:prstGeom prst="bentConnector3">
            <a:avLst>
              <a:gd name="adj1" fmla="val 49985"/>
            </a:avLst>
          </a:prstGeom>
          <a:noFill/>
          <a:ln w="19050" cap="flat" cmpd="sng">
            <a:solidFill>
              <a:schemeClr val="lt2"/>
            </a:solidFill>
            <a:prstDash val="solid"/>
            <a:round/>
            <a:headEnd type="none" w="med" len="med"/>
            <a:tailEnd type="none" w="med" len="med"/>
          </a:ln>
        </p:spPr>
      </p:cxnSp>
      <p:cxnSp>
        <p:nvCxnSpPr>
          <p:cNvPr id="258" name="Google Shape;258;p34"/>
          <p:cNvCxnSpPr>
            <a:stCxn id="251" idx="2"/>
            <a:endCxn id="253" idx="0"/>
          </p:cNvCxnSpPr>
          <p:nvPr/>
        </p:nvCxnSpPr>
        <p:spPr>
          <a:xfrm rot="-5400000" flipH="1">
            <a:off x="2616613" y="2851300"/>
            <a:ext cx="260100" cy="600"/>
          </a:xfrm>
          <a:prstGeom prst="bentConnector3">
            <a:avLst>
              <a:gd name="adj1" fmla="val 49983"/>
            </a:avLst>
          </a:prstGeom>
          <a:noFill/>
          <a:ln w="19050" cap="flat" cmpd="sng">
            <a:solidFill>
              <a:schemeClr val="lt2"/>
            </a:solidFill>
            <a:prstDash val="solid"/>
            <a:round/>
            <a:headEnd type="none" w="med" len="med"/>
            <a:tailEnd type="none" w="med" len="med"/>
          </a:ln>
        </p:spPr>
      </p:cxnSp>
      <p:cxnSp>
        <p:nvCxnSpPr>
          <p:cNvPr id="259" name="Google Shape;259;p34"/>
          <p:cNvCxnSpPr>
            <a:stCxn id="252" idx="2"/>
            <a:endCxn id="254" idx="0"/>
          </p:cNvCxnSpPr>
          <p:nvPr/>
        </p:nvCxnSpPr>
        <p:spPr>
          <a:xfrm rot="-5400000" flipH="1">
            <a:off x="6264988" y="2851300"/>
            <a:ext cx="260100" cy="600"/>
          </a:xfrm>
          <a:prstGeom prst="bentConnector3">
            <a:avLst>
              <a:gd name="adj1" fmla="val 49983"/>
            </a:avLst>
          </a:prstGeom>
          <a:noFill/>
          <a:ln w="19050" cap="flat" cmpd="sng">
            <a:solidFill>
              <a:schemeClr val="lt2"/>
            </a:solidFill>
            <a:prstDash val="solid"/>
            <a:round/>
            <a:headEnd type="none" w="med" len="med"/>
            <a:tailEnd type="none" w="med" len="med"/>
          </a:ln>
        </p:spPr>
      </p:cxnSp>
      <p:sp>
        <p:nvSpPr>
          <p:cNvPr id="260" name="Google Shape;260;p34"/>
          <p:cNvSpPr/>
          <p:nvPr/>
        </p:nvSpPr>
        <p:spPr>
          <a:xfrm flipH="1">
            <a:off x="2807363" y="4125250"/>
            <a:ext cx="1538700" cy="297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Ordinal</a:t>
            </a:r>
            <a:endParaRPr sz="1600" b="1">
              <a:solidFill>
                <a:schemeClr val="lt2"/>
              </a:solidFill>
              <a:latin typeface="Karla"/>
              <a:ea typeface="Karla"/>
              <a:cs typeface="Karla"/>
              <a:sym typeface="Karla"/>
            </a:endParaRPr>
          </a:p>
        </p:txBody>
      </p:sp>
      <p:sp>
        <p:nvSpPr>
          <p:cNvPr id="261" name="Google Shape;261;p34"/>
          <p:cNvSpPr/>
          <p:nvPr/>
        </p:nvSpPr>
        <p:spPr>
          <a:xfrm flipH="1">
            <a:off x="4749688" y="4125250"/>
            <a:ext cx="1538700" cy="297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Interval</a:t>
            </a:r>
            <a:endParaRPr sz="1600" b="1">
              <a:solidFill>
                <a:schemeClr val="lt2"/>
              </a:solidFill>
              <a:latin typeface="Karla"/>
              <a:ea typeface="Karla"/>
              <a:cs typeface="Karla"/>
              <a:sym typeface="Karla"/>
            </a:endParaRPr>
          </a:p>
        </p:txBody>
      </p:sp>
      <p:sp>
        <p:nvSpPr>
          <p:cNvPr id="262" name="Google Shape;262;p34"/>
          <p:cNvSpPr/>
          <p:nvPr/>
        </p:nvSpPr>
        <p:spPr>
          <a:xfrm flipH="1">
            <a:off x="6475863" y="4125250"/>
            <a:ext cx="1538700" cy="297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Ratio</a:t>
            </a:r>
            <a:endParaRPr sz="1600" b="1">
              <a:solidFill>
                <a:schemeClr val="lt2"/>
              </a:solidFill>
              <a:latin typeface="Karla"/>
              <a:ea typeface="Karla"/>
              <a:cs typeface="Karla"/>
              <a:sym typeface="Karla"/>
            </a:endParaRPr>
          </a:p>
        </p:txBody>
      </p:sp>
      <p:cxnSp>
        <p:nvCxnSpPr>
          <p:cNvPr id="263" name="Google Shape;263;p34"/>
          <p:cNvCxnSpPr>
            <a:stCxn id="253" idx="2"/>
            <a:endCxn id="255" idx="0"/>
          </p:cNvCxnSpPr>
          <p:nvPr/>
        </p:nvCxnSpPr>
        <p:spPr>
          <a:xfrm rot="5400000">
            <a:off x="1971750" y="3350563"/>
            <a:ext cx="701700" cy="847500"/>
          </a:xfrm>
          <a:prstGeom prst="bentConnector3">
            <a:avLst>
              <a:gd name="adj1" fmla="val 50006"/>
            </a:avLst>
          </a:prstGeom>
          <a:noFill/>
          <a:ln w="19050" cap="flat" cmpd="sng">
            <a:solidFill>
              <a:schemeClr val="lt2"/>
            </a:solidFill>
            <a:prstDash val="solid"/>
            <a:round/>
            <a:headEnd type="none" w="med" len="med"/>
            <a:tailEnd type="none" w="med" len="med"/>
          </a:ln>
        </p:spPr>
      </p:cxnSp>
      <p:cxnSp>
        <p:nvCxnSpPr>
          <p:cNvPr id="264" name="Google Shape;264;p34"/>
          <p:cNvCxnSpPr>
            <a:stCxn id="253" idx="2"/>
            <a:endCxn id="260" idx="0"/>
          </p:cNvCxnSpPr>
          <p:nvPr/>
        </p:nvCxnSpPr>
        <p:spPr>
          <a:xfrm rot="-5400000" flipH="1">
            <a:off x="2810700" y="3359113"/>
            <a:ext cx="701700" cy="830400"/>
          </a:xfrm>
          <a:prstGeom prst="bentConnector3">
            <a:avLst>
              <a:gd name="adj1" fmla="val 50006"/>
            </a:avLst>
          </a:prstGeom>
          <a:noFill/>
          <a:ln w="19050" cap="flat" cmpd="sng">
            <a:solidFill>
              <a:schemeClr val="lt2"/>
            </a:solidFill>
            <a:prstDash val="solid"/>
            <a:round/>
            <a:headEnd type="none" w="med" len="med"/>
            <a:tailEnd type="none" w="med" len="med"/>
          </a:ln>
        </p:spPr>
      </p:cxnSp>
      <p:cxnSp>
        <p:nvCxnSpPr>
          <p:cNvPr id="265" name="Google Shape;265;p34"/>
          <p:cNvCxnSpPr>
            <a:stCxn id="254" idx="2"/>
            <a:endCxn id="261" idx="0"/>
          </p:cNvCxnSpPr>
          <p:nvPr/>
        </p:nvCxnSpPr>
        <p:spPr>
          <a:xfrm rot="5400000">
            <a:off x="5606025" y="3336463"/>
            <a:ext cx="701700" cy="875700"/>
          </a:xfrm>
          <a:prstGeom prst="bentConnector3">
            <a:avLst>
              <a:gd name="adj1" fmla="val 50006"/>
            </a:avLst>
          </a:prstGeom>
          <a:noFill/>
          <a:ln w="19050" cap="flat" cmpd="sng">
            <a:solidFill>
              <a:schemeClr val="lt2"/>
            </a:solidFill>
            <a:prstDash val="solid"/>
            <a:round/>
            <a:headEnd type="none" w="med" len="med"/>
            <a:tailEnd type="none" w="med" len="med"/>
          </a:ln>
        </p:spPr>
      </p:cxnSp>
      <p:cxnSp>
        <p:nvCxnSpPr>
          <p:cNvPr id="266" name="Google Shape;266;p34"/>
          <p:cNvCxnSpPr>
            <a:stCxn id="254" idx="2"/>
            <a:endCxn id="262" idx="0"/>
          </p:cNvCxnSpPr>
          <p:nvPr/>
        </p:nvCxnSpPr>
        <p:spPr>
          <a:xfrm rot="-5400000" flipH="1">
            <a:off x="6469125" y="3349063"/>
            <a:ext cx="701700" cy="850500"/>
          </a:xfrm>
          <a:prstGeom prst="bentConnector3">
            <a:avLst>
              <a:gd name="adj1" fmla="val 50006"/>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Variables</a:t>
            </a:r>
            <a:endParaRPr/>
          </a:p>
        </p:txBody>
      </p:sp>
      <p:sp>
        <p:nvSpPr>
          <p:cNvPr id="272" name="Google Shape;272;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Qualitative</a:t>
            </a:r>
            <a:endParaRPr sz="2000" b="1"/>
          </a:p>
          <a:p>
            <a:pPr marL="457200" lvl="0" indent="-342900" algn="l" rtl="0">
              <a:spcBef>
                <a:spcPts val="0"/>
              </a:spcBef>
              <a:spcAft>
                <a:spcPts val="0"/>
              </a:spcAft>
              <a:buSzPts val="1800"/>
              <a:buChar char="●"/>
            </a:pPr>
            <a:r>
              <a:rPr lang="en" sz="1800"/>
              <a:t>Indicates a </a:t>
            </a:r>
            <a:r>
              <a:rPr lang="en" sz="1800" b="1" i="1"/>
              <a:t>characteristic</a:t>
            </a:r>
            <a:r>
              <a:rPr lang="en" sz="1800"/>
              <a:t> or quality of a variable</a:t>
            </a:r>
            <a:endParaRPr sz="1800"/>
          </a:p>
          <a:p>
            <a:pPr marL="457200" lvl="0" indent="-342900" algn="l" rtl="0">
              <a:spcBef>
                <a:spcPts val="0"/>
              </a:spcBef>
              <a:spcAft>
                <a:spcPts val="0"/>
              </a:spcAft>
              <a:buSzPts val="1800"/>
              <a:buChar char="●"/>
            </a:pPr>
            <a:r>
              <a:rPr lang="en" sz="1800"/>
              <a:t>Usually answers </a:t>
            </a:r>
            <a:r>
              <a:rPr lang="en" sz="1800" b="1" i="1"/>
              <a:t>what</a:t>
            </a:r>
            <a:r>
              <a:rPr lang="en" sz="1800"/>
              <a:t> or </a:t>
            </a:r>
            <a:r>
              <a:rPr lang="en" sz="1800" b="1" i="1"/>
              <a:t>where</a:t>
            </a:r>
            <a:endParaRPr sz="1800" b="1" i="1"/>
          </a:p>
          <a:p>
            <a:pPr marL="0" lvl="0" indent="0" algn="l" rtl="0">
              <a:spcBef>
                <a:spcPts val="1600"/>
              </a:spcBef>
              <a:spcAft>
                <a:spcPts val="0"/>
              </a:spcAft>
              <a:buNone/>
            </a:pPr>
            <a:endParaRPr sz="1600" b="1"/>
          </a:p>
          <a:p>
            <a:pPr marL="0" lvl="0" indent="0" algn="l" rtl="0">
              <a:spcBef>
                <a:spcPts val="0"/>
              </a:spcBef>
              <a:spcAft>
                <a:spcPts val="0"/>
              </a:spcAft>
              <a:buNone/>
            </a:pPr>
            <a:endParaRPr sz="1600" b="1"/>
          </a:p>
          <a:p>
            <a:pPr marL="0" lvl="0" indent="0" algn="l" rtl="0">
              <a:spcBef>
                <a:spcPts val="0"/>
              </a:spcBef>
              <a:spcAft>
                <a:spcPts val="0"/>
              </a:spcAft>
              <a:buNone/>
            </a:pPr>
            <a:r>
              <a:rPr lang="en" sz="1600" b="1"/>
              <a:t>Examples</a:t>
            </a:r>
            <a:endParaRPr sz="1600" b="1"/>
          </a:p>
          <a:p>
            <a:pPr marL="457200" lvl="0" indent="-330200" algn="l" rtl="0">
              <a:spcBef>
                <a:spcPts val="0"/>
              </a:spcBef>
              <a:spcAft>
                <a:spcPts val="0"/>
              </a:spcAft>
              <a:buSzPts val="1600"/>
              <a:buChar char="●"/>
            </a:pPr>
            <a:r>
              <a:rPr lang="en" sz="1600"/>
              <a:t>Gender</a:t>
            </a:r>
            <a:endParaRPr sz="1600"/>
          </a:p>
          <a:p>
            <a:pPr marL="457200" lvl="0" indent="-330200" algn="l" rtl="0">
              <a:spcBef>
                <a:spcPts val="0"/>
              </a:spcBef>
              <a:spcAft>
                <a:spcPts val="0"/>
              </a:spcAft>
              <a:buSzPts val="1600"/>
              <a:buChar char="●"/>
            </a:pPr>
            <a:r>
              <a:rPr lang="en" sz="1600"/>
              <a:t>Region</a:t>
            </a:r>
            <a:endParaRPr sz="1600"/>
          </a:p>
          <a:p>
            <a:pPr marL="457200" lvl="0" indent="-330200" algn="l" rtl="0">
              <a:spcBef>
                <a:spcPts val="0"/>
              </a:spcBef>
              <a:spcAft>
                <a:spcPts val="0"/>
              </a:spcAft>
              <a:buSzPts val="1600"/>
              <a:buChar char="●"/>
            </a:pPr>
            <a:r>
              <a:rPr lang="en" sz="1600"/>
              <a:t>Country</a:t>
            </a:r>
            <a:endParaRPr sz="1600"/>
          </a:p>
          <a:p>
            <a:pPr marL="457200" lvl="0" indent="-330200" algn="l" rtl="0">
              <a:spcBef>
                <a:spcPts val="0"/>
              </a:spcBef>
              <a:spcAft>
                <a:spcPts val="0"/>
              </a:spcAft>
              <a:buSzPts val="1600"/>
              <a:buChar char="●"/>
            </a:pPr>
            <a:r>
              <a:rPr lang="en" sz="1600"/>
              <a:t>Brand</a:t>
            </a:r>
            <a:endParaRPr sz="1600"/>
          </a:p>
        </p:txBody>
      </p:sp>
      <p:sp>
        <p:nvSpPr>
          <p:cNvPr id="273" name="Google Shape;273;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Quantitative</a:t>
            </a:r>
            <a:endParaRPr sz="2000" b="1"/>
          </a:p>
          <a:p>
            <a:pPr marL="457200" lvl="0" indent="-342900" algn="l" rtl="0">
              <a:spcBef>
                <a:spcPts val="0"/>
              </a:spcBef>
              <a:spcAft>
                <a:spcPts val="0"/>
              </a:spcAft>
              <a:buSzPts val="1800"/>
              <a:buChar char="●"/>
            </a:pPr>
            <a:r>
              <a:rPr lang="en" sz="1800"/>
              <a:t>Indicates an </a:t>
            </a:r>
            <a:r>
              <a:rPr lang="en" sz="1800" b="1" i="1"/>
              <a:t>amount</a:t>
            </a:r>
            <a:r>
              <a:rPr lang="en" sz="1800"/>
              <a:t> or quantity of a variable</a:t>
            </a:r>
            <a:endParaRPr sz="1800"/>
          </a:p>
          <a:p>
            <a:pPr marL="457200" lvl="0" indent="-342900" algn="l" rtl="0">
              <a:spcBef>
                <a:spcPts val="0"/>
              </a:spcBef>
              <a:spcAft>
                <a:spcPts val="0"/>
              </a:spcAft>
              <a:buSzPts val="1800"/>
              <a:buChar char="●"/>
            </a:pPr>
            <a:r>
              <a:rPr lang="en" sz="1800"/>
              <a:t>Usually answers </a:t>
            </a:r>
            <a:r>
              <a:rPr lang="en" sz="1800" b="1" i="1"/>
              <a:t>how much</a:t>
            </a:r>
            <a:r>
              <a:rPr lang="en" sz="1800"/>
              <a:t> or </a:t>
            </a:r>
            <a:r>
              <a:rPr lang="en" sz="1800" b="1" i="1"/>
              <a:t>how many</a:t>
            </a:r>
            <a:endParaRPr sz="1800" b="1" i="1"/>
          </a:p>
          <a:p>
            <a:pPr marL="0" lvl="0" indent="0" algn="l" rtl="0">
              <a:spcBef>
                <a:spcPts val="1600"/>
              </a:spcBef>
              <a:spcAft>
                <a:spcPts val="0"/>
              </a:spcAft>
              <a:buNone/>
            </a:pPr>
            <a:endParaRPr sz="1600" b="1"/>
          </a:p>
          <a:p>
            <a:pPr marL="0" lvl="0" indent="0" algn="l" rtl="0">
              <a:spcBef>
                <a:spcPts val="0"/>
              </a:spcBef>
              <a:spcAft>
                <a:spcPts val="0"/>
              </a:spcAft>
              <a:buNone/>
            </a:pPr>
            <a:r>
              <a:rPr lang="en" sz="1600" b="1"/>
              <a:t>Examples</a:t>
            </a:r>
            <a:endParaRPr sz="1600" b="1"/>
          </a:p>
          <a:p>
            <a:pPr marL="457200" lvl="0" indent="-330200" algn="l" rtl="0">
              <a:spcBef>
                <a:spcPts val="0"/>
              </a:spcBef>
              <a:spcAft>
                <a:spcPts val="0"/>
              </a:spcAft>
              <a:buSzPts val="1600"/>
              <a:buChar char="●"/>
            </a:pPr>
            <a:r>
              <a:rPr lang="en" sz="1600"/>
              <a:t>Age</a:t>
            </a:r>
            <a:endParaRPr sz="1600"/>
          </a:p>
          <a:p>
            <a:pPr marL="457200" lvl="0" indent="-330200" algn="l" rtl="0">
              <a:spcBef>
                <a:spcPts val="0"/>
              </a:spcBef>
              <a:spcAft>
                <a:spcPts val="0"/>
              </a:spcAft>
              <a:buSzPts val="1600"/>
              <a:buChar char="●"/>
            </a:pPr>
            <a:r>
              <a:rPr lang="en" sz="1600"/>
              <a:t>Height</a:t>
            </a:r>
            <a:endParaRPr sz="1600"/>
          </a:p>
          <a:p>
            <a:pPr marL="457200" lvl="0" indent="-330200" algn="l" rtl="0">
              <a:spcBef>
                <a:spcPts val="0"/>
              </a:spcBef>
              <a:spcAft>
                <a:spcPts val="0"/>
              </a:spcAft>
              <a:buSzPts val="1600"/>
              <a:buChar char="●"/>
            </a:pPr>
            <a:r>
              <a:rPr lang="en" sz="1600"/>
              <a:t>Price</a:t>
            </a:r>
            <a:endParaRPr sz="1600"/>
          </a:p>
          <a:p>
            <a:pPr marL="457200" lvl="0" indent="-330200" algn="l" rtl="0">
              <a:spcBef>
                <a:spcPts val="0"/>
              </a:spcBef>
              <a:spcAft>
                <a:spcPts val="0"/>
              </a:spcAft>
              <a:buSzPts val="1600"/>
              <a:buChar char="●"/>
            </a:pPr>
            <a:r>
              <a:rPr lang="en" sz="1600"/>
              <a:t>Distance</a:t>
            </a:r>
            <a:endParaRPr sz="1600"/>
          </a:p>
          <a:p>
            <a:pPr marL="0" lvl="0" indent="0" algn="l" rtl="0">
              <a:spcBef>
                <a:spcPts val="1600"/>
              </a:spcBef>
              <a:spcAft>
                <a:spcPts val="1600"/>
              </a:spcAft>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Quantitative Variables</a:t>
            </a:r>
            <a:endParaRPr/>
          </a:p>
        </p:txBody>
      </p:sp>
      <p:sp>
        <p:nvSpPr>
          <p:cNvPr id="279" name="Google Shape;279;p36"/>
          <p:cNvSpPr/>
          <p:nvPr/>
        </p:nvSpPr>
        <p:spPr>
          <a:xfrm>
            <a:off x="3427738" y="1434075"/>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Variables</a:t>
            </a:r>
            <a:endParaRPr sz="1600" b="1">
              <a:solidFill>
                <a:schemeClr val="lt2"/>
              </a:solidFill>
              <a:latin typeface="Karla"/>
              <a:ea typeface="Karla"/>
              <a:cs typeface="Karla"/>
              <a:sym typeface="Karla"/>
            </a:endParaRPr>
          </a:p>
        </p:txBody>
      </p:sp>
      <p:sp>
        <p:nvSpPr>
          <p:cNvPr id="280" name="Google Shape;280;p36"/>
          <p:cNvSpPr/>
          <p:nvPr/>
        </p:nvSpPr>
        <p:spPr>
          <a:xfrm>
            <a:off x="1530763" y="2279650"/>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Qualitative</a:t>
            </a:r>
            <a:endParaRPr sz="1600" b="1">
              <a:solidFill>
                <a:schemeClr val="lt2"/>
              </a:solidFill>
              <a:latin typeface="Karla"/>
              <a:ea typeface="Karla"/>
              <a:cs typeface="Karla"/>
              <a:sym typeface="Karla"/>
            </a:endParaRPr>
          </a:p>
        </p:txBody>
      </p:sp>
      <p:sp>
        <p:nvSpPr>
          <p:cNvPr id="281" name="Google Shape;281;p36"/>
          <p:cNvSpPr/>
          <p:nvPr/>
        </p:nvSpPr>
        <p:spPr>
          <a:xfrm>
            <a:off x="5179138" y="2279650"/>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Quantitative</a:t>
            </a:r>
            <a:endParaRPr sz="1600" b="1">
              <a:solidFill>
                <a:schemeClr val="lt2"/>
              </a:solidFill>
              <a:latin typeface="Karla"/>
              <a:ea typeface="Karla"/>
              <a:cs typeface="Karla"/>
              <a:sym typeface="Karla"/>
            </a:endParaRPr>
          </a:p>
        </p:txBody>
      </p:sp>
      <p:sp>
        <p:nvSpPr>
          <p:cNvPr id="282" name="Google Shape;282;p36"/>
          <p:cNvSpPr/>
          <p:nvPr/>
        </p:nvSpPr>
        <p:spPr>
          <a:xfrm>
            <a:off x="1530750" y="2981563"/>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Categorical</a:t>
            </a:r>
            <a:endParaRPr sz="1600" b="1">
              <a:solidFill>
                <a:schemeClr val="lt2"/>
              </a:solidFill>
              <a:latin typeface="Karla"/>
              <a:ea typeface="Karla"/>
              <a:cs typeface="Karla"/>
              <a:sym typeface="Karla"/>
            </a:endParaRPr>
          </a:p>
        </p:txBody>
      </p:sp>
      <p:sp>
        <p:nvSpPr>
          <p:cNvPr id="283" name="Google Shape;283;p36"/>
          <p:cNvSpPr/>
          <p:nvPr/>
        </p:nvSpPr>
        <p:spPr>
          <a:xfrm>
            <a:off x="5179125" y="2981563"/>
            <a:ext cx="2431200" cy="441900"/>
          </a:xfrm>
          <a:prstGeom prst="roundRect">
            <a:avLst>
              <a:gd name="adj" fmla="val 16667"/>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Karla"/>
                <a:ea typeface="Karla"/>
                <a:cs typeface="Karla"/>
                <a:sym typeface="Karla"/>
              </a:rPr>
              <a:t>Discrete/Continuous</a:t>
            </a:r>
            <a:endParaRPr sz="1600" b="1">
              <a:solidFill>
                <a:srgbClr val="FFFFFF"/>
              </a:solidFill>
              <a:latin typeface="Karla"/>
              <a:ea typeface="Karla"/>
              <a:cs typeface="Karla"/>
              <a:sym typeface="Karla"/>
            </a:endParaRPr>
          </a:p>
        </p:txBody>
      </p:sp>
      <p:sp>
        <p:nvSpPr>
          <p:cNvPr id="284" name="Google Shape;284;p36"/>
          <p:cNvSpPr/>
          <p:nvPr/>
        </p:nvSpPr>
        <p:spPr>
          <a:xfrm flipH="1">
            <a:off x="1129438" y="4125250"/>
            <a:ext cx="1538700" cy="297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Nominal</a:t>
            </a:r>
            <a:endParaRPr sz="1600" b="1">
              <a:solidFill>
                <a:schemeClr val="lt2"/>
              </a:solidFill>
              <a:latin typeface="Karla"/>
              <a:ea typeface="Karla"/>
              <a:cs typeface="Karla"/>
              <a:sym typeface="Karla"/>
            </a:endParaRPr>
          </a:p>
        </p:txBody>
      </p:sp>
      <p:cxnSp>
        <p:nvCxnSpPr>
          <p:cNvPr id="285" name="Google Shape;285;p36"/>
          <p:cNvCxnSpPr>
            <a:stCxn id="279" idx="2"/>
            <a:endCxn id="280" idx="0"/>
          </p:cNvCxnSpPr>
          <p:nvPr/>
        </p:nvCxnSpPr>
        <p:spPr>
          <a:xfrm rot="5400000">
            <a:off x="3492988" y="1129425"/>
            <a:ext cx="403800" cy="1896900"/>
          </a:xfrm>
          <a:prstGeom prst="bentConnector3">
            <a:avLst>
              <a:gd name="adj1" fmla="val 49985"/>
            </a:avLst>
          </a:prstGeom>
          <a:noFill/>
          <a:ln w="19050" cap="flat" cmpd="sng">
            <a:solidFill>
              <a:schemeClr val="lt2"/>
            </a:solidFill>
            <a:prstDash val="solid"/>
            <a:round/>
            <a:headEnd type="none" w="med" len="med"/>
            <a:tailEnd type="none" w="med" len="med"/>
          </a:ln>
        </p:spPr>
      </p:cxnSp>
      <p:cxnSp>
        <p:nvCxnSpPr>
          <p:cNvPr id="286" name="Google Shape;286;p36"/>
          <p:cNvCxnSpPr>
            <a:stCxn id="279" idx="2"/>
            <a:endCxn id="281" idx="0"/>
          </p:cNvCxnSpPr>
          <p:nvPr/>
        </p:nvCxnSpPr>
        <p:spPr>
          <a:xfrm rot="-5400000" flipH="1">
            <a:off x="5317138" y="1202175"/>
            <a:ext cx="403800" cy="1751400"/>
          </a:xfrm>
          <a:prstGeom prst="bentConnector3">
            <a:avLst>
              <a:gd name="adj1" fmla="val 49985"/>
            </a:avLst>
          </a:prstGeom>
          <a:noFill/>
          <a:ln w="19050" cap="flat" cmpd="sng">
            <a:solidFill>
              <a:schemeClr val="lt2"/>
            </a:solidFill>
            <a:prstDash val="solid"/>
            <a:round/>
            <a:headEnd type="none" w="med" len="med"/>
            <a:tailEnd type="none" w="med" len="med"/>
          </a:ln>
        </p:spPr>
      </p:cxnSp>
      <p:cxnSp>
        <p:nvCxnSpPr>
          <p:cNvPr id="287" name="Google Shape;287;p36"/>
          <p:cNvCxnSpPr>
            <a:stCxn id="280" idx="2"/>
            <a:endCxn id="282" idx="0"/>
          </p:cNvCxnSpPr>
          <p:nvPr/>
        </p:nvCxnSpPr>
        <p:spPr>
          <a:xfrm rot="-5400000" flipH="1">
            <a:off x="2616613" y="2851300"/>
            <a:ext cx="260100" cy="600"/>
          </a:xfrm>
          <a:prstGeom prst="bentConnector3">
            <a:avLst>
              <a:gd name="adj1" fmla="val 49983"/>
            </a:avLst>
          </a:prstGeom>
          <a:noFill/>
          <a:ln w="19050" cap="flat" cmpd="sng">
            <a:solidFill>
              <a:schemeClr val="lt2"/>
            </a:solidFill>
            <a:prstDash val="solid"/>
            <a:round/>
            <a:headEnd type="none" w="med" len="med"/>
            <a:tailEnd type="none" w="med" len="med"/>
          </a:ln>
        </p:spPr>
      </p:cxnSp>
      <p:cxnSp>
        <p:nvCxnSpPr>
          <p:cNvPr id="288" name="Google Shape;288;p36"/>
          <p:cNvCxnSpPr>
            <a:stCxn id="281" idx="2"/>
            <a:endCxn id="283" idx="0"/>
          </p:cNvCxnSpPr>
          <p:nvPr/>
        </p:nvCxnSpPr>
        <p:spPr>
          <a:xfrm rot="-5400000" flipH="1">
            <a:off x="6264988" y="2851300"/>
            <a:ext cx="260100" cy="600"/>
          </a:xfrm>
          <a:prstGeom prst="bentConnector3">
            <a:avLst>
              <a:gd name="adj1" fmla="val 49983"/>
            </a:avLst>
          </a:prstGeom>
          <a:noFill/>
          <a:ln w="19050" cap="flat" cmpd="sng">
            <a:solidFill>
              <a:schemeClr val="lt2"/>
            </a:solidFill>
            <a:prstDash val="solid"/>
            <a:round/>
            <a:headEnd type="none" w="med" len="med"/>
            <a:tailEnd type="none" w="med" len="med"/>
          </a:ln>
        </p:spPr>
      </p:cxnSp>
      <p:sp>
        <p:nvSpPr>
          <p:cNvPr id="289" name="Google Shape;289;p36"/>
          <p:cNvSpPr/>
          <p:nvPr/>
        </p:nvSpPr>
        <p:spPr>
          <a:xfrm flipH="1">
            <a:off x="2807363" y="4125250"/>
            <a:ext cx="1538700" cy="297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Ordinal</a:t>
            </a:r>
            <a:endParaRPr sz="1600" b="1">
              <a:solidFill>
                <a:schemeClr val="lt2"/>
              </a:solidFill>
              <a:latin typeface="Karla"/>
              <a:ea typeface="Karla"/>
              <a:cs typeface="Karla"/>
              <a:sym typeface="Karla"/>
            </a:endParaRPr>
          </a:p>
        </p:txBody>
      </p:sp>
      <p:sp>
        <p:nvSpPr>
          <p:cNvPr id="290" name="Google Shape;290;p36"/>
          <p:cNvSpPr/>
          <p:nvPr/>
        </p:nvSpPr>
        <p:spPr>
          <a:xfrm flipH="1">
            <a:off x="4749688" y="4125250"/>
            <a:ext cx="1538700" cy="297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Interval</a:t>
            </a:r>
            <a:endParaRPr sz="1600" b="1">
              <a:solidFill>
                <a:schemeClr val="lt2"/>
              </a:solidFill>
              <a:latin typeface="Karla"/>
              <a:ea typeface="Karla"/>
              <a:cs typeface="Karla"/>
              <a:sym typeface="Karla"/>
            </a:endParaRPr>
          </a:p>
        </p:txBody>
      </p:sp>
      <p:sp>
        <p:nvSpPr>
          <p:cNvPr id="291" name="Google Shape;291;p36"/>
          <p:cNvSpPr/>
          <p:nvPr/>
        </p:nvSpPr>
        <p:spPr>
          <a:xfrm flipH="1">
            <a:off x="6475863" y="4125250"/>
            <a:ext cx="1538700" cy="297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Ratio</a:t>
            </a:r>
            <a:endParaRPr sz="1600" b="1">
              <a:solidFill>
                <a:schemeClr val="lt2"/>
              </a:solidFill>
              <a:latin typeface="Karla"/>
              <a:ea typeface="Karla"/>
              <a:cs typeface="Karla"/>
              <a:sym typeface="Karla"/>
            </a:endParaRPr>
          </a:p>
        </p:txBody>
      </p:sp>
      <p:cxnSp>
        <p:nvCxnSpPr>
          <p:cNvPr id="292" name="Google Shape;292;p36"/>
          <p:cNvCxnSpPr>
            <a:stCxn id="282" idx="2"/>
            <a:endCxn id="284" idx="0"/>
          </p:cNvCxnSpPr>
          <p:nvPr/>
        </p:nvCxnSpPr>
        <p:spPr>
          <a:xfrm rot="5400000">
            <a:off x="1971750" y="3350563"/>
            <a:ext cx="701700" cy="847500"/>
          </a:xfrm>
          <a:prstGeom prst="bentConnector3">
            <a:avLst>
              <a:gd name="adj1" fmla="val 50006"/>
            </a:avLst>
          </a:prstGeom>
          <a:noFill/>
          <a:ln w="19050" cap="flat" cmpd="sng">
            <a:solidFill>
              <a:schemeClr val="lt2"/>
            </a:solidFill>
            <a:prstDash val="solid"/>
            <a:round/>
            <a:headEnd type="none" w="med" len="med"/>
            <a:tailEnd type="none" w="med" len="med"/>
          </a:ln>
        </p:spPr>
      </p:cxnSp>
      <p:cxnSp>
        <p:nvCxnSpPr>
          <p:cNvPr id="293" name="Google Shape;293;p36"/>
          <p:cNvCxnSpPr>
            <a:stCxn id="282" idx="2"/>
            <a:endCxn id="289" idx="0"/>
          </p:cNvCxnSpPr>
          <p:nvPr/>
        </p:nvCxnSpPr>
        <p:spPr>
          <a:xfrm rot="-5400000" flipH="1">
            <a:off x="2810700" y="3359113"/>
            <a:ext cx="701700" cy="830400"/>
          </a:xfrm>
          <a:prstGeom prst="bentConnector3">
            <a:avLst>
              <a:gd name="adj1" fmla="val 50006"/>
            </a:avLst>
          </a:prstGeom>
          <a:noFill/>
          <a:ln w="19050" cap="flat" cmpd="sng">
            <a:solidFill>
              <a:schemeClr val="lt2"/>
            </a:solidFill>
            <a:prstDash val="solid"/>
            <a:round/>
            <a:headEnd type="none" w="med" len="med"/>
            <a:tailEnd type="none" w="med" len="med"/>
          </a:ln>
        </p:spPr>
      </p:cxnSp>
      <p:cxnSp>
        <p:nvCxnSpPr>
          <p:cNvPr id="294" name="Google Shape;294;p36"/>
          <p:cNvCxnSpPr>
            <a:stCxn id="283" idx="2"/>
            <a:endCxn id="290" idx="0"/>
          </p:cNvCxnSpPr>
          <p:nvPr/>
        </p:nvCxnSpPr>
        <p:spPr>
          <a:xfrm rot="5400000">
            <a:off x="5606025" y="3336463"/>
            <a:ext cx="701700" cy="875700"/>
          </a:xfrm>
          <a:prstGeom prst="bentConnector3">
            <a:avLst>
              <a:gd name="adj1" fmla="val 50006"/>
            </a:avLst>
          </a:prstGeom>
          <a:noFill/>
          <a:ln w="19050" cap="flat" cmpd="sng">
            <a:solidFill>
              <a:schemeClr val="lt2"/>
            </a:solidFill>
            <a:prstDash val="solid"/>
            <a:round/>
            <a:headEnd type="none" w="med" len="med"/>
            <a:tailEnd type="none" w="med" len="med"/>
          </a:ln>
        </p:spPr>
      </p:cxnSp>
      <p:cxnSp>
        <p:nvCxnSpPr>
          <p:cNvPr id="295" name="Google Shape;295;p36"/>
          <p:cNvCxnSpPr>
            <a:stCxn id="283" idx="2"/>
            <a:endCxn id="291" idx="0"/>
          </p:cNvCxnSpPr>
          <p:nvPr/>
        </p:nvCxnSpPr>
        <p:spPr>
          <a:xfrm rot="-5400000" flipH="1">
            <a:off x="6469125" y="3349063"/>
            <a:ext cx="701700" cy="850500"/>
          </a:xfrm>
          <a:prstGeom prst="bentConnector3">
            <a:avLst>
              <a:gd name="adj1" fmla="val 50006"/>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19"/>
          <p:cNvSpPr txBox="1">
            <a:spLocks noGrp="1"/>
          </p:cNvSpPr>
          <p:nvPr>
            <p:ph type="title"/>
          </p:nvPr>
        </p:nvSpPr>
        <p:spPr>
          <a:xfrm>
            <a:off x="4857682" y="1396779"/>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Join at </a:t>
            </a:r>
            <a:br>
              <a:rPr lang="en" dirty="0">
                <a:solidFill>
                  <a:schemeClr val="bg1"/>
                </a:solidFill>
              </a:rPr>
            </a:br>
            <a:r>
              <a:rPr lang="en" dirty="0" err="1">
                <a:solidFill>
                  <a:schemeClr val="bg1"/>
                </a:solidFill>
              </a:rPr>
              <a:t>slido.com</a:t>
            </a:r>
            <a:endParaRPr dirty="0">
              <a:solidFill>
                <a:schemeClr val="bg1"/>
              </a:solidFill>
            </a:endParaRPr>
          </a:p>
        </p:txBody>
      </p:sp>
      <p:sp>
        <p:nvSpPr>
          <p:cNvPr id="84" name="Google Shape;84;p19"/>
          <p:cNvSpPr txBox="1">
            <a:spLocks noGrp="1"/>
          </p:cNvSpPr>
          <p:nvPr>
            <p:ph type="body" idx="2"/>
          </p:nvPr>
        </p:nvSpPr>
        <p:spPr>
          <a:xfrm>
            <a:off x="4961782" y="3391593"/>
            <a:ext cx="3837000" cy="388506"/>
          </a:xfrm>
          <a:prstGeom prst="rect">
            <a:avLst/>
          </a:prstGeom>
        </p:spPr>
        <p:txBody>
          <a:bodyPr spcFirstLastPara="1" wrap="square" lIns="91425" tIns="91425" rIns="91425" bIns="91425" anchor="ctr" anchorCtr="0">
            <a:noAutofit/>
          </a:bodyPr>
          <a:lstStyle/>
          <a:p>
            <a:pPr marL="0" lvl="0" indent="0" algn="ctr" rtl="0">
              <a:spcBef>
                <a:spcPts val="1600"/>
              </a:spcBef>
              <a:spcAft>
                <a:spcPts val="0"/>
              </a:spcAft>
              <a:buNone/>
            </a:pPr>
            <a:r>
              <a:rPr lang="en" sz="3200" b="1" dirty="0"/>
              <a:t>#just-</a:t>
            </a:r>
            <a:r>
              <a:rPr lang="en" sz="3200" b="1" dirty="0" err="1"/>
              <a:t>somethink</a:t>
            </a:r>
            <a:endParaRPr sz="3200" b="1" dirty="0"/>
          </a:p>
          <a:p>
            <a:pPr marL="0" lvl="0" indent="0" algn="l" rtl="0">
              <a:spcBef>
                <a:spcPts val="1600"/>
              </a:spcBef>
              <a:spcAft>
                <a:spcPts val="1600"/>
              </a:spcAft>
              <a:buNone/>
            </a:pPr>
            <a:endParaRPr sz="1100" dirty="0"/>
          </a:p>
        </p:txBody>
      </p:sp>
      <p:pic>
        <p:nvPicPr>
          <p:cNvPr id="3" name="Picture 2">
            <a:extLst>
              <a:ext uri="{FF2B5EF4-FFF2-40B4-BE49-F238E27FC236}">
                <a16:creationId xmlns:a16="http://schemas.microsoft.com/office/drawing/2014/main" id="{21608C23-80EA-6083-71AB-A37DF52BCD1A}"/>
              </a:ext>
            </a:extLst>
          </p:cNvPr>
          <p:cNvPicPr>
            <a:picLocks noChangeAspect="1"/>
          </p:cNvPicPr>
          <p:nvPr/>
        </p:nvPicPr>
        <p:blipFill>
          <a:blip r:embed="rId3"/>
          <a:stretch>
            <a:fillRect/>
          </a:stretch>
        </p:blipFill>
        <p:spPr>
          <a:xfrm>
            <a:off x="652409" y="806845"/>
            <a:ext cx="3529810" cy="35298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Continuous</a:t>
            </a:r>
            <a:endParaRPr sz="2000" b="1"/>
          </a:p>
          <a:p>
            <a:pPr marL="0" lvl="0" indent="0" algn="l" rtl="0">
              <a:spcBef>
                <a:spcPts val="0"/>
              </a:spcBef>
              <a:spcAft>
                <a:spcPts val="0"/>
              </a:spcAft>
              <a:buNone/>
            </a:pPr>
            <a:endParaRPr sz="2000" b="1"/>
          </a:p>
          <a:p>
            <a:pPr marL="457200" lvl="0" indent="-342900" algn="l" rtl="0">
              <a:spcBef>
                <a:spcPts val="0"/>
              </a:spcBef>
              <a:spcAft>
                <a:spcPts val="0"/>
              </a:spcAft>
              <a:buSzPts val="1800"/>
              <a:buChar char="●"/>
            </a:pPr>
            <a:r>
              <a:rPr lang="en" sz="1800"/>
              <a:t>Possible values are infinite</a:t>
            </a:r>
            <a:endParaRPr sz="1800" b="1" i="1"/>
          </a:p>
          <a:p>
            <a:pPr marL="0" lvl="0" indent="0" algn="l" rtl="0">
              <a:spcBef>
                <a:spcPts val="1600"/>
              </a:spcBef>
              <a:spcAft>
                <a:spcPts val="0"/>
              </a:spcAft>
              <a:buNone/>
            </a:pPr>
            <a:endParaRPr sz="1600" b="1"/>
          </a:p>
          <a:p>
            <a:pPr marL="0" lvl="0" indent="0" algn="l" rtl="0">
              <a:spcBef>
                <a:spcPts val="0"/>
              </a:spcBef>
              <a:spcAft>
                <a:spcPts val="0"/>
              </a:spcAft>
              <a:buNone/>
            </a:pPr>
            <a:r>
              <a:rPr lang="en" sz="1600" b="1"/>
              <a:t>Examples</a:t>
            </a:r>
            <a:endParaRPr sz="1600" b="1"/>
          </a:p>
          <a:p>
            <a:pPr marL="457200" lvl="0" indent="-330200" algn="l" rtl="0">
              <a:spcBef>
                <a:spcPts val="0"/>
              </a:spcBef>
              <a:spcAft>
                <a:spcPts val="0"/>
              </a:spcAft>
              <a:buSzPts val="1600"/>
              <a:buChar char="●"/>
            </a:pPr>
            <a:r>
              <a:rPr lang="en" sz="1600"/>
              <a:t>Height and weight</a:t>
            </a:r>
            <a:endParaRPr sz="1600"/>
          </a:p>
          <a:p>
            <a:pPr marL="457200" lvl="0" indent="-330200" algn="l" rtl="0">
              <a:spcBef>
                <a:spcPts val="0"/>
              </a:spcBef>
              <a:spcAft>
                <a:spcPts val="0"/>
              </a:spcAft>
              <a:buSzPts val="1600"/>
              <a:buChar char="●"/>
            </a:pPr>
            <a:r>
              <a:rPr lang="en" sz="1600"/>
              <a:t>Wind speed</a:t>
            </a:r>
            <a:endParaRPr sz="1600"/>
          </a:p>
        </p:txBody>
      </p:sp>
      <p:sp>
        <p:nvSpPr>
          <p:cNvPr id="301" name="Google Shape;301;p37"/>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QUANTITATIVE Variables</a:t>
            </a:r>
            <a:endParaRPr/>
          </a:p>
        </p:txBody>
      </p:sp>
      <p:sp>
        <p:nvSpPr>
          <p:cNvPr id="302" name="Google Shape;302;p3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Discrete</a:t>
            </a:r>
            <a:endParaRPr sz="2000" b="1"/>
          </a:p>
          <a:p>
            <a:pPr marL="0" lvl="0" indent="0" algn="l" rtl="0">
              <a:spcBef>
                <a:spcPts val="0"/>
              </a:spcBef>
              <a:spcAft>
                <a:spcPts val="0"/>
              </a:spcAft>
              <a:buNone/>
            </a:pPr>
            <a:endParaRPr sz="2000" b="1"/>
          </a:p>
          <a:p>
            <a:pPr marL="457200" lvl="0" indent="-342900" algn="l" rtl="0">
              <a:spcBef>
                <a:spcPts val="0"/>
              </a:spcBef>
              <a:spcAft>
                <a:spcPts val="0"/>
              </a:spcAft>
              <a:buSzPts val="1800"/>
              <a:buChar char="●"/>
            </a:pPr>
            <a:r>
              <a:rPr lang="en" sz="1800"/>
              <a:t>Possible values are countable</a:t>
            </a:r>
            <a:endParaRPr sz="1800" b="1" i="1"/>
          </a:p>
          <a:p>
            <a:pPr marL="0" lvl="0" indent="0" algn="l" rtl="0">
              <a:spcBef>
                <a:spcPts val="1600"/>
              </a:spcBef>
              <a:spcAft>
                <a:spcPts val="0"/>
              </a:spcAft>
              <a:buNone/>
            </a:pPr>
            <a:endParaRPr sz="1600" b="1"/>
          </a:p>
          <a:p>
            <a:pPr marL="0" lvl="0" indent="0" algn="l" rtl="0">
              <a:spcBef>
                <a:spcPts val="0"/>
              </a:spcBef>
              <a:spcAft>
                <a:spcPts val="0"/>
              </a:spcAft>
              <a:buNone/>
            </a:pPr>
            <a:r>
              <a:rPr lang="en" sz="1600" b="1"/>
              <a:t>Examples</a:t>
            </a:r>
            <a:endParaRPr sz="1600" b="1"/>
          </a:p>
          <a:p>
            <a:pPr marL="457200" lvl="0" indent="-330200" algn="l" rtl="0">
              <a:spcBef>
                <a:spcPts val="0"/>
              </a:spcBef>
              <a:spcAft>
                <a:spcPts val="0"/>
              </a:spcAft>
              <a:buSzPts val="1600"/>
              <a:buChar char="●"/>
            </a:pPr>
            <a:r>
              <a:rPr lang="en" sz="1600"/>
              <a:t>Age</a:t>
            </a:r>
            <a:endParaRPr sz="1600"/>
          </a:p>
          <a:p>
            <a:pPr marL="457200" lvl="0" indent="-330200" algn="l" rtl="0">
              <a:spcBef>
                <a:spcPts val="0"/>
              </a:spcBef>
              <a:spcAft>
                <a:spcPts val="0"/>
              </a:spcAft>
              <a:buSzPts val="1600"/>
              <a:buChar char="●"/>
            </a:pPr>
            <a:r>
              <a:rPr lang="en" sz="1600"/>
              <a:t>Number of typhoons in a year</a:t>
            </a:r>
            <a:endParaRPr sz="1600"/>
          </a:p>
        </p:txBody>
      </p:sp>
      <p:cxnSp>
        <p:nvCxnSpPr>
          <p:cNvPr id="303" name="Google Shape;303;p37"/>
          <p:cNvCxnSpPr/>
          <p:nvPr/>
        </p:nvCxnSpPr>
        <p:spPr>
          <a:xfrm>
            <a:off x="640512" y="1742925"/>
            <a:ext cx="3342300" cy="0"/>
          </a:xfrm>
          <a:prstGeom prst="straightConnector1">
            <a:avLst/>
          </a:prstGeom>
          <a:noFill/>
          <a:ln w="76200" cap="flat" cmpd="sng">
            <a:solidFill>
              <a:schemeClr val="lt2"/>
            </a:solidFill>
            <a:prstDash val="solid"/>
            <a:round/>
            <a:headEnd type="none" w="med" len="med"/>
            <a:tailEnd type="none" w="med" len="med"/>
          </a:ln>
        </p:spPr>
      </p:cxnSp>
      <p:cxnSp>
        <p:nvCxnSpPr>
          <p:cNvPr id="304" name="Google Shape;304;p37"/>
          <p:cNvCxnSpPr/>
          <p:nvPr/>
        </p:nvCxnSpPr>
        <p:spPr>
          <a:xfrm>
            <a:off x="5161200" y="1742925"/>
            <a:ext cx="3342300" cy="0"/>
          </a:xfrm>
          <a:prstGeom prst="straightConnector1">
            <a:avLst/>
          </a:prstGeom>
          <a:noFill/>
          <a:ln w="76200" cap="flat" cmpd="sng">
            <a:solidFill>
              <a:schemeClr val="lt2"/>
            </a:solidFill>
            <a:prstDash val="dot"/>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Scales of Measurement</a:t>
            </a:r>
            <a:endParaRPr/>
          </a:p>
        </p:txBody>
      </p:sp>
      <p:sp>
        <p:nvSpPr>
          <p:cNvPr id="310" name="Google Shape;310;p38"/>
          <p:cNvSpPr/>
          <p:nvPr/>
        </p:nvSpPr>
        <p:spPr>
          <a:xfrm>
            <a:off x="3427738" y="1434075"/>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Variables</a:t>
            </a:r>
            <a:endParaRPr sz="1600" b="1">
              <a:solidFill>
                <a:schemeClr val="lt2"/>
              </a:solidFill>
              <a:latin typeface="Karla"/>
              <a:ea typeface="Karla"/>
              <a:cs typeface="Karla"/>
              <a:sym typeface="Karla"/>
            </a:endParaRPr>
          </a:p>
        </p:txBody>
      </p:sp>
      <p:sp>
        <p:nvSpPr>
          <p:cNvPr id="311" name="Google Shape;311;p38"/>
          <p:cNvSpPr/>
          <p:nvPr/>
        </p:nvSpPr>
        <p:spPr>
          <a:xfrm>
            <a:off x="1530763" y="2279650"/>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Qualitative</a:t>
            </a:r>
            <a:endParaRPr sz="1600" b="1">
              <a:solidFill>
                <a:schemeClr val="lt2"/>
              </a:solidFill>
              <a:latin typeface="Karla"/>
              <a:ea typeface="Karla"/>
              <a:cs typeface="Karla"/>
              <a:sym typeface="Karla"/>
            </a:endParaRPr>
          </a:p>
        </p:txBody>
      </p:sp>
      <p:sp>
        <p:nvSpPr>
          <p:cNvPr id="312" name="Google Shape;312;p38"/>
          <p:cNvSpPr/>
          <p:nvPr/>
        </p:nvSpPr>
        <p:spPr>
          <a:xfrm>
            <a:off x="5179138" y="2279650"/>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Quantitative</a:t>
            </a:r>
            <a:endParaRPr sz="1600" b="1">
              <a:solidFill>
                <a:schemeClr val="lt2"/>
              </a:solidFill>
              <a:latin typeface="Karla"/>
              <a:ea typeface="Karla"/>
              <a:cs typeface="Karla"/>
              <a:sym typeface="Karla"/>
            </a:endParaRPr>
          </a:p>
        </p:txBody>
      </p:sp>
      <p:sp>
        <p:nvSpPr>
          <p:cNvPr id="313" name="Google Shape;313;p38"/>
          <p:cNvSpPr/>
          <p:nvPr/>
        </p:nvSpPr>
        <p:spPr>
          <a:xfrm>
            <a:off x="1530750" y="2981563"/>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Categorical</a:t>
            </a:r>
            <a:endParaRPr sz="1600" b="1">
              <a:solidFill>
                <a:schemeClr val="lt2"/>
              </a:solidFill>
              <a:latin typeface="Karla"/>
              <a:ea typeface="Karla"/>
              <a:cs typeface="Karla"/>
              <a:sym typeface="Karla"/>
            </a:endParaRPr>
          </a:p>
        </p:txBody>
      </p:sp>
      <p:sp>
        <p:nvSpPr>
          <p:cNvPr id="314" name="Google Shape;314;p38"/>
          <p:cNvSpPr/>
          <p:nvPr/>
        </p:nvSpPr>
        <p:spPr>
          <a:xfrm>
            <a:off x="5179125" y="2981563"/>
            <a:ext cx="2431200" cy="4419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Karla"/>
                <a:ea typeface="Karla"/>
                <a:cs typeface="Karla"/>
                <a:sym typeface="Karla"/>
              </a:rPr>
              <a:t>Discrete/Continuous</a:t>
            </a:r>
            <a:endParaRPr sz="1600" b="1">
              <a:solidFill>
                <a:schemeClr val="lt2"/>
              </a:solidFill>
              <a:latin typeface="Karla"/>
              <a:ea typeface="Karla"/>
              <a:cs typeface="Karla"/>
              <a:sym typeface="Karla"/>
            </a:endParaRPr>
          </a:p>
        </p:txBody>
      </p:sp>
      <p:sp>
        <p:nvSpPr>
          <p:cNvPr id="315" name="Google Shape;315;p38"/>
          <p:cNvSpPr/>
          <p:nvPr/>
        </p:nvSpPr>
        <p:spPr>
          <a:xfrm flipH="1">
            <a:off x="1129438" y="4125250"/>
            <a:ext cx="1538700" cy="297000"/>
          </a:xfrm>
          <a:prstGeom prst="roundRect">
            <a:avLst>
              <a:gd name="adj" fmla="val 16667"/>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Karla"/>
                <a:ea typeface="Karla"/>
                <a:cs typeface="Karla"/>
                <a:sym typeface="Karla"/>
              </a:rPr>
              <a:t>Nominal</a:t>
            </a:r>
            <a:endParaRPr sz="1600" b="1">
              <a:solidFill>
                <a:schemeClr val="lt1"/>
              </a:solidFill>
              <a:latin typeface="Karla"/>
              <a:ea typeface="Karla"/>
              <a:cs typeface="Karla"/>
              <a:sym typeface="Karla"/>
            </a:endParaRPr>
          </a:p>
        </p:txBody>
      </p:sp>
      <p:cxnSp>
        <p:nvCxnSpPr>
          <p:cNvPr id="316" name="Google Shape;316;p38"/>
          <p:cNvCxnSpPr>
            <a:stCxn id="310" idx="2"/>
            <a:endCxn id="311" idx="0"/>
          </p:cNvCxnSpPr>
          <p:nvPr/>
        </p:nvCxnSpPr>
        <p:spPr>
          <a:xfrm rot="5400000">
            <a:off x="3492988" y="1129425"/>
            <a:ext cx="403800" cy="1896900"/>
          </a:xfrm>
          <a:prstGeom prst="bentConnector3">
            <a:avLst>
              <a:gd name="adj1" fmla="val 49985"/>
            </a:avLst>
          </a:prstGeom>
          <a:noFill/>
          <a:ln w="19050" cap="flat" cmpd="sng">
            <a:solidFill>
              <a:schemeClr val="lt2"/>
            </a:solidFill>
            <a:prstDash val="solid"/>
            <a:round/>
            <a:headEnd type="none" w="med" len="med"/>
            <a:tailEnd type="none" w="med" len="med"/>
          </a:ln>
        </p:spPr>
      </p:cxnSp>
      <p:cxnSp>
        <p:nvCxnSpPr>
          <p:cNvPr id="317" name="Google Shape;317;p38"/>
          <p:cNvCxnSpPr>
            <a:stCxn id="310" idx="2"/>
            <a:endCxn id="312" idx="0"/>
          </p:cNvCxnSpPr>
          <p:nvPr/>
        </p:nvCxnSpPr>
        <p:spPr>
          <a:xfrm rot="-5400000" flipH="1">
            <a:off x="5317138" y="1202175"/>
            <a:ext cx="403800" cy="1751400"/>
          </a:xfrm>
          <a:prstGeom prst="bentConnector3">
            <a:avLst>
              <a:gd name="adj1" fmla="val 49985"/>
            </a:avLst>
          </a:prstGeom>
          <a:noFill/>
          <a:ln w="19050" cap="flat" cmpd="sng">
            <a:solidFill>
              <a:schemeClr val="lt2"/>
            </a:solidFill>
            <a:prstDash val="solid"/>
            <a:round/>
            <a:headEnd type="none" w="med" len="med"/>
            <a:tailEnd type="none" w="med" len="med"/>
          </a:ln>
        </p:spPr>
      </p:cxnSp>
      <p:cxnSp>
        <p:nvCxnSpPr>
          <p:cNvPr id="318" name="Google Shape;318;p38"/>
          <p:cNvCxnSpPr>
            <a:stCxn id="311" idx="2"/>
            <a:endCxn id="313" idx="0"/>
          </p:cNvCxnSpPr>
          <p:nvPr/>
        </p:nvCxnSpPr>
        <p:spPr>
          <a:xfrm rot="-5400000" flipH="1">
            <a:off x="2616613" y="2851300"/>
            <a:ext cx="260100" cy="600"/>
          </a:xfrm>
          <a:prstGeom prst="bentConnector3">
            <a:avLst>
              <a:gd name="adj1" fmla="val 49983"/>
            </a:avLst>
          </a:prstGeom>
          <a:noFill/>
          <a:ln w="19050" cap="flat" cmpd="sng">
            <a:solidFill>
              <a:schemeClr val="lt2"/>
            </a:solidFill>
            <a:prstDash val="solid"/>
            <a:round/>
            <a:headEnd type="none" w="med" len="med"/>
            <a:tailEnd type="none" w="med" len="med"/>
          </a:ln>
        </p:spPr>
      </p:cxnSp>
      <p:cxnSp>
        <p:nvCxnSpPr>
          <p:cNvPr id="319" name="Google Shape;319;p38"/>
          <p:cNvCxnSpPr>
            <a:stCxn id="312" idx="2"/>
            <a:endCxn id="314" idx="0"/>
          </p:cNvCxnSpPr>
          <p:nvPr/>
        </p:nvCxnSpPr>
        <p:spPr>
          <a:xfrm rot="-5400000" flipH="1">
            <a:off x="6264988" y="2851300"/>
            <a:ext cx="260100" cy="600"/>
          </a:xfrm>
          <a:prstGeom prst="bentConnector3">
            <a:avLst>
              <a:gd name="adj1" fmla="val 49983"/>
            </a:avLst>
          </a:prstGeom>
          <a:noFill/>
          <a:ln w="19050" cap="flat" cmpd="sng">
            <a:solidFill>
              <a:schemeClr val="lt2"/>
            </a:solidFill>
            <a:prstDash val="solid"/>
            <a:round/>
            <a:headEnd type="none" w="med" len="med"/>
            <a:tailEnd type="none" w="med" len="med"/>
          </a:ln>
        </p:spPr>
      </p:cxnSp>
      <p:sp>
        <p:nvSpPr>
          <p:cNvPr id="320" name="Google Shape;320;p38"/>
          <p:cNvSpPr/>
          <p:nvPr/>
        </p:nvSpPr>
        <p:spPr>
          <a:xfrm flipH="1">
            <a:off x="2807363" y="4125250"/>
            <a:ext cx="1538700" cy="297000"/>
          </a:xfrm>
          <a:prstGeom prst="roundRect">
            <a:avLst>
              <a:gd name="adj" fmla="val 16667"/>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Karla"/>
                <a:ea typeface="Karla"/>
                <a:cs typeface="Karla"/>
                <a:sym typeface="Karla"/>
              </a:rPr>
              <a:t>Ordinal</a:t>
            </a:r>
            <a:endParaRPr sz="1600" b="1">
              <a:solidFill>
                <a:schemeClr val="lt1"/>
              </a:solidFill>
              <a:latin typeface="Karla"/>
              <a:ea typeface="Karla"/>
              <a:cs typeface="Karla"/>
              <a:sym typeface="Karla"/>
            </a:endParaRPr>
          </a:p>
        </p:txBody>
      </p:sp>
      <p:sp>
        <p:nvSpPr>
          <p:cNvPr id="321" name="Google Shape;321;p38"/>
          <p:cNvSpPr/>
          <p:nvPr/>
        </p:nvSpPr>
        <p:spPr>
          <a:xfrm flipH="1">
            <a:off x="4749688" y="4125250"/>
            <a:ext cx="1538700" cy="297000"/>
          </a:xfrm>
          <a:prstGeom prst="roundRect">
            <a:avLst>
              <a:gd name="adj" fmla="val 16667"/>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Karla"/>
                <a:ea typeface="Karla"/>
                <a:cs typeface="Karla"/>
                <a:sym typeface="Karla"/>
              </a:rPr>
              <a:t>Interval</a:t>
            </a:r>
            <a:endParaRPr sz="1600" b="1">
              <a:solidFill>
                <a:schemeClr val="lt1"/>
              </a:solidFill>
              <a:latin typeface="Karla"/>
              <a:ea typeface="Karla"/>
              <a:cs typeface="Karla"/>
              <a:sym typeface="Karla"/>
            </a:endParaRPr>
          </a:p>
        </p:txBody>
      </p:sp>
      <p:sp>
        <p:nvSpPr>
          <p:cNvPr id="322" name="Google Shape;322;p38"/>
          <p:cNvSpPr/>
          <p:nvPr/>
        </p:nvSpPr>
        <p:spPr>
          <a:xfrm flipH="1">
            <a:off x="6475863" y="4125250"/>
            <a:ext cx="1538700" cy="297000"/>
          </a:xfrm>
          <a:prstGeom prst="roundRect">
            <a:avLst>
              <a:gd name="adj" fmla="val 16667"/>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Karla"/>
                <a:ea typeface="Karla"/>
                <a:cs typeface="Karla"/>
                <a:sym typeface="Karla"/>
              </a:rPr>
              <a:t>Ratio</a:t>
            </a:r>
            <a:endParaRPr sz="1600" b="1">
              <a:solidFill>
                <a:schemeClr val="lt1"/>
              </a:solidFill>
              <a:latin typeface="Karla"/>
              <a:ea typeface="Karla"/>
              <a:cs typeface="Karla"/>
              <a:sym typeface="Karla"/>
            </a:endParaRPr>
          </a:p>
        </p:txBody>
      </p:sp>
      <p:cxnSp>
        <p:nvCxnSpPr>
          <p:cNvPr id="323" name="Google Shape;323;p38"/>
          <p:cNvCxnSpPr>
            <a:stCxn id="313" idx="2"/>
            <a:endCxn id="315" idx="0"/>
          </p:cNvCxnSpPr>
          <p:nvPr/>
        </p:nvCxnSpPr>
        <p:spPr>
          <a:xfrm rot="5400000">
            <a:off x="1971750" y="3350563"/>
            <a:ext cx="701700" cy="847500"/>
          </a:xfrm>
          <a:prstGeom prst="bentConnector3">
            <a:avLst>
              <a:gd name="adj1" fmla="val 50006"/>
            </a:avLst>
          </a:prstGeom>
          <a:noFill/>
          <a:ln w="19050" cap="flat" cmpd="sng">
            <a:solidFill>
              <a:schemeClr val="lt2"/>
            </a:solidFill>
            <a:prstDash val="solid"/>
            <a:round/>
            <a:headEnd type="none" w="med" len="med"/>
            <a:tailEnd type="none" w="med" len="med"/>
          </a:ln>
        </p:spPr>
      </p:cxnSp>
      <p:cxnSp>
        <p:nvCxnSpPr>
          <p:cNvPr id="324" name="Google Shape;324;p38"/>
          <p:cNvCxnSpPr>
            <a:stCxn id="313" idx="2"/>
            <a:endCxn id="320" idx="0"/>
          </p:cNvCxnSpPr>
          <p:nvPr/>
        </p:nvCxnSpPr>
        <p:spPr>
          <a:xfrm rot="-5400000" flipH="1">
            <a:off x="2810700" y="3359113"/>
            <a:ext cx="701700" cy="830400"/>
          </a:xfrm>
          <a:prstGeom prst="bentConnector3">
            <a:avLst>
              <a:gd name="adj1" fmla="val 50006"/>
            </a:avLst>
          </a:prstGeom>
          <a:noFill/>
          <a:ln w="19050" cap="flat" cmpd="sng">
            <a:solidFill>
              <a:schemeClr val="lt2"/>
            </a:solidFill>
            <a:prstDash val="solid"/>
            <a:round/>
            <a:headEnd type="none" w="med" len="med"/>
            <a:tailEnd type="none" w="med" len="med"/>
          </a:ln>
        </p:spPr>
      </p:cxnSp>
      <p:cxnSp>
        <p:nvCxnSpPr>
          <p:cNvPr id="325" name="Google Shape;325;p38"/>
          <p:cNvCxnSpPr>
            <a:stCxn id="314" idx="2"/>
            <a:endCxn id="321" idx="0"/>
          </p:cNvCxnSpPr>
          <p:nvPr/>
        </p:nvCxnSpPr>
        <p:spPr>
          <a:xfrm rot="5400000">
            <a:off x="5606025" y="3336463"/>
            <a:ext cx="701700" cy="875700"/>
          </a:xfrm>
          <a:prstGeom prst="bentConnector3">
            <a:avLst>
              <a:gd name="adj1" fmla="val 50006"/>
            </a:avLst>
          </a:prstGeom>
          <a:noFill/>
          <a:ln w="19050" cap="flat" cmpd="sng">
            <a:solidFill>
              <a:schemeClr val="lt2"/>
            </a:solidFill>
            <a:prstDash val="solid"/>
            <a:round/>
            <a:headEnd type="none" w="med" len="med"/>
            <a:tailEnd type="none" w="med" len="med"/>
          </a:ln>
        </p:spPr>
      </p:cxnSp>
      <p:cxnSp>
        <p:nvCxnSpPr>
          <p:cNvPr id="326" name="Google Shape;326;p38"/>
          <p:cNvCxnSpPr>
            <a:stCxn id="314" idx="2"/>
            <a:endCxn id="322" idx="0"/>
          </p:cNvCxnSpPr>
          <p:nvPr/>
        </p:nvCxnSpPr>
        <p:spPr>
          <a:xfrm rot="-5400000" flipH="1">
            <a:off x="6469125" y="3349063"/>
            <a:ext cx="701700" cy="850500"/>
          </a:xfrm>
          <a:prstGeom prst="bentConnector3">
            <a:avLst>
              <a:gd name="adj1" fmla="val 50006"/>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9"/>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Scales of Measurement</a:t>
            </a:r>
            <a:endParaRPr/>
          </a:p>
        </p:txBody>
      </p:sp>
      <p:sp>
        <p:nvSpPr>
          <p:cNvPr id="332" name="Google Shape;33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Refers to a typology of the different variables used in scientific study</a:t>
            </a:r>
            <a:endParaRPr/>
          </a:p>
          <a:p>
            <a:pPr marL="457200" lvl="0" indent="-342900" algn="l" rtl="0">
              <a:spcBef>
                <a:spcPts val="0"/>
              </a:spcBef>
              <a:spcAft>
                <a:spcPts val="0"/>
              </a:spcAft>
              <a:buSzPts val="1800"/>
              <a:buChar char="●"/>
            </a:pPr>
            <a:r>
              <a:rPr lang="en"/>
              <a:t>Also called </a:t>
            </a:r>
            <a:r>
              <a:rPr lang="en" b="1" i="1"/>
              <a:t>levels of measurement</a:t>
            </a:r>
            <a:r>
              <a:rPr lang="en"/>
              <a:t> or </a:t>
            </a:r>
            <a:r>
              <a:rPr lang="en" b="1" i="1"/>
              <a:t>scales of measure</a:t>
            </a:r>
            <a:endParaRPr b="1"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Location Data</a:t>
            </a:r>
            <a:endParaRPr/>
          </a:p>
        </p:txBody>
      </p:sp>
      <p:pic>
        <p:nvPicPr>
          <p:cNvPr id="338" name="Google Shape;338;p40"/>
          <p:cNvPicPr preferRelativeResize="0"/>
          <p:nvPr/>
        </p:nvPicPr>
        <p:blipFill>
          <a:blip r:embed="rId3">
            <a:alphaModFix/>
          </a:blip>
          <a:stretch>
            <a:fillRect/>
          </a:stretch>
        </p:blipFill>
        <p:spPr>
          <a:xfrm>
            <a:off x="3857625" y="2353257"/>
            <a:ext cx="1428750" cy="1428750"/>
          </a:xfrm>
          <a:prstGeom prst="rect">
            <a:avLst/>
          </a:prstGeom>
          <a:noFill/>
          <a:ln>
            <a:noFill/>
          </a:ln>
        </p:spPr>
      </p:pic>
      <p:sp>
        <p:nvSpPr>
          <p:cNvPr id="339" name="Google Shape;339;p40"/>
          <p:cNvSpPr txBox="1"/>
          <p:nvPr/>
        </p:nvSpPr>
        <p:spPr>
          <a:xfrm>
            <a:off x="1448725" y="2870838"/>
            <a:ext cx="17910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latin typeface="Karla"/>
                <a:ea typeface="Karla"/>
                <a:cs typeface="Karla"/>
                <a:sym typeface="Karla"/>
              </a:rPr>
              <a:t>latitude, longitude</a:t>
            </a:r>
            <a:endParaRPr b="1">
              <a:latin typeface="Karla"/>
              <a:ea typeface="Karla"/>
              <a:cs typeface="Karla"/>
              <a:sym typeface="Karla"/>
            </a:endParaRPr>
          </a:p>
        </p:txBody>
      </p:sp>
      <p:sp>
        <p:nvSpPr>
          <p:cNvPr id="340" name="Google Shape;340;p40"/>
          <p:cNvSpPr txBox="1"/>
          <p:nvPr/>
        </p:nvSpPr>
        <p:spPr>
          <a:xfrm>
            <a:off x="3676500" y="4112588"/>
            <a:ext cx="17910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latin typeface="Karla"/>
                <a:ea typeface="Karla"/>
                <a:cs typeface="Karla"/>
                <a:sym typeface="Karla"/>
              </a:rPr>
              <a:t>basement, 1st floor, 2nd floor, 3rd floor ...etc</a:t>
            </a:r>
            <a:endParaRPr b="1">
              <a:latin typeface="Karla"/>
              <a:ea typeface="Karla"/>
              <a:cs typeface="Karla"/>
              <a:sym typeface="Karla"/>
            </a:endParaRPr>
          </a:p>
        </p:txBody>
      </p:sp>
      <p:sp>
        <p:nvSpPr>
          <p:cNvPr id="341" name="Google Shape;341;p40"/>
          <p:cNvSpPr txBox="1"/>
          <p:nvPr/>
        </p:nvSpPr>
        <p:spPr>
          <a:xfrm>
            <a:off x="5904275" y="2870838"/>
            <a:ext cx="17910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latin typeface="Karla"/>
                <a:ea typeface="Karla"/>
                <a:cs typeface="Karla"/>
                <a:sym typeface="Karla"/>
              </a:rPr>
              <a:t>village, business district, shopping center  </a:t>
            </a:r>
            <a:endParaRPr b="1">
              <a:latin typeface="Karla"/>
              <a:ea typeface="Karla"/>
              <a:cs typeface="Karla"/>
              <a:sym typeface="Karla"/>
            </a:endParaRPr>
          </a:p>
        </p:txBody>
      </p:sp>
      <p:sp>
        <p:nvSpPr>
          <p:cNvPr id="342" name="Google Shape;342;p40"/>
          <p:cNvSpPr txBox="1"/>
          <p:nvPr/>
        </p:nvSpPr>
        <p:spPr>
          <a:xfrm>
            <a:off x="3537550" y="1215163"/>
            <a:ext cx="19299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latin typeface="Karla"/>
                <a:ea typeface="Karla"/>
                <a:cs typeface="Karla"/>
                <a:sym typeface="Karla"/>
              </a:rPr>
              <a:t>500 km away, </a:t>
            </a:r>
            <a:endParaRPr b="1">
              <a:latin typeface="Karla"/>
              <a:ea typeface="Karla"/>
              <a:cs typeface="Karla"/>
              <a:sym typeface="Karla"/>
            </a:endParaRPr>
          </a:p>
          <a:p>
            <a:pPr marL="0" lvl="0" indent="0" algn="r" rtl="0">
              <a:spcBef>
                <a:spcPts val="0"/>
              </a:spcBef>
              <a:spcAft>
                <a:spcPts val="0"/>
              </a:spcAft>
              <a:buNone/>
            </a:pPr>
            <a:r>
              <a:rPr lang="en" b="1">
                <a:latin typeface="Karla"/>
                <a:ea typeface="Karla"/>
                <a:cs typeface="Karla"/>
                <a:sym typeface="Karla"/>
              </a:rPr>
              <a:t>10 miles away,</a:t>
            </a:r>
            <a:endParaRPr b="1">
              <a:latin typeface="Karla"/>
              <a:ea typeface="Karla"/>
              <a:cs typeface="Karla"/>
              <a:sym typeface="Karla"/>
            </a:endParaRPr>
          </a:p>
          <a:p>
            <a:pPr marL="0" lvl="0" indent="0" algn="r" rtl="0">
              <a:spcBef>
                <a:spcPts val="0"/>
              </a:spcBef>
              <a:spcAft>
                <a:spcPts val="0"/>
              </a:spcAft>
              <a:buNone/>
            </a:pPr>
            <a:r>
              <a:rPr lang="en" b="1">
                <a:latin typeface="Karla"/>
                <a:ea typeface="Karla"/>
                <a:cs typeface="Karla"/>
                <a:sym typeface="Karla"/>
              </a:rPr>
              <a:t> 5 m away </a:t>
            </a:r>
            <a:endParaRPr b="1">
              <a:latin typeface="Karla"/>
              <a:ea typeface="Karla"/>
              <a:cs typeface="Karla"/>
              <a:sym typeface="Karla"/>
            </a:endParaRPr>
          </a:p>
        </p:txBody>
      </p:sp>
      <p:cxnSp>
        <p:nvCxnSpPr>
          <p:cNvPr id="343" name="Google Shape;343;p40"/>
          <p:cNvCxnSpPr>
            <a:stCxn id="338" idx="3"/>
            <a:endCxn id="341" idx="1"/>
          </p:cNvCxnSpPr>
          <p:nvPr/>
        </p:nvCxnSpPr>
        <p:spPr>
          <a:xfrm>
            <a:off x="5286375" y="3067632"/>
            <a:ext cx="618000" cy="0"/>
          </a:xfrm>
          <a:prstGeom prst="straightConnector1">
            <a:avLst/>
          </a:prstGeom>
          <a:noFill/>
          <a:ln w="9525" cap="flat" cmpd="sng">
            <a:solidFill>
              <a:srgbClr val="607D8B"/>
            </a:solidFill>
            <a:prstDash val="solid"/>
            <a:round/>
            <a:headEnd type="none" w="med" len="med"/>
            <a:tailEnd type="none" w="med" len="med"/>
          </a:ln>
        </p:spPr>
      </p:cxnSp>
      <p:cxnSp>
        <p:nvCxnSpPr>
          <p:cNvPr id="344" name="Google Shape;344;p40"/>
          <p:cNvCxnSpPr>
            <a:stCxn id="338" idx="1"/>
            <a:endCxn id="339" idx="3"/>
          </p:cNvCxnSpPr>
          <p:nvPr/>
        </p:nvCxnSpPr>
        <p:spPr>
          <a:xfrm rot="10800000">
            <a:off x="3239625" y="3067632"/>
            <a:ext cx="618000" cy="0"/>
          </a:xfrm>
          <a:prstGeom prst="straightConnector1">
            <a:avLst/>
          </a:prstGeom>
          <a:noFill/>
          <a:ln w="9525" cap="flat" cmpd="sng">
            <a:solidFill>
              <a:srgbClr val="607D8B"/>
            </a:solidFill>
            <a:prstDash val="solid"/>
            <a:round/>
            <a:headEnd type="none" w="med" len="med"/>
            <a:tailEnd type="none" w="med" len="med"/>
          </a:ln>
        </p:spPr>
      </p:cxnSp>
      <p:cxnSp>
        <p:nvCxnSpPr>
          <p:cNvPr id="345" name="Google Shape;345;p40"/>
          <p:cNvCxnSpPr>
            <a:stCxn id="338" idx="0"/>
          </p:cNvCxnSpPr>
          <p:nvPr/>
        </p:nvCxnSpPr>
        <p:spPr>
          <a:xfrm rot="10800000">
            <a:off x="4572000" y="1944657"/>
            <a:ext cx="0" cy="408600"/>
          </a:xfrm>
          <a:prstGeom prst="straightConnector1">
            <a:avLst/>
          </a:prstGeom>
          <a:noFill/>
          <a:ln w="9525" cap="flat" cmpd="sng">
            <a:solidFill>
              <a:srgbClr val="607D8B"/>
            </a:solidFill>
            <a:prstDash val="solid"/>
            <a:round/>
            <a:headEnd type="none" w="med" len="med"/>
            <a:tailEnd type="none" w="med" len="med"/>
          </a:ln>
        </p:spPr>
      </p:cxnSp>
      <p:cxnSp>
        <p:nvCxnSpPr>
          <p:cNvPr id="346" name="Google Shape;346;p40"/>
          <p:cNvCxnSpPr>
            <a:stCxn id="338" idx="2"/>
            <a:endCxn id="340" idx="0"/>
          </p:cNvCxnSpPr>
          <p:nvPr/>
        </p:nvCxnSpPr>
        <p:spPr>
          <a:xfrm>
            <a:off x="4572000" y="3782007"/>
            <a:ext cx="0" cy="330600"/>
          </a:xfrm>
          <a:prstGeom prst="straightConnector1">
            <a:avLst/>
          </a:prstGeom>
          <a:noFill/>
          <a:ln w="9525" cap="flat" cmpd="sng">
            <a:solidFill>
              <a:srgbClr val="607D8B"/>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1"/>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Nominal Scale</a:t>
            </a:r>
            <a:endParaRPr/>
          </a:p>
        </p:txBody>
      </p:sp>
      <p:sp>
        <p:nvSpPr>
          <p:cNvPr id="352" name="Google Shape;352;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Categorical variables</a:t>
            </a:r>
            <a:endParaRPr/>
          </a:p>
          <a:p>
            <a:pPr marL="457200" lvl="0" indent="-342900" algn="l" rtl="0">
              <a:spcBef>
                <a:spcPts val="0"/>
              </a:spcBef>
              <a:spcAft>
                <a:spcPts val="0"/>
              </a:spcAft>
              <a:buSzPts val="1800"/>
              <a:buChar char="●"/>
            </a:pPr>
            <a:r>
              <a:rPr lang="en"/>
              <a:t>No intrinsic ordering</a:t>
            </a:r>
            <a:endParaRPr/>
          </a:p>
          <a:p>
            <a:pPr marL="457200" lvl="0" indent="-342900" algn="l" rtl="0">
              <a:spcBef>
                <a:spcPts val="0"/>
              </a:spcBef>
              <a:spcAft>
                <a:spcPts val="0"/>
              </a:spcAft>
              <a:buSzPts val="1800"/>
              <a:buChar char="●"/>
            </a:pPr>
            <a:r>
              <a:rPr lang="en"/>
              <a:t>Labels and categorizes data, but does not make any quantitative distinctions between different values</a:t>
            </a:r>
            <a:endParaRPr/>
          </a:p>
          <a:p>
            <a:pPr marL="0" lvl="0" indent="0" algn="l" rtl="0">
              <a:spcBef>
                <a:spcPts val="1600"/>
              </a:spcBef>
              <a:spcAft>
                <a:spcPts val="0"/>
              </a:spcAft>
              <a:buNone/>
            </a:pPr>
            <a:endParaRPr/>
          </a:p>
          <a:p>
            <a:pPr marL="0" lvl="0" indent="0" algn="l" rtl="0">
              <a:spcBef>
                <a:spcPts val="1600"/>
              </a:spcBef>
              <a:spcAft>
                <a:spcPts val="1600"/>
              </a:spcAft>
              <a:buNone/>
            </a:pPr>
            <a:r>
              <a:rPr lang="en" i="1"/>
              <a:t>village, business district, shopping center</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2"/>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Ordinal Scale</a:t>
            </a:r>
            <a:endParaRPr/>
          </a:p>
        </p:txBody>
      </p:sp>
      <p:sp>
        <p:nvSpPr>
          <p:cNvPr id="358" name="Google Shape;35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Categories that are organized in an ordered sequence</a:t>
            </a:r>
            <a:endParaRPr/>
          </a:p>
          <a:p>
            <a:pPr marL="457200" lvl="0" indent="-342900" algn="l" rtl="0">
              <a:spcBef>
                <a:spcPts val="0"/>
              </a:spcBef>
              <a:spcAft>
                <a:spcPts val="0"/>
              </a:spcAft>
              <a:buSzPts val="1800"/>
              <a:buChar char="●"/>
            </a:pPr>
            <a:r>
              <a:rPr lang="en"/>
              <a:t>Rank observations in terms of size or magnitude</a:t>
            </a:r>
            <a:endParaRPr/>
          </a:p>
          <a:p>
            <a:pPr marL="0" lvl="0" indent="0" algn="l" rtl="0">
              <a:spcBef>
                <a:spcPts val="1600"/>
              </a:spcBef>
              <a:spcAft>
                <a:spcPts val="0"/>
              </a:spcAft>
              <a:buNone/>
            </a:pPr>
            <a:endParaRPr/>
          </a:p>
          <a:p>
            <a:pPr marL="0" lvl="0" indent="0" algn="l" rtl="0">
              <a:spcBef>
                <a:spcPts val="1600"/>
              </a:spcBef>
              <a:spcAft>
                <a:spcPts val="1600"/>
              </a:spcAft>
              <a:buNone/>
            </a:pPr>
            <a:r>
              <a:rPr lang="en" i="1"/>
              <a:t>Basement, 1st floor, 2nd floor, 3rd floor</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3"/>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Interval Scale</a:t>
            </a:r>
            <a:endParaRPr/>
          </a:p>
        </p:txBody>
      </p:sp>
      <p:sp>
        <p:nvSpPr>
          <p:cNvPr id="364" name="Google Shape;36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raw score/magnitude, equal intervals between adjacent units on the scale</a:t>
            </a:r>
            <a:endParaRPr/>
          </a:p>
          <a:p>
            <a:pPr marL="457200" lvl="0" indent="-342900" algn="l" rtl="0">
              <a:spcBef>
                <a:spcPts val="0"/>
              </a:spcBef>
              <a:spcAft>
                <a:spcPts val="0"/>
              </a:spcAft>
              <a:buSzPts val="1800"/>
              <a:buChar char="●"/>
            </a:pPr>
            <a:r>
              <a:rPr lang="en"/>
              <a:t>Difference of values are meaningful</a:t>
            </a:r>
            <a:endParaRPr/>
          </a:p>
          <a:p>
            <a:pPr marL="914400" lvl="1" indent="-317500" algn="l" rtl="0">
              <a:spcBef>
                <a:spcPts val="0"/>
              </a:spcBef>
              <a:spcAft>
                <a:spcPts val="0"/>
              </a:spcAft>
              <a:buSzPts val="1400"/>
              <a:buChar char="○"/>
            </a:pPr>
            <a:r>
              <a:rPr lang="en"/>
              <a:t>Equal differences between numbers on scale reflect equal differences in magnitude</a:t>
            </a:r>
            <a:endParaRPr/>
          </a:p>
          <a:p>
            <a:pPr marL="457200" lvl="0" indent="-342900" algn="l" rtl="0">
              <a:spcBef>
                <a:spcPts val="0"/>
              </a:spcBef>
              <a:spcAft>
                <a:spcPts val="0"/>
              </a:spcAft>
              <a:buSzPts val="1800"/>
              <a:buChar char="●"/>
            </a:pPr>
            <a:r>
              <a:rPr lang="en"/>
              <a:t>No absolute zero point; an arbitrary zero may exist</a:t>
            </a:r>
            <a:endParaRPr/>
          </a:p>
          <a:p>
            <a:pPr marL="0" lvl="0" indent="0" algn="l" rtl="0">
              <a:spcBef>
                <a:spcPts val="1600"/>
              </a:spcBef>
              <a:spcAft>
                <a:spcPts val="0"/>
              </a:spcAft>
              <a:buNone/>
            </a:pPr>
            <a:endParaRPr/>
          </a:p>
          <a:p>
            <a:pPr marL="0" lvl="0" indent="0" algn="l" rtl="0">
              <a:spcBef>
                <a:spcPts val="1600"/>
              </a:spcBef>
              <a:spcAft>
                <a:spcPts val="1600"/>
              </a:spcAft>
              <a:buNone/>
            </a:pPr>
            <a:r>
              <a:rPr lang="en" i="1"/>
              <a:t>latitude, longitude</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4"/>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Ratio Scale</a:t>
            </a:r>
            <a:endParaRPr/>
          </a:p>
        </p:txBody>
      </p:sp>
      <p:sp>
        <p:nvSpPr>
          <p:cNvPr id="370" name="Google Shape;370;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Represents a raw score/magnitude, intervals still equally sized, and differences are still meaningful</a:t>
            </a:r>
            <a:endParaRPr/>
          </a:p>
          <a:p>
            <a:pPr marL="457200" lvl="0" indent="-342900" algn="l" rtl="0">
              <a:spcBef>
                <a:spcPts val="0"/>
              </a:spcBef>
              <a:spcAft>
                <a:spcPts val="0"/>
              </a:spcAft>
              <a:buSzPts val="1800"/>
              <a:buChar char="●"/>
            </a:pPr>
            <a:r>
              <a:rPr lang="en"/>
              <a:t>An absolute zero point exists</a:t>
            </a:r>
            <a:endParaRPr/>
          </a:p>
          <a:p>
            <a:pPr marL="457200" lvl="0" indent="-342900" algn="l" rtl="0">
              <a:spcBef>
                <a:spcPts val="0"/>
              </a:spcBef>
              <a:spcAft>
                <a:spcPts val="0"/>
              </a:spcAft>
              <a:buSzPts val="1800"/>
              <a:buChar char="●"/>
            </a:pPr>
            <a:r>
              <a:rPr lang="en"/>
              <a:t>A ratio or division of two values is meaningful</a:t>
            </a:r>
            <a:endParaRPr/>
          </a:p>
          <a:p>
            <a:pPr marL="0" lvl="0" indent="0" algn="l" rtl="0">
              <a:spcBef>
                <a:spcPts val="1600"/>
              </a:spcBef>
              <a:spcAft>
                <a:spcPts val="0"/>
              </a:spcAft>
              <a:buNone/>
            </a:pPr>
            <a:endParaRPr/>
          </a:p>
          <a:p>
            <a:pPr marL="0" lvl="0" indent="0" algn="l" rtl="0">
              <a:spcBef>
                <a:spcPts val="1600"/>
              </a:spcBef>
              <a:spcAft>
                <a:spcPts val="1600"/>
              </a:spcAft>
              <a:buNone/>
            </a:pPr>
            <a:r>
              <a:rPr lang="en" i="1"/>
              <a:t>500 km away, 10 miles away, 5 meters away</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5"/>
          <p:cNvSpPr txBox="1">
            <a:spLocks noGrp="1"/>
          </p:cNvSpPr>
          <p:nvPr>
            <p:ph type="title"/>
          </p:nvPr>
        </p:nvSpPr>
        <p:spPr>
          <a:xfrm>
            <a:off x="311700" y="27523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Which scale?</a:t>
            </a:r>
            <a:endParaRPr/>
          </a:p>
        </p:txBody>
      </p:sp>
      <p:sp>
        <p:nvSpPr>
          <p:cNvPr id="376" name="Google Shape;376;p45"/>
          <p:cNvSpPr txBox="1">
            <a:spLocks noGrp="1"/>
          </p:cNvSpPr>
          <p:nvPr>
            <p:ph type="subTitle" idx="1"/>
          </p:nvPr>
        </p:nvSpPr>
        <p:spPr>
          <a:xfrm>
            <a:off x="311700" y="34356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Identifying the scale of measurement is important to know what operations we can do with it.</a:t>
            </a:r>
            <a:endParaRPr/>
          </a:p>
        </p:txBody>
      </p:sp>
      <p:pic>
        <p:nvPicPr>
          <p:cNvPr id="377" name="Google Shape;377;p45"/>
          <p:cNvPicPr preferRelativeResize="0"/>
          <p:nvPr/>
        </p:nvPicPr>
        <p:blipFill>
          <a:blip r:embed="rId3">
            <a:alphaModFix/>
          </a:blip>
          <a:stretch>
            <a:fillRect/>
          </a:stretch>
        </p:blipFill>
        <p:spPr>
          <a:xfrm>
            <a:off x="2940275" y="304813"/>
            <a:ext cx="3263432" cy="24475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6"/>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scale</a:t>
            </a:r>
            <a:endParaRPr/>
          </a:p>
        </p:txBody>
      </p:sp>
      <p:sp>
        <p:nvSpPr>
          <p:cNvPr id="383" name="Google Shape;38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aphicFrame>
        <p:nvGraphicFramePr>
          <p:cNvPr id="384" name="Google Shape;384;p46"/>
          <p:cNvGraphicFramePr/>
          <p:nvPr/>
        </p:nvGraphicFramePr>
        <p:xfrm>
          <a:off x="311738" y="1152475"/>
          <a:ext cx="3000000" cy="3000000"/>
        </p:xfrm>
        <a:graphic>
          <a:graphicData uri="http://schemas.openxmlformats.org/drawingml/2006/table">
            <a:tbl>
              <a:tblPr>
                <a:noFill/>
                <a:tableStyleId>{DB9F1D76-9283-4A28-A50D-A99AC7D2221E}</a:tableStyleId>
              </a:tblPr>
              <a:tblGrid>
                <a:gridCol w="4057725">
                  <a:extLst>
                    <a:ext uri="{9D8B030D-6E8A-4147-A177-3AD203B41FA5}">
                      <a16:colId xmlns:a16="http://schemas.microsoft.com/office/drawing/2014/main" val="20000"/>
                    </a:ext>
                  </a:extLst>
                </a:gridCol>
                <a:gridCol w="1115650">
                  <a:extLst>
                    <a:ext uri="{9D8B030D-6E8A-4147-A177-3AD203B41FA5}">
                      <a16:colId xmlns:a16="http://schemas.microsoft.com/office/drawing/2014/main" val="20001"/>
                    </a:ext>
                  </a:extLst>
                </a:gridCol>
                <a:gridCol w="1115650">
                  <a:extLst>
                    <a:ext uri="{9D8B030D-6E8A-4147-A177-3AD203B41FA5}">
                      <a16:colId xmlns:a16="http://schemas.microsoft.com/office/drawing/2014/main" val="20002"/>
                    </a:ext>
                  </a:extLst>
                </a:gridCol>
                <a:gridCol w="1115650">
                  <a:extLst>
                    <a:ext uri="{9D8B030D-6E8A-4147-A177-3AD203B41FA5}">
                      <a16:colId xmlns:a16="http://schemas.microsoft.com/office/drawing/2014/main" val="20003"/>
                    </a:ext>
                  </a:extLst>
                </a:gridCol>
                <a:gridCol w="1115650">
                  <a:extLst>
                    <a:ext uri="{9D8B030D-6E8A-4147-A177-3AD203B41FA5}">
                      <a16:colId xmlns:a16="http://schemas.microsoft.com/office/drawing/2014/main" val="20004"/>
                    </a:ext>
                  </a:extLst>
                </a:gridCol>
              </a:tblGrid>
              <a:tr h="275075">
                <a:tc>
                  <a:txBody>
                    <a:bodyPr/>
                    <a:lstStyle/>
                    <a:p>
                      <a:pPr marL="0" lvl="0" indent="0" algn="l" rtl="0">
                        <a:spcBef>
                          <a:spcPts val="0"/>
                        </a:spcBef>
                        <a:spcAft>
                          <a:spcPts val="0"/>
                        </a:spcAft>
                        <a:buNone/>
                      </a:pPr>
                      <a:r>
                        <a:rPr lang="en" sz="1600" b="1">
                          <a:solidFill>
                            <a:srgbClr val="FFFFFF"/>
                          </a:solidFill>
                          <a:latin typeface="DM Sans"/>
                          <a:ea typeface="DM Sans"/>
                          <a:cs typeface="DM Sans"/>
                          <a:sym typeface="DM Sans"/>
                        </a:rPr>
                        <a:t>Provides</a:t>
                      </a:r>
                      <a:endParaRPr sz="1600" b="1">
                        <a:solidFill>
                          <a:srgbClr val="FFFFFF"/>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600" b="1">
                          <a:solidFill>
                            <a:srgbClr val="FFFFFF"/>
                          </a:solidFill>
                          <a:latin typeface="DM Sans"/>
                          <a:ea typeface="DM Sans"/>
                          <a:cs typeface="DM Sans"/>
                          <a:sym typeface="DM Sans"/>
                        </a:rPr>
                        <a:t>Nominal</a:t>
                      </a:r>
                      <a:endParaRPr sz="1600" b="1">
                        <a:solidFill>
                          <a:srgbClr val="FFFFFF"/>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600" b="1">
                          <a:solidFill>
                            <a:srgbClr val="FFFFFF"/>
                          </a:solidFill>
                          <a:latin typeface="DM Sans"/>
                          <a:ea typeface="DM Sans"/>
                          <a:cs typeface="DM Sans"/>
                          <a:sym typeface="DM Sans"/>
                        </a:rPr>
                        <a:t>Ordinal</a:t>
                      </a:r>
                      <a:endParaRPr sz="1600" b="1">
                        <a:solidFill>
                          <a:srgbClr val="FFFFFF"/>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600" b="1">
                          <a:solidFill>
                            <a:srgbClr val="FFFFFF"/>
                          </a:solidFill>
                          <a:latin typeface="DM Sans"/>
                          <a:ea typeface="DM Sans"/>
                          <a:cs typeface="DM Sans"/>
                          <a:sym typeface="DM Sans"/>
                        </a:rPr>
                        <a:t>Interval</a:t>
                      </a:r>
                      <a:endParaRPr sz="1600" b="1">
                        <a:solidFill>
                          <a:srgbClr val="FFFFFF"/>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tc>
                  <a:txBody>
                    <a:bodyPr/>
                    <a:lstStyle/>
                    <a:p>
                      <a:pPr marL="0" lvl="0" indent="0" algn="ctr" rtl="0">
                        <a:spcBef>
                          <a:spcPts val="0"/>
                        </a:spcBef>
                        <a:spcAft>
                          <a:spcPts val="0"/>
                        </a:spcAft>
                        <a:buNone/>
                      </a:pPr>
                      <a:r>
                        <a:rPr lang="en" sz="1600" b="1">
                          <a:solidFill>
                            <a:srgbClr val="FFFFFF"/>
                          </a:solidFill>
                          <a:latin typeface="DM Sans"/>
                          <a:ea typeface="DM Sans"/>
                          <a:cs typeface="DM Sans"/>
                          <a:sym typeface="DM Sans"/>
                        </a:rPr>
                        <a:t>Ratio</a:t>
                      </a:r>
                      <a:endParaRPr sz="1600" b="1">
                        <a:solidFill>
                          <a:srgbClr val="FFFFFF"/>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solidFill>
                      <a:srgbClr val="117A65"/>
                    </a:solidFill>
                  </a:tcPr>
                </a:tc>
                <a:extLst>
                  <a:ext uri="{0D108BD9-81ED-4DB2-BD59-A6C34878D82A}">
                    <a16:rowId xmlns:a16="http://schemas.microsoft.com/office/drawing/2014/main" val="10000"/>
                  </a:ext>
                </a:extLst>
              </a:tr>
              <a:tr h="232475">
                <a:tc>
                  <a:txBody>
                    <a:bodyPr/>
                    <a:lstStyle/>
                    <a:p>
                      <a:pPr marL="0" lvl="0" indent="0" algn="l" rtl="0">
                        <a:lnSpc>
                          <a:spcPct val="75000"/>
                        </a:lnSpc>
                        <a:spcBef>
                          <a:spcPts val="0"/>
                        </a:spcBef>
                        <a:spcAft>
                          <a:spcPts val="0"/>
                        </a:spcAft>
                        <a:buNone/>
                      </a:pPr>
                      <a:r>
                        <a:rPr lang="en" sz="1600">
                          <a:solidFill>
                            <a:srgbClr val="585858"/>
                          </a:solidFill>
                          <a:latin typeface="DM Sans"/>
                          <a:ea typeface="DM Sans"/>
                          <a:cs typeface="DM Sans"/>
                          <a:sym typeface="DM Sans"/>
                        </a:rPr>
                        <a:t>Counts / Frequency distribution</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marR="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200">
                        <a:solidFill>
                          <a:srgbClr val="607D8B"/>
                        </a:solidFill>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200"/>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200"/>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1"/>
                  </a:ext>
                </a:extLst>
              </a:tr>
              <a:tr h="272650">
                <a:tc>
                  <a:txBody>
                    <a:bodyPr/>
                    <a:lstStyle/>
                    <a:p>
                      <a:pPr marL="0" lvl="0" indent="0" algn="l" rtl="0">
                        <a:lnSpc>
                          <a:spcPct val="75000"/>
                        </a:lnSpc>
                        <a:spcBef>
                          <a:spcPts val="0"/>
                        </a:spcBef>
                        <a:spcAft>
                          <a:spcPts val="0"/>
                        </a:spcAft>
                        <a:buNone/>
                      </a:pPr>
                      <a:r>
                        <a:rPr lang="en" sz="1600">
                          <a:solidFill>
                            <a:srgbClr val="585858"/>
                          </a:solidFill>
                          <a:latin typeface="DM Sans"/>
                          <a:ea typeface="DM Sans"/>
                          <a:cs typeface="DM Sans"/>
                          <a:sym typeface="DM Sans"/>
                        </a:rPr>
                        <a:t>Mode, median</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200"/>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200"/>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200"/>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2"/>
                  </a:ext>
                </a:extLst>
              </a:tr>
              <a:tr h="272650">
                <a:tc>
                  <a:txBody>
                    <a:bodyPr/>
                    <a:lstStyle/>
                    <a:p>
                      <a:pPr marL="0" lvl="0" indent="0" algn="l" rtl="0">
                        <a:lnSpc>
                          <a:spcPct val="75000"/>
                        </a:lnSpc>
                        <a:spcBef>
                          <a:spcPts val="0"/>
                        </a:spcBef>
                        <a:spcAft>
                          <a:spcPts val="0"/>
                        </a:spcAft>
                        <a:buNone/>
                      </a:pPr>
                      <a:r>
                        <a:rPr lang="en" sz="1600">
                          <a:solidFill>
                            <a:srgbClr val="585858"/>
                          </a:solidFill>
                          <a:latin typeface="DM Sans"/>
                          <a:ea typeface="DM Sans"/>
                          <a:cs typeface="DM Sans"/>
                          <a:sym typeface="DM Sans"/>
                        </a:rPr>
                        <a:t>The “order” of values is known</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200"/>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200"/>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200"/>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3"/>
                  </a:ext>
                </a:extLst>
              </a:tr>
              <a:tr h="348125">
                <a:tc>
                  <a:txBody>
                    <a:bodyPr/>
                    <a:lstStyle/>
                    <a:p>
                      <a:pPr marL="0" lvl="0" indent="0" algn="l" rtl="0">
                        <a:lnSpc>
                          <a:spcPct val="75000"/>
                        </a:lnSpc>
                        <a:spcBef>
                          <a:spcPts val="0"/>
                        </a:spcBef>
                        <a:spcAft>
                          <a:spcPts val="0"/>
                        </a:spcAft>
                        <a:buNone/>
                      </a:pPr>
                      <a:r>
                        <a:rPr lang="en" sz="1600">
                          <a:solidFill>
                            <a:srgbClr val="585858"/>
                          </a:solidFill>
                          <a:latin typeface="DM Sans"/>
                          <a:ea typeface="DM Sans"/>
                          <a:cs typeface="DM Sans"/>
                          <a:sym typeface="DM Sans"/>
                        </a:rPr>
                        <a:t>Can quantify the difference between each value</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4"/>
                  </a:ext>
                </a:extLst>
              </a:tr>
              <a:tr h="272650">
                <a:tc>
                  <a:txBody>
                    <a:bodyPr/>
                    <a:lstStyle/>
                    <a:p>
                      <a:pPr marL="0" lvl="0" indent="0" algn="l" rtl="0">
                        <a:lnSpc>
                          <a:spcPct val="75000"/>
                        </a:lnSpc>
                        <a:spcBef>
                          <a:spcPts val="0"/>
                        </a:spcBef>
                        <a:spcAft>
                          <a:spcPts val="0"/>
                        </a:spcAft>
                        <a:buNone/>
                      </a:pPr>
                      <a:r>
                        <a:rPr lang="en" sz="1600">
                          <a:solidFill>
                            <a:srgbClr val="585858"/>
                          </a:solidFill>
                          <a:latin typeface="DM Sans"/>
                          <a:ea typeface="DM Sans"/>
                          <a:cs typeface="DM Sans"/>
                          <a:sym typeface="DM Sans"/>
                        </a:rPr>
                        <a:t>Can add or subtract values</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5"/>
                  </a:ext>
                </a:extLst>
              </a:tr>
              <a:tr h="272650">
                <a:tc>
                  <a:txBody>
                    <a:bodyPr/>
                    <a:lstStyle/>
                    <a:p>
                      <a:pPr marL="0" lvl="0" indent="0" algn="l" rtl="0">
                        <a:lnSpc>
                          <a:spcPct val="75000"/>
                        </a:lnSpc>
                        <a:spcBef>
                          <a:spcPts val="0"/>
                        </a:spcBef>
                        <a:spcAft>
                          <a:spcPts val="0"/>
                        </a:spcAft>
                        <a:buNone/>
                      </a:pPr>
                      <a:r>
                        <a:rPr lang="en" sz="1600">
                          <a:solidFill>
                            <a:srgbClr val="585858"/>
                          </a:solidFill>
                          <a:latin typeface="DM Sans"/>
                          <a:ea typeface="DM Sans"/>
                          <a:cs typeface="DM Sans"/>
                          <a:sym typeface="DM Sans"/>
                        </a:rPr>
                        <a:t>Can multiply and divide values</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6"/>
                  </a:ext>
                </a:extLst>
              </a:tr>
              <a:tr h="272650">
                <a:tc>
                  <a:txBody>
                    <a:bodyPr/>
                    <a:lstStyle/>
                    <a:p>
                      <a:pPr marL="0" lvl="0" indent="0" algn="l" rtl="0">
                        <a:lnSpc>
                          <a:spcPct val="75000"/>
                        </a:lnSpc>
                        <a:spcBef>
                          <a:spcPts val="0"/>
                        </a:spcBef>
                        <a:spcAft>
                          <a:spcPts val="0"/>
                        </a:spcAft>
                        <a:buNone/>
                      </a:pPr>
                      <a:r>
                        <a:rPr lang="en" sz="1600">
                          <a:solidFill>
                            <a:srgbClr val="585858"/>
                          </a:solidFill>
                          <a:latin typeface="DM Sans"/>
                          <a:ea typeface="DM Sans"/>
                          <a:cs typeface="DM Sans"/>
                          <a:sym typeface="DM Sans"/>
                        </a:rPr>
                        <a:t>Has “true” zero</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600">
                          <a:solidFill>
                            <a:srgbClr val="585858"/>
                          </a:solidFill>
                          <a:latin typeface="DM Sans"/>
                          <a:ea typeface="DM Sans"/>
                          <a:cs typeface="DM Sans"/>
                          <a:sym typeface="DM Sans"/>
                        </a:rPr>
                        <a:t>✔</a:t>
                      </a:r>
                      <a:endParaRPr sz="1600">
                        <a:solidFill>
                          <a:srgbClr val="585858"/>
                        </a:solidFill>
                        <a:latin typeface="DM Sans"/>
                        <a:ea typeface="DM Sans"/>
                        <a:cs typeface="DM Sans"/>
                        <a:sym typeface="DM Sans"/>
                      </a:endParaRPr>
                    </a:p>
                  </a:txBody>
                  <a:tcPr marL="91425" marR="91425" marT="91425" marB="91425" anchor="ctr">
                    <a:lnL w="9525" cap="flat" cmpd="sng">
                      <a:solidFill>
                        <a:srgbClr val="117A65"/>
                      </a:solidFill>
                      <a:prstDash val="solid"/>
                      <a:round/>
                      <a:headEnd type="none" w="sm" len="sm"/>
                      <a:tailEnd type="none" w="sm" len="sm"/>
                    </a:lnL>
                    <a:lnR w="9525" cap="flat" cmpd="sng">
                      <a:solidFill>
                        <a:srgbClr val="117A65"/>
                      </a:solidFill>
                      <a:prstDash val="solid"/>
                      <a:round/>
                      <a:headEnd type="none" w="sm" len="sm"/>
                      <a:tailEnd type="none" w="sm" len="sm"/>
                    </a:lnR>
                    <a:lnT w="9525" cap="flat" cmpd="sng">
                      <a:solidFill>
                        <a:srgbClr val="117A65"/>
                      </a:solidFill>
                      <a:prstDash val="solid"/>
                      <a:round/>
                      <a:headEnd type="none" w="sm" len="sm"/>
                      <a:tailEnd type="none" w="sm" len="sm"/>
                    </a:lnT>
                    <a:lnB w="9525" cap="flat" cmpd="sng">
                      <a:solidFill>
                        <a:srgbClr val="117A65"/>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we’ve talked about so far...</a:t>
            </a:r>
            <a:endParaRPr/>
          </a:p>
        </p:txBody>
      </p:sp>
      <p:sp>
        <p:nvSpPr>
          <p:cNvPr id="90" name="Google Shape;9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accent5"/>
              </a:buClr>
              <a:buSzPts val="2200"/>
              <a:buChar char="✓"/>
            </a:pPr>
            <a:r>
              <a:rPr lang="en" sz="2200"/>
              <a:t>What is data science</a:t>
            </a:r>
            <a:endParaRPr sz="2200"/>
          </a:p>
          <a:p>
            <a:pPr marL="457200" lvl="0" indent="-368300" algn="l" rtl="0">
              <a:spcBef>
                <a:spcPts val="0"/>
              </a:spcBef>
              <a:spcAft>
                <a:spcPts val="0"/>
              </a:spcAft>
              <a:buClr>
                <a:schemeClr val="accent5"/>
              </a:buClr>
              <a:buSzPts val="2200"/>
              <a:buChar char="✓"/>
            </a:pPr>
            <a:r>
              <a:rPr lang="en" sz="2200"/>
              <a:t>What are the different roles in data science</a:t>
            </a:r>
            <a:endParaRPr sz="2200"/>
          </a:p>
          <a:p>
            <a:pPr marL="457200" lvl="0" indent="-368300" algn="l" rtl="0">
              <a:spcBef>
                <a:spcPts val="0"/>
              </a:spcBef>
              <a:spcAft>
                <a:spcPts val="0"/>
              </a:spcAft>
              <a:buClr>
                <a:schemeClr val="accent5"/>
              </a:buClr>
              <a:buSzPts val="2200"/>
              <a:buChar char="✓"/>
            </a:pPr>
            <a:r>
              <a:rPr lang="en" sz="2200"/>
              <a:t>Python → our main tool of trade for working with data</a:t>
            </a:r>
            <a:endParaRPr sz="2200"/>
          </a:p>
          <a:p>
            <a:pPr marL="914400" lvl="1" indent="-342900" algn="l" rtl="0">
              <a:spcBef>
                <a:spcPts val="0"/>
              </a:spcBef>
              <a:spcAft>
                <a:spcPts val="0"/>
              </a:spcAft>
              <a:buSzPts val="1800"/>
              <a:buChar char="○"/>
            </a:pPr>
            <a:r>
              <a:rPr lang="en" sz="1800"/>
              <a:t>numpy</a:t>
            </a:r>
            <a:endParaRPr sz="1800"/>
          </a:p>
          <a:p>
            <a:pPr marL="914400" lvl="1" indent="-342900" algn="l" rtl="0">
              <a:spcBef>
                <a:spcPts val="0"/>
              </a:spcBef>
              <a:spcAft>
                <a:spcPts val="0"/>
              </a:spcAft>
              <a:buSzPts val="1800"/>
              <a:buChar char="○"/>
            </a:pPr>
            <a:r>
              <a:rPr lang="en" sz="1800"/>
              <a:t>pandas</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7"/>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scale?</a:t>
            </a:r>
            <a:endParaRPr/>
          </a:p>
        </p:txBody>
      </p:sp>
      <p:sp>
        <p:nvSpPr>
          <p:cNvPr id="390" name="Google Shape;390;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Red</a:t>
            </a:r>
            <a:endParaRPr sz="2400"/>
          </a:p>
          <a:p>
            <a:pPr marL="0" lvl="0" indent="0" algn="ctr" rtl="0">
              <a:spcBef>
                <a:spcPts val="0"/>
              </a:spcBef>
              <a:spcAft>
                <a:spcPts val="0"/>
              </a:spcAft>
              <a:buNone/>
            </a:pPr>
            <a:r>
              <a:rPr lang="en" sz="2400"/>
              <a:t>Blue</a:t>
            </a:r>
            <a:endParaRPr sz="2400"/>
          </a:p>
          <a:p>
            <a:pPr marL="0" lvl="0" indent="0" algn="ctr" rtl="0">
              <a:spcBef>
                <a:spcPts val="0"/>
              </a:spcBef>
              <a:spcAft>
                <a:spcPts val="0"/>
              </a:spcAft>
              <a:buNone/>
            </a:pPr>
            <a:r>
              <a:rPr lang="en" sz="2400"/>
              <a:t>Green</a:t>
            </a:r>
            <a:endParaRPr sz="2400"/>
          </a:p>
          <a:p>
            <a:pPr marL="0" lvl="0" indent="0" algn="ctr" rtl="0">
              <a:spcBef>
                <a:spcPts val="0"/>
              </a:spcBef>
              <a:spcAft>
                <a:spcPts val="0"/>
              </a:spcAft>
              <a:buNone/>
            </a:pPr>
            <a:r>
              <a:rPr lang="en" sz="2400"/>
              <a:t>White</a:t>
            </a:r>
            <a:endParaRPr sz="2400"/>
          </a:p>
          <a:p>
            <a:pPr marL="0" lvl="0" indent="0" algn="ctr" rtl="0">
              <a:spcBef>
                <a:spcPts val="0"/>
              </a:spcBef>
              <a:spcAft>
                <a:spcPts val="0"/>
              </a:spcAft>
              <a:buNone/>
            </a:pPr>
            <a:r>
              <a:rPr lang="en" sz="2400"/>
              <a:t>Black</a:t>
            </a:r>
            <a:endParaRPr sz="2400"/>
          </a:p>
          <a:p>
            <a:pPr marL="0" lvl="0" indent="0" algn="ctr" rtl="0">
              <a:spcBef>
                <a:spcPts val="0"/>
              </a:spcBef>
              <a:spcAft>
                <a:spcPts val="0"/>
              </a:spcAft>
              <a:buNone/>
            </a:pPr>
            <a:r>
              <a:rPr lang="en" sz="2400"/>
              <a:t>Yellow </a:t>
            </a:r>
            <a:endParaRPr sz="2400"/>
          </a:p>
        </p:txBody>
      </p:sp>
      <p:sp>
        <p:nvSpPr>
          <p:cNvPr id="391" name="Google Shape;391;p47"/>
          <p:cNvSpPr/>
          <p:nvPr/>
        </p:nvSpPr>
        <p:spPr>
          <a:xfrm>
            <a:off x="6252775" y="2578454"/>
            <a:ext cx="2151600" cy="2171400"/>
          </a:xfrm>
          <a:prstGeom prst="ellipse">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Source Sans Pro"/>
                <a:ea typeface="Source Sans Pro"/>
                <a:cs typeface="Source Sans Pro"/>
                <a:sym typeface="Source Sans Pro"/>
              </a:rPr>
              <a:t>Nominal Scale</a:t>
            </a:r>
            <a:endParaRPr sz="2400" b="1">
              <a:solidFill>
                <a:schemeClr val="accent5"/>
              </a:solidFill>
              <a:latin typeface="Source Sans Pro"/>
              <a:ea typeface="Source Sans Pro"/>
              <a:cs typeface="Source Sans Pro"/>
              <a:sym typeface="Source Sans Pr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8"/>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scale?</a:t>
            </a:r>
            <a:endParaRPr/>
          </a:p>
        </p:txBody>
      </p:sp>
      <p:sp>
        <p:nvSpPr>
          <p:cNvPr id="397" name="Google Shape;397;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2400"/>
              <a:t>September 13, 2019</a:t>
            </a:r>
            <a:endParaRPr sz="2400"/>
          </a:p>
          <a:p>
            <a:pPr marL="0" marR="0" lvl="0" indent="0" algn="ctr" rtl="0">
              <a:lnSpc>
                <a:spcPct val="115000"/>
              </a:lnSpc>
              <a:spcBef>
                <a:spcPts val="0"/>
              </a:spcBef>
              <a:spcAft>
                <a:spcPts val="0"/>
              </a:spcAft>
              <a:buNone/>
            </a:pPr>
            <a:r>
              <a:rPr lang="en" sz="2400"/>
              <a:t>January 1, 2000</a:t>
            </a:r>
            <a:endParaRPr sz="2400"/>
          </a:p>
          <a:p>
            <a:pPr marL="0" marR="0" lvl="0" indent="0" algn="ctr" rtl="0">
              <a:lnSpc>
                <a:spcPct val="115000"/>
              </a:lnSpc>
              <a:spcBef>
                <a:spcPts val="0"/>
              </a:spcBef>
              <a:spcAft>
                <a:spcPts val="0"/>
              </a:spcAft>
              <a:buNone/>
            </a:pPr>
            <a:r>
              <a:rPr lang="en" sz="2400"/>
              <a:t>May 16, 2022 </a:t>
            </a:r>
            <a:endParaRPr sz="2400"/>
          </a:p>
          <a:p>
            <a:pPr marL="0" marR="0" lvl="0" indent="0" algn="ctr" rtl="0">
              <a:lnSpc>
                <a:spcPct val="115000"/>
              </a:lnSpc>
              <a:spcBef>
                <a:spcPts val="0"/>
              </a:spcBef>
              <a:spcAft>
                <a:spcPts val="0"/>
              </a:spcAft>
              <a:buNone/>
            </a:pPr>
            <a:r>
              <a:rPr lang="en" sz="2400"/>
              <a:t>June 12, 2025</a:t>
            </a:r>
            <a:endParaRPr sz="2400"/>
          </a:p>
        </p:txBody>
      </p:sp>
      <p:sp>
        <p:nvSpPr>
          <p:cNvPr id="398" name="Google Shape;398;p48"/>
          <p:cNvSpPr/>
          <p:nvPr/>
        </p:nvSpPr>
        <p:spPr>
          <a:xfrm>
            <a:off x="6252775" y="2578454"/>
            <a:ext cx="2151600" cy="2171400"/>
          </a:xfrm>
          <a:prstGeom prst="ellipse">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Source Sans Pro"/>
                <a:ea typeface="Source Sans Pro"/>
                <a:cs typeface="Source Sans Pro"/>
                <a:sym typeface="Source Sans Pro"/>
              </a:rPr>
              <a:t>Interval Scale</a:t>
            </a:r>
            <a:endParaRPr sz="2400" b="1">
              <a:solidFill>
                <a:schemeClr val="accent5"/>
              </a:solidFill>
              <a:latin typeface="Source Sans Pro"/>
              <a:ea typeface="Source Sans Pro"/>
              <a:cs typeface="Source Sans Pro"/>
              <a:sym typeface="Source Sans P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9"/>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scale?</a:t>
            </a:r>
            <a:endParaRPr/>
          </a:p>
        </p:txBody>
      </p:sp>
      <p:sp>
        <p:nvSpPr>
          <p:cNvPr id="404" name="Google Shape;404;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2400"/>
              <a:t>Pre-school</a:t>
            </a:r>
            <a:endParaRPr sz="2400"/>
          </a:p>
          <a:p>
            <a:pPr marL="0" marR="0" lvl="0" indent="0" algn="ctr" rtl="0">
              <a:lnSpc>
                <a:spcPct val="115000"/>
              </a:lnSpc>
              <a:spcBef>
                <a:spcPts val="0"/>
              </a:spcBef>
              <a:spcAft>
                <a:spcPts val="0"/>
              </a:spcAft>
              <a:buNone/>
            </a:pPr>
            <a:r>
              <a:rPr lang="en" sz="2400"/>
              <a:t>Elementary</a:t>
            </a:r>
            <a:endParaRPr sz="2400"/>
          </a:p>
          <a:p>
            <a:pPr marL="0" marR="0" lvl="0" indent="0" algn="ctr" rtl="0">
              <a:lnSpc>
                <a:spcPct val="115000"/>
              </a:lnSpc>
              <a:spcBef>
                <a:spcPts val="0"/>
              </a:spcBef>
              <a:spcAft>
                <a:spcPts val="0"/>
              </a:spcAft>
              <a:buNone/>
            </a:pPr>
            <a:r>
              <a:rPr lang="en" sz="2400"/>
              <a:t>High School</a:t>
            </a:r>
            <a:endParaRPr sz="2400"/>
          </a:p>
          <a:p>
            <a:pPr marL="0" marR="0" lvl="0" indent="0" algn="ctr" rtl="0">
              <a:lnSpc>
                <a:spcPct val="115000"/>
              </a:lnSpc>
              <a:spcBef>
                <a:spcPts val="0"/>
              </a:spcBef>
              <a:spcAft>
                <a:spcPts val="0"/>
              </a:spcAft>
              <a:buNone/>
            </a:pPr>
            <a:r>
              <a:rPr lang="en" sz="2400"/>
              <a:t>College</a:t>
            </a:r>
            <a:endParaRPr sz="2400"/>
          </a:p>
          <a:p>
            <a:pPr marL="0" marR="0" lvl="0" indent="0" algn="ctr" rtl="0">
              <a:lnSpc>
                <a:spcPct val="115000"/>
              </a:lnSpc>
              <a:spcBef>
                <a:spcPts val="0"/>
              </a:spcBef>
              <a:spcAft>
                <a:spcPts val="0"/>
              </a:spcAft>
              <a:buNone/>
            </a:pPr>
            <a:r>
              <a:rPr lang="en" sz="2400"/>
              <a:t>Graduate</a:t>
            </a:r>
            <a:endParaRPr sz="2400"/>
          </a:p>
          <a:p>
            <a:pPr marL="0" marR="0" lvl="0" indent="0" algn="ctr" rtl="0">
              <a:lnSpc>
                <a:spcPct val="115000"/>
              </a:lnSpc>
              <a:spcBef>
                <a:spcPts val="0"/>
              </a:spcBef>
              <a:spcAft>
                <a:spcPts val="0"/>
              </a:spcAft>
              <a:buNone/>
            </a:pPr>
            <a:r>
              <a:rPr lang="en" sz="2400"/>
              <a:t>Post-graduate</a:t>
            </a:r>
            <a:endParaRPr sz="2400"/>
          </a:p>
        </p:txBody>
      </p:sp>
      <p:sp>
        <p:nvSpPr>
          <p:cNvPr id="405" name="Google Shape;405;p49"/>
          <p:cNvSpPr/>
          <p:nvPr/>
        </p:nvSpPr>
        <p:spPr>
          <a:xfrm>
            <a:off x="6252775" y="2578454"/>
            <a:ext cx="2151600" cy="2171400"/>
          </a:xfrm>
          <a:prstGeom prst="ellipse">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Source Sans Pro"/>
                <a:ea typeface="Source Sans Pro"/>
                <a:cs typeface="Source Sans Pro"/>
                <a:sym typeface="Source Sans Pro"/>
              </a:rPr>
              <a:t>Ordinal Scale</a:t>
            </a:r>
            <a:endParaRPr sz="2400" b="1">
              <a:solidFill>
                <a:schemeClr val="accent5"/>
              </a:solidFill>
              <a:latin typeface="Source Sans Pro"/>
              <a:ea typeface="Source Sans Pro"/>
              <a:cs typeface="Source Sans Pro"/>
              <a:sym typeface="Source Sans Pr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0"/>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scale?</a:t>
            </a:r>
            <a:endParaRPr/>
          </a:p>
        </p:txBody>
      </p:sp>
      <p:sp>
        <p:nvSpPr>
          <p:cNvPr id="411" name="Google Shape;411;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2400"/>
              <a:t>10 seconds</a:t>
            </a:r>
            <a:endParaRPr sz="2400"/>
          </a:p>
          <a:p>
            <a:pPr marL="0" marR="0" lvl="0" indent="0" algn="ctr" rtl="0">
              <a:lnSpc>
                <a:spcPct val="115000"/>
              </a:lnSpc>
              <a:spcBef>
                <a:spcPts val="0"/>
              </a:spcBef>
              <a:spcAft>
                <a:spcPts val="0"/>
              </a:spcAft>
              <a:buNone/>
            </a:pPr>
            <a:r>
              <a:rPr lang="en" sz="2400"/>
              <a:t>6 days</a:t>
            </a:r>
            <a:endParaRPr sz="2400"/>
          </a:p>
          <a:p>
            <a:pPr marL="0" marR="0" lvl="0" indent="0" algn="ctr" rtl="0">
              <a:lnSpc>
                <a:spcPct val="115000"/>
              </a:lnSpc>
              <a:spcBef>
                <a:spcPts val="0"/>
              </a:spcBef>
              <a:spcAft>
                <a:spcPts val="0"/>
              </a:spcAft>
              <a:buNone/>
            </a:pPr>
            <a:r>
              <a:rPr lang="en" sz="2400"/>
              <a:t>1000 milliseconds</a:t>
            </a:r>
            <a:endParaRPr sz="2400"/>
          </a:p>
          <a:p>
            <a:pPr marL="0" marR="0" lvl="0" indent="0" algn="ctr" rtl="0">
              <a:lnSpc>
                <a:spcPct val="115000"/>
              </a:lnSpc>
              <a:spcBef>
                <a:spcPts val="0"/>
              </a:spcBef>
              <a:spcAft>
                <a:spcPts val="0"/>
              </a:spcAft>
              <a:buNone/>
            </a:pPr>
            <a:r>
              <a:rPr lang="en" sz="2400"/>
              <a:t>525,600 minutes</a:t>
            </a:r>
            <a:endParaRPr sz="2400"/>
          </a:p>
          <a:p>
            <a:pPr marL="0" marR="0" lvl="0" indent="0" algn="ctr" rtl="0">
              <a:lnSpc>
                <a:spcPct val="115000"/>
              </a:lnSpc>
              <a:spcBef>
                <a:spcPts val="0"/>
              </a:spcBef>
              <a:spcAft>
                <a:spcPts val="0"/>
              </a:spcAft>
              <a:buNone/>
            </a:pPr>
            <a:r>
              <a:rPr lang="en" sz="2400"/>
              <a:t>365 years</a:t>
            </a:r>
            <a:endParaRPr sz="2400"/>
          </a:p>
        </p:txBody>
      </p:sp>
      <p:sp>
        <p:nvSpPr>
          <p:cNvPr id="412" name="Google Shape;412;p50"/>
          <p:cNvSpPr/>
          <p:nvPr/>
        </p:nvSpPr>
        <p:spPr>
          <a:xfrm>
            <a:off x="6252775" y="2578454"/>
            <a:ext cx="2151600" cy="2171400"/>
          </a:xfrm>
          <a:prstGeom prst="ellipse">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Source Sans Pro"/>
                <a:ea typeface="Source Sans Pro"/>
                <a:cs typeface="Source Sans Pro"/>
                <a:sym typeface="Source Sans Pro"/>
              </a:rPr>
              <a:t>Ratio Scale</a:t>
            </a:r>
            <a:endParaRPr sz="2400" b="1">
              <a:solidFill>
                <a:schemeClr val="accent5"/>
              </a:solidFill>
              <a:latin typeface="Source Sans Pro"/>
              <a:ea typeface="Source Sans Pro"/>
              <a:cs typeface="Source Sans Pro"/>
              <a:sym typeface="Source Sans Pr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1"/>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scale?</a:t>
            </a:r>
            <a:endParaRPr/>
          </a:p>
        </p:txBody>
      </p:sp>
      <p:sp>
        <p:nvSpPr>
          <p:cNvPr id="418" name="Google Shape;418;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2400"/>
              <a:t>Extra large</a:t>
            </a:r>
            <a:endParaRPr sz="2400"/>
          </a:p>
          <a:p>
            <a:pPr marL="0" marR="0" lvl="0" indent="0" algn="ctr" rtl="0">
              <a:lnSpc>
                <a:spcPct val="115000"/>
              </a:lnSpc>
              <a:spcBef>
                <a:spcPts val="0"/>
              </a:spcBef>
              <a:spcAft>
                <a:spcPts val="0"/>
              </a:spcAft>
              <a:buNone/>
            </a:pPr>
            <a:r>
              <a:rPr lang="en" sz="2400"/>
              <a:t>Small</a:t>
            </a:r>
            <a:endParaRPr sz="2400"/>
          </a:p>
          <a:p>
            <a:pPr marL="0" marR="0" lvl="0" indent="0" algn="ctr" rtl="0">
              <a:lnSpc>
                <a:spcPct val="115000"/>
              </a:lnSpc>
              <a:spcBef>
                <a:spcPts val="0"/>
              </a:spcBef>
              <a:spcAft>
                <a:spcPts val="0"/>
              </a:spcAft>
              <a:buNone/>
            </a:pPr>
            <a:r>
              <a:rPr lang="en" sz="2400"/>
              <a:t>Medium</a:t>
            </a:r>
            <a:endParaRPr sz="2400"/>
          </a:p>
          <a:p>
            <a:pPr marL="0" marR="0" lvl="0" indent="0" algn="ctr" rtl="0">
              <a:lnSpc>
                <a:spcPct val="115000"/>
              </a:lnSpc>
              <a:spcBef>
                <a:spcPts val="0"/>
              </a:spcBef>
              <a:spcAft>
                <a:spcPts val="0"/>
              </a:spcAft>
              <a:buNone/>
            </a:pPr>
            <a:r>
              <a:rPr lang="en" sz="2400"/>
              <a:t>Extra small</a:t>
            </a:r>
            <a:endParaRPr sz="2400"/>
          </a:p>
          <a:p>
            <a:pPr marL="0" marR="0" lvl="0" indent="0" algn="ctr" rtl="0">
              <a:lnSpc>
                <a:spcPct val="115000"/>
              </a:lnSpc>
              <a:spcBef>
                <a:spcPts val="0"/>
              </a:spcBef>
              <a:spcAft>
                <a:spcPts val="0"/>
              </a:spcAft>
              <a:buNone/>
            </a:pPr>
            <a:r>
              <a:rPr lang="en" sz="2400"/>
              <a:t>Large</a:t>
            </a:r>
            <a:endParaRPr sz="2400"/>
          </a:p>
        </p:txBody>
      </p:sp>
      <p:sp>
        <p:nvSpPr>
          <p:cNvPr id="419" name="Google Shape;419;p51"/>
          <p:cNvSpPr/>
          <p:nvPr/>
        </p:nvSpPr>
        <p:spPr>
          <a:xfrm>
            <a:off x="6252775" y="2578454"/>
            <a:ext cx="2151600" cy="2171400"/>
          </a:xfrm>
          <a:prstGeom prst="ellipse">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Source Sans Pro"/>
                <a:ea typeface="Source Sans Pro"/>
                <a:cs typeface="Source Sans Pro"/>
                <a:sym typeface="Source Sans Pro"/>
              </a:rPr>
              <a:t>Ordinal Scale</a:t>
            </a:r>
            <a:endParaRPr sz="2400" b="1">
              <a:solidFill>
                <a:schemeClr val="accent5"/>
              </a:solidFill>
              <a:latin typeface="Source Sans Pro"/>
              <a:ea typeface="Source Sans Pro"/>
              <a:cs typeface="Source Sans Pro"/>
              <a:sym typeface="Source Sans Pr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2"/>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scale?</a:t>
            </a:r>
            <a:endParaRPr/>
          </a:p>
        </p:txBody>
      </p:sp>
      <p:sp>
        <p:nvSpPr>
          <p:cNvPr id="425" name="Google Shape;425;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2400"/>
              <a:t>10 °C</a:t>
            </a:r>
            <a:endParaRPr sz="2400"/>
          </a:p>
          <a:p>
            <a:pPr marL="0" marR="0" lvl="0" indent="0" algn="ctr" rtl="0">
              <a:lnSpc>
                <a:spcPct val="115000"/>
              </a:lnSpc>
              <a:spcBef>
                <a:spcPts val="0"/>
              </a:spcBef>
              <a:spcAft>
                <a:spcPts val="0"/>
              </a:spcAft>
              <a:buNone/>
            </a:pPr>
            <a:r>
              <a:rPr lang="en" sz="2400"/>
              <a:t>-5 °C</a:t>
            </a:r>
            <a:endParaRPr sz="2400"/>
          </a:p>
          <a:p>
            <a:pPr marL="0" marR="0" lvl="0" indent="0" algn="ctr" rtl="0">
              <a:lnSpc>
                <a:spcPct val="115000"/>
              </a:lnSpc>
              <a:spcBef>
                <a:spcPts val="0"/>
              </a:spcBef>
              <a:spcAft>
                <a:spcPts val="0"/>
              </a:spcAft>
              <a:buNone/>
            </a:pPr>
            <a:r>
              <a:rPr lang="en" sz="2400"/>
              <a:t>100 °C</a:t>
            </a:r>
            <a:endParaRPr sz="2400"/>
          </a:p>
          <a:p>
            <a:pPr marL="0" marR="0" lvl="0" indent="0" algn="ctr" rtl="0">
              <a:lnSpc>
                <a:spcPct val="115000"/>
              </a:lnSpc>
              <a:spcBef>
                <a:spcPts val="0"/>
              </a:spcBef>
              <a:spcAft>
                <a:spcPts val="0"/>
              </a:spcAft>
              <a:buNone/>
            </a:pPr>
            <a:r>
              <a:rPr lang="en" sz="2400"/>
              <a:t>37 °C</a:t>
            </a:r>
            <a:endParaRPr sz="2400"/>
          </a:p>
          <a:p>
            <a:pPr marL="0" marR="0" lvl="0" indent="0" algn="ctr" rtl="0">
              <a:lnSpc>
                <a:spcPct val="115000"/>
              </a:lnSpc>
              <a:spcBef>
                <a:spcPts val="0"/>
              </a:spcBef>
              <a:spcAft>
                <a:spcPts val="0"/>
              </a:spcAft>
              <a:buNone/>
            </a:pPr>
            <a:r>
              <a:rPr lang="en" sz="2400"/>
              <a:t>18 °C</a:t>
            </a:r>
            <a:endParaRPr sz="2400"/>
          </a:p>
          <a:p>
            <a:pPr marL="0" marR="0" lvl="0" indent="0" algn="ctr" rtl="0">
              <a:lnSpc>
                <a:spcPct val="115000"/>
              </a:lnSpc>
              <a:spcBef>
                <a:spcPts val="0"/>
              </a:spcBef>
              <a:spcAft>
                <a:spcPts val="0"/>
              </a:spcAft>
              <a:buNone/>
            </a:pPr>
            <a:r>
              <a:rPr lang="en" sz="2400"/>
              <a:t>200.5 °C</a:t>
            </a:r>
            <a:endParaRPr sz="2400"/>
          </a:p>
        </p:txBody>
      </p:sp>
      <p:sp>
        <p:nvSpPr>
          <p:cNvPr id="426" name="Google Shape;426;p52"/>
          <p:cNvSpPr/>
          <p:nvPr/>
        </p:nvSpPr>
        <p:spPr>
          <a:xfrm>
            <a:off x="6252775" y="2578454"/>
            <a:ext cx="2151600" cy="2171400"/>
          </a:xfrm>
          <a:prstGeom prst="ellipse">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Source Sans Pro"/>
                <a:ea typeface="Source Sans Pro"/>
                <a:cs typeface="Source Sans Pro"/>
                <a:sym typeface="Source Sans Pro"/>
              </a:rPr>
              <a:t>Interval Scale</a:t>
            </a:r>
            <a:endParaRPr sz="2400" b="1">
              <a:solidFill>
                <a:schemeClr val="accent5"/>
              </a:solidFill>
              <a:latin typeface="Source Sans Pro"/>
              <a:ea typeface="Source Sans Pro"/>
              <a:cs typeface="Source Sans Pro"/>
              <a:sym typeface="Source Sans Pr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3"/>
          <p:cNvSpPr txBox="1">
            <a:spLocks noGrp="1"/>
          </p:cNvSpPr>
          <p:nvPr>
            <p:ph type="title"/>
          </p:nvPr>
        </p:nvSpPr>
        <p:spPr>
          <a:xfrm>
            <a:off x="311700" y="27523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Where can we get data?</a:t>
            </a:r>
            <a:endParaRPr/>
          </a:p>
        </p:txBody>
      </p:sp>
      <p:sp>
        <p:nvSpPr>
          <p:cNvPr id="432" name="Google Shape;432;p53"/>
          <p:cNvSpPr txBox="1">
            <a:spLocks noGrp="1"/>
          </p:cNvSpPr>
          <p:nvPr>
            <p:ph type="subTitle" idx="1"/>
          </p:nvPr>
        </p:nvSpPr>
        <p:spPr>
          <a:xfrm>
            <a:off x="311700" y="34356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 know what data looks like now (in a way).</a:t>
            </a:r>
            <a:br>
              <a:rPr lang="en"/>
            </a:br>
            <a:r>
              <a:rPr lang="en"/>
              <a:t>But where do we get these data?</a:t>
            </a:r>
            <a:endParaRPr/>
          </a:p>
        </p:txBody>
      </p:sp>
      <p:pic>
        <p:nvPicPr>
          <p:cNvPr id="433" name="Google Shape;433;p53"/>
          <p:cNvPicPr preferRelativeResize="0"/>
          <p:nvPr/>
        </p:nvPicPr>
        <p:blipFill>
          <a:blip r:embed="rId3">
            <a:alphaModFix/>
          </a:blip>
          <a:stretch>
            <a:fillRect/>
          </a:stretch>
        </p:blipFill>
        <p:spPr>
          <a:xfrm>
            <a:off x="2940275" y="304813"/>
            <a:ext cx="3263432" cy="24475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4"/>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(some) Data Sources</a:t>
            </a:r>
            <a:endParaRPr/>
          </a:p>
        </p:txBody>
      </p:sp>
      <p:sp>
        <p:nvSpPr>
          <p:cNvPr id="439" name="Google Shape;439;p5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Collect your own</a:t>
            </a:r>
            <a:endParaRPr sz="2000" b="1"/>
          </a:p>
          <a:p>
            <a:pPr marL="457200" lvl="0" indent="-342900" algn="l" rtl="0">
              <a:spcBef>
                <a:spcPts val="0"/>
              </a:spcBef>
              <a:spcAft>
                <a:spcPts val="0"/>
              </a:spcAft>
              <a:buSzPts val="1800"/>
              <a:buChar char="●"/>
            </a:pPr>
            <a:r>
              <a:rPr lang="en" sz="1800"/>
              <a:t>Survey</a:t>
            </a:r>
            <a:endParaRPr sz="1800"/>
          </a:p>
          <a:p>
            <a:pPr marL="457200" lvl="0" indent="-342900" algn="l" rtl="0">
              <a:spcBef>
                <a:spcPts val="0"/>
              </a:spcBef>
              <a:spcAft>
                <a:spcPts val="0"/>
              </a:spcAft>
              <a:buSzPts val="1800"/>
              <a:buChar char="●"/>
            </a:pPr>
            <a:r>
              <a:rPr lang="en" sz="1800"/>
              <a:t>Sensors</a:t>
            </a:r>
            <a:endParaRPr sz="1800"/>
          </a:p>
          <a:p>
            <a:pPr marL="457200" lvl="0" indent="-342900" algn="l" rtl="0">
              <a:spcBef>
                <a:spcPts val="0"/>
              </a:spcBef>
              <a:spcAft>
                <a:spcPts val="0"/>
              </a:spcAft>
              <a:buSzPts val="1800"/>
              <a:buChar char="●"/>
            </a:pPr>
            <a:r>
              <a:rPr lang="en" sz="1800"/>
              <a:t>Field observations</a:t>
            </a:r>
            <a:endParaRPr sz="1800"/>
          </a:p>
          <a:p>
            <a:pPr marL="457200" lvl="0" indent="-342900" algn="l" rtl="0">
              <a:spcBef>
                <a:spcPts val="0"/>
              </a:spcBef>
              <a:spcAft>
                <a:spcPts val="0"/>
              </a:spcAft>
              <a:buSzPts val="1800"/>
              <a:buChar char="●"/>
            </a:pPr>
            <a:r>
              <a:rPr lang="en" sz="1800"/>
              <a:t>… and more!</a:t>
            </a:r>
            <a:endParaRPr sz="1800"/>
          </a:p>
        </p:txBody>
      </p:sp>
      <p:sp>
        <p:nvSpPr>
          <p:cNvPr id="440" name="Google Shape;440;p5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Acquire</a:t>
            </a:r>
            <a:endParaRPr sz="2000" b="1"/>
          </a:p>
          <a:p>
            <a:pPr marL="457200" lvl="0" indent="-342900" algn="l" rtl="0">
              <a:spcBef>
                <a:spcPts val="0"/>
              </a:spcBef>
              <a:spcAft>
                <a:spcPts val="0"/>
              </a:spcAft>
              <a:buSzPts val="1800"/>
              <a:buChar char="●"/>
            </a:pPr>
            <a:r>
              <a:rPr lang="en" sz="1800"/>
              <a:t>Open data websites</a:t>
            </a:r>
            <a:endParaRPr sz="1800"/>
          </a:p>
          <a:p>
            <a:pPr marL="457200" lvl="0" indent="-342900" algn="l" rtl="0">
              <a:spcBef>
                <a:spcPts val="0"/>
              </a:spcBef>
              <a:spcAft>
                <a:spcPts val="0"/>
              </a:spcAft>
              <a:buSzPts val="1800"/>
              <a:buChar char="●"/>
            </a:pPr>
            <a:r>
              <a:rPr lang="en" sz="1800"/>
              <a:t>Website API</a:t>
            </a:r>
            <a:endParaRPr sz="1800"/>
          </a:p>
          <a:p>
            <a:pPr marL="457200" lvl="0" indent="-342900" algn="l" rtl="0">
              <a:spcBef>
                <a:spcPts val="0"/>
              </a:spcBef>
              <a:spcAft>
                <a:spcPts val="0"/>
              </a:spcAft>
              <a:buSzPts val="1800"/>
              <a:buChar char="●"/>
            </a:pPr>
            <a:r>
              <a:rPr lang="en" sz="1800"/>
              <a:t>Data request</a:t>
            </a:r>
            <a:r>
              <a:rPr lang="en" i="1"/>
              <a:t> (e.g. FOI)</a:t>
            </a:r>
            <a:endParaRPr i="1"/>
          </a:p>
          <a:p>
            <a:pPr marL="457200" lvl="0" indent="-342900" algn="l" rtl="0">
              <a:spcBef>
                <a:spcPts val="0"/>
              </a:spcBef>
              <a:spcAft>
                <a:spcPts val="0"/>
              </a:spcAft>
              <a:buSzPts val="1800"/>
              <a:buChar char="●"/>
            </a:pPr>
            <a:r>
              <a:rPr lang="en" sz="1800"/>
              <a:t>Web scraping</a:t>
            </a:r>
            <a:br>
              <a:rPr lang="en" sz="1800"/>
            </a:br>
            <a:r>
              <a:rPr lang="en" i="1"/>
              <a:t>(make sure this is ethical and legal!)</a:t>
            </a:r>
            <a:endParaRPr i="1"/>
          </a:p>
          <a:p>
            <a:pPr marL="457200" lvl="0" indent="-342900" algn="l" rtl="0">
              <a:spcBef>
                <a:spcPts val="0"/>
              </a:spcBef>
              <a:spcAft>
                <a:spcPts val="0"/>
              </a:spcAft>
              <a:buSzPts val="1800"/>
              <a:buChar char="●"/>
            </a:pPr>
            <a:r>
              <a:rPr lang="en" sz="1800"/>
              <a:t>… and more!</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5"/>
          <p:cNvSpPr txBox="1">
            <a:spLocks noGrp="1"/>
          </p:cNvSpPr>
          <p:nvPr>
            <p:ph type="title"/>
          </p:nvPr>
        </p:nvSpPr>
        <p:spPr>
          <a:xfrm>
            <a:off x="265500" y="724075"/>
            <a:ext cx="4045200" cy="3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Big Data</a:t>
            </a:r>
            <a:endParaRPr sz="4800"/>
          </a:p>
          <a:p>
            <a:pPr marL="0" lvl="0" indent="0" algn="ctr" rtl="0">
              <a:spcBef>
                <a:spcPts val="0"/>
              </a:spcBef>
              <a:spcAft>
                <a:spcPts val="0"/>
              </a:spcAft>
              <a:buNone/>
            </a:pPr>
            <a:r>
              <a:rPr lang="en" sz="4800"/>
              <a:t>↓</a:t>
            </a:r>
            <a:endParaRPr sz="4800"/>
          </a:p>
          <a:p>
            <a:pPr marL="0" lvl="0" indent="0" algn="ctr" rtl="0">
              <a:spcBef>
                <a:spcPts val="0"/>
              </a:spcBef>
              <a:spcAft>
                <a:spcPts val="0"/>
              </a:spcAft>
              <a:buNone/>
            </a:pPr>
            <a:r>
              <a:rPr lang="en" sz="4800"/>
              <a:t>Big Problems</a:t>
            </a:r>
            <a:endParaRPr sz="4800"/>
          </a:p>
        </p:txBody>
      </p:sp>
      <p:sp>
        <p:nvSpPr>
          <p:cNvPr id="446" name="Google Shape;446;p5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400"/>
              <a:t>Since we’re dealing with a variety of data sources that were collected through different instruments and different purposes, this introduces </a:t>
            </a:r>
            <a:r>
              <a:rPr lang="en" sz="2400" b="1">
                <a:solidFill>
                  <a:schemeClr val="dk1"/>
                </a:solidFill>
                <a:highlight>
                  <a:srgbClr val="FFFFFF"/>
                </a:highlight>
              </a:rPr>
              <a:t>unintentional bias</a:t>
            </a:r>
            <a:r>
              <a:rPr lang="en" sz="2400"/>
              <a:t> in the data.</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6"/>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Data Bias</a:t>
            </a:r>
            <a:endParaRPr/>
          </a:p>
        </p:txBody>
      </p:sp>
      <p:sp>
        <p:nvSpPr>
          <p:cNvPr id="452" name="Google Shape;452;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Response or Activity bias</a:t>
            </a:r>
            <a:endParaRPr/>
          </a:p>
          <a:p>
            <a:pPr marL="457200" lvl="0" indent="-342900" algn="l" rtl="0">
              <a:spcBef>
                <a:spcPts val="0"/>
              </a:spcBef>
              <a:spcAft>
                <a:spcPts val="0"/>
              </a:spcAft>
              <a:buSzPts val="1800"/>
              <a:buChar char="●"/>
            </a:pPr>
            <a:r>
              <a:rPr lang="en"/>
              <a:t>Selection bias</a:t>
            </a:r>
            <a:endParaRPr/>
          </a:p>
          <a:p>
            <a:pPr marL="457200" lvl="0" indent="-342900" algn="l" rtl="0">
              <a:spcBef>
                <a:spcPts val="0"/>
              </a:spcBef>
              <a:spcAft>
                <a:spcPts val="0"/>
              </a:spcAft>
              <a:buSzPts val="1800"/>
              <a:buChar char="●"/>
            </a:pPr>
            <a:r>
              <a:rPr lang="en"/>
              <a:t>Confirmation bias</a:t>
            </a:r>
            <a:endParaRPr/>
          </a:p>
          <a:p>
            <a:pPr marL="457200" lvl="0" indent="-342900" algn="l" rtl="0">
              <a:spcBef>
                <a:spcPts val="0"/>
              </a:spcBef>
              <a:spcAft>
                <a:spcPts val="0"/>
              </a:spcAft>
              <a:buSzPts val="1800"/>
              <a:buChar char="●"/>
            </a:pPr>
            <a:r>
              <a:rPr lang="en"/>
              <a:t>Social desirability bias</a:t>
            </a:r>
            <a:endParaRPr/>
          </a:p>
          <a:p>
            <a:pPr marL="457200" lvl="0" indent="-342900" algn="l" rtl="0">
              <a:spcBef>
                <a:spcPts val="0"/>
              </a:spcBef>
              <a:spcAft>
                <a:spcPts val="0"/>
              </a:spcAft>
              <a:buSzPts val="1800"/>
              <a:buChar char="●"/>
            </a:pPr>
            <a:r>
              <a:rPr lang="en"/>
              <a:t>Publication bias</a:t>
            </a:r>
            <a:endParaRPr/>
          </a:p>
          <a:p>
            <a:pPr marL="457200" lvl="0" indent="-342900" algn="l" rtl="0">
              <a:spcBef>
                <a:spcPts val="0"/>
              </a:spcBef>
              <a:spcAft>
                <a:spcPts val="0"/>
              </a:spcAft>
              <a:buSzPts val="1800"/>
              <a:buChar char="●"/>
            </a:pPr>
            <a:r>
              <a:rPr lang="en"/>
              <a:t>Data dredging bias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11700" y="3139738"/>
            <a:ext cx="8520600" cy="13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do you get started with a data science project?</a:t>
            </a:r>
            <a:endParaRPr/>
          </a:p>
        </p:txBody>
      </p:sp>
      <p:pic>
        <p:nvPicPr>
          <p:cNvPr id="96" name="Google Shape;96;p21"/>
          <p:cNvPicPr preferRelativeResize="0"/>
          <p:nvPr/>
        </p:nvPicPr>
        <p:blipFill>
          <a:blip r:embed="rId3">
            <a:alphaModFix/>
          </a:blip>
          <a:stretch>
            <a:fillRect/>
          </a:stretch>
        </p:blipFill>
        <p:spPr>
          <a:xfrm>
            <a:off x="2940288" y="692163"/>
            <a:ext cx="3263432" cy="24475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7"/>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Response / Activity Bias</a:t>
            </a:r>
            <a:endParaRPr/>
          </a:p>
        </p:txBody>
      </p:sp>
      <p:sp>
        <p:nvSpPr>
          <p:cNvPr id="458" name="Google Shape;458;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Content generated by humans</a:t>
            </a:r>
            <a:endParaRPr b="1"/>
          </a:p>
          <a:p>
            <a:pPr marL="457200" lvl="0" indent="0" algn="l" rtl="0">
              <a:spcBef>
                <a:spcPts val="1600"/>
              </a:spcBef>
              <a:spcAft>
                <a:spcPts val="0"/>
              </a:spcAft>
              <a:buNone/>
            </a:pPr>
            <a:r>
              <a:rPr lang="en" i="1"/>
              <a:t>A small portion of people contribute to the content and their opinions and preferences cannot be used to represent the opinion of the population as a whole.</a:t>
            </a:r>
            <a:endParaRPr i="1"/>
          </a:p>
          <a:p>
            <a:pPr marL="0" lvl="0" indent="0" algn="l" rtl="0">
              <a:spcBef>
                <a:spcPts val="1600"/>
              </a:spcBef>
              <a:spcAft>
                <a:spcPts val="0"/>
              </a:spcAft>
              <a:buNone/>
            </a:pPr>
            <a:r>
              <a:rPr lang="en" b="1"/>
              <a:t>Examples</a:t>
            </a:r>
            <a:endParaRPr b="1"/>
          </a:p>
          <a:p>
            <a:pPr marL="457200" lvl="0" indent="-342900" algn="l" rtl="0">
              <a:spcBef>
                <a:spcPts val="0"/>
              </a:spcBef>
              <a:spcAft>
                <a:spcPts val="0"/>
              </a:spcAft>
              <a:buSzPts val="1800"/>
              <a:buChar char="●"/>
            </a:pPr>
            <a:r>
              <a:rPr lang="en"/>
              <a:t>Reviews of items on Amazon and other shopping websites</a:t>
            </a:r>
            <a:endParaRPr/>
          </a:p>
          <a:p>
            <a:pPr marL="457200" lvl="0" indent="-342900" algn="l" rtl="0">
              <a:spcBef>
                <a:spcPts val="0"/>
              </a:spcBef>
              <a:spcAft>
                <a:spcPts val="0"/>
              </a:spcAft>
              <a:buSzPts val="1800"/>
              <a:buChar char="●"/>
            </a:pPr>
            <a:r>
              <a:rPr lang="en"/>
              <a:t>Tweets on Twitter</a:t>
            </a:r>
            <a:endParaRPr/>
          </a:p>
          <a:p>
            <a:pPr marL="457200" lvl="0" indent="-342900" algn="l" rtl="0">
              <a:spcBef>
                <a:spcPts val="0"/>
              </a:spcBef>
              <a:spcAft>
                <a:spcPts val="0"/>
              </a:spcAft>
              <a:buSzPts val="1800"/>
              <a:buChar char="●"/>
            </a:pPr>
            <a:r>
              <a:rPr lang="en"/>
              <a:t>Posts on Facebook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 is selected subjectively or when interested people respond to surveys</a:t>
            </a:r>
            <a:endParaRPr b="1"/>
          </a:p>
          <a:p>
            <a:pPr marL="457200" lvl="0" indent="0" algn="l" rtl="0">
              <a:spcBef>
                <a:spcPts val="1600"/>
              </a:spcBef>
              <a:spcAft>
                <a:spcPts val="0"/>
              </a:spcAft>
              <a:buNone/>
            </a:pPr>
            <a:r>
              <a:rPr lang="en" i="1"/>
              <a:t>People who are most likely interested in the topic will answer the survey. </a:t>
            </a:r>
            <a:endParaRPr i="1"/>
          </a:p>
          <a:p>
            <a:pPr marL="457200" lvl="0" indent="0" algn="l" rtl="0">
              <a:spcBef>
                <a:spcPts val="1600"/>
              </a:spcBef>
              <a:spcAft>
                <a:spcPts val="0"/>
              </a:spcAft>
              <a:buNone/>
            </a:pPr>
            <a:r>
              <a:rPr lang="en" i="1"/>
              <a:t>Make sure to ask what sort of sample was collected for the research.</a:t>
            </a:r>
            <a:endParaRPr i="1"/>
          </a:p>
          <a:p>
            <a:pPr marL="0" lvl="0" indent="0" algn="l" rtl="0">
              <a:spcBef>
                <a:spcPts val="1600"/>
              </a:spcBef>
              <a:spcAft>
                <a:spcPts val="0"/>
              </a:spcAft>
              <a:buNone/>
            </a:pPr>
            <a:r>
              <a:rPr lang="en" b="1"/>
              <a:t>Examples</a:t>
            </a:r>
            <a:endParaRPr b="1"/>
          </a:p>
          <a:p>
            <a:pPr marL="457200" lvl="0" indent="-342900" algn="l" rtl="0">
              <a:spcBef>
                <a:spcPts val="0"/>
              </a:spcBef>
              <a:spcAft>
                <a:spcPts val="0"/>
              </a:spcAft>
              <a:buSzPts val="1800"/>
              <a:buChar char="●"/>
            </a:pPr>
            <a:r>
              <a:rPr lang="en"/>
              <a:t>Election polls</a:t>
            </a:r>
            <a:endParaRPr/>
          </a:p>
          <a:p>
            <a:pPr marL="457200" lvl="0" indent="-342900" algn="l" rtl="0">
              <a:spcBef>
                <a:spcPts val="0"/>
              </a:spcBef>
              <a:spcAft>
                <a:spcPts val="0"/>
              </a:spcAft>
              <a:buSzPts val="1800"/>
              <a:buChar char="●"/>
            </a:pPr>
            <a:r>
              <a:rPr lang="en"/>
              <a:t>Climate change survey</a:t>
            </a:r>
            <a:endParaRPr/>
          </a:p>
          <a:p>
            <a:pPr marL="457200" lvl="0" indent="-342900" algn="l" rtl="0">
              <a:spcBef>
                <a:spcPts val="0"/>
              </a:spcBef>
              <a:spcAft>
                <a:spcPts val="0"/>
              </a:spcAft>
              <a:buSzPts val="1800"/>
              <a:buChar char="●"/>
            </a:pPr>
            <a:r>
              <a:rPr lang="en"/>
              <a:t>Most surveys</a:t>
            </a:r>
            <a:endParaRPr/>
          </a:p>
        </p:txBody>
      </p:sp>
      <p:sp>
        <p:nvSpPr>
          <p:cNvPr id="464" name="Google Shape;464;p58"/>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Selection Bias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Occurs during data analysis where one wants to prove a predetermined assumption.</a:t>
            </a:r>
            <a:endParaRPr b="1"/>
          </a:p>
          <a:p>
            <a:pPr marL="457200" lvl="0" indent="0" algn="l" rtl="0">
              <a:spcBef>
                <a:spcPts val="1600"/>
              </a:spcBef>
              <a:spcAft>
                <a:spcPts val="0"/>
              </a:spcAft>
              <a:buNone/>
            </a:pPr>
            <a:r>
              <a:rPr lang="en" i="1"/>
              <a:t>Data analysts with a goal or a predetermined conclusion are prone to this type of bias wherein they could intentionally exclude some variables from the analysis.</a:t>
            </a:r>
            <a:endParaRPr i="1"/>
          </a:p>
          <a:p>
            <a:pPr marL="0" lvl="0" indent="0" algn="l" rtl="0">
              <a:spcBef>
                <a:spcPts val="1600"/>
              </a:spcBef>
              <a:spcAft>
                <a:spcPts val="1600"/>
              </a:spcAft>
              <a:buNone/>
            </a:pPr>
            <a:endParaRPr/>
          </a:p>
        </p:txBody>
      </p:sp>
      <p:sp>
        <p:nvSpPr>
          <p:cNvPr id="470" name="Google Shape;470;p59"/>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Confirmation Bias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Tendency of survey participants to respond in a manner that may be viewed favorably</a:t>
            </a:r>
            <a:endParaRPr b="1"/>
          </a:p>
          <a:p>
            <a:pPr marL="457200" lvl="0" indent="0" algn="l" rtl="0">
              <a:spcBef>
                <a:spcPts val="1600"/>
              </a:spcBef>
              <a:spcAft>
                <a:spcPts val="0"/>
              </a:spcAft>
              <a:buNone/>
            </a:pPr>
            <a:r>
              <a:rPr lang="en" i="1"/>
              <a:t>People can over-report their “good” behavior and under-report their “undesirable” behaviors</a:t>
            </a:r>
            <a:endParaRPr i="1"/>
          </a:p>
          <a:p>
            <a:pPr marL="0" lvl="0" indent="0" algn="l" rtl="0">
              <a:spcBef>
                <a:spcPts val="1600"/>
              </a:spcBef>
              <a:spcAft>
                <a:spcPts val="0"/>
              </a:spcAft>
              <a:buNone/>
            </a:pPr>
            <a:r>
              <a:rPr lang="en" b="1"/>
              <a:t>Examples</a:t>
            </a:r>
            <a:endParaRPr b="1"/>
          </a:p>
          <a:p>
            <a:pPr marL="457200" lvl="0" indent="-342900" algn="l" rtl="0">
              <a:spcBef>
                <a:spcPts val="0"/>
              </a:spcBef>
              <a:spcAft>
                <a:spcPts val="0"/>
              </a:spcAft>
              <a:buSzPts val="1800"/>
              <a:buChar char="●"/>
            </a:pPr>
            <a:r>
              <a:rPr lang="en"/>
              <a:t>Alcohol or drug use</a:t>
            </a:r>
            <a:endParaRPr/>
          </a:p>
          <a:p>
            <a:pPr marL="0" lvl="0" indent="0" algn="l" rtl="0">
              <a:spcBef>
                <a:spcPts val="1600"/>
              </a:spcBef>
              <a:spcAft>
                <a:spcPts val="1600"/>
              </a:spcAft>
              <a:buNone/>
            </a:pPr>
            <a:endParaRPr/>
          </a:p>
        </p:txBody>
      </p:sp>
      <p:sp>
        <p:nvSpPr>
          <p:cNvPr id="476" name="Google Shape;476;p60"/>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Social Desirability Bias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Less significant results are more likely to be omitted in publication</a:t>
            </a:r>
            <a:endParaRPr b="1"/>
          </a:p>
          <a:p>
            <a:pPr marL="457200" lvl="0" indent="0" algn="l" rtl="0">
              <a:spcBef>
                <a:spcPts val="1600"/>
              </a:spcBef>
              <a:spcAft>
                <a:spcPts val="0"/>
              </a:spcAft>
              <a:buNone/>
            </a:pPr>
            <a:r>
              <a:rPr lang="en" i="1"/>
              <a:t>This leads to incomplete information in the reporting of the analysis and can skew further studies </a:t>
            </a:r>
            <a:endParaRPr i="1"/>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482" name="Google Shape;482;p61"/>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Publication Bias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2"/>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Dredging</a:t>
            </a:r>
            <a:endParaRPr/>
          </a:p>
        </p:txBody>
      </p:sp>
      <p:pic>
        <p:nvPicPr>
          <p:cNvPr id="488" name="Google Shape;488;p62"/>
          <p:cNvPicPr preferRelativeResize="0"/>
          <p:nvPr/>
        </p:nvPicPr>
        <p:blipFill rotWithShape="1">
          <a:blip r:embed="rId3">
            <a:alphaModFix/>
          </a:blip>
          <a:srcRect b="79033"/>
          <a:stretch/>
        </p:blipFill>
        <p:spPr>
          <a:xfrm>
            <a:off x="412125" y="1121698"/>
            <a:ext cx="2991850" cy="1740174"/>
          </a:xfrm>
          <a:prstGeom prst="rect">
            <a:avLst/>
          </a:prstGeom>
          <a:noFill/>
          <a:ln>
            <a:noFill/>
          </a:ln>
        </p:spPr>
      </p:pic>
      <p:pic>
        <p:nvPicPr>
          <p:cNvPr id="489" name="Google Shape;489;p62"/>
          <p:cNvPicPr preferRelativeResize="0"/>
          <p:nvPr/>
        </p:nvPicPr>
        <p:blipFill rotWithShape="1">
          <a:blip r:embed="rId3">
            <a:alphaModFix/>
          </a:blip>
          <a:srcRect t="21206" b="52427"/>
          <a:stretch/>
        </p:blipFill>
        <p:spPr>
          <a:xfrm>
            <a:off x="1332227" y="2604182"/>
            <a:ext cx="3324050" cy="2431351"/>
          </a:xfrm>
          <a:prstGeom prst="rect">
            <a:avLst/>
          </a:prstGeom>
          <a:noFill/>
          <a:ln>
            <a:noFill/>
          </a:ln>
        </p:spPr>
      </p:pic>
      <p:pic>
        <p:nvPicPr>
          <p:cNvPr id="490" name="Google Shape;490;p62"/>
          <p:cNvPicPr preferRelativeResize="0"/>
          <p:nvPr/>
        </p:nvPicPr>
        <p:blipFill rotWithShape="1">
          <a:blip r:embed="rId3">
            <a:alphaModFix/>
          </a:blip>
          <a:srcRect t="47880" b="25545"/>
          <a:stretch/>
        </p:blipFill>
        <p:spPr>
          <a:xfrm>
            <a:off x="5204456" y="319218"/>
            <a:ext cx="3416070" cy="2518250"/>
          </a:xfrm>
          <a:prstGeom prst="rect">
            <a:avLst/>
          </a:prstGeom>
          <a:noFill/>
          <a:ln>
            <a:noFill/>
          </a:ln>
        </p:spPr>
      </p:pic>
      <p:pic>
        <p:nvPicPr>
          <p:cNvPr id="491" name="Google Shape;491;p62"/>
          <p:cNvPicPr preferRelativeResize="0"/>
          <p:nvPr/>
        </p:nvPicPr>
        <p:blipFill rotWithShape="1">
          <a:blip r:embed="rId3">
            <a:alphaModFix/>
          </a:blip>
          <a:srcRect t="74770"/>
          <a:stretch/>
        </p:blipFill>
        <p:spPr>
          <a:xfrm>
            <a:off x="5666600" y="2879606"/>
            <a:ext cx="2764300" cy="1934674"/>
          </a:xfrm>
          <a:prstGeom prst="rect">
            <a:avLst/>
          </a:prstGeom>
          <a:noFill/>
          <a:ln>
            <a:noFill/>
          </a:ln>
        </p:spPr>
      </p:pic>
      <p:sp>
        <p:nvSpPr>
          <p:cNvPr id="492" name="Google Shape;492;p62"/>
          <p:cNvSpPr txBox="1"/>
          <p:nvPr/>
        </p:nvSpPr>
        <p:spPr>
          <a:xfrm>
            <a:off x="6868500" y="4740550"/>
            <a:ext cx="2275500" cy="4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2"/>
                </a:solidFill>
                <a:latin typeface="Karla"/>
                <a:ea typeface="Karla"/>
                <a:cs typeface="Karla"/>
                <a:sym typeface="Karla"/>
              </a:rPr>
              <a:t>Source: </a:t>
            </a:r>
            <a:r>
              <a:rPr lang="en" sz="1100" u="sng">
                <a:solidFill>
                  <a:schemeClr val="accent3"/>
                </a:solidFill>
                <a:latin typeface="Karla"/>
                <a:ea typeface="Karla"/>
                <a:cs typeface="Karla"/>
                <a:sym typeface="Karla"/>
                <a:hlinkClick r:id="rId4">
                  <a:extLst>
                    <a:ext uri="{A12FA001-AC4F-418D-AE19-62706E023703}">
                      <ahyp:hlinkClr xmlns:ahyp="http://schemas.microsoft.com/office/drawing/2018/hyperlinkcolor" val="tx"/>
                    </a:ext>
                  </a:extLst>
                </a:hlinkClick>
              </a:rPr>
              <a:t>https://xkcd.com/882/</a:t>
            </a:r>
            <a:r>
              <a:rPr lang="en" sz="1100">
                <a:solidFill>
                  <a:schemeClr val="accent3"/>
                </a:solidFill>
                <a:latin typeface="Karla"/>
                <a:ea typeface="Karla"/>
                <a:cs typeface="Karla"/>
                <a:sym typeface="Karla"/>
              </a:rPr>
              <a:t> </a:t>
            </a:r>
            <a:endParaRPr sz="1100">
              <a:solidFill>
                <a:schemeClr val="accent3"/>
              </a:solidFill>
              <a:latin typeface="Karla"/>
              <a:ea typeface="Karla"/>
              <a:cs typeface="Karla"/>
              <a:sym typeface="Karl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Dredging</a:t>
            </a:r>
            <a:endParaRPr/>
          </a:p>
        </p:txBody>
      </p:sp>
      <p:sp>
        <p:nvSpPr>
          <p:cNvPr id="498" name="Google Shape;498;p6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900">
                <a:solidFill>
                  <a:srgbClr val="FFFFFF"/>
                </a:solidFill>
              </a:rPr>
              <a:t>“Slice your data in enough different ways and you’ll observe some correlations purely as a result of chance. Data dredging is the failure to acknowledge that the correlation was, in fact, the result of chance. Tests for statistical significance only work if you’ve defined your hypothesis up front.”</a:t>
            </a:r>
            <a:endParaRPr sz="1900">
              <a:solidFill>
                <a:srgbClr val="FFFFFF"/>
              </a:solidFill>
            </a:endParaRPr>
          </a:p>
        </p:txBody>
      </p:sp>
      <p:sp>
        <p:nvSpPr>
          <p:cNvPr id="499" name="Google Shape;499;p6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Source: </a:t>
            </a:r>
            <a:r>
              <a:rPr lang="en" sz="1200" u="sng">
                <a:solidFill>
                  <a:schemeClr val="hlink"/>
                </a:solidFill>
                <a:hlinkClick r:id="rId3"/>
              </a:rPr>
              <a:t>Quick Data Lessons: Data Dredging</a:t>
            </a:r>
            <a:r>
              <a:rPr lang="en" sz="1200"/>
              <a:t> </a:t>
            </a:r>
            <a:endParaRPr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4"/>
          <p:cNvSpPr txBox="1">
            <a:spLocks noGrp="1"/>
          </p:cNvSpPr>
          <p:nvPr>
            <p:ph type="title"/>
          </p:nvPr>
        </p:nvSpPr>
        <p:spPr>
          <a:xfrm>
            <a:off x="311700" y="3374638"/>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Questions?</a:t>
            </a:r>
            <a:endParaRPr/>
          </a:p>
        </p:txBody>
      </p:sp>
      <p:pic>
        <p:nvPicPr>
          <p:cNvPr id="505" name="Google Shape;505;p64"/>
          <p:cNvPicPr preferRelativeResize="0"/>
          <p:nvPr/>
        </p:nvPicPr>
        <p:blipFill>
          <a:blip r:embed="rId3">
            <a:alphaModFix/>
          </a:blip>
          <a:stretch>
            <a:fillRect/>
          </a:stretch>
        </p:blipFill>
        <p:spPr>
          <a:xfrm>
            <a:off x="2940288" y="927063"/>
            <a:ext cx="3263432" cy="2447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2"/>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Science Project Cycle</a:t>
            </a:r>
            <a:endParaRPr/>
          </a:p>
        </p:txBody>
      </p:sp>
      <p:grpSp>
        <p:nvGrpSpPr>
          <p:cNvPr id="102" name="Google Shape;102;p22"/>
          <p:cNvGrpSpPr/>
          <p:nvPr/>
        </p:nvGrpSpPr>
        <p:grpSpPr>
          <a:xfrm>
            <a:off x="788300" y="1320812"/>
            <a:ext cx="7567404" cy="590848"/>
            <a:chOff x="444182" y="438789"/>
            <a:chExt cx="7567404" cy="731700"/>
          </a:xfrm>
        </p:grpSpPr>
        <p:sp>
          <p:nvSpPr>
            <p:cNvPr id="103" name="Google Shape;103;p22"/>
            <p:cNvSpPr txBox="1"/>
            <p:nvPr/>
          </p:nvSpPr>
          <p:spPr>
            <a:xfrm>
              <a:off x="444182" y="488975"/>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85631"/>
                  </a:solidFill>
                  <a:latin typeface="Karla"/>
                  <a:ea typeface="Karla"/>
                  <a:cs typeface="Karla"/>
                  <a:sym typeface="Karla"/>
                </a:rPr>
                <a:t>Problem</a:t>
              </a:r>
              <a:endParaRPr sz="3600">
                <a:solidFill>
                  <a:srgbClr val="085631"/>
                </a:solidFill>
                <a:latin typeface="Karla"/>
                <a:ea typeface="Karla"/>
                <a:cs typeface="Karla"/>
                <a:sym typeface="Karla"/>
              </a:endParaRPr>
            </a:p>
          </p:txBody>
        </p:sp>
        <p:sp>
          <p:nvSpPr>
            <p:cNvPr id="104" name="Google Shape;104;p22"/>
            <p:cNvSpPr/>
            <p:nvPr/>
          </p:nvSpPr>
          <p:spPr>
            <a:xfrm>
              <a:off x="2789785" y="438789"/>
              <a:ext cx="5221800" cy="731700"/>
            </a:xfrm>
            <a:prstGeom prst="rect">
              <a:avLst/>
            </a:prstGeom>
            <a:solidFill>
              <a:srgbClr val="08563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05" name="Google Shape;105;p22"/>
            <p:cNvSpPr txBox="1"/>
            <p:nvPr/>
          </p:nvSpPr>
          <p:spPr>
            <a:xfrm>
              <a:off x="2914389" y="523065"/>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Start with a question that you want to answer or a problem you want to solve</a:t>
              </a:r>
              <a:endParaRPr>
                <a:solidFill>
                  <a:srgbClr val="FFFFFF"/>
                </a:solidFill>
                <a:latin typeface="Karla"/>
                <a:ea typeface="Karla"/>
                <a:cs typeface="Karla"/>
                <a:sym typeface="Karla"/>
              </a:endParaRPr>
            </a:p>
          </p:txBody>
        </p:sp>
      </p:grpSp>
      <p:grpSp>
        <p:nvGrpSpPr>
          <p:cNvPr id="106" name="Google Shape;106;p22"/>
          <p:cNvGrpSpPr/>
          <p:nvPr/>
        </p:nvGrpSpPr>
        <p:grpSpPr>
          <a:xfrm>
            <a:off x="788300" y="2034925"/>
            <a:ext cx="7567499" cy="590848"/>
            <a:chOff x="444181" y="1323140"/>
            <a:chExt cx="7567499" cy="731700"/>
          </a:xfrm>
        </p:grpSpPr>
        <p:sp>
          <p:nvSpPr>
            <p:cNvPr id="107" name="Google Shape;107;p22"/>
            <p:cNvSpPr txBox="1"/>
            <p:nvPr/>
          </p:nvSpPr>
          <p:spPr>
            <a:xfrm>
              <a:off x="444181" y="1373357"/>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B7140"/>
                  </a:solidFill>
                  <a:latin typeface="Karla"/>
                  <a:ea typeface="Karla"/>
                  <a:cs typeface="Karla"/>
                  <a:sym typeface="Karla"/>
                </a:rPr>
                <a:t>Data</a:t>
              </a:r>
              <a:endParaRPr sz="3600">
                <a:solidFill>
                  <a:srgbClr val="0B7140"/>
                </a:solidFill>
                <a:latin typeface="Karla"/>
                <a:ea typeface="Karla"/>
                <a:cs typeface="Karla"/>
                <a:sym typeface="Karla"/>
              </a:endParaRPr>
            </a:p>
          </p:txBody>
        </p:sp>
        <p:sp>
          <p:nvSpPr>
            <p:cNvPr id="108" name="Google Shape;108;p22"/>
            <p:cNvSpPr/>
            <p:nvPr/>
          </p:nvSpPr>
          <p:spPr>
            <a:xfrm>
              <a:off x="2789781" y="1323140"/>
              <a:ext cx="5221800" cy="731700"/>
            </a:xfrm>
            <a:prstGeom prst="rect">
              <a:avLst/>
            </a:prstGeom>
            <a:solidFill>
              <a:srgbClr val="0B714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09" name="Google Shape;109;p22"/>
            <p:cNvSpPr txBox="1"/>
            <p:nvPr/>
          </p:nvSpPr>
          <p:spPr>
            <a:xfrm>
              <a:off x="2914380" y="1529734"/>
              <a:ext cx="50973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Maximize the potential of available data from various sources or collect your own</a:t>
              </a:r>
              <a:endParaRPr>
                <a:solidFill>
                  <a:srgbClr val="FFFFFF"/>
                </a:solidFill>
                <a:latin typeface="Karla"/>
                <a:ea typeface="Karla"/>
                <a:cs typeface="Karla"/>
                <a:sym typeface="Karla"/>
              </a:endParaRPr>
            </a:p>
          </p:txBody>
        </p:sp>
      </p:grpSp>
      <p:grpSp>
        <p:nvGrpSpPr>
          <p:cNvPr id="110" name="Google Shape;110;p22"/>
          <p:cNvGrpSpPr/>
          <p:nvPr/>
        </p:nvGrpSpPr>
        <p:grpSpPr>
          <a:xfrm>
            <a:off x="788300" y="2746425"/>
            <a:ext cx="7567498" cy="590848"/>
            <a:chOff x="444181" y="2204255"/>
            <a:chExt cx="7567498" cy="731700"/>
          </a:xfrm>
        </p:grpSpPr>
        <p:sp>
          <p:nvSpPr>
            <p:cNvPr id="111" name="Google Shape;111;p22"/>
            <p:cNvSpPr txBox="1"/>
            <p:nvPr/>
          </p:nvSpPr>
          <p:spPr>
            <a:xfrm>
              <a:off x="444181" y="2254440"/>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B7743"/>
                  </a:solidFill>
                  <a:latin typeface="Karla"/>
                  <a:ea typeface="Karla"/>
                  <a:cs typeface="Karla"/>
                  <a:sym typeface="Karla"/>
                </a:rPr>
                <a:t>Explore</a:t>
              </a:r>
              <a:endParaRPr sz="3600">
                <a:solidFill>
                  <a:srgbClr val="0B7743"/>
                </a:solidFill>
                <a:latin typeface="Karla"/>
                <a:ea typeface="Karla"/>
                <a:cs typeface="Karla"/>
                <a:sym typeface="Karla"/>
              </a:endParaRPr>
            </a:p>
          </p:txBody>
        </p:sp>
        <p:sp>
          <p:nvSpPr>
            <p:cNvPr id="112" name="Google Shape;112;p22"/>
            <p:cNvSpPr/>
            <p:nvPr/>
          </p:nvSpPr>
          <p:spPr>
            <a:xfrm>
              <a:off x="2789780" y="2204255"/>
              <a:ext cx="5221800" cy="731700"/>
            </a:xfrm>
            <a:prstGeom prst="rect">
              <a:avLst/>
            </a:prstGeom>
            <a:solidFill>
              <a:srgbClr val="0B77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13" name="Google Shape;113;p22"/>
            <p:cNvSpPr txBox="1"/>
            <p:nvPr/>
          </p:nvSpPr>
          <p:spPr>
            <a:xfrm>
              <a:off x="2914379" y="2410818"/>
              <a:ext cx="50973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Understand the information embedded within the data</a:t>
              </a:r>
              <a:endParaRPr>
                <a:solidFill>
                  <a:srgbClr val="FFFFFF"/>
                </a:solidFill>
                <a:latin typeface="Karla"/>
                <a:ea typeface="Karla"/>
                <a:cs typeface="Karla"/>
                <a:sym typeface="Karla"/>
              </a:endParaRPr>
            </a:p>
          </p:txBody>
        </p:sp>
      </p:grpSp>
      <p:grpSp>
        <p:nvGrpSpPr>
          <p:cNvPr id="114" name="Google Shape;114;p22"/>
          <p:cNvGrpSpPr/>
          <p:nvPr/>
        </p:nvGrpSpPr>
        <p:grpSpPr>
          <a:xfrm>
            <a:off x="788300" y="3460550"/>
            <a:ext cx="7567498" cy="590848"/>
            <a:chOff x="444181" y="3088620"/>
            <a:chExt cx="7567498" cy="731700"/>
          </a:xfrm>
        </p:grpSpPr>
        <p:sp>
          <p:nvSpPr>
            <p:cNvPr id="115" name="Google Shape;115;p22"/>
            <p:cNvSpPr txBox="1"/>
            <p:nvPr/>
          </p:nvSpPr>
          <p:spPr>
            <a:xfrm>
              <a:off x="444181" y="3138806"/>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C8148"/>
                  </a:solidFill>
                  <a:latin typeface="Karla"/>
                  <a:ea typeface="Karla"/>
                  <a:cs typeface="Karla"/>
                  <a:sym typeface="Karla"/>
                </a:rPr>
                <a:t>Learn</a:t>
              </a:r>
              <a:endParaRPr sz="3600">
                <a:solidFill>
                  <a:srgbClr val="0C8148"/>
                </a:solidFill>
                <a:latin typeface="Karla"/>
                <a:ea typeface="Karla"/>
                <a:cs typeface="Karla"/>
                <a:sym typeface="Karla"/>
              </a:endParaRPr>
            </a:p>
          </p:txBody>
        </p:sp>
        <p:sp>
          <p:nvSpPr>
            <p:cNvPr id="116" name="Google Shape;116;p22"/>
            <p:cNvSpPr/>
            <p:nvPr/>
          </p:nvSpPr>
          <p:spPr>
            <a:xfrm>
              <a:off x="2789780" y="3088620"/>
              <a:ext cx="5221800" cy="731700"/>
            </a:xfrm>
            <a:prstGeom prst="rect">
              <a:avLst/>
            </a:prstGeom>
            <a:solidFill>
              <a:srgbClr val="0C814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17" name="Google Shape;117;p22"/>
            <p:cNvSpPr txBox="1"/>
            <p:nvPr/>
          </p:nvSpPr>
          <p:spPr>
            <a:xfrm>
              <a:off x="2914379" y="3295183"/>
              <a:ext cx="50973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Use statistical models, machine learning and other data mining techniques to find patterns faster</a:t>
              </a:r>
              <a:endParaRPr>
                <a:solidFill>
                  <a:srgbClr val="FFFFFF"/>
                </a:solidFill>
                <a:latin typeface="Karla"/>
                <a:ea typeface="Karla"/>
                <a:cs typeface="Karla"/>
                <a:sym typeface="Karla"/>
              </a:endParaRPr>
            </a:p>
          </p:txBody>
        </p:sp>
      </p:grpSp>
      <p:grpSp>
        <p:nvGrpSpPr>
          <p:cNvPr id="118" name="Google Shape;118;p22"/>
          <p:cNvGrpSpPr/>
          <p:nvPr/>
        </p:nvGrpSpPr>
        <p:grpSpPr>
          <a:xfrm>
            <a:off x="788298" y="4174675"/>
            <a:ext cx="7567499" cy="590848"/>
            <a:chOff x="444179" y="3972985"/>
            <a:chExt cx="7567499" cy="731700"/>
          </a:xfrm>
        </p:grpSpPr>
        <p:sp>
          <p:nvSpPr>
            <p:cNvPr id="119" name="Google Shape;119;p22"/>
            <p:cNvSpPr txBox="1"/>
            <p:nvPr/>
          </p:nvSpPr>
          <p:spPr>
            <a:xfrm>
              <a:off x="444179" y="4023202"/>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E9453"/>
                  </a:solidFill>
                  <a:latin typeface="Karla"/>
                  <a:ea typeface="Karla"/>
                  <a:cs typeface="Karla"/>
                  <a:sym typeface="Karla"/>
                </a:rPr>
                <a:t>Present</a:t>
              </a:r>
              <a:endParaRPr sz="3600">
                <a:solidFill>
                  <a:srgbClr val="0E9453"/>
                </a:solidFill>
                <a:latin typeface="Karla"/>
                <a:ea typeface="Karla"/>
                <a:cs typeface="Karla"/>
                <a:sym typeface="Karla"/>
              </a:endParaRPr>
            </a:p>
          </p:txBody>
        </p:sp>
        <p:sp>
          <p:nvSpPr>
            <p:cNvPr id="120" name="Google Shape;120;p22"/>
            <p:cNvSpPr/>
            <p:nvPr/>
          </p:nvSpPr>
          <p:spPr>
            <a:xfrm>
              <a:off x="2789779" y="3972985"/>
              <a:ext cx="5221800" cy="731700"/>
            </a:xfrm>
            <a:prstGeom prst="rect">
              <a:avLst/>
            </a:prstGeom>
            <a:solidFill>
              <a:srgbClr val="0E945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21" name="Google Shape;121;p22"/>
            <p:cNvSpPr txBox="1"/>
            <p:nvPr/>
          </p:nvSpPr>
          <p:spPr>
            <a:xfrm>
              <a:off x="2902978" y="4179549"/>
              <a:ext cx="51087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Effectively visualize and communicate the insights and knowledge derived from the data</a:t>
              </a:r>
              <a:endParaRPr>
                <a:solidFill>
                  <a:srgbClr val="FFFFFF"/>
                </a:solidFill>
                <a:latin typeface="Karla"/>
                <a:ea typeface="Karla"/>
                <a:cs typeface="Karla"/>
                <a:sym typeface="Karl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3139738"/>
            <a:ext cx="8520600" cy="13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Which comes first? Data or problem?</a:t>
            </a:r>
            <a:endParaRPr/>
          </a:p>
        </p:txBody>
      </p:sp>
      <p:pic>
        <p:nvPicPr>
          <p:cNvPr id="127" name="Google Shape;127;p23"/>
          <p:cNvPicPr preferRelativeResize="0"/>
          <p:nvPr/>
        </p:nvPicPr>
        <p:blipFill>
          <a:blip r:embed="rId3">
            <a:alphaModFix/>
          </a:blip>
          <a:stretch>
            <a:fillRect/>
          </a:stretch>
        </p:blipFill>
        <p:spPr>
          <a:xfrm>
            <a:off x="2682038" y="304825"/>
            <a:ext cx="3779916" cy="28349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Data Science Projects</a:t>
            </a:r>
            <a:endParaRPr/>
          </a:p>
        </p:txBody>
      </p:sp>
      <p:graphicFrame>
        <p:nvGraphicFramePr>
          <p:cNvPr id="133" name="Google Shape;133;p24"/>
          <p:cNvGraphicFramePr/>
          <p:nvPr/>
        </p:nvGraphicFramePr>
        <p:xfrm>
          <a:off x="1064700" y="1216375"/>
          <a:ext cx="7155250" cy="2709650"/>
        </p:xfrm>
        <a:graphic>
          <a:graphicData uri="http://schemas.openxmlformats.org/drawingml/2006/table">
            <a:tbl>
              <a:tblPr>
                <a:noFill/>
                <a:tableStyleId>{309D953B-5CD0-4EB2-B4F6-48204FA07282}</a:tableStyleId>
              </a:tblPr>
              <a:tblGrid>
                <a:gridCol w="3577625">
                  <a:extLst>
                    <a:ext uri="{9D8B030D-6E8A-4147-A177-3AD203B41FA5}">
                      <a16:colId xmlns:a16="http://schemas.microsoft.com/office/drawing/2014/main" val="20000"/>
                    </a:ext>
                  </a:extLst>
                </a:gridCol>
                <a:gridCol w="3577625">
                  <a:extLst>
                    <a:ext uri="{9D8B030D-6E8A-4147-A177-3AD203B41FA5}">
                      <a16:colId xmlns:a16="http://schemas.microsoft.com/office/drawing/2014/main" val="20001"/>
                    </a:ext>
                  </a:extLst>
                </a:gridCol>
              </a:tblGrid>
              <a:tr h="1354825">
                <a:tc>
                  <a:txBody>
                    <a:bodyPr/>
                    <a:lstStyle/>
                    <a:p>
                      <a:pPr marL="0" lvl="0" indent="0" algn="ctr" rtl="0">
                        <a:spcBef>
                          <a:spcPts val="0"/>
                        </a:spcBef>
                        <a:spcAft>
                          <a:spcPts val="0"/>
                        </a:spcAft>
                        <a:buNone/>
                      </a:pPr>
                      <a:r>
                        <a:rPr lang="en" sz="2000">
                          <a:solidFill>
                            <a:schemeClr val="dk2"/>
                          </a:solidFill>
                          <a:latin typeface="Karla"/>
                          <a:ea typeface="Karla"/>
                          <a:cs typeface="Karla"/>
                          <a:sym typeface="Karla"/>
                        </a:rPr>
                        <a:t>Defined problem</a:t>
                      </a:r>
                      <a:endParaRPr sz="2000">
                        <a:solidFill>
                          <a:schemeClr val="dk2"/>
                        </a:solidFill>
                        <a:latin typeface="Karla"/>
                        <a:ea typeface="Karla"/>
                        <a:cs typeface="Karla"/>
                        <a:sym typeface="Karla"/>
                      </a:endParaRPr>
                    </a:p>
                    <a:p>
                      <a:pPr marL="0" lvl="0" indent="0" algn="ctr" rtl="0">
                        <a:spcBef>
                          <a:spcPts val="0"/>
                        </a:spcBef>
                        <a:spcAft>
                          <a:spcPts val="0"/>
                        </a:spcAft>
                        <a:buNone/>
                      </a:pPr>
                      <a:r>
                        <a:rPr lang="en" sz="2000">
                          <a:solidFill>
                            <a:schemeClr val="dk2"/>
                          </a:solidFill>
                          <a:latin typeface="Karla"/>
                          <a:ea typeface="Karla"/>
                          <a:cs typeface="Karla"/>
                          <a:sym typeface="Karla"/>
                        </a:rPr>
                        <a:t>Unknown data</a:t>
                      </a:r>
                      <a:endParaRPr sz="2000">
                        <a:solidFill>
                          <a:schemeClr val="dk2"/>
                        </a:solidFill>
                        <a:latin typeface="Karla"/>
                        <a:ea typeface="Karla"/>
                        <a:cs typeface="Karla"/>
                        <a:sym typeface="Karla"/>
                      </a:endParaRPr>
                    </a:p>
                  </a:txBody>
                  <a:tcPr marL="91425" marR="91425" marT="68575" marB="68575" anchor="ctr">
                    <a:lnL w="19050" cap="flat" cmpd="sng">
                      <a:solidFill>
                        <a:srgbClr val="607D8B">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dk2"/>
                          </a:solidFill>
                          <a:latin typeface="Karla"/>
                          <a:ea typeface="Karla"/>
                          <a:cs typeface="Karla"/>
                          <a:sym typeface="Karla"/>
                        </a:rPr>
                        <a:t>Undefined problem</a:t>
                      </a:r>
                      <a:endParaRPr sz="2000">
                        <a:solidFill>
                          <a:schemeClr val="dk2"/>
                        </a:solidFill>
                        <a:latin typeface="Karla"/>
                        <a:ea typeface="Karla"/>
                        <a:cs typeface="Karla"/>
                        <a:sym typeface="Karla"/>
                      </a:endParaRPr>
                    </a:p>
                    <a:p>
                      <a:pPr marL="0" lvl="0" indent="0" algn="ctr" rtl="0">
                        <a:spcBef>
                          <a:spcPts val="0"/>
                        </a:spcBef>
                        <a:spcAft>
                          <a:spcPts val="0"/>
                        </a:spcAft>
                        <a:buNone/>
                      </a:pPr>
                      <a:r>
                        <a:rPr lang="en" sz="2000">
                          <a:solidFill>
                            <a:schemeClr val="dk2"/>
                          </a:solidFill>
                          <a:latin typeface="Karla"/>
                          <a:ea typeface="Karla"/>
                          <a:cs typeface="Karla"/>
                          <a:sym typeface="Karla"/>
                        </a:rPr>
                        <a:t>Unknown data</a:t>
                      </a:r>
                      <a:endParaRPr sz="2000">
                        <a:solidFill>
                          <a:schemeClr val="dk2"/>
                        </a:solidFill>
                        <a:latin typeface="Karla"/>
                        <a:ea typeface="Karla"/>
                        <a:cs typeface="Karla"/>
                        <a:sym typeface="Karl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354825">
                <a:tc>
                  <a:txBody>
                    <a:bodyPr/>
                    <a:lstStyle/>
                    <a:p>
                      <a:pPr marL="0" lvl="0" indent="0" algn="ctr" rtl="0">
                        <a:spcBef>
                          <a:spcPts val="0"/>
                        </a:spcBef>
                        <a:spcAft>
                          <a:spcPts val="0"/>
                        </a:spcAft>
                        <a:buNone/>
                      </a:pPr>
                      <a:r>
                        <a:rPr lang="en" sz="2000">
                          <a:solidFill>
                            <a:schemeClr val="dk2"/>
                          </a:solidFill>
                          <a:latin typeface="Karla"/>
                          <a:ea typeface="Karla"/>
                          <a:cs typeface="Karla"/>
                          <a:sym typeface="Karla"/>
                        </a:rPr>
                        <a:t>Defined problem</a:t>
                      </a:r>
                      <a:endParaRPr sz="2000">
                        <a:solidFill>
                          <a:schemeClr val="dk2"/>
                        </a:solidFill>
                        <a:latin typeface="Karla"/>
                        <a:ea typeface="Karla"/>
                        <a:cs typeface="Karla"/>
                        <a:sym typeface="Karla"/>
                      </a:endParaRPr>
                    </a:p>
                    <a:p>
                      <a:pPr marL="0" lvl="0" indent="0" algn="ctr" rtl="0">
                        <a:spcBef>
                          <a:spcPts val="0"/>
                        </a:spcBef>
                        <a:spcAft>
                          <a:spcPts val="0"/>
                        </a:spcAft>
                        <a:buNone/>
                      </a:pPr>
                      <a:r>
                        <a:rPr lang="en" sz="2000">
                          <a:solidFill>
                            <a:schemeClr val="dk2"/>
                          </a:solidFill>
                          <a:latin typeface="Karla"/>
                          <a:ea typeface="Karla"/>
                          <a:cs typeface="Karla"/>
                          <a:sym typeface="Karla"/>
                        </a:rPr>
                        <a:t>Known data</a:t>
                      </a:r>
                      <a:endParaRPr sz="2000">
                        <a:solidFill>
                          <a:schemeClr val="dk2"/>
                        </a:solidFill>
                        <a:latin typeface="Karla"/>
                        <a:ea typeface="Karla"/>
                        <a:cs typeface="Karla"/>
                        <a:sym typeface="Karla"/>
                      </a:endParaRPr>
                    </a:p>
                  </a:txBody>
                  <a:tcPr marL="91425" marR="91425" marT="68575" marB="68575" anchor="ctr">
                    <a:lnL w="19050" cap="flat" cmpd="sng">
                      <a:solidFill>
                        <a:srgbClr val="607D8B">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2000">
                          <a:solidFill>
                            <a:schemeClr val="dk2"/>
                          </a:solidFill>
                          <a:latin typeface="Karla"/>
                          <a:ea typeface="Karla"/>
                          <a:cs typeface="Karla"/>
                          <a:sym typeface="Karla"/>
                        </a:rPr>
                        <a:t>Undefined problem</a:t>
                      </a:r>
                      <a:endParaRPr sz="2000">
                        <a:solidFill>
                          <a:schemeClr val="dk2"/>
                        </a:solidFill>
                        <a:latin typeface="Karla"/>
                        <a:ea typeface="Karla"/>
                        <a:cs typeface="Karla"/>
                        <a:sym typeface="Karla"/>
                      </a:endParaRPr>
                    </a:p>
                    <a:p>
                      <a:pPr marL="0" lvl="0" indent="0" algn="ctr" rtl="0">
                        <a:spcBef>
                          <a:spcPts val="0"/>
                        </a:spcBef>
                        <a:spcAft>
                          <a:spcPts val="0"/>
                        </a:spcAft>
                        <a:buNone/>
                      </a:pPr>
                      <a:r>
                        <a:rPr lang="en" sz="2000">
                          <a:solidFill>
                            <a:schemeClr val="dk2"/>
                          </a:solidFill>
                          <a:latin typeface="Karla"/>
                          <a:ea typeface="Karla"/>
                          <a:cs typeface="Karla"/>
                          <a:sym typeface="Karla"/>
                        </a:rPr>
                        <a:t>Known data</a:t>
                      </a:r>
                      <a:endParaRPr sz="2000">
                        <a:solidFill>
                          <a:schemeClr val="dk2"/>
                        </a:solidFill>
                        <a:latin typeface="Karla"/>
                        <a:ea typeface="Karla"/>
                        <a:cs typeface="Karla"/>
                        <a:sym typeface="Karl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sp>
        <p:nvSpPr>
          <p:cNvPr id="134" name="Google Shape;134;p24"/>
          <p:cNvSpPr txBox="1"/>
          <p:nvPr/>
        </p:nvSpPr>
        <p:spPr>
          <a:xfrm>
            <a:off x="1064675" y="4053500"/>
            <a:ext cx="7155300" cy="52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Source Sans Pro"/>
                <a:ea typeface="Source Sans Pro"/>
                <a:cs typeface="Source Sans Pro"/>
                <a:sym typeface="Source Sans Pro"/>
              </a:rPr>
              <a:t>degree of difficulty</a:t>
            </a:r>
            <a:endParaRPr sz="1600" b="1">
              <a:solidFill>
                <a:schemeClr val="lt2"/>
              </a:solidFill>
              <a:latin typeface="Source Sans Pro"/>
              <a:ea typeface="Source Sans Pro"/>
              <a:cs typeface="Source Sans Pro"/>
              <a:sym typeface="Source Sans Pro"/>
            </a:endParaRPr>
          </a:p>
          <a:p>
            <a:pPr marL="0" lvl="0" indent="0" algn="ctr" rtl="0">
              <a:spcBef>
                <a:spcPts val="0"/>
              </a:spcBef>
              <a:spcAft>
                <a:spcPts val="0"/>
              </a:spcAft>
              <a:buNone/>
            </a:pPr>
            <a:r>
              <a:rPr lang="en" sz="1600" b="1">
                <a:solidFill>
                  <a:schemeClr val="lt2"/>
                </a:solidFill>
                <a:latin typeface="Source Sans Pro"/>
                <a:ea typeface="Source Sans Pro"/>
                <a:cs typeface="Source Sans Pro"/>
                <a:sym typeface="Source Sans Pro"/>
              </a:rPr>
              <a:t>(data size, complexity)</a:t>
            </a:r>
            <a:endParaRPr sz="1600" b="1">
              <a:solidFill>
                <a:schemeClr val="lt2"/>
              </a:solidFill>
              <a:latin typeface="Source Sans Pro"/>
              <a:ea typeface="Source Sans Pro"/>
              <a:cs typeface="Source Sans Pro"/>
              <a:sym typeface="Source Sans Pro"/>
            </a:endParaRPr>
          </a:p>
        </p:txBody>
      </p:sp>
      <p:cxnSp>
        <p:nvCxnSpPr>
          <p:cNvPr id="135" name="Google Shape;135;p24"/>
          <p:cNvCxnSpPr/>
          <p:nvPr/>
        </p:nvCxnSpPr>
        <p:spPr>
          <a:xfrm>
            <a:off x="1064700" y="3926025"/>
            <a:ext cx="7393200" cy="0"/>
          </a:xfrm>
          <a:prstGeom prst="straightConnector1">
            <a:avLst/>
          </a:prstGeom>
          <a:noFill/>
          <a:ln w="28575" cap="flat" cmpd="sng">
            <a:solidFill>
              <a:schemeClr val="dk2"/>
            </a:solidFill>
            <a:prstDash val="solid"/>
            <a:round/>
            <a:headEnd type="none" w="med" len="med"/>
            <a:tailEnd type="triangle" w="med" len="med"/>
          </a:ln>
        </p:spPr>
      </p:cxnSp>
      <p:cxnSp>
        <p:nvCxnSpPr>
          <p:cNvPr id="136" name="Google Shape;136;p24"/>
          <p:cNvCxnSpPr/>
          <p:nvPr/>
        </p:nvCxnSpPr>
        <p:spPr>
          <a:xfrm rot="10800000">
            <a:off x="1064700" y="1277925"/>
            <a:ext cx="0" cy="2648100"/>
          </a:xfrm>
          <a:prstGeom prst="straightConnector1">
            <a:avLst/>
          </a:prstGeom>
          <a:noFill/>
          <a:ln w="28575" cap="flat" cmpd="sng">
            <a:solidFill>
              <a:schemeClr val="dk2"/>
            </a:solidFill>
            <a:prstDash val="solid"/>
            <a:round/>
            <a:headEnd type="none" w="med" len="med"/>
            <a:tailEnd type="triangle" w="med" len="med"/>
          </a:ln>
        </p:spPr>
      </p:cxnSp>
      <p:sp>
        <p:nvSpPr>
          <p:cNvPr id="137" name="Google Shape;137;p24"/>
          <p:cNvSpPr txBox="1"/>
          <p:nvPr/>
        </p:nvSpPr>
        <p:spPr>
          <a:xfrm rot="-5400000">
            <a:off x="41095" y="2981775"/>
            <a:ext cx="1353000" cy="53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Source Sans Pro"/>
                <a:ea typeface="Source Sans Pro"/>
                <a:cs typeface="Source Sans Pro"/>
                <a:sym typeface="Source Sans Pro"/>
              </a:rPr>
              <a:t>Reactive</a:t>
            </a:r>
            <a:endParaRPr sz="1600" b="1">
              <a:solidFill>
                <a:schemeClr val="lt2"/>
              </a:solidFill>
              <a:latin typeface="Source Sans Pro"/>
              <a:ea typeface="Source Sans Pro"/>
              <a:cs typeface="Source Sans Pro"/>
              <a:sym typeface="Source Sans Pro"/>
            </a:endParaRPr>
          </a:p>
        </p:txBody>
      </p:sp>
      <p:sp>
        <p:nvSpPr>
          <p:cNvPr id="138" name="Google Shape;138;p24"/>
          <p:cNvSpPr txBox="1"/>
          <p:nvPr/>
        </p:nvSpPr>
        <p:spPr>
          <a:xfrm rot="-5400000">
            <a:off x="41095" y="1627075"/>
            <a:ext cx="1353000" cy="53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2"/>
                </a:solidFill>
                <a:latin typeface="Source Sans Pro"/>
                <a:ea typeface="Source Sans Pro"/>
                <a:cs typeface="Source Sans Pro"/>
                <a:sym typeface="Source Sans Pro"/>
              </a:rPr>
              <a:t>Proactive</a:t>
            </a:r>
            <a:endParaRPr sz="1600" b="1">
              <a:solidFill>
                <a:schemeClr val="lt2"/>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start with data!</a:t>
            </a:r>
            <a:endParaRPr/>
          </a:p>
        </p:txBody>
      </p:sp>
      <p:grpSp>
        <p:nvGrpSpPr>
          <p:cNvPr id="144" name="Google Shape;144;p25"/>
          <p:cNvGrpSpPr/>
          <p:nvPr/>
        </p:nvGrpSpPr>
        <p:grpSpPr>
          <a:xfrm>
            <a:off x="788300" y="1320812"/>
            <a:ext cx="7567404" cy="590848"/>
            <a:chOff x="444182" y="438789"/>
            <a:chExt cx="7567404" cy="731700"/>
          </a:xfrm>
        </p:grpSpPr>
        <p:sp>
          <p:nvSpPr>
            <p:cNvPr id="145" name="Google Shape;145;p25"/>
            <p:cNvSpPr txBox="1"/>
            <p:nvPr/>
          </p:nvSpPr>
          <p:spPr>
            <a:xfrm>
              <a:off x="444182" y="488975"/>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85631"/>
                  </a:solidFill>
                  <a:latin typeface="Karla"/>
                  <a:ea typeface="Karla"/>
                  <a:cs typeface="Karla"/>
                  <a:sym typeface="Karla"/>
                </a:rPr>
                <a:t>Problem</a:t>
              </a:r>
              <a:endParaRPr sz="3600">
                <a:solidFill>
                  <a:srgbClr val="085631"/>
                </a:solidFill>
                <a:latin typeface="Karla"/>
                <a:ea typeface="Karla"/>
                <a:cs typeface="Karla"/>
                <a:sym typeface="Karla"/>
              </a:endParaRPr>
            </a:p>
          </p:txBody>
        </p:sp>
        <p:sp>
          <p:nvSpPr>
            <p:cNvPr id="146" name="Google Shape;146;p25"/>
            <p:cNvSpPr/>
            <p:nvPr/>
          </p:nvSpPr>
          <p:spPr>
            <a:xfrm>
              <a:off x="2789785" y="438789"/>
              <a:ext cx="5221800" cy="731700"/>
            </a:xfrm>
            <a:prstGeom prst="rect">
              <a:avLst/>
            </a:prstGeom>
            <a:solidFill>
              <a:srgbClr val="08563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47" name="Google Shape;147;p25"/>
            <p:cNvSpPr txBox="1"/>
            <p:nvPr/>
          </p:nvSpPr>
          <p:spPr>
            <a:xfrm>
              <a:off x="2914389" y="523065"/>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Start with a question that you want to answer or a problem you want to solve</a:t>
              </a:r>
              <a:endParaRPr>
                <a:solidFill>
                  <a:srgbClr val="FFFFFF"/>
                </a:solidFill>
                <a:latin typeface="Karla"/>
                <a:ea typeface="Karla"/>
                <a:cs typeface="Karla"/>
                <a:sym typeface="Karla"/>
              </a:endParaRPr>
            </a:p>
          </p:txBody>
        </p:sp>
      </p:grpSp>
      <p:grpSp>
        <p:nvGrpSpPr>
          <p:cNvPr id="148" name="Google Shape;148;p25"/>
          <p:cNvGrpSpPr/>
          <p:nvPr/>
        </p:nvGrpSpPr>
        <p:grpSpPr>
          <a:xfrm>
            <a:off x="788300" y="2034925"/>
            <a:ext cx="7567499" cy="590848"/>
            <a:chOff x="444181" y="1323140"/>
            <a:chExt cx="7567499" cy="731700"/>
          </a:xfrm>
        </p:grpSpPr>
        <p:sp>
          <p:nvSpPr>
            <p:cNvPr id="149" name="Google Shape;149;p25"/>
            <p:cNvSpPr txBox="1"/>
            <p:nvPr/>
          </p:nvSpPr>
          <p:spPr>
            <a:xfrm>
              <a:off x="444181" y="1373357"/>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B7140"/>
                  </a:solidFill>
                  <a:latin typeface="Karla"/>
                  <a:ea typeface="Karla"/>
                  <a:cs typeface="Karla"/>
                  <a:sym typeface="Karla"/>
                </a:rPr>
                <a:t>Data</a:t>
              </a:r>
              <a:endParaRPr sz="3600">
                <a:solidFill>
                  <a:srgbClr val="0B7140"/>
                </a:solidFill>
                <a:latin typeface="Karla"/>
                <a:ea typeface="Karla"/>
                <a:cs typeface="Karla"/>
                <a:sym typeface="Karla"/>
              </a:endParaRPr>
            </a:p>
          </p:txBody>
        </p:sp>
        <p:sp>
          <p:nvSpPr>
            <p:cNvPr id="150" name="Google Shape;150;p25"/>
            <p:cNvSpPr/>
            <p:nvPr/>
          </p:nvSpPr>
          <p:spPr>
            <a:xfrm>
              <a:off x="2789781" y="1323140"/>
              <a:ext cx="5221800" cy="731700"/>
            </a:xfrm>
            <a:prstGeom prst="rect">
              <a:avLst/>
            </a:prstGeom>
            <a:solidFill>
              <a:srgbClr val="0B714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51" name="Google Shape;151;p25"/>
            <p:cNvSpPr txBox="1"/>
            <p:nvPr/>
          </p:nvSpPr>
          <p:spPr>
            <a:xfrm>
              <a:off x="2914380" y="1529734"/>
              <a:ext cx="50973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Maximize the potential of available data from various sources or collect your own</a:t>
              </a:r>
              <a:endParaRPr>
                <a:solidFill>
                  <a:srgbClr val="FFFFFF"/>
                </a:solidFill>
                <a:latin typeface="Karla"/>
                <a:ea typeface="Karla"/>
                <a:cs typeface="Karla"/>
                <a:sym typeface="Karla"/>
              </a:endParaRPr>
            </a:p>
          </p:txBody>
        </p:sp>
      </p:grpSp>
      <p:grpSp>
        <p:nvGrpSpPr>
          <p:cNvPr id="152" name="Google Shape;152;p25"/>
          <p:cNvGrpSpPr/>
          <p:nvPr/>
        </p:nvGrpSpPr>
        <p:grpSpPr>
          <a:xfrm>
            <a:off x="788300" y="2746425"/>
            <a:ext cx="7567498" cy="590848"/>
            <a:chOff x="444181" y="2204255"/>
            <a:chExt cx="7567498" cy="731700"/>
          </a:xfrm>
        </p:grpSpPr>
        <p:sp>
          <p:nvSpPr>
            <p:cNvPr id="153" name="Google Shape;153;p25"/>
            <p:cNvSpPr txBox="1"/>
            <p:nvPr/>
          </p:nvSpPr>
          <p:spPr>
            <a:xfrm>
              <a:off x="444181" y="2254440"/>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B7743"/>
                  </a:solidFill>
                  <a:latin typeface="Karla"/>
                  <a:ea typeface="Karla"/>
                  <a:cs typeface="Karla"/>
                  <a:sym typeface="Karla"/>
                </a:rPr>
                <a:t>Explore</a:t>
              </a:r>
              <a:endParaRPr sz="3600">
                <a:solidFill>
                  <a:srgbClr val="0B7743"/>
                </a:solidFill>
                <a:latin typeface="Karla"/>
                <a:ea typeface="Karla"/>
                <a:cs typeface="Karla"/>
                <a:sym typeface="Karla"/>
              </a:endParaRPr>
            </a:p>
          </p:txBody>
        </p:sp>
        <p:sp>
          <p:nvSpPr>
            <p:cNvPr id="154" name="Google Shape;154;p25"/>
            <p:cNvSpPr/>
            <p:nvPr/>
          </p:nvSpPr>
          <p:spPr>
            <a:xfrm>
              <a:off x="2789780" y="2204255"/>
              <a:ext cx="5221800" cy="731700"/>
            </a:xfrm>
            <a:prstGeom prst="rect">
              <a:avLst/>
            </a:prstGeom>
            <a:solidFill>
              <a:srgbClr val="0B77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55" name="Google Shape;155;p25"/>
            <p:cNvSpPr txBox="1"/>
            <p:nvPr/>
          </p:nvSpPr>
          <p:spPr>
            <a:xfrm>
              <a:off x="2914379" y="2410818"/>
              <a:ext cx="50973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Understand the information embedded within the data</a:t>
              </a:r>
              <a:endParaRPr>
                <a:solidFill>
                  <a:srgbClr val="FFFFFF"/>
                </a:solidFill>
                <a:latin typeface="Karla"/>
                <a:ea typeface="Karla"/>
                <a:cs typeface="Karla"/>
                <a:sym typeface="Karla"/>
              </a:endParaRPr>
            </a:p>
          </p:txBody>
        </p:sp>
      </p:grpSp>
      <p:grpSp>
        <p:nvGrpSpPr>
          <p:cNvPr id="156" name="Google Shape;156;p25"/>
          <p:cNvGrpSpPr/>
          <p:nvPr/>
        </p:nvGrpSpPr>
        <p:grpSpPr>
          <a:xfrm>
            <a:off x="788300" y="3460550"/>
            <a:ext cx="7567498" cy="590848"/>
            <a:chOff x="444181" y="3088620"/>
            <a:chExt cx="7567498" cy="731700"/>
          </a:xfrm>
        </p:grpSpPr>
        <p:sp>
          <p:nvSpPr>
            <p:cNvPr id="157" name="Google Shape;157;p25"/>
            <p:cNvSpPr txBox="1"/>
            <p:nvPr/>
          </p:nvSpPr>
          <p:spPr>
            <a:xfrm>
              <a:off x="444181" y="3138806"/>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C8148"/>
                  </a:solidFill>
                  <a:latin typeface="Karla"/>
                  <a:ea typeface="Karla"/>
                  <a:cs typeface="Karla"/>
                  <a:sym typeface="Karla"/>
                </a:rPr>
                <a:t>Learn</a:t>
              </a:r>
              <a:endParaRPr sz="3600">
                <a:solidFill>
                  <a:srgbClr val="0C8148"/>
                </a:solidFill>
                <a:latin typeface="Karla"/>
                <a:ea typeface="Karla"/>
                <a:cs typeface="Karla"/>
                <a:sym typeface="Karla"/>
              </a:endParaRPr>
            </a:p>
          </p:txBody>
        </p:sp>
        <p:sp>
          <p:nvSpPr>
            <p:cNvPr id="158" name="Google Shape;158;p25"/>
            <p:cNvSpPr/>
            <p:nvPr/>
          </p:nvSpPr>
          <p:spPr>
            <a:xfrm>
              <a:off x="2789780" y="3088620"/>
              <a:ext cx="5221800" cy="731700"/>
            </a:xfrm>
            <a:prstGeom prst="rect">
              <a:avLst/>
            </a:prstGeom>
            <a:solidFill>
              <a:srgbClr val="0C814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59" name="Google Shape;159;p25"/>
            <p:cNvSpPr txBox="1"/>
            <p:nvPr/>
          </p:nvSpPr>
          <p:spPr>
            <a:xfrm>
              <a:off x="2914379" y="3295183"/>
              <a:ext cx="50973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Use statistical models, machine learning and other data mining techniques to find patterns faster</a:t>
              </a:r>
              <a:endParaRPr>
                <a:solidFill>
                  <a:srgbClr val="FFFFFF"/>
                </a:solidFill>
                <a:latin typeface="Karla"/>
                <a:ea typeface="Karla"/>
                <a:cs typeface="Karla"/>
                <a:sym typeface="Karla"/>
              </a:endParaRPr>
            </a:p>
          </p:txBody>
        </p:sp>
      </p:grpSp>
      <p:grpSp>
        <p:nvGrpSpPr>
          <p:cNvPr id="160" name="Google Shape;160;p25"/>
          <p:cNvGrpSpPr/>
          <p:nvPr/>
        </p:nvGrpSpPr>
        <p:grpSpPr>
          <a:xfrm>
            <a:off x="788298" y="4174675"/>
            <a:ext cx="7567499" cy="590848"/>
            <a:chOff x="444179" y="3972985"/>
            <a:chExt cx="7567499" cy="731700"/>
          </a:xfrm>
        </p:grpSpPr>
        <p:sp>
          <p:nvSpPr>
            <p:cNvPr id="161" name="Google Shape;161;p25"/>
            <p:cNvSpPr txBox="1"/>
            <p:nvPr/>
          </p:nvSpPr>
          <p:spPr>
            <a:xfrm>
              <a:off x="444179" y="4023202"/>
              <a:ext cx="22710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3600">
                  <a:solidFill>
                    <a:srgbClr val="0E9453"/>
                  </a:solidFill>
                  <a:latin typeface="Karla"/>
                  <a:ea typeface="Karla"/>
                  <a:cs typeface="Karla"/>
                  <a:sym typeface="Karla"/>
                </a:rPr>
                <a:t>Present</a:t>
              </a:r>
              <a:endParaRPr sz="3600">
                <a:solidFill>
                  <a:srgbClr val="0E9453"/>
                </a:solidFill>
                <a:latin typeface="Karla"/>
                <a:ea typeface="Karla"/>
                <a:cs typeface="Karla"/>
                <a:sym typeface="Karla"/>
              </a:endParaRPr>
            </a:p>
          </p:txBody>
        </p:sp>
        <p:sp>
          <p:nvSpPr>
            <p:cNvPr id="162" name="Google Shape;162;p25"/>
            <p:cNvSpPr/>
            <p:nvPr/>
          </p:nvSpPr>
          <p:spPr>
            <a:xfrm>
              <a:off x="2789779" y="3972985"/>
              <a:ext cx="5221800" cy="731700"/>
            </a:xfrm>
            <a:prstGeom prst="rect">
              <a:avLst/>
            </a:prstGeom>
            <a:solidFill>
              <a:srgbClr val="0E945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Karla"/>
                <a:ea typeface="Karla"/>
                <a:cs typeface="Karla"/>
                <a:sym typeface="Karla"/>
              </a:endParaRPr>
            </a:p>
          </p:txBody>
        </p:sp>
        <p:sp>
          <p:nvSpPr>
            <p:cNvPr id="163" name="Google Shape;163;p25"/>
            <p:cNvSpPr txBox="1"/>
            <p:nvPr/>
          </p:nvSpPr>
          <p:spPr>
            <a:xfrm>
              <a:off x="2902978" y="4179549"/>
              <a:ext cx="51087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rgbClr val="FFFFFF"/>
                  </a:solidFill>
                  <a:latin typeface="Karla"/>
                  <a:ea typeface="Karla"/>
                  <a:cs typeface="Karla"/>
                  <a:sym typeface="Karla"/>
                </a:rPr>
                <a:t>Effectively visualize and communicate the insights and knowledge derived from the data</a:t>
              </a:r>
              <a:endParaRPr>
                <a:solidFill>
                  <a:srgbClr val="FFFFFF"/>
                </a:solidFill>
                <a:latin typeface="Karla"/>
                <a:ea typeface="Karla"/>
                <a:cs typeface="Karla"/>
                <a:sym typeface="Karla"/>
              </a:endParaRPr>
            </a:p>
          </p:txBody>
        </p:sp>
      </p:grpSp>
      <p:sp>
        <p:nvSpPr>
          <p:cNvPr id="164" name="Google Shape;164;p25"/>
          <p:cNvSpPr/>
          <p:nvPr/>
        </p:nvSpPr>
        <p:spPr>
          <a:xfrm>
            <a:off x="515825" y="1148850"/>
            <a:ext cx="8520600" cy="762900"/>
          </a:xfrm>
          <a:prstGeom prst="rect">
            <a:avLst/>
          </a:prstGeom>
          <a:solidFill>
            <a:srgbClr val="FFFFFF">
              <a:alpha val="7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a:off x="515825" y="2661749"/>
            <a:ext cx="8520600" cy="2238600"/>
          </a:xfrm>
          <a:prstGeom prst="rect">
            <a:avLst/>
          </a:prstGeom>
          <a:solidFill>
            <a:srgbClr val="FFFFFF">
              <a:alpha val="7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311700" y="27523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Big Data Management</a:t>
            </a:r>
            <a:endParaRPr/>
          </a:p>
        </p:txBody>
      </p:sp>
      <p:sp>
        <p:nvSpPr>
          <p:cNvPr id="171" name="Google Shape;171;p26"/>
          <p:cNvSpPr txBox="1">
            <a:spLocks noGrp="1"/>
          </p:cNvSpPr>
          <p:nvPr>
            <p:ph type="subTitle" idx="1"/>
          </p:nvPr>
        </p:nvSpPr>
        <p:spPr>
          <a:xfrm>
            <a:off x="311700" y="34356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Handling and storing big data is more complex </a:t>
            </a:r>
            <a:br>
              <a:rPr lang="en"/>
            </a:br>
            <a:r>
              <a:rPr lang="en"/>
              <a:t>and it’s a separate subsection in the study of data science</a:t>
            </a:r>
            <a:endParaRPr/>
          </a:p>
        </p:txBody>
      </p:sp>
      <p:pic>
        <p:nvPicPr>
          <p:cNvPr id="172" name="Google Shape;172;p26"/>
          <p:cNvPicPr preferRelativeResize="0"/>
          <p:nvPr/>
        </p:nvPicPr>
        <p:blipFill>
          <a:blip r:embed="rId3">
            <a:alphaModFix/>
          </a:blip>
          <a:stretch>
            <a:fillRect/>
          </a:stretch>
        </p:blipFill>
        <p:spPr>
          <a:xfrm>
            <a:off x="3731624" y="890998"/>
            <a:ext cx="1680750" cy="1680750"/>
          </a:xfrm>
          <a:prstGeom prst="rect">
            <a:avLst/>
          </a:prstGeom>
          <a:noFill/>
          <a:ln>
            <a:noFill/>
          </a:ln>
        </p:spPr>
      </p:pic>
      <p:sp>
        <p:nvSpPr>
          <p:cNvPr id="173" name="Google Shape;173;p26"/>
          <p:cNvSpPr txBox="1">
            <a:spLocks noGrp="1"/>
          </p:cNvSpPr>
          <p:nvPr>
            <p:ph type="subTitle" idx="1"/>
          </p:nvPr>
        </p:nvSpPr>
        <p:spPr>
          <a:xfrm>
            <a:off x="5412375" y="1477150"/>
            <a:ext cx="27714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Indie Flower"/>
                <a:ea typeface="Indie Flower"/>
                <a:cs typeface="Indie Flower"/>
                <a:sym typeface="Indie Flower"/>
              </a:rPr>
              <a:t>Let the data engineers handle this!</a:t>
            </a:r>
            <a:endParaRPr sz="1800">
              <a:latin typeface="Indie Flower"/>
              <a:ea typeface="Indie Flower"/>
              <a:cs typeface="Indie Flower"/>
              <a:sym typeface="Indie Flowe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117A65"/>
      </a:dk1>
      <a:lt1>
        <a:srgbClr val="FFFFFF"/>
      </a:lt1>
      <a:dk2>
        <a:srgbClr val="717D7E"/>
      </a:dk2>
      <a:lt2>
        <a:srgbClr val="0E6251"/>
      </a:lt2>
      <a:accent1>
        <a:srgbClr val="FFAB40"/>
      </a:accent1>
      <a:accent2>
        <a:srgbClr val="212121"/>
      </a:accent2>
      <a:accent3>
        <a:srgbClr val="78909C"/>
      </a:accent3>
      <a:accent4>
        <a:srgbClr val="D198B7"/>
      </a:accent4>
      <a:accent5>
        <a:srgbClr val="BD528D"/>
      </a:accent5>
      <a:accent6>
        <a:srgbClr val="EEFF41"/>
      </a:accent6>
      <a:hlink>
        <a:srgbClr val="53A89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1379</Words>
  <Application>Microsoft Macintosh PowerPoint</Application>
  <PresentationFormat>On-screen Show (16:9)</PresentationFormat>
  <Paragraphs>387</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Source Sans Pro</vt:lpstr>
      <vt:lpstr>Cairo</vt:lpstr>
      <vt:lpstr>Arial</vt:lpstr>
      <vt:lpstr>Indie Flower</vt:lpstr>
      <vt:lpstr>Karla</vt:lpstr>
      <vt:lpstr>DM Sans</vt:lpstr>
      <vt:lpstr>Simple Light</vt:lpstr>
      <vt:lpstr>DATA100 Principles of Data Science</vt:lpstr>
      <vt:lpstr>Join at  slido.com</vt:lpstr>
      <vt:lpstr>What we’ve talked about so far...</vt:lpstr>
      <vt:lpstr>How do you get started with a data science project?</vt:lpstr>
      <vt:lpstr>Data Science Project Cycle</vt:lpstr>
      <vt:lpstr>Which comes first? Data or problem?</vt:lpstr>
      <vt:lpstr>Types of Data Science Projects</vt:lpstr>
      <vt:lpstr>Let’s start with data!</vt:lpstr>
      <vt:lpstr>Big Data Management</vt:lpstr>
      <vt:lpstr>What does data look like?</vt:lpstr>
      <vt:lpstr>Forms of data</vt:lpstr>
      <vt:lpstr>Forms of data</vt:lpstr>
      <vt:lpstr>Data Representation</vt:lpstr>
      <vt:lpstr>Data Representation</vt:lpstr>
      <vt:lpstr>Data Representation</vt:lpstr>
      <vt:lpstr>Data Categorization Overview</vt:lpstr>
      <vt:lpstr>Types of Variables</vt:lpstr>
      <vt:lpstr>Types of Variables</vt:lpstr>
      <vt:lpstr>Types of Quantitative Variables</vt:lpstr>
      <vt:lpstr>Types of QUANTITATIVE Variables</vt:lpstr>
      <vt:lpstr>Scales of Measurement</vt:lpstr>
      <vt:lpstr>Scales of Measurement</vt:lpstr>
      <vt:lpstr>Location Data</vt:lpstr>
      <vt:lpstr>Nominal Scale</vt:lpstr>
      <vt:lpstr>Ordinal Scale</vt:lpstr>
      <vt:lpstr>Interval Scale</vt:lpstr>
      <vt:lpstr>Ratio Scale</vt:lpstr>
      <vt:lpstr>Which scale?</vt:lpstr>
      <vt:lpstr>Which scale</vt:lpstr>
      <vt:lpstr>Which scale?</vt:lpstr>
      <vt:lpstr>Which scale?</vt:lpstr>
      <vt:lpstr>Which scale?</vt:lpstr>
      <vt:lpstr>Which scale?</vt:lpstr>
      <vt:lpstr>Which scale?</vt:lpstr>
      <vt:lpstr>Which scale?</vt:lpstr>
      <vt:lpstr>Where can we get data?</vt:lpstr>
      <vt:lpstr>(some) Data Sources</vt:lpstr>
      <vt:lpstr>Big Data ↓ Big Problems</vt:lpstr>
      <vt:lpstr>Types of Data Bias</vt:lpstr>
      <vt:lpstr>Response / Activity Bias</vt:lpstr>
      <vt:lpstr>Selection Bias</vt:lpstr>
      <vt:lpstr>Confirmation Bias</vt:lpstr>
      <vt:lpstr>Social Desirability Bias</vt:lpstr>
      <vt:lpstr>Publication Bias</vt:lpstr>
      <vt:lpstr>Data Dredging</vt:lpstr>
      <vt:lpstr>Data Dredging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Jazzie  R. Jao</cp:lastModifiedBy>
  <cp:revision>2</cp:revision>
  <dcterms:modified xsi:type="dcterms:W3CDTF">2024-09-18T14:37:50Z</dcterms:modified>
</cp:coreProperties>
</file>