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Cairo" pitchFamily="2" charset="-78"/>
      <p:regular r:id="rId21"/>
      <p:bold r:id="rId22"/>
    </p:embeddedFont>
    <p:embeddedFont>
      <p:font typeface="DM Sans" pitchFamily="2" charset="77"/>
      <p:regular r:id="rId23"/>
      <p:bold r:id="rId24"/>
      <p:italic r:id="rId25"/>
      <p:boldItalic r:id="rId26"/>
    </p:embeddedFont>
    <p:embeddedFont>
      <p:font typeface="Encode Sans Semi Condensed Light" pitchFamily="2" charset="77"/>
      <p:regular r:id="rId27"/>
      <p:bold r:id="rId28"/>
    </p:embeddedFont>
    <p:embeddedFont>
      <p:font typeface="Karla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94"/>
  </p:normalViewPr>
  <p:slideViewPr>
    <p:cSldViewPr snapToGrid="0">
      <p:cViewPr varScale="1">
        <p:scale>
          <a:sx n="154" d="100"/>
          <a:sy n="154" d="100"/>
        </p:scale>
        <p:origin x="208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1261633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1261633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8126163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8126163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12616333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812616333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81261633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81261633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1261633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81261633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12616333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12616333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812616333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812616333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1261633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81261633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ff5396b6d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ff5396b6d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f5396b6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f5396b6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e8d987b12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e8d987b12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8d987b12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8d987b12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1261633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1261633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126163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126163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1261633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1261633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1261633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1261633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1261633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1261633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0" y="2828325"/>
            <a:ext cx="9171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_HEADER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0" y="0"/>
            <a:ext cx="1447800" cy="206100"/>
          </a:xfrm>
          <a:prstGeom prst="rect">
            <a:avLst/>
          </a:prstGeom>
          <a:solidFill>
            <a:srgbClr val="054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1447800" y="0"/>
            <a:ext cx="7696200" cy="206100"/>
          </a:xfrm>
          <a:prstGeom prst="rect">
            <a:avLst/>
          </a:prstGeom>
          <a:solidFill>
            <a:srgbClr val="021A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8"/>
          <p:cNvGrpSpPr/>
          <p:nvPr/>
        </p:nvGrpSpPr>
        <p:grpSpPr>
          <a:xfrm>
            <a:off x="457200" y="800100"/>
            <a:ext cx="8858250" cy="357188"/>
            <a:chOff x="336" y="624"/>
            <a:chExt cx="5580" cy="300"/>
          </a:xfrm>
        </p:grpSpPr>
        <p:sp>
          <p:nvSpPr>
            <p:cNvPr id="76" name="Google Shape;76;p18"/>
            <p:cNvSpPr/>
            <p:nvPr/>
          </p:nvSpPr>
          <p:spPr>
            <a:xfrm>
              <a:off x="33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57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81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105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129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153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177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201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225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249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273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297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321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345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369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93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417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441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465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489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513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537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616" y="624"/>
              <a:ext cx="300" cy="300"/>
            </a:xfrm>
            <a:prstGeom prst="rect">
              <a:avLst/>
            </a:prstGeom>
            <a:noFill/>
            <a:ln w="19050" cap="flat" cmpd="sng">
              <a:solidFill>
                <a:srgbClr val="ECD5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988" y="4473178"/>
            <a:ext cx="1389459" cy="5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54D16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4D16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54D16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54D16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54D16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54D16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54D16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54D16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54D16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6" y="4156475"/>
            <a:ext cx="9143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0" y="46863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004800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Data Science Institute</a:t>
            </a:r>
            <a:br>
              <a:rPr lang="en" sz="1200" i="0" u="none" strike="noStrike" cap="none">
                <a:solidFill>
                  <a:srgbClr val="004800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</a:br>
            <a:r>
              <a:rPr lang="en" sz="1200" i="0" u="none" strike="noStrike" cap="none">
                <a:solidFill>
                  <a:srgbClr val="004800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Center for Professional Development in Business (CPDB)</a:t>
            </a:r>
            <a:endParaRPr sz="1200" i="0" u="none" strike="noStrike" cap="none">
              <a:solidFill>
                <a:srgbClr val="004800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ith caption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ith caption 1">
  <p:cSld name="SECTION_HEADER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7523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11700" y="3435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150" y="0"/>
            <a:ext cx="9144000" cy="10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-150" y="0"/>
            <a:ext cx="9144000" cy="10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150" y="0"/>
            <a:ext cx="9144000" cy="10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rrow Title only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-150" y="0"/>
            <a:ext cx="9144000" cy="6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5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bservablehq.com/@d3/stacked-normalized-horizontal-bar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observablehq.com/@d3/stacked-bar-cha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hyperlink" Target="https://observablehq.com/@d3/pie-char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l.ocks.org/mbostock/406060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.tableau.com/profile/ben.jones#!/vizhome/PopVsFin/PopVsF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xkcd.com/1138" TargetMode="Externa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hyperlink" Target="http://www.thefunctionalart.com/2020/01/all-graphics-from-how-charts-lie-freel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/>
              <a:t>Principles of Data Science</a:t>
            </a:r>
            <a:endParaRPr sz="3600" b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Idioms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type of key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Bar charts if key is </a:t>
            </a:r>
            <a:r>
              <a:rPr lang="en" b="1"/>
              <a:t>categorical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Line chart is key is </a:t>
            </a:r>
            <a:r>
              <a:rPr lang="en" b="1"/>
              <a:t>ordered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use line charts for categorical key attribute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Violates expressiveness principle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Implication of trend so strong that it overrides semantics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or Line Chart?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750" y="1662900"/>
            <a:ext cx="3365400" cy="205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5322600" y="3777625"/>
            <a:ext cx="3509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rPr>
              <a:t>after [Bars and Lines: A Study of Graphic Communication. Zacks and Tversky. Memory and Cognition 27:6 (1999), 1073–1079.]</a:t>
            </a:r>
            <a:endParaRPr sz="800" i="1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Two keys, one value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categorical 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quantitative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Part-to-whole 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Bar Chart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646" y="1469325"/>
            <a:ext cx="3272353" cy="208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5444625" y="3690456"/>
            <a:ext cx="327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rPr>
              <a:t>[Using Visualization to Understand the Behavior of Computer Systems. Bosch. Ph.D. thesis, Stanford Computer Science, 2001.]</a:t>
            </a:r>
            <a:endParaRPr sz="800" i="1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Two keys, one value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categorical 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quantitative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Mark: area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clusters, outliers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62" y="1330950"/>
            <a:ext cx="2187638" cy="219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624" y="3672062"/>
            <a:ext cx="3127576" cy="10752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6179788" y="3673690"/>
            <a:ext cx="878700" cy="97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One key, one value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categorical attribute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quantitative attribute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Part-to-whole judgements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14450" lvl="0" indent="-13144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Pie chart</a:t>
            </a:r>
            <a:r>
              <a:rPr lang="en"/>
              <a:t> → Area marks with angle channel</a:t>
            </a:r>
            <a:endParaRPr/>
          </a:p>
          <a:p>
            <a:pPr marL="2057400" lvl="0" indent="-2057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Polar area chart</a:t>
            </a:r>
            <a:r>
              <a:rPr lang="en"/>
              <a:t> → Area marks with length channel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/ Polar Area Chart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973" y="1411649"/>
            <a:ext cx="2168100" cy="16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200" y="1342338"/>
            <a:ext cx="2168100" cy="176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047" y="3239774"/>
            <a:ext cx="2168100" cy="16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bar chart, </a:t>
            </a:r>
            <a:r>
              <a:rPr lang="en" b="1"/>
              <a:t>normalized to full vertical height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stacked bar is equivalent to a full pie.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Information density: </a:t>
            </a:r>
            <a:r>
              <a:rPr lang="en"/>
              <a:t>normalized stacked bar only needs a narrow rectangle, but a pie needs a large circle.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Stacked Bar Chart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225" y="1152471"/>
            <a:ext cx="2371277" cy="151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712099" y="2409550"/>
            <a:ext cx="1708476" cy="237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5">
            <a:alphaModFix/>
          </a:blip>
          <a:srcRect r="5276"/>
          <a:stretch/>
        </p:blipFill>
        <p:spPr>
          <a:xfrm>
            <a:off x="2405900" y="2270713"/>
            <a:ext cx="1512861" cy="151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3362588" y="2993473"/>
            <a:ext cx="1488516" cy="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6380700" y="4490675"/>
            <a:ext cx="2451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1" u="sng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https://observablehq.com/@d3/stacked-bar-chart</a:t>
            </a:r>
            <a:endParaRPr sz="600" i="1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1" u="sng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https://observablehq.com/@d3/stacked-normalized-horizontal-bar</a:t>
            </a:r>
            <a:endParaRPr sz="600" i="1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1" u="sng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https://observablehq.com/@d3/pie-chart</a:t>
            </a:r>
            <a:endParaRPr sz="600" i="1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quantitative value per region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geometry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quantitative attribute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spatial relationships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</a:t>
            </a:r>
            <a:r>
              <a:rPr lang="en" i="1"/>
              <a:t>sequential segmented colormap, geographic heatmap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Choropleth Map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50" y="1369225"/>
            <a:ext cx="4009875" cy="25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5306175" y="3888750"/>
            <a:ext cx="33114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sng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http://bl.ocks.org/mbostock/4060606</a:t>
            </a:r>
            <a:endParaRPr sz="1000" i="1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Map Trickiness!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3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chemeClr val="accent5"/>
                </a:highlight>
              </a:rPr>
              <a:t>  B E W A R E !!! </a:t>
            </a:r>
            <a:r>
              <a:rPr lang="en" b="1">
                <a:solidFill>
                  <a:schemeClr val="accent5"/>
                </a:solidFill>
                <a:highlight>
                  <a:schemeClr val="accent5"/>
                </a:highlight>
              </a:rPr>
              <a:t>.</a:t>
            </a:r>
            <a:endParaRPr b="1">
              <a:solidFill>
                <a:schemeClr val="accent5"/>
              </a:solidFill>
              <a:highlight>
                <a:schemeClr val="accent5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vs relative again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density vs per capita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with Ben Jones Tableau Public demo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http://public.tableau.com/profile/ben.jones#!/vizhome/PopVsFin/PopVsFin</a:t>
            </a:r>
            <a:r>
              <a:rPr lang="en"/>
              <a:t> Are Maps of Financial Variable s just Population Maps?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Yes, unless you look at per capita (relative numbers)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150" y="1310875"/>
            <a:ext cx="2593574" cy="28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5753688" y="4247850"/>
            <a:ext cx="24285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 https://xkcd.com/1138 ] </a:t>
            </a:r>
            <a:endParaRPr sz="1200" i="1" u="sng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Map Trickiness!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in representing people </a:t>
            </a:r>
            <a:r>
              <a:rPr lang="en" i="1"/>
              <a:t>(counts)</a:t>
            </a:r>
            <a:r>
              <a:rPr lang="en"/>
              <a:t> as territories </a:t>
            </a:r>
            <a:r>
              <a:rPr lang="en" i="1"/>
              <a:t>(area)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Aggregation can cause </a:t>
            </a:r>
            <a:r>
              <a:rPr lang="en" b="1"/>
              <a:t>information loss</a:t>
            </a:r>
            <a:r>
              <a:rPr lang="en"/>
              <a:t>.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51" y="1204888"/>
            <a:ext cx="3939653" cy="24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5056903" y="4246763"/>
            <a:ext cx="3732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000" i="1" u="sng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Alberto Cairo</a:t>
            </a:r>
            <a:endParaRPr sz="1000" i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904" y="3675260"/>
            <a:ext cx="3611123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311700" y="28628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75" y="575463"/>
            <a:ext cx="3263432" cy="244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311700" y="3546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Ask away in the chat!</a:t>
            </a:r>
            <a:endParaRPr sz="1400"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857682" y="1396779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Join at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 err="1">
                <a:solidFill>
                  <a:schemeClr val="bg1"/>
                </a:solidFill>
              </a:rPr>
              <a:t>slido.com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961782" y="3391593"/>
            <a:ext cx="3837000" cy="388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b="1" dirty="0"/>
              <a:t>#just-</a:t>
            </a:r>
            <a:r>
              <a:rPr lang="en" sz="3200" b="1" dirty="0" err="1"/>
              <a:t>somethink</a:t>
            </a:r>
            <a:endParaRPr sz="3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08C23-80EA-6083-71AB-A37DF52B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9" y="806845"/>
            <a:ext cx="3529810" cy="3529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Levels of Visualization Design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0" y="1277349"/>
            <a:ext cx="2916000" cy="31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055500" y="4454350"/>
            <a:ext cx="30330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[A Nested Model of Visualization Design and Validation. </a:t>
            </a:r>
            <a:r>
              <a:rPr lang="en" sz="800" i="1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Munzner.  IEEE TVCG 15(6):921-928, 2009 </a:t>
            </a:r>
            <a:endParaRPr sz="800" i="1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(Proc. InfoVis 2009). ]</a:t>
            </a:r>
            <a:endParaRPr sz="800" i="1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709750" y="1794475"/>
            <a:ext cx="1497900" cy="421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What?</a:t>
            </a:r>
            <a:endParaRPr sz="1800"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6709750" y="2361150"/>
            <a:ext cx="1497900" cy="421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Why?</a:t>
            </a:r>
            <a:endParaRPr sz="1800"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9" name="Google Shape;119;p20"/>
          <p:cNvCxnSpPr>
            <a:endCxn id="117" idx="1"/>
          </p:cNvCxnSpPr>
          <p:nvPr/>
        </p:nvCxnSpPr>
        <p:spPr>
          <a:xfrm rot="10800000" flipH="1">
            <a:off x="5679850" y="2005075"/>
            <a:ext cx="1029900" cy="371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0"/>
          <p:cNvCxnSpPr>
            <a:endCxn id="121" idx="3"/>
          </p:cNvCxnSpPr>
          <p:nvPr/>
        </p:nvCxnSpPr>
        <p:spPr>
          <a:xfrm flipH="1">
            <a:off x="2586525" y="3136550"/>
            <a:ext cx="877500" cy="321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20"/>
          <p:cNvCxnSpPr>
            <a:endCxn id="121" idx="3"/>
          </p:cNvCxnSpPr>
          <p:nvPr/>
        </p:nvCxnSpPr>
        <p:spPr>
          <a:xfrm rot="10800000">
            <a:off x="2586525" y="3457550"/>
            <a:ext cx="1000500" cy="33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0"/>
          <p:cNvSpPr/>
          <p:nvPr/>
        </p:nvSpPr>
        <p:spPr>
          <a:xfrm>
            <a:off x="1088625" y="3246950"/>
            <a:ext cx="1497900" cy="421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</a:t>
            </a:r>
            <a:endParaRPr sz="1800"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3" name="Google Shape;123;p20"/>
          <p:cNvCxnSpPr>
            <a:endCxn id="118" idx="1"/>
          </p:cNvCxnSpPr>
          <p:nvPr/>
        </p:nvCxnSpPr>
        <p:spPr>
          <a:xfrm>
            <a:off x="5695450" y="2371950"/>
            <a:ext cx="1014300" cy="19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0"/>
          <p:cNvSpPr/>
          <p:nvPr/>
        </p:nvSpPr>
        <p:spPr>
          <a:xfrm rot="2044330">
            <a:off x="6518098" y="117274"/>
            <a:ext cx="4079883" cy="562811"/>
          </a:xfrm>
          <a:prstGeom prst="rect">
            <a:avLst/>
          </a:prstGeom>
          <a:solidFill>
            <a:srgbClr val="D198B7"/>
          </a:solidFill>
          <a:ln w="9525" cap="flat" cmpd="sng">
            <a:solidFill>
              <a:srgbClr val="D198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Recall</a:t>
            </a:r>
            <a:endParaRPr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Levels of Visualization Design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0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Domain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Who are the target users?</a:t>
            </a:r>
            <a:endParaRPr sz="16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6739700" y="1152475"/>
            <a:ext cx="20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Algorithm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Efficient computation</a:t>
            </a:r>
            <a:endParaRPr sz="1600"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2454367" y="1152475"/>
            <a:ext cx="20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Abstraction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Translate from specifics of domain to vocabulary of visualization</a:t>
            </a:r>
            <a:endParaRPr sz="16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shown? </a:t>
            </a:r>
            <a:r>
              <a:rPr lang="en" b="1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abstraction</a:t>
            </a:r>
            <a:endParaRPr>
              <a:solidFill>
                <a:schemeClr val="dk1"/>
              </a:solidFill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is the user looking at it? </a:t>
            </a:r>
            <a:br>
              <a:rPr lang="en"/>
            </a:br>
            <a:r>
              <a:rPr lang="en" b="1">
                <a:solidFill>
                  <a:schemeClr val="dk1"/>
                </a:solidFill>
              </a:rPr>
              <a:t>Task</a:t>
            </a:r>
            <a:r>
              <a:rPr lang="en">
                <a:solidFill>
                  <a:schemeClr val="dk1"/>
                </a:solidFill>
              </a:rPr>
              <a:t> abstraction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597033" y="1152475"/>
            <a:ext cx="20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Idiom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is it shown?</a:t>
            </a:r>
            <a:endParaRPr sz="16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Visual encoding idiom</a:t>
            </a:r>
            <a:r>
              <a:rPr lang="en" b="1"/>
              <a:t>: </a:t>
            </a:r>
            <a:r>
              <a:rPr lang="en"/>
              <a:t>how to draw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Interaction idiom</a:t>
            </a:r>
            <a:r>
              <a:rPr lang="en" b="1"/>
              <a:t>: </a:t>
            </a:r>
            <a:r>
              <a:rPr lang="en"/>
              <a:t>how to manipulate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2044330">
            <a:off x="6518098" y="117274"/>
            <a:ext cx="4079883" cy="562811"/>
          </a:xfrm>
          <a:prstGeom prst="rect">
            <a:avLst/>
          </a:prstGeom>
          <a:solidFill>
            <a:srgbClr val="D198B7"/>
          </a:solidFill>
          <a:ln w="9525" cap="flat" cmpd="sng">
            <a:solidFill>
              <a:srgbClr val="D198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Recall</a:t>
            </a:r>
            <a:endParaRPr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and Values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highlight>
                  <a:schemeClr val="accent5"/>
                </a:highlight>
              </a:rPr>
              <a:t>  KEY </a:t>
            </a:r>
            <a:r>
              <a:rPr lang="en" sz="2000" b="1">
                <a:solidFill>
                  <a:schemeClr val="accent5"/>
                </a:solidFill>
                <a:highlight>
                  <a:schemeClr val="accent5"/>
                </a:highlight>
              </a:rPr>
              <a:t>.</a:t>
            </a:r>
            <a:endParaRPr sz="2000" b="1">
              <a:solidFill>
                <a:schemeClr val="accent5"/>
              </a:solidFill>
              <a:highlight>
                <a:schemeClr val="accent5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Independent attribute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Unique index to look up items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tables: 1 key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Multidimensional tables: multiple keys</a:t>
            </a:r>
            <a:endParaRPr sz="16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highlight>
                  <a:schemeClr val="accent5"/>
                </a:highlight>
              </a:rPr>
              <a:t>  VALUE </a:t>
            </a:r>
            <a:r>
              <a:rPr lang="en" sz="2000" b="1">
                <a:solidFill>
                  <a:schemeClr val="accent5"/>
                </a:solidFill>
                <a:highlight>
                  <a:schemeClr val="accent5"/>
                </a:highlight>
              </a:rPr>
              <a:t>.</a:t>
            </a:r>
            <a:endParaRPr sz="2000" b="1">
              <a:solidFill>
                <a:schemeClr val="accent5"/>
              </a:solidFill>
              <a:highlight>
                <a:schemeClr val="accent5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Dependent attribute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Value of cell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47492"/>
          <a:stretch/>
        </p:blipFill>
        <p:spPr>
          <a:xfrm>
            <a:off x="673713" y="3564250"/>
            <a:ext cx="1451515" cy="10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t="54995"/>
          <a:stretch/>
        </p:blipFill>
        <p:spPr>
          <a:xfrm>
            <a:off x="2125227" y="3564250"/>
            <a:ext cx="1693460" cy="10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157" y="3564240"/>
            <a:ext cx="3927170" cy="1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3162063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Visualization Idioms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"/>
          </p:nvPr>
        </p:nvSpPr>
        <p:spPr>
          <a:xfrm>
            <a:off x="311700" y="38453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data with the representation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87" y="505563"/>
            <a:ext cx="3792824" cy="28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Express values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 keys, only values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2 quant attributes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trends, outliers, distribution, correlation, clusters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425" y="1398725"/>
            <a:ext cx="1958275" cy="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500" y="1398725"/>
            <a:ext cx="1139154" cy="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419" y="2584444"/>
            <a:ext cx="3895126" cy="13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937100" y="4041825"/>
            <a:ext cx="3895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rPr>
              <a:t>[A layered grammar of graphics. Wickham. Journ. Computational and Graphical Statistics 19:1 (2010), 3–28.]</a:t>
            </a:r>
            <a:endParaRPr sz="800">
              <a:solidFill>
                <a:schemeClr val="accent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One key, one value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trend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marks emphasize ordering of items along key axis by explicitly showing relationship between one item and the next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 / Dot Plot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250" y="1327725"/>
            <a:ext cx="4083050" cy="16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One key, one value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categorical attribute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quantitative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values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625" y="1853623"/>
            <a:ext cx="5112677" cy="20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117A65"/>
      </a:dk1>
      <a:lt1>
        <a:srgbClr val="FFFFFF"/>
      </a:lt1>
      <a:dk2>
        <a:srgbClr val="717D7E"/>
      </a:dk2>
      <a:lt2>
        <a:srgbClr val="0E6251"/>
      </a:lt2>
      <a:accent1>
        <a:srgbClr val="FFAB40"/>
      </a:accent1>
      <a:accent2>
        <a:srgbClr val="212121"/>
      </a:accent2>
      <a:accent3>
        <a:srgbClr val="78909C"/>
      </a:accent3>
      <a:accent4>
        <a:srgbClr val="D198B7"/>
      </a:accent4>
      <a:accent5>
        <a:srgbClr val="BD528D"/>
      </a:accent5>
      <a:accent6>
        <a:srgbClr val="EEFF41"/>
      </a:accent6>
      <a:hlink>
        <a:srgbClr val="53A89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Macintosh PowerPoint</Application>
  <PresentationFormat>On-screen Show (16:9)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Cairo</vt:lpstr>
      <vt:lpstr>Encode Sans Semi Condensed Light</vt:lpstr>
      <vt:lpstr>Roboto</vt:lpstr>
      <vt:lpstr>Arial</vt:lpstr>
      <vt:lpstr>Karla</vt:lpstr>
      <vt:lpstr>DM Sans</vt:lpstr>
      <vt:lpstr>Simple Light</vt:lpstr>
      <vt:lpstr>DATA100 Principles of Data Science</vt:lpstr>
      <vt:lpstr>Join at  slido.com</vt:lpstr>
      <vt:lpstr>Four Levels of Visualization Design</vt:lpstr>
      <vt:lpstr>Four Levels of Visualization Design</vt:lpstr>
      <vt:lpstr>Keys and Values</vt:lpstr>
      <vt:lpstr>Common Visualization Idioms</vt:lpstr>
      <vt:lpstr>Scatterplot</vt:lpstr>
      <vt:lpstr>Line Chart / Dot Plot</vt:lpstr>
      <vt:lpstr>Bar Chart</vt:lpstr>
      <vt:lpstr>Bar Chart or Line Chart?</vt:lpstr>
      <vt:lpstr>Stacked Bar Chart</vt:lpstr>
      <vt:lpstr>Heatmap</vt:lpstr>
      <vt:lpstr>Pie Chart / Polar Area Chart</vt:lpstr>
      <vt:lpstr>Normalized Stacked Bar Chart</vt:lpstr>
      <vt:lpstr>Choropleth Map</vt:lpstr>
      <vt:lpstr>Population Map Trickiness!</vt:lpstr>
      <vt:lpstr>Population Map Trickiness!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Jazzie  R. Jao</cp:lastModifiedBy>
  <cp:revision>1</cp:revision>
  <dcterms:modified xsi:type="dcterms:W3CDTF">2024-09-18T14:54:44Z</dcterms:modified>
</cp:coreProperties>
</file>