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iro" pitchFamily="2" charset="-78"/>
      <p:regular r:id="rId24"/>
      <p:bold r:id="rId25"/>
    </p:embeddedFont>
    <p:embeddedFont>
      <p:font typeface="DM Sans" pitchFamily="2" charset="77"/>
      <p:regular r:id="rId26"/>
      <p:bold r:id="rId27"/>
      <p:italic r:id="rId28"/>
      <p:boldItalic r:id="rId29"/>
    </p:embeddedFont>
    <p:embeddedFont>
      <p:font typeface="Karla"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F4326-F904-45DA-B1F1-51B77A2C2875}">
  <a:tblStyle styleId="{E24F4326-F904-45DA-B1F1-51B77A2C28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94"/>
  </p:normalViewPr>
  <p:slideViewPr>
    <p:cSldViewPr snapToGrid="0">
      <p:cViewPr varScale="1">
        <p:scale>
          <a:sx n="154" d="100"/>
          <a:sy n="154" d="100"/>
        </p:scale>
        <p:origin x="208"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there! Unisse here! In this video, we’ll be talking about exploratory data analysis and the concepts needed for you to get started. (next)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cce46e80e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cce46e80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terms of comparing the mean, median and mode in a distribution. You can see that for a normal distribution, all the measures are the same. However for a left and right skew distributions, there is a difference in the order.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cce46e80e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cce46e80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statistic that is important to know when doing exploratory analysis is the measure of dispersion or how spread out are the values in the data. The common measures here are the range and the variance.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cce46e80e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cce46e80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is a fairly simple measure, you just have to take the difference of the largest and smallest value. If you have an unusually large range, then you may want to take a look at the distribution as a whole since there might be outliers or weird numbers in your data.</a:t>
            </a:r>
            <a:endParaRPr/>
          </a:p>
          <a:p>
            <a:pPr marL="0" lvl="0" indent="0" algn="l" rtl="0">
              <a:spcBef>
                <a:spcPts val="0"/>
              </a:spcBef>
              <a:spcAft>
                <a:spcPts val="0"/>
              </a:spcAft>
              <a:buNone/>
            </a:pPr>
            <a:endParaRPr/>
          </a:p>
          <a:p>
            <a:pPr marL="0" lvl="0" indent="0" algn="l" rtl="0">
              <a:spcBef>
                <a:spcPts val="0"/>
              </a:spcBef>
              <a:spcAft>
                <a:spcPts val="0"/>
              </a:spcAft>
              <a:buNone/>
            </a:pPr>
            <a:r>
              <a:rPr lang="en"/>
              <a:t>The variance is the average squared differences of each value from the mean. The more commonly used value though is the standard deviation, which is the derived from the variance. It basically answers the question, how difference is this value from the mean?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cce46e80e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cce46e80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why do we need to understand the distributions of the data? From an analytical perspective, most models and statistical tests base their computations and formulas on a certain type of distribution. Take for example the z-test, it assumes that your data has to be normally distributed before you can do the test!</a:t>
            </a:r>
            <a:endParaRPr/>
          </a:p>
          <a:p>
            <a:pPr marL="0" lvl="0" indent="0" algn="l" rtl="0">
              <a:spcBef>
                <a:spcPts val="0"/>
              </a:spcBef>
              <a:spcAft>
                <a:spcPts val="0"/>
              </a:spcAft>
              <a:buNone/>
            </a:pPr>
            <a:endParaRPr/>
          </a:p>
          <a:p>
            <a:pPr marL="0" lvl="0" indent="0" algn="l" rtl="0">
              <a:spcBef>
                <a:spcPts val="0"/>
              </a:spcBef>
              <a:spcAft>
                <a:spcPts val="0"/>
              </a:spcAft>
              <a:buNone/>
            </a:pPr>
            <a:r>
              <a:rPr lang="en"/>
              <a:t>Additionally, in terms of data cleaning and processing, seeing the distribution of your data and knowing the descriptive stats can help you find any anomalies or errors in the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cce46e80e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cce46e80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errors are more common than you may think! Using exploratory data analysis to uncover these problems is crucial to your next steps. Since data are collected from various sources, we need to make sure they match before merging data sources or there may be misspellings or other input issues.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ce46e80e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ce46e80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 fairly honest, data cleaning and processing takes the most amount of time in the entire data science project cycle! Most data scientists estimate that they spend approximately 50% of their time cleaning data (or more!!!)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ce46e80e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ce46e80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spend so much time cleaning data? Well, the common data problems or culprits are input errors, missing values, duplicate records. Sometimes, the issue lies with differences in formatting and representation. The most common problem are with dates! Here in the Philippines, we follow the MMDDYYYY format but in other countries, they follow the year month day format for better sorting.</a:t>
            </a:r>
            <a:endParaRPr/>
          </a:p>
          <a:p>
            <a:pPr marL="0" lvl="0" indent="0" algn="l" rtl="0">
              <a:spcBef>
                <a:spcPts val="0"/>
              </a:spcBef>
              <a:spcAft>
                <a:spcPts val="0"/>
              </a:spcAft>
              <a:buNone/>
            </a:pPr>
            <a:endParaRPr/>
          </a:p>
          <a:p>
            <a:pPr marL="0" lvl="0" indent="0" algn="l" rtl="0">
              <a:spcBef>
                <a:spcPts val="0"/>
              </a:spcBef>
              <a:spcAft>
                <a:spcPts val="0"/>
              </a:spcAft>
              <a:buNone/>
            </a:pPr>
            <a:r>
              <a:rPr lang="en"/>
              <a:t>There’s a lot more data issues out there but these are the common ones that you have to always look out for when you’re cleaning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cce46e80e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cce46e80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wait, you may ask, Is there a catch-all way to clean data? To make our lives as data scientists easier?</a:t>
            </a:r>
            <a:endParaRPr/>
          </a:p>
          <a:p>
            <a:pPr marL="0" lvl="0" indent="0" algn="l" rtl="0">
              <a:spcBef>
                <a:spcPts val="0"/>
              </a:spcBef>
              <a:spcAft>
                <a:spcPts val="0"/>
              </a:spcAft>
              <a:buNone/>
            </a:pPr>
            <a:r>
              <a:rPr lang="en"/>
              <a:t>To be honest, there’s no one single way to clean your data. But there can be guiding principles or checklists to help us. Think of it like a laundry list of things to clean!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cce46e80e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cce46e80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is more of a process of science and art combined. The same dataset may be cleaned in different ways depending on the analysis the analysts plan to do. Like for example, do you drop all rows with missing values? Or do you fill it in with some value? If you do fill it in, what value will you use? Why that? There’s really a lot to consider.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cce46e80e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cce46e80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it all boils down to what analysis you’re doing and what model you plan to build with the data. You have to always remember that the model that you build is only going to be as good as the quality of the data. So if your data has garbage values or erroneous values, then your model will make mistakes.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cce46e80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cce46e80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lecture, we talked about the data part of the data science project cycle. (next)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cce46e80e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acce46e80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make sure to also use visualizations to help you see your data better while you explore. We’ll cover more about visualization in the next modules but simple histograms and frequency bar charts or even scatterplots can help you find anomalies in your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ff5396b6d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ff5396b6d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That’s it for the concept part of exploratory data analysis. In the next video, we’ll show you how to clean data using python and pandas. If you have any questions about the topic, please don’t hesitate to ask over on our discord server! :) Let’s have a conversation there to better interact with one another. Thanks and see you in the next video!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cce46e80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cce46e8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specifically, we focused on collecting our own data through an API and web scraping.</a:t>
            </a:r>
            <a:endParaRPr/>
          </a:p>
          <a:p>
            <a:pPr marL="0" lvl="0" indent="0" algn="l" rtl="0">
              <a:spcBef>
                <a:spcPts val="0"/>
              </a:spcBef>
              <a:spcAft>
                <a:spcPts val="0"/>
              </a:spcAft>
              <a:buNone/>
            </a:pPr>
            <a:endParaRPr/>
          </a:p>
          <a:p>
            <a:pPr marL="0" lvl="0" indent="0" algn="l" rtl="0">
              <a:spcBef>
                <a:spcPts val="0"/>
              </a:spcBef>
              <a:spcAft>
                <a:spcPts val="0"/>
              </a:spcAft>
              <a:buNone/>
            </a:pPr>
            <a:r>
              <a:rPr lang="en"/>
              <a:t>If you have any questions still about collecting data from the web, please let me know. There are many ways you can program your data collection scripts so you can get creative and resourceful!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cce46e80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cce46e80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some data, let’s work towards exploring and finding out what we were able to collect. (next)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cce46e80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cce46e80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 is a broad subfield in data science wherein we do descriptive analysis, data cleaning and create some preliminary visuals to guide us in our exploration. (next)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cce46e80e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cce46e80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descriptive analysis, the common questions we ask ourselves when we get our hands on data are:</a:t>
            </a:r>
            <a:endParaRPr/>
          </a:p>
          <a:p>
            <a:pPr marL="0" lvl="0" indent="0" algn="l" rtl="0">
              <a:spcBef>
                <a:spcPts val="0"/>
              </a:spcBef>
              <a:spcAft>
                <a:spcPts val="0"/>
              </a:spcAft>
              <a:buNone/>
            </a:pPr>
            <a:r>
              <a:rPr lang="en"/>
              <a:t>(read slides)</a:t>
            </a:r>
            <a:endParaRPr/>
          </a:p>
          <a:p>
            <a:pPr marL="0" lvl="0" indent="0" algn="l" rtl="0">
              <a:spcBef>
                <a:spcPts val="0"/>
              </a:spcBef>
              <a:spcAft>
                <a:spcPts val="0"/>
              </a:spcAft>
              <a:buNone/>
            </a:pPr>
            <a:r>
              <a:rPr lang="en"/>
              <a:t>There’s a lot more questions you can ask but basically, it all boils down to using descriptive statistics to understand or summarize your data better. Using summarized statistics can give you a general view of the data first and then you can zoom in on the details after.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cce46e80e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cce46e80e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quickly recap what statistics have to do with data science, we need to remember what probability distributions are. (or simply distributions). </a:t>
            </a:r>
            <a:endParaRPr/>
          </a:p>
          <a:p>
            <a:pPr marL="0" lvl="0" indent="0" algn="l" rtl="0">
              <a:spcBef>
                <a:spcPts val="0"/>
              </a:spcBef>
              <a:spcAft>
                <a:spcPts val="0"/>
              </a:spcAft>
              <a:buNone/>
            </a:pPr>
            <a:endParaRPr/>
          </a:p>
          <a:p>
            <a:pPr marL="0" lvl="0" indent="0" algn="l" rtl="0">
              <a:spcBef>
                <a:spcPts val="0"/>
              </a:spcBef>
              <a:spcAft>
                <a:spcPts val="0"/>
              </a:spcAft>
              <a:buNone/>
            </a:pPr>
            <a:r>
              <a:rPr lang="en"/>
              <a:t>(read definition)</a:t>
            </a:r>
            <a:endParaRPr/>
          </a:p>
          <a:p>
            <a:pPr marL="0" lvl="0" indent="0" algn="l" rtl="0">
              <a:spcBef>
                <a:spcPts val="0"/>
              </a:spcBef>
              <a:spcAft>
                <a:spcPts val="0"/>
              </a:spcAft>
              <a:buNone/>
            </a:pPr>
            <a:endParaRPr/>
          </a:p>
          <a:p>
            <a:pPr marL="0" lvl="0" indent="0" algn="l" rtl="0">
              <a:spcBef>
                <a:spcPts val="0"/>
              </a:spcBef>
              <a:spcAft>
                <a:spcPts val="0"/>
              </a:spcAft>
              <a:buNone/>
            </a:pPr>
            <a:r>
              <a:rPr lang="en"/>
              <a:t>In data science, having an understanding of statistics can help you greatly since you can deduce how random or how normal the data you have is. We also use a lot of models that are based on distributions, so there is a need to understand what they 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cce46e80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cce46e80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data and distributions, there are certain measures (or statistics) that we commonly use in data analysis.</a:t>
            </a:r>
            <a:endParaRPr/>
          </a:p>
          <a:p>
            <a:pPr marL="0" lvl="0" indent="0" algn="l" rtl="0">
              <a:spcBef>
                <a:spcPts val="0"/>
              </a:spcBef>
              <a:spcAft>
                <a:spcPts val="0"/>
              </a:spcAft>
              <a:buNone/>
            </a:pPr>
            <a:r>
              <a:rPr lang="en"/>
              <a:t>The first are the measures of central tendency. These measures give the location of the data in the distribution and gives us an idea of what the most common observation looks like. These measures are your mean, median and mode.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ce46e80e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ce46e80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mean is your arithmetic average wherein you simply take the sum of all values and divide it by the total number of values. This is normally a good metric for comparison and reporting when your data is normally distributed.</a:t>
            </a:r>
            <a:endParaRPr/>
          </a:p>
          <a:p>
            <a:pPr marL="0" lvl="0" indent="0" algn="l" rtl="0">
              <a:spcBef>
                <a:spcPts val="0"/>
              </a:spcBef>
              <a:spcAft>
                <a:spcPts val="0"/>
              </a:spcAft>
              <a:buNone/>
            </a:pPr>
            <a:endParaRPr/>
          </a:p>
          <a:p>
            <a:pPr marL="0" lvl="0" indent="0" algn="l" rtl="0">
              <a:spcBef>
                <a:spcPts val="0"/>
              </a:spcBef>
              <a:spcAft>
                <a:spcPts val="0"/>
              </a:spcAft>
              <a:buNone/>
            </a:pPr>
            <a:r>
              <a:rPr lang="en"/>
              <a:t>The median is the middle value of your distribution -- it’s the middle value when the data is ordered. Also known as the 50th percentile. The median is a better reference of the most common value if your distribution is skewed or imbalanced. Both the mean and the median are used for quantitative data.</a:t>
            </a:r>
            <a:endParaRPr/>
          </a:p>
          <a:p>
            <a:pPr marL="0" lvl="0" indent="0" algn="l" rtl="0">
              <a:spcBef>
                <a:spcPts val="0"/>
              </a:spcBef>
              <a:spcAft>
                <a:spcPts val="0"/>
              </a:spcAft>
              <a:buNone/>
            </a:pPr>
            <a:endParaRPr/>
          </a:p>
          <a:p>
            <a:pPr marL="0" lvl="0" indent="0" algn="l" rtl="0">
              <a:spcBef>
                <a:spcPts val="0"/>
              </a:spcBef>
              <a:spcAft>
                <a:spcPts val="0"/>
              </a:spcAft>
              <a:buNone/>
            </a:pPr>
            <a:r>
              <a:rPr lang="en"/>
              <a:t>For categorical data, the measure for central tendency is called the mode. It basically gives you the most frequently occuring value in the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600"/>
              <a:buNone/>
              <a:defRPr sz="2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0" y="2828325"/>
            <a:ext cx="9171600" cy="0"/>
          </a:xfrm>
          <a:prstGeom prst="straightConnector1">
            <a:avLst/>
          </a:prstGeom>
          <a:noFill/>
          <a:ln w="28575" cap="flat" cmpd="sng">
            <a:solidFill>
              <a:schemeClr val="dk1"/>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 name="Google Shape;49;p1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dk1"/>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1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with caption"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ith caption 1">
  <p:cSld name="SECTION_HEADER_3">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752375"/>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txBox="1">
            <a:spLocks noGrp="1"/>
          </p:cNvSpPr>
          <p:nvPr>
            <p:ph type="subTitle" idx="1"/>
          </p:nvPr>
        </p:nvSpPr>
        <p:spPr>
          <a:xfrm>
            <a:off x="311700" y="343565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7"/>
          <p:cNvSpPr/>
          <p:nvPr/>
        </p:nvSpPr>
        <p:spPr>
          <a:xfrm>
            <a:off x="-150" y="0"/>
            <a:ext cx="9144000" cy="10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8"/>
          <p:cNvSpPr/>
          <p:nvPr/>
        </p:nvSpPr>
        <p:spPr>
          <a:xfrm>
            <a:off x="-150" y="0"/>
            <a:ext cx="9144000" cy="10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a:off x="-150" y="0"/>
            <a:ext cx="9144000" cy="10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arrow Title only">
  <p:cSld name="TITLE_ONLY_1">
    <p:spTree>
      <p:nvGrpSpPr>
        <p:cNvPr id="1" name="Shape 43"/>
        <p:cNvGrpSpPr/>
        <p:nvPr/>
      </p:nvGrpSpPr>
      <p:grpSpPr>
        <a:xfrm>
          <a:off x="0" y="0"/>
          <a:ext cx="0" cy="0"/>
          <a:chOff x="0" y="0"/>
          <a:chExt cx="0" cy="0"/>
        </a:xfrm>
      </p:grpSpPr>
      <p:sp>
        <p:nvSpPr>
          <p:cNvPr id="44" name="Google Shape;44;p10"/>
          <p:cNvSpPr/>
          <p:nvPr/>
        </p:nvSpPr>
        <p:spPr>
          <a:xfrm>
            <a:off x="-150" y="0"/>
            <a:ext cx="9144000" cy="67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0"/>
          <p:cNvSpPr txBox="1">
            <a:spLocks noGrp="1"/>
          </p:cNvSpPr>
          <p:nvPr>
            <p:ph type="title"/>
          </p:nvPr>
        </p:nvSpPr>
        <p:spPr>
          <a:xfrm>
            <a:off x="311700" y="50850"/>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1pPr>
            <a:lvl2pPr lvl="1">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2pPr>
            <a:lvl3pPr lvl="2">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3pPr>
            <a:lvl4pPr lvl="3">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4pPr>
            <a:lvl5pPr lvl="4">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5pPr>
            <a:lvl6pPr lvl="5">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6pPr>
            <a:lvl7pPr lvl="6">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7pPr>
            <a:lvl8pPr lvl="7">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8pPr>
            <a:lvl9pPr lvl="8">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DATA100</a:t>
            </a:r>
            <a:endParaRPr/>
          </a:p>
          <a:p>
            <a:pPr marL="0" lvl="0" indent="0" algn="l" rtl="0">
              <a:spcBef>
                <a:spcPts val="0"/>
              </a:spcBef>
              <a:spcAft>
                <a:spcPts val="0"/>
              </a:spcAft>
              <a:buNone/>
            </a:pPr>
            <a:r>
              <a:rPr lang="en" sz="3600" b="0"/>
              <a:t>Principles of Data Science</a:t>
            </a:r>
            <a:endParaRPr sz="3600" b="0"/>
          </a:p>
        </p:txBody>
      </p:sp>
      <p:sp>
        <p:nvSpPr>
          <p:cNvPr id="77" name="Google Shape;77;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Comparing the Measures</a:t>
            </a:r>
            <a:endParaRPr/>
          </a:p>
        </p:txBody>
      </p:sp>
      <p:pic>
        <p:nvPicPr>
          <p:cNvPr id="185" name="Google Shape;185;p27"/>
          <p:cNvPicPr preferRelativeResize="0"/>
          <p:nvPr/>
        </p:nvPicPr>
        <p:blipFill>
          <a:blip r:embed="rId3">
            <a:alphaModFix/>
          </a:blip>
          <a:stretch>
            <a:fillRect/>
          </a:stretch>
        </p:blipFill>
        <p:spPr>
          <a:xfrm>
            <a:off x="898700" y="1441075"/>
            <a:ext cx="7346600" cy="311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spread out are the values in the data</a:t>
            </a:r>
            <a:endParaRPr/>
          </a:p>
          <a:p>
            <a:pPr marL="0" lvl="0" indent="0" algn="l" rtl="0">
              <a:spcBef>
                <a:spcPts val="1600"/>
              </a:spcBef>
              <a:spcAft>
                <a:spcPts val="0"/>
              </a:spcAft>
              <a:buNone/>
            </a:pPr>
            <a:r>
              <a:rPr lang="en" sz="2400" b="1">
                <a:solidFill>
                  <a:srgbClr val="FFFFFF"/>
                </a:solidFill>
                <a:highlight>
                  <a:schemeClr val="accent5"/>
                </a:highlight>
              </a:rPr>
              <a:t>  Types of Measures</a:t>
            </a:r>
            <a:r>
              <a:rPr lang="en" sz="2400" b="1">
                <a:solidFill>
                  <a:schemeClr val="accent5"/>
                </a:solidFill>
                <a:highlight>
                  <a:schemeClr val="accent5"/>
                </a:highlight>
              </a:rPr>
              <a:t> .</a:t>
            </a:r>
            <a:endParaRPr sz="2400" b="1">
              <a:solidFill>
                <a:schemeClr val="accent5"/>
              </a:solidFill>
              <a:highlight>
                <a:schemeClr val="accent5"/>
              </a:highlight>
            </a:endParaRPr>
          </a:p>
          <a:p>
            <a:pPr marL="457200" lvl="0" indent="-342900" algn="l" rtl="0">
              <a:spcBef>
                <a:spcPts val="1600"/>
              </a:spcBef>
              <a:spcAft>
                <a:spcPts val="0"/>
              </a:spcAft>
              <a:buSzPts val="1800"/>
              <a:buChar char="●"/>
            </a:pPr>
            <a:r>
              <a:rPr lang="en"/>
              <a:t>Range</a:t>
            </a:r>
            <a:endParaRPr/>
          </a:p>
          <a:p>
            <a:pPr marL="457200" lvl="0" indent="-342900" algn="l" rtl="0">
              <a:spcBef>
                <a:spcPts val="0"/>
              </a:spcBef>
              <a:spcAft>
                <a:spcPts val="0"/>
              </a:spcAft>
              <a:buSzPts val="1800"/>
              <a:buChar char="●"/>
            </a:pPr>
            <a:r>
              <a:rPr lang="en"/>
              <a:t>Variance</a:t>
            </a:r>
            <a:endParaRPr/>
          </a:p>
        </p:txBody>
      </p:sp>
      <p:sp>
        <p:nvSpPr>
          <p:cNvPr id="191" name="Google Shape;191;p2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Measures of Dispersion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Measures of Dispersion</a:t>
            </a:r>
            <a:endParaRPr/>
          </a:p>
        </p:txBody>
      </p:sp>
      <p:sp>
        <p:nvSpPr>
          <p:cNvPr id="197" name="Google Shape;197;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Range</a:t>
            </a:r>
            <a:endParaRPr sz="2000" b="1">
              <a:solidFill>
                <a:schemeClr val="accent5"/>
              </a:solidFill>
            </a:endParaRPr>
          </a:p>
          <a:p>
            <a:pPr marL="457200" lvl="0" indent="-342900" algn="l" rtl="0">
              <a:spcBef>
                <a:spcPts val="0"/>
              </a:spcBef>
              <a:spcAft>
                <a:spcPts val="0"/>
              </a:spcAft>
              <a:buSzPts val="1800"/>
              <a:buChar char="●"/>
            </a:pPr>
            <a:r>
              <a:rPr lang="en" sz="1800"/>
              <a:t>Simplest measure</a:t>
            </a:r>
            <a:endParaRPr sz="1800"/>
          </a:p>
          <a:p>
            <a:pPr marL="457200" lvl="0" indent="-342900" algn="l" rtl="0">
              <a:spcBef>
                <a:spcPts val="0"/>
              </a:spcBef>
              <a:spcAft>
                <a:spcPts val="0"/>
              </a:spcAft>
              <a:buSzPts val="1800"/>
              <a:buChar char="●"/>
            </a:pPr>
            <a:r>
              <a:rPr lang="en" sz="1800"/>
              <a:t>Difference between the largest and smallest values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i="1"/>
              <a:t>An unusually wide range (extreme minimum and maximum values) requires further investigation.</a:t>
            </a:r>
            <a:endParaRPr sz="1800" i="1"/>
          </a:p>
          <a:p>
            <a:pPr marL="0" lvl="0" indent="0" algn="l" rtl="0">
              <a:spcBef>
                <a:spcPts val="0"/>
              </a:spcBef>
              <a:spcAft>
                <a:spcPts val="0"/>
              </a:spcAft>
              <a:buNone/>
            </a:pPr>
            <a:endParaRPr sz="1800"/>
          </a:p>
        </p:txBody>
      </p:sp>
      <p:sp>
        <p:nvSpPr>
          <p:cNvPr id="198" name="Google Shape;198;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Variance</a:t>
            </a:r>
            <a:endParaRPr sz="2000" b="1">
              <a:solidFill>
                <a:schemeClr val="accent5"/>
              </a:solidFill>
            </a:endParaRPr>
          </a:p>
          <a:p>
            <a:pPr marL="457200" lvl="0" indent="-342900" algn="l" rtl="0">
              <a:spcBef>
                <a:spcPts val="0"/>
              </a:spcBef>
              <a:spcAft>
                <a:spcPts val="0"/>
              </a:spcAft>
              <a:buSzPts val="1800"/>
              <a:buChar char="●"/>
            </a:pPr>
            <a:r>
              <a:rPr lang="en" sz="1800"/>
              <a:t>Average squared differences from the mean</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2000" b="1">
                <a:solidFill>
                  <a:schemeClr val="accent5"/>
                </a:solidFill>
              </a:rPr>
              <a:t>Standard deviation</a:t>
            </a:r>
            <a:endParaRPr sz="2000" b="1">
              <a:solidFill>
                <a:schemeClr val="accent5"/>
              </a:solidFill>
            </a:endParaRPr>
          </a:p>
          <a:p>
            <a:pPr marL="457200" lvl="0" indent="-342900" algn="l" rtl="0">
              <a:spcBef>
                <a:spcPts val="0"/>
              </a:spcBef>
              <a:spcAft>
                <a:spcPts val="0"/>
              </a:spcAft>
              <a:buSzPts val="1800"/>
              <a:buChar char="●"/>
            </a:pPr>
            <a:r>
              <a:rPr lang="en" sz="1800"/>
              <a:t>How different is it from the mean?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2821350"/>
            <a:ext cx="8520600" cy="9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do we need to understand the distributions of data?</a:t>
            </a:r>
            <a:endParaRPr/>
          </a:p>
        </p:txBody>
      </p:sp>
      <p:pic>
        <p:nvPicPr>
          <p:cNvPr id="204" name="Google Shape;204;p30"/>
          <p:cNvPicPr preferRelativeResize="0"/>
          <p:nvPr/>
        </p:nvPicPr>
        <p:blipFill>
          <a:blip r:embed="rId3">
            <a:alphaModFix/>
          </a:blip>
          <a:stretch>
            <a:fillRect/>
          </a:stretch>
        </p:blipFill>
        <p:spPr>
          <a:xfrm>
            <a:off x="2940288" y="373788"/>
            <a:ext cx="3263432" cy="2447574"/>
          </a:xfrm>
          <a:prstGeom prst="rect">
            <a:avLst/>
          </a:prstGeom>
          <a:noFill/>
          <a:ln>
            <a:noFill/>
          </a:ln>
        </p:spPr>
      </p:pic>
      <p:sp>
        <p:nvSpPr>
          <p:cNvPr id="205" name="Google Shape;205;p30"/>
          <p:cNvSpPr txBox="1">
            <a:spLocks noGrp="1"/>
          </p:cNvSpPr>
          <p:nvPr>
            <p:ph type="subTitle" idx="1"/>
          </p:nvPr>
        </p:nvSpPr>
        <p:spPr>
          <a:xfrm>
            <a:off x="311688" y="37921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Most statistical tests and analytical methods are based on the assumption that data follows a certain type of distribution.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311752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errors are common.</a:t>
            </a:r>
            <a:endParaRPr/>
          </a:p>
        </p:txBody>
      </p:sp>
      <p:sp>
        <p:nvSpPr>
          <p:cNvPr id="211" name="Google Shape;211;p31"/>
          <p:cNvSpPr txBox="1">
            <a:spLocks noGrp="1"/>
          </p:cNvSpPr>
          <p:nvPr>
            <p:ph type="subTitle" idx="1"/>
          </p:nvPr>
        </p:nvSpPr>
        <p:spPr>
          <a:xfrm>
            <a:off x="311700" y="38008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collected from various sources are far from perfect.</a:t>
            </a:r>
            <a:endParaRPr/>
          </a:p>
        </p:txBody>
      </p:sp>
      <p:pic>
        <p:nvPicPr>
          <p:cNvPr id="212" name="Google Shape;212;p31"/>
          <p:cNvPicPr preferRelativeResize="0"/>
          <p:nvPr/>
        </p:nvPicPr>
        <p:blipFill>
          <a:blip r:embed="rId3">
            <a:alphaModFix/>
          </a:blip>
          <a:stretch>
            <a:fillRect/>
          </a:stretch>
        </p:blipFill>
        <p:spPr>
          <a:xfrm>
            <a:off x="2737074" y="550100"/>
            <a:ext cx="3669844" cy="2752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11700" y="28674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cleaning takes up ~50% of the time.</a:t>
            </a:r>
            <a:endParaRPr/>
          </a:p>
        </p:txBody>
      </p:sp>
      <p:sp>
        <p:nvSpPr>
          <p:cNvPr id="218" name="Google Shape;218;p32"/>
          <p:cNvSpPr txBox="1">
            <a:spLocks noGrp="1"/>
          </p:cNvSpPr>
          <p:nvPr>
            <p:ph type="subTitle" idx="1"/>
          </p:nvPr>
        </p:nvSpPr>
        <p:spPr>
          <a:xfrm>
            <a:off x="311700" y="37092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Since data is not perfect and data science is all about using data from various sources, cleaning and processing data for analysis takes up a lot of time.</a:t>
            </a:r>
            <a:endParaRPr sz="2000"/>
          </a:p>
        </p:txBody>
      </p:sp>
      <p:pic>
        <p:nvPicPr>
          <p:cNvPr id="219" name="Google Shape;219;p32"/>
          <p:cNvPicPr preferRelativeResize="0"/>
          <p:nvPr/>
        </p:nvPicPr>
        <p:blipFill>
          <a:blip r:embed="rId3">
            <a:alphaModFix/>
          </a:blip>
          <a:stretch>
            <a:fillRect/>
          </a:stretch>
        </p:blipFill>
        <p:spPr>
          <a:xfrm>
            <a:off x="2488912" y="115025"/>
            <a:ext cx="4166176" cy="3124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Data Problems</a:t>
            </a:r>
            <a:endParaRPr/>
          </a:p>
        </p:txBody>
      </p:sp>
      <p:sp>
        <p:nvSpPr>
          <p:cNvPr id="225" name="Google Shape;22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Input errors</a:t>
            </a:r>
            <a:endParaRPr/>
          </a:p>
          <a:p>
            <a:pPr marL="457200" lvl="0" indent="-342900" algn="l" rtl="0">
              <a:spcBef>
                <a:spcPts val="0"/>
              </a:spcBef>
              <a:spcAft>
                <a:spcPts val="0"/>
              </a:spcAft>
              <a:buSzPts val="1800"/>
              <a:buChar char="✘"/>
            </a:pPr>
            <a:r>
              <a:rPr lang="en"/>
              <a:t>Missing values</a:t>
            </a:r>
            <a:endParaRPr/>
          </a:p>
          <a:p>
            <a:pPr marL="457200" lvl="0" indent="-342900" algn="l" rtl="0">
              <a:spcBef>
                <a:spcPts val="0"/>
              </a:spcBef>
              <a:spcAft>
                <a:spcPts val="0"/>
              </a:spcAft>
              <a:buSzPts val="1800"/>
              <a:buChar char="✘"/>
            </a:pPr>
            <a:r>
              <a:rPr lang="en"/>
              <a:t>Duplicate records</a:t>
            </a:r>
            <a:endParaRPr/>
          </a:p>
          <a:p>
            <a:pPr marL="457200" lvl="0" indent="-342900" algn="l" rtl="0">
              <a:spcBef>
                <a:spcPts val="0"/>
              </a:spcBef>
              <a:spcAft>
                <a:spcPts val="0"/>
              </a:spcAft>
              <a:buSzPts val="1800"/>
              <a:buChar char="✘"/>
            </a:pPr>
            <a:r>
              <a:rPr lang="en"/>
              <a:t>Formatting issues</a:t>
            </a:r>
            <a:br>
              <a:rPr lang="en"/>
            </a:br>
            <a:r>
              <a:rPr lang="en"/>
              <a:t>	</a:t>
            </a:r>
            <a:r>
              <a:rPr lang="en" b="1"/>
              <a:t>mm/dd/yyyy</a:t>
            </a:r>
            <a:r>
              <a:rPr lang="en"/>
              <a:t> vs</a:t>
            </a:r>
            <a:r>
              <a:rPr lang="en" b="1"/>
              <a:t> yyyy/mm/dd</a:t>
            </a:r>
            <a:r>
              <a:rPr lang="en"/>
              <a:t> </a:t>
            </a:r>
            <a:endParaRPr/>
          </a:p>
          <a:p>
            <a:pPr marL="457200" lvl="0" indent="-342900" algn="l" rtl="0">
              <a:spcBef>
                <a:spcPts val="1000"/>
              </a:spcBef>
              <a:spcAft>
                <a:spcPts val="0"/>
              </a:spcAft>
              <a:buSzPts val="1800"/>
              <a:buChar char="✘"/>
            </a:pPr>
            <a:r>
              <a:rPr lang="en"/>
              <a:t>Varying representation</a:t>
            </a:r>
            <a:br>
              <a:rPr lang="en"/>
            </a:br>
            <a:r>
              <a:rPr lang="en"/>
              <a:t>	</a:t>
            </a:r>
            <a:r>
              <a:rPr lang="en" b="1"/>
              <a:t>January</a:t>
            </a:r>
            <a:r>
              <a:rPr lang="en"/>
              <a:t> vs </a:t>
            </a:r>
            <a:r>
              <a:rPr lang="en" b="1"/>
              <a:t>Jan</a:t>
            </a:r>
            <a:r>
              <a:rPr lang="en"/>
              <a:t> vs </a:t>
            </a:r>
            <a:r>
              <a:rPr lang="en" b="1"/>
              <a:t>1 </a:t>
            </a:r>
            <a:r>
              <a:rPr lang="en"/>
              <a:t>vs </a:t>
            </a:r>
            <a:r>
              <a:rPr lang="en" b="1"/>
              <a:t>01</a:t>
            </a:r>
            <a:r>
              <a:rPr lang="en"/>
              <a:t> </a:t>
            </a:r>
            <a:endParaRPr/>
          </a:p>
          <a:p>
            <a:pPr marL="0" lvl="0" indent="0" algn="l" rtl="0">
              <a:spcBef>
                <a:spcPts val="1600"/>
              </a:spcBef>
              <a:spcAft>
                <a:spcPts val="1600"/>
              </a:spcAft>
              <a:buNone/>
            </a:pPr>
            <a:r>
              <a:rPr lang="en" b="1">
                <a:solidFill>
                  <a:schemeClr val="accent5"/>
                </a:solidFill>
              </a:rPr>
              <a:t>… and many more!!!</a:t>
            </a:r>
            <a:endParaRPr b="1">
              <a:solidFill>
                <a:schemeClr val="accent5"/>
              </a:solidFill>
            </a:endParaRPr>
          </a:p>
        </p:txBody>
      </p:sp>
      <p:pic>
        <p:nvPicPr>
          <p:cNvPr id="226" name="Google Shape;226;p33"/>
          <p:cNvPicPr preferRelativeResize="0"/>
          <p:nvPr/>
        </p:nvPicPr>
        <p:blipFill>
          <a:blip r:embed="rId3">
            <a:alphaModFix/>
          </a:blip>
          <a:stretch>
            <a:fillRect/>
          </a:stretch>
        </p:blipFill>
        <p:spPr>
          <a:xfrm>
            <a:off x="5810825" y="2357874"/>
            <a:ext cx="3021476" cy="2266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311700" y="2913825"/>
            <a:ext cx="8520600" cy="9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there a catch-all way to clean data?</a:t>
            </a:r>
            <a:endParaRPr/>
          </a:p>
        </p:txBody>
      </p:sp>
      <p:pic>
        <p:nvPicPr>
          <p:cNvPr id="232" name="Google Shape;232;p34"/>
          <p:cNvPicPr preferRelativeResize="0"/>
          <p:nvPr/>
        </p:nvPicPr>
        <p:blipFill>
          <a:blip r:embed="rId3">
            <a:alphaModFix/>
          </a:blip>
          <a:stretch>
            <a:fillRect/>
          </a:stretch>
        </p:blipFill>
        <p:spPr>
          <a:xfrm>
            <a:off x="2940275" y="466263"/>
            <a:ext cx="3263432" cy="2447574"/>
          </a:xfrm>
          <a:prstGeom prst="rect">
            <a:avLst/>
          </a:prstGeom>
          <a:noFill/>
          <a:ln>
            <a:noFill/>
          </a:ln>
        </p:spPr>
      </p:pic>
      <p:sp>
        <p:nvSpPr>
          <p:cNvPr id="233" name="Google Shape;233;p34"/>
          <p:cNvSpPr txBox="1">
            <a:spLocks noGrp="1"/>
          </p:cNvSpPr>
          <p:nvPr>
            <p:ph type="subTitle" idx="1"/>
          </p:nvPr>
        </p:nvSpPr>
        <p:spPr>
          <a:xfrm>
            <a:off x="311675" y="37504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Straightforward answer, </a:t>
            </a:r>
            <a:r>
              <a:rPr lang="en" sz="2000" b="1">
                <a:solidFill>
                  <a:schemeClr val="accent5"/>
                </a:solidFill>
              </a:rPr>
              <a:t>NO</a:t>
            </a:r>
            <a:r>
              <a:rPr lang="en" sz="2000"/>
              <a:t>.</a:t>
            </a:r>
            <a:endParaRPr sz="2000"/>
          </a:p>
          <a:p>
            <a:pPr marL="0" lvl="0" indent="0" algn="ctr" rtl="0">
              <a:spcBef>
                <a:spcPts val="0"/>
              </a:spcBef>
              <a:spcAft>
                <a:spcPts val="0"/>
              </a:spcAft>
              <a:buNone/>
            </a:pPr>
            <a:r>
              <a:rPr lang="en" sz="2000"/>
              <a:t>But there can be guiding principles.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311700" y="28674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cleaning is a science and an art!</a:t>
            </a:r>
            <a:endParaRPr/>
          </a:p>
        </p:txBody>
      </p:sp>
      <p:sp>
        <p:nvSpPr>
          <p:cNvPr id="239" name="Google Shape;239;p35"/>
          <p:cNvSpPr txBox="1">
            <a:spLocks noGrp="1"/>
          </p:cNvSpPr>
          <p:nvPr>
            <p:ph type="subTitle" idx="1"/>
          </p:nvPr>
        </p:nvSpPr>
        <p:spPr>
          <a:xfrm>
            <a:off x="311700" y="37092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There are common steps and repeatable steps you can take to clean data but it is highly </a:t>
            </a:r>
            <a:r>
              <a:rPr lang="en" sz="1900" b="1">
                <a:solidFill>
                  <a:schemeClr val="accent5"/>
                </a:solidFill>
              </a:rPr>
              <a:t>dependent</a:t>
            </a:r>
            <a:r>
              <a:rPr lang="en" sz="1900"/>
              <a:t> on the </a:t>
            </a:r>
            <a:r>
              <a:rPr lang="en" sz="1900" b="1">
                <a:solidFill>
                  <a:schemeClr val="accent5"/>
                </a:solidFill>
              </a:rPr>
              <a:t>data</a:t>
            </a:r>
            <a:r>
              <a:rPr lang="en" sz="1900"/>
              <a:t> and the </a:t>
            </a:r>
            <a:r>
              <a:rPr lang="en" sz="1900" b="1">
                <a:solidFill>
                  <a:schemeClr val="accent5"/>
                </a:solidFill>
              </a:rPr>
              <a:t>analysis</a:t>
            </a:r>
            <a:r>
              <a:rPr lang="en" sz="1900"/>
              <a:t> to be done!</a:t>
            </a:r>
            <a:endParaRPr sz="1900"/>
          </a:p>
        </p:txBody>
      </p:sp>
      <p:pic>
        <p:nvPicPr>
          <p:cNvPr id="240" name="Google Shape;240;p35"/>
          <p:cNvPicPr preferRelativeResize="0"/>
          <p:nvPr/>
        </p:nvPicPr>
        <p:blipFill>
          <a:blip r:embed="rId3">
            <a:alphaModFix/>
          </a:blip>
          <a:stretch>
            <a:fillRect/>
          </a:stretch>
        </p:blipFill>
        <p:spPr>
          <a:xfrm>
            <a:off x="2488912" y="115025"/>
            <a:ext cx="4166176" cy="3124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B4E6DC"/>
                </a:solidFill>
              </a:rPr>
              <a:t>The </a:t>
            </a:r>
            <a:r>
              <a:rPr lang="en"/>
              <a:t>model</a:t>
            </a:r>
            <a:r>
              <a:rPr lang="en">
                <a:solidFill>
                  <a:srgbClr val="B4E6DC"/>
                </a:solidFill>
              </a:rPr>
              <a:t> is only as good as the </a:t>
            </a:r>
            <a:r>
              <a:rPr lang="en"/>
              <a:t>data</a:t>
            </a:r>
            <a:r>
              <a:rPr lang="en">
                <a:solidFill>
                  <a:srgbClr val="B4E6DC"/>
                </a:solidFill>
              </a:rPr>
              <a:t>.</a:t>
            </a:r>
            <a:endParaRPr>
              <a:solidFill>
                <a:srgbClr val="B4E6D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Project Cycle</a:t>
            </a:r>
            <a:endParaRPr/>
          </a:p>
        </p:txBody>
      </p:sp>
      <p:grpSp>
        <p:nvGrpSpPr>
          <p:cNvPr id="83" name="Google Shape;83;p19"/>
          <p:cNvGrpSpPr/>
          <p:nvPr/>
        </p:nvGrpSpPr>
        <p:grpSpPr>
          <a:xfrm>
            <a:off x="788300" y="1320812"/>
            <a:ext cx="7567404" cy="590848"/>
            <a:chOff x="444182" y="438789"/>
            <a:chExt cx="7567404" cy="731700"/>
          </a:xfrm>
        </p:grpSpPr>
        <p:sp>
          <p:nvSpPr>
            <p:cNvPr id="84" name="Google Shape;84;p19"/>
            <p:cNvSpPr txBox="1"/>
            <p:nvPr/>
          </p:nvSpPr>
          <p:spPr>
            <a:xfrm>
              <a:off x="444182" y="488975"/>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85631"/>
                  </a:solidFill>
                  <a:latin typeface="Karla"/>
                  <a:ea typeface="Karla"/>
                  <a:cs typeface="Karla"/>
                  <a:sym typeface="Karla"/>
                </a:rPr>
                <a:t>Problem</a:t>
              </a:r>
              <a:endParaRPr sz="3600">
                <a:solidFill>
                  <a:srgbClr val="085631"/>
                </a:solidFill>
                <a:latin typeface="Karla"/>
                <a:ea typeface="Karla"/>
                <a:cs typeface="Karla"/>
                <a:sym typeface="Karla"/>
              </a:endParaRPr>
            </a:p>
          </p:txBody>
        </p:sp>
        <p:sp>
          <p:nvSpPr>
            <p:cNvPr id="85" name="Google Shape;85;p19"/>
            <p:cNvSpPr/>
            <p:nvPr/>
          </p:nvSpPr>
          <p:spPr>
            <a:xfrm>
              <a:off x="2789785" y="438789"/>
              <a:ext cx="5221800" cy="731700"/>
            </a:xfrm>
            <a:prstGeom prst="rect">
              <a:avLst/>
            </a:prstGeom>
            <a:solidFill>
              <a:srgbClr val="08563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86" name="Google Shape;86;p19"/>
            <p:cNvSpPr txBox="1"/>
            <p:nvPr/>
          </p:nvSpPr>
          <p:spPr>
            <a:xfrm>
              <a:off x="2914389" y="523065"/>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Start with a question that you want to answer or a problem you want to solve</a:t>
              </a:r>
              <a:endParaRPr>
                <a:solidFill>
                  <a:srgbClr val="FFFFFF"/>
                </a:solidFill>
                <a:latin typeface="Karla"/>
                <a:ea typeface="Karla"/>
                <a:cs typeface="Karla"/>
                <a:sym typeface="Karla"/>
              </a:endParaRPr>
            </a:p>
          </p:txBody>
        </p:sp>
      </p:grpSp>
      <p:grpSp>
        <p:nvGrpSpPr>
          <p:cNvPr id="87" name="Google Shape;87;p19"/>
          <p:cNvGrpSpPr/>
          <p:nvPr/>
        </p:nvGrpSpPr>
        <p:grpSpPr>
          <a:xfrm>
            <a:off x="788300" y="2034925"/>
            <a:ext cx="7567499" cy="590848"/>
            <a:chOff x="444181" y="1323140"/>
            <a:chExt cx="7567499" cy="731700"/>
          </a:xfrm>
        </p:grpSpPr>
        <p:sp>
          <p:nvSpPr>
            <p:cNvPr id="88" name="Google Shape;88;p19"/>
            <p:cNvSpPr txBox="1"/>
            <p:nvPr/>
          </p:nvSpPr>
          <p:spPr>
            <a:xfrm>
              <a:off x="444181" y="1373357"/>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140"/>
                  </a:solidFill>
                  <a:latin typeface="Karla"/>
                  <a:ea typeface="Karla"/>
                  <a:cs typeface="Karla"/>
                  <a:sym typeface="Karla"/>
                </a:rPr>
                <a:t>Data</a:t>
              </a:r>
              <a:endParaRPr sz="3600">
                <a:solidFill>
                  <a:srgbClr val="0B7140"/>
                </a:solidFill>
                <a:latin typeface="Karla"/>
                <a:ea typeface="Karla"/>
                <a:cs typeface="Karla"/>
                <a:sym typeface="Karla"/>
              </a:endParaRPr>
            </a:p>
          </p:txBody>
        </p:sp>
        <p:sp>
          <p:nvSpPr>
            <p:cNvPr id="89" name="Google Shape;89;p19"/>
            <p:cNvSpPr/>
            <p:nvPr/>
          </p:nvSpPr>
          <p:spPr>
            <a:xfrm>
              <a:off x="2789781" y="1323140"/>
              <a:ext cx="5221800" cy="731700"/>
            </a:xfrm>
            <a:prstGeom prst="rect">
              <a:avLst/>
            </a:prstGeom>
            <a:solidFill>
              <a:srgbClr val="0B714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90" name="Google Shape;90;p19"/>
            <p:cNvSpPr txBox="1"/>
            <p:nvPr/>
          </p:nvSpPr>
          <p:spPr>
            <a:xfrm>
              <a:off x="2914380" y="1529734"/>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Maximize the potential of available data from various sources or collect your own</a:t>
              </a:r>
              <a:endParaRPr>
                <a:solidFill>
                  <a:srgbClr val="FFFFFF"/>
                </a:solidFill>
                <a:latin typeface="Karla"/>
                <a:ea typeface="Karla"/>
                <a:cs typeface="Karla"/>
                <a:sym typeface="Karla"/>
              </a:endParaRPr>
            </a:p>
          </p:txBody>
        </p:sp>
      </p:grpSp>
      <p:grpSp>
        <p:nvGrpSpPr>
          <p:cNvPr id="91" name="Google Shape;91;p19"/>
          <p:cNvGrpSpPr/>
          <p:nvPr/>
        </p:nvGrpSpPr>
        <p:grpSpPr>
          <a:xfrm>
            <a:off x="788300" y="2746425"/>
            <a:ext cx="7567498" cy="590848"/>
            <a:chOff x="444181" y="2204255"/>
            <a:chExt cx="7567498" cy="731700"/>
          </a:xfrm>
        </p:grpSpPr>
        <p:sp>
          <p:nvSpPr>
            <p:cNvPr id="92" name="Google Shape;92;p19"/>
            <p:cNvSpPr txBox="1"/>
            <p:nvPr/>
          </p:nvSpPr>
          <p:spPr>
            <a:xfrm>
              <a:off x="444181" y="2254440"/>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743"/>
                  </a:solidFill>
                  <a:latin typeface="Karla"/>
                  <a:ea typeface="Karla"/>
                  <a:cs typeface="Karla"/>
                  <a:sym typeface="Karla"/>
                </a:rPr>
                <a:t>Explore</a:t>
              </a:r>
              <a:endParaRPr sz="3600">
                <a:solidFill>
                  <a:srgbClr val="0B7743"/>
                </a:solidFill>
                <a:latin typeface="Karla"/>
                <a:ea typeface="Karla"/>
                <a:cs typeface="Karla"/>
                <a:sym typeface="Karla"/>
              </a:endParaRPr>
            </a:p>
          </p:txBody>
        </p:sp>
        <p:sp>
          <p:nvSpPr>
            <p:cNvPr id="93" name="Google Shape;93;p19"/>
            <p:cNvSpPr/>
            <p:nvPr/>
          </p:nvSpPr>
          <p:spPr>
            <a:xfrm>
              <a:off x="2789780" y="2204255"/>
              <a:ext cx="5221800" cy="731700"/>
            </a:xfrm>
            <a:prstGeom prst="rect">
              <a:avLst/>
            </a:prstGeom>
            <a:solidFill>
              <a:srgbClr val="0B77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94" name="Google Shape;94;p19"/>
            <p:cNvSpPr txBox="1"/>
            <p:nvPr/>
          </p:nvSpPr>
          <p:spPr>
            <a:xfrm>
              <a:off x="2914379" y="2410818"/>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Understand the information embedded within the data</a:t>
              </a:r>
              <a:endParaRPr>
                <a:solidFill>
                  <a:srgbClr val="FFFFFF"/>
                </a:solidFill>
                <a:latin typeface="Karla"/>
                <a:ea typeface="Karla"/>
                <a:cs typeface="Karla"/>
                <a:sym typeface="Karla"/>
              </a:endParaRPr>
            </a:p>
          </p:txBody>
        </p:sp>
      </p:grpSp>
      <p:grpSp>
        <p:nvGrpSpPr>
          <p:cNvPr id="95" name="Google Shape;95;p19"/>
          <p:cNvGrpSpPr/>
          <p:nvPr/>
        </p:nvGrpSpPr>
        <p:grpSpPr>
          <a:xfrm>
            <a:off x="788300" y="3460550"/>
            <a:ext cx="7567498" cy="590848"/>
            <a:chOff x="444181" y="3088620"/>
            <a:chExt cx="7567498" cy="731700"/>
          </a:xfrm>
        </p:grpSpPr>
        <p:sp>
          <p:nvSpPr>
            <p:cNvPr id="96" name="Google Shape;96;p19"/>
            <p:cNvSpPr txBox="1"/>
            <p:nvPr/>
          </p:nvSpPr>
          <p:spPr>
            <a:xfrm>
              <a:off x="444181" y="3138806"/>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C8148"/>
                  </a:solidFill>
                  <a:latin typeface="Karla"/>
                  <a:ea typeface="Karla"/>
                  <a:cs typeface="Karla"/>
                  <a:sym typeface="Karla"/>
                </a:rPr>
                <a:t>Learn</a:t>
              </a:r>
              <a:endParaRPr sz="3600">
                <a:solidFill>
                  <a:srgbClr val="0C8148"/>
                </a:solidFill>
                <a:latin typeface="Karla"/>
                <a:ea typeface="Karla"/>
                <a:cs typeface="Karla"/>
                <a:sym typeface="Karla"/>
              </a:endParaRPr>
            </a:p>
          </p:txBody>
        </p:sp>
        <p:sp>
          <p:nvSpPr>
            <p:cNvPr id="97" name="Google Shape;97;p19"/>
            <p:cNvSpPr/>
            <p:nvPr/>
          </p:nvSpPr>
          <p:spPr>
            <a:xfrm>
              <a:off x="2789780" y="3088620"/>
              <a:ext cx="5221800" cy="731700"/>
            </a:xfrm>
            <a:prstGeom prst="rect">
              <a:avLst/>
            </a:prstGeom>
            <a:solidFill>
              <a:srgbClr val="0C814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98" name="Google Shape;98;p19"/>
            <p:cNvSpPr txBox="1"/>
            <p:nvPr/>
          </p:nvSpPr>
          <p:spPr>
            <a:xfrm>
              <a:off x="2914379" y="3295183"/>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Use statistical models, machine learning and other data mining techniques to find patterns faster</a:t>
              </a:r>
              <a:endParaRPr>
                <a:solidFill>
                  <a:srgbClr val="FFFFFF"/>
                </a:solidFill>
                <a:latin typeface="Karla"/>
                <a:ea typeface="Karla"/>
                <a:cs typeface="Karla"/>
                <a:sym typeface="Karla"/>
              </a:endParaRPr>
            </a:p>
          </p:txBody>
        </p:sp>
      </p:grpSp>
      <p:grpSp>
        <p:nvGrpSpPr>
          <p:cNvPr id="99" name="Google Shape;99;p19"/>
          <p:cNvGrpSpPr/>
          <p:nvPr/>
        </p:nvGrpSpPr>
        <p:grpSpPr>
          <a:xfrm>
            <a:off x="788298" y="4174675"/>
            <a:ext cx="7567499" cy="590848"/>
            <a:chOff x="444179" y="3972985"/>
            <a:chExt cx="7567499" cy="731700"/>
          </a:xfrm>
        </p:grpSpPr>
        <p:sp>
          <p:nvSpPr>
            <p:cNvPr id="100" name="Google Shape;100;p19"/>
            <p:cNvSpPr txBox="1"/>
            <p:nvPr/>
          </p:nvSpPr>
          <p:spPr>
            <a:xfrm>
              <a:off x="444179" y="4023202"/>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E9453"/>
                  </a:solidFill>
                  <a:latin typeface="Karla"/>
                  <a:ea typeface="Karla"/>
                  <a:cs typeface="Karla"/>
                  <a:sym typeface="Karla"/>
                </a:rPr>
                <a:t>Present</a:t>
              </a:r>
              <a:endParaRPr sz="3600">
                <a:solidFill>
                  <a:srgbClr val="0E9453"/>
                </a:solidFill>
                <a:latin typeface="Karla"/>
                <a:ea typeface="Karla"/>
                <a:cs typeface="Karla"/>
                <a:sym typeface="Karla"/>
              </a:endParaRPr>
            </a:p>
          </p:txBody>
        </p:sp>
        <p:sp>
          <p:nvSpPr>
            <p:cNvPr id="101" name="Google Shape;101;p19"/>
            <p:cNvSpPr/>
            <p:nvPr/>
          </p:nvSpPr>
          <p:spPr>
            <a:xfrm>
              <a:off x="2789779" y="3972985"/>
              <a:ext cx="5221800" cy="731700"/>
            </a:xfrm>
            <a:prstGeom prst="rect">
              <a:avLst/>
            </a:prstGeom>
            <a:solidFill>
              <a:srgbClr val="0E945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02" name="Google Shape;102;p19"/>
            <p:cNvSpPr txBox="1"/>
            <p:nvPr/>
          </p:nvSpPr>
          <p:spPr>
            <a:xfrm>
              <a:off x="2902978" y="4179549"/>
              <a:ext cx="51087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Effectively visualize and communicate the insights and knowledge derived from the data</a:t>
              </a:r>
              <a:endParaRPr>
                <a:solidFill>
                  <a:srgbClr val="FFFFFF"/>
                </a:solidFill>
                <a:latin typeface="Karla"/>
                <a:ea typeface="Karla"/>
                <a:cs typeface="Karla"/>
                <a:sym typeface="Karla"/>
              </a:endParaRPr>
            </a:p>
          </p:txBody>
        </p:sp>
      </p:grpSp>
      <p:sp>
        <p:nvSpPr>
          <p:cNvPr id="103" name="Google Shape;103;p19"/>
          <p:cNvSpPr/>
          <p:nvPr/>
        </p:nvSpPr>
        <p:spPr>
          <a:xfrm rot="2044330">
            <a:off x="6518098" y="117274"/>
            <a:ext cx="4079883" cy="562811"/>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DM Sans"/>
                <a:ea typeface="DM Sans"/>
                <a:cs typeface="DM Sans"/>
                <a:sym typeface="DM Sans"/>
              </a:rPr>
              <a:t>Recall</a:t>
            </a:r>
            <a:endParaRPr sz="1800">
              <a:solidFill>
                <a:schemeClr val="lt1"/>
              </a:solidFill>
              <a:latin typeface="DM Sans"/>
              <a:ea typeface="DM Sans"/>
              <a:cs typeface="DM Sans"/>
              <a:sym typeface="DM Sans"/>
            </a:endParaRPr>
          </a:p>
        </p:txBody>
      </p:sp>
      <p:sp>
        <p:nvSpPr>
          <p:cNvPr id="104" name="Google Shape;104;p19"/>
          <p:cNvSpPr/>
          <p:nvPr/>
        </p:nvSpPr>
        <p:spPr>
          <a:xfrm>
            <a:off x="888025" y="1977175"/>
            <a:ext cx="7688100" cy="6840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311700" y="28674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visuals or charts.</a:t>
            </a:r>
            <a:endParaRPr/>
          </a:p>
        </p:txBody>
      </p:sp>
      <p:sp>
        <p:nvSpPr>
          <p:cNvPr id="251" name="Google Shape;251;p37"/>
          <p:cNvSpPr txBox="1">
            <a:spLocks noGrp="1"/>
          </p:cNvSpPr>
          <p:nvPr>
            <p:ph type="subTitle" idx="1"/>
          </p:nvPr>
        </p:nvSpPr>
        <p:spPr>
          <a:xfrm>
            <a:off x="311700" y="37092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Exploratory visuals aid in locating errors and highlighting unusual patterns in the data.</a:t>
            </a:r>
            <a:endParaRPr sz="1900"/>
          </a:p>
        </p:txBody>
      </p:sp>
      <p:pic>
        <p:nvPicPr>
          <p:cNvPr id="252" name="Google Shape;252;p37"/>
          <p:cNvPicPr preferRelativeResize="0"/>
          <p:nvPr/>
        </p:nvPicPr>
        <p:blipFill>
          <a:blip r:embed="rId3">
            <a:alphaModFix/>
          </a:blip>
          <a:stretch>
            <a:fillRect/>
          </a:stretch>
        </p:blipFill>
        <p:spPr>
          <a:xfrm>
            <a:off x="2483086" y="0"/>
            <a:ext cx="4177824" cy="3133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311700" y="32945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pic>
        <p:nvPicPr>
          <p:cNvPr id="258" name="Google Shape;258;p38"/>
          <p:cNvPicPr preferRelativeResize="0"/>
          <p:nvPr/>
        </p:nvPicPr>
        <p:blipFill>
          <a:blip r:embed="rId3">
            <a:alphaModFix/>
          </a:blip>
          <a:stretch>
            <a:fillRect/>
          </a:stretch>
        </p:blipFill>
        <p:spPr>
          <a:xfrm>
            <a:off x="2940275" y="1007138"/>
            <a:ext cx="3263432" cy="2447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(some) Data Sources</a:t>
            </a:r>
            <a:endParaRPr/>
          </a:p>
        </p:txBody>
      </p:sp>
      <p:sp>
        <p:nvSpPr>
          <p:cNvPr id="110" name="Google Shape;110;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Collect your own</a:t>
            </a:r>
            <a:endParaRPr sz="2000" b="1"/>
          </a:p>
          <a:p>
            <a:pPr marL="457200" lvl="0" indent="-342900" algn="l" rtl="0">
              <a:spcBef>
                <a:spcPts val="0"/>
              </a:spcBef>
              <a:spcAft>
                <a:spcPts val="0"/>
              </a:spcAft>
              <a:buSzPts val="1800"/>
              <a:buChar char="●"/>
            </a:pPr>
            <a:r>
              <a:rPr lang="en" sz="1800"/>
              <a:t>Survey</a:t>
            </a:r>
            <a:endParaRPr sz="1800"/>
          </a:p>
          <a:p>
            <a:pPr marL="457200" lvl="0" indent="-342900" algn="l" rtl="0">
              <a:spcBef>
                <a:spcPts val="0"/>
              </a:spcBef>
              <a:spcAft>
                <a:spcPts val="0"/>
              </a:spcAft>
              <a:buSzPts val="1800"/>
              <a:buChar char="●"/>
            </a:pPr>
            <a:r>
              <a:rPr lang="en" sz="1800"/>
              <a:t>Sensors</a:t>
            </a:r>
            <a:endParaRPr sz="1800"/>
          </a:p>
          <a:p>
            <a:pPr marL="457200" lvl="0" indent="-342900" algn="l" rtl="0">
              <a:spcBef>
                <a:spcPts val="0"/>
              </a:spcBef>
              <a:spcAft>
                <a:spcPts val="0"/>
              </a:spcAft>
              <a:buSzPts val="1800"/>
              <a:buChar char="●"/>
            </a:pPr>
            <a:r>
              <a:rPr lang="en" sz="1800"/>
              <a:t>Field observations</a:t>
            </a:r>
            <a:endParaRPr sz="1800"/>
          </a:p>
          <a:p>
            <a:pPr marL="457200" lvl="0" indent="-342900" algn="l" rtl="0">
              <a:spcBef>
                <a:spcPts val="0"/>
              </a:spcBef>
              <a:spcAft>
                <a:spcPts val="0"/>
              </a:spcAft>
              <a:buSzPts val="1800"/>
              <a:buChar char="●"/>
            </a:pPr>
            <a:r>
              <a:rPr lang="en" sz="1800"/>
              <a:t>… and more!</a:t>
            </a:r>
            <a:endParaRPr sz="1800"/>
          </a:p>
        </p:txBody>
      </p:sp>
      <p:sp>
        <p:nvSpPr>
          <p:cNvPr id="111" name="Google Shape;111;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Acquire</a:t>
            </a:r>
            <a:endParaRPr sz="2000" b="1"/>
          </a:p>
          <a:p>
            <a:pPr marL="457200" lvl="0" indent="-342900" algn="l" rtl="0">
              <a:spcBef>
                <a:spcPts val="0"/>
              </a:spcBef>
              <a:spcAft>
                <a:spcPts val="0"/>
              </a:spcAft>
              <a:buSzPts val="1800"/>
              <a:buChar char="●"/>
            </a:pPr>
            <a:r>
              <a:rPr lang="en" sz="1800"/>
              <a:t>Open data websites</a:t>
            </a:r>
            <a:endParaRPr sz="1800"/>
          </a:p>
          <a:p>
            <a:pPr marL="457200" lvl="0" indent="-342900" algn="l" rtl="0">
              <a:spcBef>
                <a:spcPts val="0"/>
              </a:spcBef>
              <a:spcAft>
                <a:spcPts val="0"/>
              </a:spcAft>
              <a:buSzPts val="1800"/>
              <a:buChar char="●"/>
            </a:pPr>
            <a:r>
              <a:rPr lang="en" sz="1800"/>
              <a:t>Website API</a:t>
            </a:r>
            <a:endParaRPr sz="1800"/>
          </a:p>
          <a:p>
            <a:pPr marL="457200" lvl="0" indent="-342900" algn="l" rtl="0">
              <a:spcBef>
                <a:spcPts val="0"/>
              </a:spcBef>
              <a:spcAft>
                <a:spcPts val="0"/>
              </a:spcAft>
              <a:buSzPts val="1800"/>
              <a:buChar char="●"/>
            </a:pPr>
            <a:r>
              <a:rPr lang="en" sz="1800"/>
              <a:t>Data request</a:t>
            </a:r>
            <a:r>
              <a:rPr lang="en" i="1"/>
              <a:t> (e.g. FOI)</a:t>
            </a:r>
            <a:endParaRPr i="1"/>
          </a:p>
          <a:p>
            <a:pPr marL="457200" lvl="0" indent="-342900" algn="l" rtl="0">
              <a:spcBef>
                <a:spcPts val="0"/>
              </a:spcBef>
              <a:spcAft>
                <a:spcPts val="0"/>
              </a:spcAft>
              <a:buSzPts val="1800"/>
              <a:buChar char="●"/>
            </a:pPr>
            <a:r>
              <a:rPr lang="en" sz="1800"/>
              <a:t>Web scraping</a:t>
            </a:r>
            <a:br>
              <a:rPr lang="en" sz="1800"/>
            </a:br>
            <a:r>
              <a:rPr lang="en" i="1"/>
              <a:t>(make sure this is ethical and legal!)</a:t>
            </a:r>
            <a:endParaRPr i="1"/>
          </a:p>
          <a:p>
            <a:pPr marL="457200" lvl="0" indent="-342900" algn="l" rtl="0">
              <a:spcBef>
                <a:spcPts val="0"/>
              </a:spcBef>
              <a:spcAft>
                <a:spcPts val="0"/>
              </a:spcAft>
              <a:buSzPts val="1800"/>
              <a:buChar char="●"/>
            </a:pPr>
            <a:r>
              <a:rPr lang="en" sz="1800"/>
              <a:t>… and more!</a:t>
            </a:r>
            <a:endParaRPr sz="1800"/>
          </a:p>
        </p:txBody>
      </p:sp>
      <p:sp>
        <p:nvSpPr>
          <p:cNvPr id="112" name="Google Shape;112;p20"/>
          <p:cNvSpPr/>
          <p:nvPr/>
        </p:nvSpPr>
        <p:spPr>
          <a:xfrm rot="2044330">
            <a:off x="6518098" y="117274"/>
            <a:ext cx="4079883" cy="562811"/>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DM Sans"/>
                <a:ea typeface="DM Sans"/>
                <a:cs typeface="DM Sans"/>
                <a:sym typeface="DM Sans"/>
              </a:rPr>
              <a:t>Recall</a:t>
            </a:r>
            <a:endParaRPr sz="1800">
              <a:solidFill>
                <a:schemeClr val="lt1"/>
              </a:solidFill>
              <a:latin typeface="DM Sans"/>
              <a:ea typeface="DM Sans"/>
              <a:cs typeface="DM Sans"/>
              <a:sym typeface="DM Sans"/>
            </a:endParaRPr>
          </a:p>
        </p:txBody>
      </p:sp>
      <p:sp>
        <p:nvSpPr>
          <p:cNvPr id="113" name="Google Shape;113;p20"/>
          <p:cNvSpPr/>
          <p:nvPr/>
        </p:nvSpPr>
        <p:spPr>
          <a:xfrm>
            <a:off x="4832400" y="1884950"/>
            <a:ext cx="3694800" cy="3510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4832400" y="2506575"/>
            <a:ext cx="3694800" cy="6177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20"/>
          <p:cNvPicPr preferRelativeResize="0"/>
          <p:nvPr/>
        </p:nvPicPr>
        <p:blipFill>
          <a:blip r:embed="rId3">
            <a:alphaModFix/>
          </a:blip>
          <a:stretch>
            <a:fillRect/>
          </a:stretch>
        </p:blipFill>
        <p:spPr>
          <a:xfrm>
            <a:off x="1284198" y="3124275"/>
            <a:ext cx="2054916" cy="15411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Project Cycle</a:t>
            </a:r>
            <a:endParaRPr/>
          </a:p>
        </p:txBody>
      </p:sp>
      <p:grpSp>
        <p:nvGrpSpPr>
          <p:cNvPr id="121" name="Google Shape;121;p21"/>
          <p:cNvGrpSpPr/>
          <p:nvPr/>
        </p:nvGrpSpPr>
        <p:grpSpPr>
          <a:xfrm>
            <a:off x="788300" y="1320812"/>
            <a:ext cx="7567404" cy="590848"/>
            <a:chOff x="444182" y="438789"/>
            <a:chExt cx="7567404" cy="731700"/>
          </a:xfrm>
        </p:grpSpPr>
        <p:sp>
          <p:nvSpPr>
            <p:cNvPr id="122" name="Google Shape;122;p21"/>
            <p:cNvSpPr txBox="1"/>
            <p:nvPr/>
          </p:nvSpPr>
          <p:spPr>
            <a:xfrm>
              <a:off x="444182" y="488975"/>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85631"/>
                  </a:solidFill>
                  <a:latin typeface="Karla"/>
                  <a:ea typeface="Karla"/>
                  <a:cs typeface="Karla"/>
                  <a:sym typeface="Karla"/>
                </a:rPr>
                <a:t>Problem</a:t>
              </a:r>
              <a:endParaRPr sz="3600">
                <a:solidFill>
                  <a:srgbClr val="085631"/>
                </a:solidFill>
                <a:latin typeface="Karla"/>
                <a:ea typeface="Karla"/>
                <a:cs typeface="Karla"/>
                <a:sym typeface="Karla"/>
              </a:endParaRPr>
            </a:p>
          </p:txBody>
        </p:sp>
        <p:sp>
          <p:nvSpPr>
            <p:cNvPr id="123" name="Google Shape;123;p21"/>
            <p:cNvSpPr/>
            <p:nvPr/>
          </p:nvSpPr>
          <p:spPr>
            <a:xfrm>
              <a:off x="2789785" y="438789"/>
              <a:ext cx="5221800" cy="731700"/>
            </a:xfrm>
            <a:prstGeom prst="rect">
              <a:avLst/>
            </a:prstGeom>
            <a:solidFill>
              <a:srgbClr val="08563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24" name="Google Shape;124;p21"/>
            <p:cNvSpPr txBox="1"/>
            <p:nvPr/>
          </p:nvSpPr>
          <p:spPr>
            <a:xfrm>
              <a:off x="2914389" y="523065"/>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Start with a question that you want to answer or a problem you want to solve</a:t>
              </a:r>
              <a:endParaRPr>
                <a:solidFill>
                  <a:srgbClr val="FFFFFF"/>
                </a:solidFill>
                <a:latin typeface="Karla"/>
                <a:ea typeface="Karla"/>
                <a:cs typeface="Karla"/>
                <a:sym typeface="Karla"/>
              </a:endParaRPr>
            </a:p>
          </p:txBody>
        </p:sp>
      </p:grpSp>
      <p:grpSp>
        <p:nvGrpSpPr>
          <p:cNvPr id="125" name="Google Shape;125;p21"/>
          <p:cNvGrpSpPr/>
          <p:nvPr/>
        </p:nvGrpSpPr>
        <p:grpSpPr>
          <a:xfrm>
            <a:off x="788300" y="2034925"/>
            <a:ext cx="7567499" cy="590848"/>
            <a:chOff x="444181" y="1323140"/>
            <a:chExt cx="7567499" cy="731700"/>
          </a:xfrm>
        </p:grpSpPr>
        <p:sp>
          <p:nvSpPr>
            <p:cNvPr id="126" name="Google Shape;126;p21"/>
            <p:cNvSpPr txBox="1"/>
            <p:nvPr/>
          </p:nvSpPr>
          <p:spPr>
            <a:xfrm>
              <a:off x="444181" y="1373357"/>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140"/>
                  </a:solidFill>
                  <a:latin typeface="Karla"/>
                  <a:ea typeface="Karla"/>
                  <a:cs typeface="Karla"/>
                  <a:sym typeface="Karla"/>
                </a:rPr>
                <a:t>Data</a:t>
              </a:r>
              <a:endParaRPr sz="3600">
                <a:solidFill>
                  <a:srgbClr val="0B7140"/>
                </a:solidFill>
                <a:latin typeface="Karla"/>
                <a:ea typeface="Karla"/>
                <a:cs typeface="Karla"/>
                <a:sym typeface="Karla"/>
              </a:endParaRPr>
            </a:p>
          </p:txBody>
        </p:sp>
        <p:sp>
          <p:nvSpPr>
            <p:cNvPr id="127" name="Google Shape;127;p21"/>
            <p:cNvSpPr/>
            <p:nvPr/>
          </p:nvSpPr>
          <p:spPr>
            <a:xfrm>
              <a:off x="2789781" y="1323140"/>
              <a:ext cx="5221800" cy="731700"/>
            </a:xfrm>
            <a:prstGeom prst="rect">
              <a:avLst/>
            </a:prstGeom>
            <a:solidFill>
              <a:srgbClr val="0B714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28" name="Google Shape;128;p21"/>
            <p:cNvSpPr txBox="1"/>
            <p:nvPr/>
          </p:nvSpPr>
          <p:spPr>
            <a:xfrm>
              <a:off x="2914380" y="1529734"/>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Maximize the potential of available data from various sources or collect your own</a:t>
              </a:r>
              <a:endParaRPr>
                <a:solidFill>
                  <a:srgbClr val="FFFFFF"/>
                </a:solidFill>
                <a:latin typeface="Karla"/>
                <a:ea typeface="Karla"/>
                <a:cs typeface="Karla"/>
                <a:sym typeface="Karla"/>
              </a:endParaRPr>
            </a:p>
          </p:txBody>
        </p:sp>
      </p:grpSp>
      <p:grpSp>
        <p:nvGrpSpPr>
          <p:cNvPr id="129" name="Google Shape;129;p21"/>
          <p:cNvGrpSpPr/>
          <p:nvPr/>
        </p:nvGrpSpPr>
        <p:grpSpPr>
          <a:xfrm>
            <a:off x="788300" y="2746425"/>
            <a:ext cx="7567498" cy="590848"/>
            <a:chOff x="444181" y="2204255"/>
            <a:chExt cx="7567498" cy="731700"/>
          </a:xfrm>
        </p:grpSpPr>
        <p:sp>
          <p:nvSpPr>
            <p:cNvPr id="130" name="Google Shape;130;p21"/>
            <p:cNvSpPr txBox="1"/>
            <p:nvPr/>
          </p:nvSpPr>
          <p:spPr>
            <a:xfrm>
              <a:off x="444181" y="2254440"/>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743"/>
                  </a:solidFill>
                  <a:latin typeface="Karla"/>
                  <a:ea typeface="Karla"/>
                  <a:cs typeface="Karla"/>
                  <a:sym typeface="Karla"/>
                </a:rPr>
                <a:t>Explore</a:t>
              </a:r>
              <a:endParaRPr sz="3600">
                <a:solidFill>
                  <a:srgbClr val="0B7743"/>
                </a:solidFill>
                <a:latin typeface="Karla"/>
                <a:ea typeface="Karla"/>
                <a:cs typeface="Karla"/>
                <a:sym typeface="Karla"/>
              </a:endParaRPr>
            </a:p>
          </p:txBody>
        </p:sp>
        <p:sp>
          <p:nvSpPr>
            <p:cNvPr id="131" name="Google Shape;131;p21"/>
            <p:cNvSpPr/>
            <p:nvPr/>
          </p:nvSpPr>
          <p:spPr>
            <a:xfrm>
              <a:off x="2789780" y="2204255"/>
              <a:ext cx="5221800" cy="731700"/>
            </a:xfrm>
            <a:prstGeom prst="rect">
              <a:avLst/>
            </a:prstGeom>
            <a:solidFill>
              <a:srgbClr val="0B77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32" name="Google Shape;132;p21"/>
            <p:cNvSpPr txBox="1"/>
            <p:nvPr/>
          </p:nvSpPr>
          <p:spPr>
            <a:xfrm>
              <a:off x="2914379" y="2410818"/>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Understand the information embedded within the data</a:t>
              </a:r>
              <a:endParaRPr>
                <a:solidFill>
                  <a:srgbClr val="FFFFFF"/>
                </a:solidFill>
                <a:latin typeface="Karla"/>
                <a:ea typeface="Karla"/>
                <a:cs typeface="Karla"/>
                <a:sym typeface="Karla"/>
              </a:endParaRPr>
            </a:p>
          </p:txBody>
        </p:sp>
      </p:grpSp>
      <p:grpSp>
        <p:nvGrpSpPr>
          <p:cNvPr id="133" name="Google Shape;133;p21"/>
          <p:cNvGrpSpPr/>
          <p:nvPr/>
        </p:nvGrpSpPr>
        <p:grpSpPr>
          <a:xfrm>
            <a:off x="788300" y="3460550"/>
            <a:ext cx="7567498" cy="590848"/>
            <a:chOff x="444181" y="3088620"/>
            <a:chExt cx="7567498" cy="731700"/>
          </a:xfrm>
        </p:grpSpPr>
        <p:sp>
          <p:nvSpPr>
            <p:cNvPr id="134" name="Google Shape;134;p21"/>
            <p:cNvSpPr txBox="1"/>
            <p:nvPr/>
          </p:nvSpPr>
          <p:spPr>
            <a:xfrm>
              <a:off x="444181" y="3138806"/>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C8148"/>
                  </a:solidFill>
                  <a:latin typeface="Karla"/>
                  <a:ea typeface="Karla"/>
                  <a:cs typeface="Karla"/>
                  <a:sym typeface="Karla"/>
                </a:rPr>
                <a:t>Learn</a:t>
              </a:r>
              <a:endParaRPr sz="3600">
                <a:solidFill>
                  <a:srgbClr val="0C8148"/>
                </a:solidFill>
                <a:latin typeface="Karla"/>
                <a:ea typeface="Karla"/>
                <a:cs typeface="Karla"/>
                <a:sym typeface="Karla"/>
              </a:endParaRPr>
            </a:p>
          </p:txBody>
        </p:sp>
        <p:sp>
          <p:nvSpPr>
            <p:cNvPr id="135" name="Google Shape;135;p21"/>
            <p:cNvSpPr/>
            <p:nvPr/>
          </p:nvSpPr>
          <p:spPr>
            <a:xfrm>
              <a:off x="2789780" y="3088620"/>
              <a:ext cx="5221800" cy="731700"/>
            </a:xfrm>
            <a:prstGeom prst="rect">
              <a:avLst/>
            </a:prstGeom>
            <a:solidFill>
              <a:srgbClr val="0C814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36" name="Google Shape;136;p21"/>
            <p:cNvSpPr txBox="1"/>
            <p:nvPr/>
          </p:nvSpPr>
          <p:spPr>
            <a:xfrm>
              <a:off x="2914379" y="3295183"/>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Use statistical models, machine learning and other data mining techniques to find patterns faster</a:t>
              </a:r>
              <a:endParaRPr>
                <a:solidFill>
                  <a:srgbClr val="FFFFFF"/>
                </a:solidFill>
                <a:latin typeface="Karla"/>
                <a:ea typeface="Karla"/>
                <a:cs typeface="Karla"/>
                <a:sym typeface="Karla"/>
              </a:endParaRPr>
            </a:p>
          </p:txBody>
        </p:sp>
      </p:grpSp>
      <p:grpSp>
        <p:nvGrpSpPr>
          <p:cNvPr id="137" name="Google Shape;137;p21"/>
          <p:cNvGrpSpPr/>
          <p:nvPr/>
        </p:nvGrpSpPr>
        <p:grpSpPr>
          <a:xfrm>
            <a:off x="788298" y="4174675"/>
            <a:ext cx="7567499" cy="590848"/>
            <a:chOff x="444179" y="3972985"/>
            <a:chExt cx="7567499" cy="731700"/>
          </a:xfrm>
        </p:grpSpPr>
        <p:sp>
          <p:nvSpPr>
            <p:cNvPr id="138" name="Google Shape;138;p21"/>
            <p:cNvSpPr txBox="1"/>
            <p:nvPr/>
          </p:nvSpPr>
          <p:spPr>
            <a:xfrm>
              <a:off x="444179" y="4023202"/>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E9453"/>
                  </a:solidFill>
                  <a:latin typeface="Karla"/>
                  <a:ea typeface="Karla"/>
                  <a:cs typeface="Karla"/>
                  <a:sym typeface="Karla"/>
                </a:rPr>
                <a:t>Present</a:t>
              </a:r>
              <a:endParaRPr sz="3600">
                <a:solidFill>
                  <a:srgbClr val="0E9453"/>
                </a:solidFill>
                <a:latin typeface="Karla"/>
                <a:ea typeface="Karla"/>
                <a:cs typeface="Karla"/>
                <a:sym typeface="Karla"/>
              </a:endParaRPr>
            </a:p>
          </p:txBody>
        </p:sp>
        <p:sp>
          <p:nvSpPr>
            <p:cNvPr id="139" name="Google Shape;139;p21"/>
            <p:cNvSpPr/>
            <p:nvPr/>
          </p:nvSpPr>
          <p:spPr>
            <a:xfrm>
              <a:off x="2789779" y="3972985"/>
              <a:ext cx="5221800" cy="731700"/>
            </a:xfrm>
            <a:prstGeom prst="rect">
              <a:avLst/>
            </a:prstGeom>
            <a:solidFill>
              <a:srgbClr val="0E945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40" name="Google Shape;140;p21"/>
            <p:cNvSpPr txBox="1"/>
            <p:nvPr/>
          </p:nvSpPr>
          <p:spPr>
            <a:xfrm>
              <a:off x="2902978" y="4179549"/>
              <a:ext cx="51087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Effectively visualize and communicate the insights and knowledge derived from the data</a:t>
              </a:r>
              <a:endParaRPr>
                <a:solidFill>
                  <a:srgbClr val="FFFFFF"/>
                </a:solidFill>
                <a:latin typeface="Karla"/>
                <a:ea typeface="Karla"/>
                <a:cs typeface="Karla"/>
                <a:sym typeface="Karla"/>
              </a:endParaRPr>
            </a:p>
          </p:txBody>
        </p:sp>
      </p:grpSp>
      <p:sp>
        <p:nvSpPr>
          <p:cNvPr id="141" name="Google Shape;141;p21"/>
          <p:cNvSpPr/>
          <p:nvPr/>
        </p:nvSpPr>
        <p:spPr>
          <a:xfrm rot="2044330">
            <a:off x="6518098" y="117274"/>
            <a:ext cx="4079883" cy="562811"/>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DM Sans"/>
                <a:ea typeface="DM Sans"/>
                <a:cs typeface="DM Sans"/>
                <a:sym typeface="DM Sans"/>
              </a:rPr>
              <a:t>Recall</a:t>
            </a:r>
            <a:endParaRPr sz="1800">
              <a:solidFill>
                <a:schemeClr val="lt1"/>
              </a:solidFill>
              <a:latin typeface="DM Sans"/>
              <a:ea typeface="DM Sans"/>
              <a:cs typeface="DM Sans"/>
              <a:sym typeface="DM Sans"/>
            </a:endParaRPr>
          </a:p>
        </p:txBody>
      </p:sp>
      <p:sp>
        <p:nvSpPr>
          <p:cNvPr id="142" name="Google Shape;142;p21"/>
          <p:cNvSpPr/>
          <p:nvPr/>
        </p:nvSpPr>
        <p:spPr>
          <a:xfrm>
            <a:off x="788300" y="2701163"/>
            <a:ext cx="7688100" cy="6840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Data Analysis</a:t>
            </a:r>
            <a:endParaRPr/>
          </a:p>
        </p:txBody>
      </p:sp>
      <p:sp>
        <p:nvSpPr>
          <p:cNvPr id="148" name="Google Shape;148;p22"/>
          <p:cNvSpPr txBox="1">
            <a:spLocks noGrp="1"/>
          </p:cNvSpPr>
          <p:nvPr>
            <p:ph type="body" idx="1"/>
          </p:nvPr>
        </p:nvSpPr>
        <p:spPr>
          <a:xfrm>
            <a:off x="311700" y="1152475"/>
            <a:ext cx="267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Descriptive Analysis</a:t>
            </a:r>
            <a:endParaRPr sz="2000" b="1">
              <a:solidFill>
                <a:schemeClr val="accent5"/>
              </a:solidFill>
            </a:endParaRPr>
          </a:p>
          <a:p>
            <a:pPr marL="0" lvl="0" indent="0" algn="l" rtl="0">
              <a:spcBef>
                <a:spcPts val="1600"/>
              </a:spcBef>
              <a:spcAft>
                <a:spcPts val="1600"/>
              </a:spcAft>
              <a:buNone/>
            </a:pPr>
            <a:r>
              <a:rPr lang="en" sz="2000"/>
              <a:t>Summarizing the data without any interpretation</a:t>
            </a:r>
            <a:endParaRPr sz="2000"/>
          </a:p>
        </p:txBody>
      </p:sp>
      <p:sp>
        <p:nvSpPr>
          <p:cNvPr id="149" name="Google Shape;149;p22"/>
          <p:cNvSpPr txBox="1">
            <a:spLocks noGrp="1"/>
          </p:cNvSpPr>
          <p:nvPr>
            <p:ph type="body" idx="2"/>
          </p:nvPr>
        </p:nvSpPr>
        <p:spPr>
          <a:xfrm>
            <a:off x="6156000" y="1152475"/>
            <a:ext cx="267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Preliminary Visuals</a:t>
            </a:r>
            <a:endParaRPr sz="2000" b="1">
              <a:solidFill>
                <a:schemeClr val="accent5"/>
              </a:solidFill>
            </a:endParaRPr>
          </a:p>
          <a:p>
            <a:pPr marL="0" lvl="0" indent="0" algn="l" rtl="0">
              <a:spcBef>
                <a:spcPts val="1600"/>
              </a:spcBef>
              <a:spcAft>
                <a:spcPts val="1600"/>
              </a:spcAft>
              <a:buNone/>
            </a:pPr>
            <a:r>
              <a:rPr lang="en" sz="2000"/>
              <a:t>Using simple charts to locate data errors and understand the data that is available</a:t>
            </a:r>
            <a:endParaRPr sz="2000"/>
          </a:p>
        </p:txBody>
      </p:sp>
      <p:sp>
        <p:nvSpPr>
          <p:cNvPr id="150" name="Google Shape;150;p22"/>
          <p:cNvSpPr txBox="1">
            <a:spLocks noGrp="1"/>
          </p:cNvSpPr>
          <p:nvPr>
            <p:ph type="body" idx="1"/>
          </p:nvPr>
        </p:nvSpPr>
        <p:spPr>
          <a:xfrm>
            <a:off x="3233850" y="1152475"/>
            <a:ext cx="267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Data Cleaning</a:t>
            </a:r>
            <a:endParaRPr sz="2000" b="1">
              <a:solidFill>
                <a:schemeClr val="accent5"/>
              </a:solidFill>
            </a:endParaRPr>
          </a:p>
          <a:p>
            <a:pPr marL="0" lvl="0" indent="0" algn="l" rtl="0">
              <a:spcBef>
                <a:spcPts val="1600"/>
              </a:spcBef>
              <a:spcAft>
                <a:spcPts val="1600"/>
              </a:spcAft>
              <a:buNone/>
            </a:pPr>
            <a:r>
              <a:rPr lang="en" sz="2000"/>
              <a:t>Finding the data errors and handling each type of error accordingly</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Descriptive Analytics</a:t>
            </a:r>
            <a:endParaRPr/>
          </a:p>
        </p:txBody>
      </p:sp>
      <p:sp>
        <p:nvSpPr>
          <p:cNvPr id="156" name="Google Shape;15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accent5"/>
              </a:buClr>
              <a:buSzPts val="2000"/>
              <a:buChar char="✓"/>
            </a:pPr>
            <a:r>
              <a:rPr lang="en" sz="2000"/>
              <a:t>How many variables and observations are in the data?</a:t>
            </a:r>
            <a:endParaRPr sz="2000"/>
          </a:p>
          <a:p>
            <a:pPr marL="457200" lvl="0" indent="-355600" algn="l" rtl="0">
              <a:spcBef>
                <a:spcPts val="0"/>
              </a:spcBef>
              <a:spcAft>
                <a:spcPts val="0"/>
              </a:spcAft>
              <a:buClr>
                <a:schemeClr val="accent5"/>
              </a:buClr>
              <a:buSzPts val="2000"/>
              <a:buChar char="✓"/>
            </a:pPr>
            <a:r>
              <a:rPr lang="en" sz="2000"/>
              <a:t>What is the most common value for each variable?</a:t>
            </a:r>
            <a:endParaRPr sz="2000"/>
          </a:p>
          <a:p>
            <a:pPr marL="457200" lvl="0" indent="-355600" algn="l" rtl="0">
              <a:spcBef>
                <a:spcPts val="0"/>
              </a:spcBef>
              <a:spcAft>
                <a:spcPts val="0"/>
              </a:spcAft>
              <a:buClr>
                <a:schemeClr val="accent5"/>
              </a:buClr>
              <a:buSzPts val="2000"/>
              <a:buChar char="✓"/>
            </a:pPr>
            <a:r>
              <a:rPr lang="en" sz="2000"/>
              <a:t>How many categories are there?</a:t>
            </a:r>
            <a:endParaRPr sz="2000"/>
          </a:p>
          <a:p>
            <a:pPr marL="457200" lvl="0" indent="-355600" algn="l" rtl="0">
              <a:spcBef>
                <a:spcPts val="0"/>
              </a:spcBef>
              <a:spcAft>
                <a:spcPts val="0"/>
              </a:spcAft>
              <a:buClr>
                <a:schemeClr val="accent5"/>
              </a:buClr>
              <a:buSzPts val="2000"/>
              <a:buChar char="✓"/>
            </a:pPr>
            <a:r>
              <a:rPr lang="en" sz="2000"/>
              <a:t>How different are the observations from one another?</a:t>
            </a:r>
            <a:endParaRPr sz="2000"/>
          </a:p>
        </p:txBody>
      </p:sp>
      <p:sp>
        <p:nvSpPr>
          <p:cNvPr id="157" name="Google Shape;157;p23"/>
          <p:cNvSpPr/>
          <p:nvPr/>
        </p:nvSpPr>
        <p:spPr>
          <a:xfrm>
            <a:off x="1833650" y="3283225"/>
            <a:ext cx="5703600" cy="769500"/>
          </a:xfrm>
          <a:prstGeom prst="roundRect">
            <a:avLst>
              <a:gd name="adj" fmla="val 16667"/>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Karla"/>
                <a:ea typeface="Karla"/>
                <a:cs typeface="Karla"/>
                <a:sym typeface="Karla"/>
              </a:rPr>
              <a:t>Descriptive Statistics</a:t>
            </a:r>
            <a:endParaRPr sz="3000" b="1">
              <a:solidFill>
                <a:srgbClr val="FFFFFF"/>
              </a:solidFill>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body" idx="1"/>
          </p:nvPr>
        </p:nvSpPr>
        <p:spPr>
          <a:xfrm>
            <a:off x="311700" y="1437725"/>
            <a:ext cx="4260300" cy="3131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“A theoretical probability distribution is defined by a formula that specifies </a:t>
            </a:r>
            <a:r>
              <a:rPr lang="en" b="1">
                <a:solidFill>
                  <a:schemeClr val="accent5"/>
                </a:solidFill>
              </a:rPr>
              <a:t>what values can be taken by data points</a:t>
            </a:r>
            <a:r>
              <a:rPr lang="en"/>
              <a:t> within the distribution and </a:t>
            </a:r>
            <a:r>
              <a:rPr lang="en" b="1">
                <a:solidFill>
                  <a:schemeClr val="accent5"/>
                </a:solidFill>
              </a:rPr>
              <a:t>how common each value will be</a:t>
            </a:r>
            <a:r>
              <a:rPr lang="en">
                <a:solidFill>
                  <a:schemeClr val="accent5"/>
                </a:solidFill>
              </a:rPr>
              <a:t> </a:t>
            </a:r>
            <a:r>
              <a:rPr lang="en"/>
              <a:t>(or, in the case of continuous distributions, how common a given range of values will be).”</a:t>
            </a:r>
            <a:endParaRPr/>
          </a:p>
          <a:p>
            <a:pPr marL="0" marR="0" lvl="0" indent="0" algn="l" rtl="0">
              <a:lnSpc>
                <a:spcPct val="115000"/>
              </a:lnSpc>
              <a:spcBef>
                <a:spcPts val="1600"/>
              </a:spcBef>
              <a:spcAft>
                <a:spcPts val="1600"/>
              </a:spcAft>
              <a:buNone/>
            </a:pPr>
            <a:endParaRPr/>
          </a:p>
        </p:txBody>
      </p:sp>
      <p:sp>
        <p:nvSpPr>
          <p:cNvPr id="163" name="Google Shape;163;p24"/>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Probability Distributions</a:t>
            </a:r>
            <a:endParaRPr/>
          </a:p>
        </p:txBody>
      </p:sp>
      <p:pic>
        <p:nvPicPr>
          <p:cNvPr id="164" name="Google Shape;164;p24"/>
          <p:cNvPicPr preferRelativeResize="0"/>
          <p:nvPr/>
        </p:nvPicPr>
        <p:blipFill>
          <a:blip r:embed="rId3">
            <a:alphaModFix/>
          </a:blip>
          <a:stretch>
            <a:fillRect/>
          </a:stretch>
        </p:blipFill>
        <p:spPr>
          <a:xfrm>
            <a:off x="4752250" y="1477138"/>
            <a:ext cx="4080050" cy="2632284"/>
          </a:xfrm>
          <a:prstGeom prst="rect">
            <a:avLst/>
          </a:prstGeom>
          <a:noFill/>
          <a:ln>
            <a:noFill/>
          </a:ln>
        </p:spPr>
      </p:pic>
      <p:sp>
        <p:nvSpPr>
          <p:cNvPr id="165" name="Google Shape;165;p24"/>
          <p:cNvSpPr txBox="1"/>
          <p:nvPr/>
        </p:nvSpPr>
        <p:spPr>
          <a:xfrm>
            <a:off x="311550" y="4568825"/>
            <a:ext cx="6340500" cy="33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highlight>
                  <a:srgbClr val="FFFFFF"/>
                </a:highlight>
                <a:latin typeface="Karla"/>
                <a:ea typeface="Karla"/>
                <a:cs typeface="Karla"/>
                <a:sym typeface="Karla"/>
              </a:rPr>
              <a:t>Boslaugh, S. (2012). </a:t>
            </a:r>
            <a:r>
              <a:rPr lang="en" sz="1000" i="1">
                <a:solidFill>
                  <a:schemeClr val="accent3"/>
                </a:solidFill>
                <a:highlight>
                  <a:srgbClr val="FFFFFF"/>
                </a:highlight>
                <a:latin typeface="Karla"/>
                <a:ea typeface="Karla"/>
                <a:cs typeface="Karla"/>
                <a:sym typeface="Karla"/>
              </a:rPr>
              <a:t>Statistics in a nutshell: A desktop quick reference</a:t>
            </a:r>
            <a:r>
              <a:rPr lang="en" sz="1000">
                <a:solidFill>
                  <a:schemeClr val="accent3"/>
                </a:solidFill>
                <a:highlight>
                  <a:srgbClr val="FFFFFF"/>
                </a:highlight>
                <a:latin typeface="Karla"/>
                <a:ea typeface="Karla"/>
                <a:cs typeface="Karla"/>
                <a:sym typeface="Karla"/>
              </a:rPr>
              <a:t>. " O'Reilly Media, Inc.".</a:t>
            </a:r>
            <a:endParaRPr sz="1000">
              <a:solidFill>
                <a:schemeClr val="accent3"/>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Measures of Central Tendency</a:t>
            </a:r>
            <a:endParaRPr/>
          </a:p>
        </p:txBody>
      </p:sp>
      <p:sp>
        <p:nvSpPr>
          <p:cNvPr id="171" name="Google Shape;17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 of the data</a:t>
            </a:r>
            <a:endParaRPr/>
          </a:p>
          <a:p>
            <a:pPr marL="457200" lvl="0" indent="-342900" algn="l" rtl="0">
              <a:spcBef>
                <a:spcPts val="0"/>
              </a:spcBef>
              <a:spcAft>
                <a:spcPts val="0"/>
              </a:spcAft>
              <a:buSzPts val="1800"/>
              <a:buChar char="●"/>
            </a:pPr>
            <a:r>
              <a:rPr lang="en"/>
              <a:t>Gives an idea of what the most common observation value looks like</a:t>
            </a:r>
            <a:endParaRPr/>
          </a:p>
          <a:p>
            <a:pPr marL="0" lvl="0" indent="0" algn="l" rtl="0">
              <a:spcBef>
                <a:spcPts val="1600"/>
              </a:spcBef>
              <a:spcAft>
                <a:spcPts val="0"/>
              </a:spcAft>
              <a:buNone/>
            </a:pPr>
            <a:r>
              <a:rPr lang="en" sz="2400" b="1">
                <a:solidFill>
                  <a:srgbClr val="FFFFFF"/>
                </a:solidFill>
                <a:highlight>
                  <a:schemeClr val="accent5"/>
                </a:highlight>
              </a:rPr>
              <a:t>  Types of Measures</a:t>
            </a:r>
            <a:r>
              <a:rPr lang="en" sz="2400" b="1">
                <a:solidFill>
                  <a:schemeClr val="accent5"/>
                </a:solidFill>
                <a:highlight>
                  <a:schemeClr val="accent5"/>
                </a:highlight>
              </a:rPr>
              <a:t> .</a:t>
            </a:r>
            <a:endParaRPr sz="2400" b="1">
              <a:solidFill>
                <a:schemeClr val="accent5"/>
              </a:solidFill>
              <a:highlight>
                <a:schemeClr val="accent5"/>
              </a:highlight>
            </a:endParaRPr>
          </a:p>
          <a:p>
            <a:pPr marL="457200" lvl="0" indent="-342900" algn="l" rtl="0">
              <a:spcBef>
                <a:spcPts val="1600"/>
              </a:spcBef>
              <a:spcAft>
                <a:spcPts val="0"/>
              </a:spcAft>
              <a:buSzPts val="1800"/>
              <a:buChar char="●"/>
            </a:pPr>
            <a:r>
              <a:rPr lang="en"/>
              <a:t>Mean</a:t>
            </a:r>
            <a:endParaRPr/>
          </a:p>
          <a:p>
            <a:pPr marL="457200" lvl="0" indent="-342900" algn="l" rtl="0">
              <a:spcBef>
                <a:spcPts val="0"/>
              </a:spcBef>
              <a:spcAft>
                <a:spcPts val="0"/>
              </a:spcAft>
              <a:buSzPts val="1800"/>
              <a:buChar char="●"/>
            </a:pPr>
            <a:r>
              <a:rPr lang="en"/>
              <a:t>Median</a:t>
            </a:r>
            <a:endParaRPr/>
          </a:p>
          <a:p>
            <a:pPr marL="457200" lvl="0" indent="-342900" algn="l" rtl="0">
              <a:spcBef>
                <a:spcPts val="0"/>
              </a:spcBef>
              <a:spcAft>
                <a:spcPts val="0"/>
              </a:spcAft>
              <a:buSzPts val="1800"/>
              <a:buChar char="●"/>
            </a:pPr>
            <a:r>
              <a:rPr lang="en"/>
              <a:t>Mode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body" idx="1"/>
          </p:nvPr>
        </p:nvSpPr>
        <p:spPr>
          <a:xfrm>
            <a:off x="311700" y="1152475"/>
            <a:ext cx="267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Mean</a:t>
            </a:r>
            <a:endParaRPr sz="2000" b="1">
              <a:solidFill>
                <a:schemeClr val="accent5"/>
              </a:solidFill>
            </a:endParaRPr>
          </a:p>
          <a:p>
            <a:pPr marL="457200" lvl="0" indent="-342900" algn="l" rtl="0">
              <a:spcBef>
                <a:spcPts val="0"/>
              </a:spcBef>
              <a:spcAft>
                <a:spcPts val="0"/>
              </a:spcAft>
              <a:buSzPts val="1800"/>
              <a:buChar char="●"/>
            </a:pPr>
            <a:r>
              <a:rPr lang="en" sz="1800"/>
              <a:t>Average</a:t>
            </a:r>
            <a:endParaRPr sz="1800"/>
          </a:p>
          <a:p>
            <a:pPr marL="457200" lvl="0" indent="-342900" algn="l" rtl="0">
              <a:spcBef>
                <a:spcPts val="0"/>
              </a:spcBef>
              <a:spcAft>
                <a:spcPts val="0"/>
              </a:spcAft>
              <a:buSzPts val="1800"/>
              <a:buChar char="●"/>
            </a:pPr>
            <a:r>
              <a:rPr lang="en" sz="1800"/>
              <a:t>Interval and ratio data</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Good to use when data is </a:t>
            </a:r>
            <a:r>
              <a:rPr lang="en" sz="1800" b="1">
                <a:solidFill>
                  <a:schemeClr val="dk1"/>
                </a:solidFill>
              </a:rPr>
              <a:t>normally distributed</a:t>
            </a:r>
            <a:r>
              <a:rPr lang="en" sz="1800" b="1"/>
              <a:t> </a:t>
            </a:r>
            <a:r>
              <a:rPr lang="en" sz="1800" i="1"/>
              <a:t>(no extreme values)</a:t>
            </a:r>
            <a:endParaRPr sz="1800" i="1"/>
          </a:p>
        </p:txBody>
      </p:sp>
      <p:sp>
        <p:nvSpPr>
          <p:cNvPr id="177" name="Google Shape;177;p26"/>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Measures of Central Tendency</a:t>
            </a:r>
            <a:endParaRPr/>
          </a:p>
        </p:txBody>
      </p:sp>
      <p:sp>
        <p:nvSpPr>
          <p:cNvPr id="178" name="Google Shape;178;p26"/>
          <p:cNvSpPr txBox="1">
            <a:spLocks noGrp="1"/>
          </p:cNvSpPr>
          <p:nvPr>
            <p:ph type="body" idx="2"/>
          </p:nvPr>
        </p:nvSpPr>
        <p:spPr>
          <a:xfrm>
            <a:off x="6156000" y="1152475"/>
            <a:ext cx="267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Mode</a:t>
            </a:r>
            <a:endParaRPr sz="2000" b="1">
              <a:solidFill>
                <a:schemeClr val="accent5"/>
              </a:solidFill>
            </a:endParaRPr>
          </a:p>
          <a:p>
            <a:pPr marL="457200" lvl="0" indent="-355600" algn="l" rtl="0">
              <a:spcBef>
                <a:spcPts val="0"/>
              </a:spcBef>
              <a:spcAft>
                <a:spcPts val="0"/>
              </a:spcAft>
              <a:buSzPts val="2000"/>
              <a:buChar char="●"/>
            </a:pPr>
            <a:r>
              <a:rPr lang="en" sz="2000"/>
              <a:t>Most frequently occurring value</a:t>
            </a:r>
            <a:endParaRPr sz="2000"/>
          </a:p>
          <a:p>
            <a:pPr marL="457200" lvl="0" indent="-355600" algn="l" rtl="0">
              <a:spcBef>
                <a:spcPts val="0"/>
              </a:spcBef>
              <a:spcAft>
                <a:spcPts val="0"/>
              </a:spcAft>
              <a:buSzPts val="2000"/>
              <a:buChar char="●"/>
            </a:pPr>
            <a:r>
              <a:rPr lang="en" sz="2000"/>
              <a:t>Categorical data</a:t>
            </a:r>
            <a:endParaRPr sz="2000"/>
          </a:p>
        </p:txBody>
      </p:sp>
      <p:sp>
        <p:nvSpPr>
          <p:cNvPr id="179" name="Google Shape;179;p26"/>
          <p:cNvSpPr txBox="1">
            <a:spLocks noGrp="1"/>
          </p:cNvSpPr>
          <p:nvPr>
            <p:ph type="body" idx="1"/>
          </p:nvPr>
        </p:nvSpPr>
        <p:spPr>
          <a:xfrm>
            <a:off x="3233850" y="1152475"/>
            <a:ext cx="267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5"/>
                </a:solidFill>
              </a:rPr>
              <a:t>Median</a:t>
            </a:r>
            <a:endParaRPr sz="2000" b="1">
              <a:solidFill>
                <a:schemeClr val="accent5"/>
              </a:solidFill>
            </a:endParaRPr>
          </a:p>
          <a:p>
            <a:pPr marL="457200" lvl="0" indent="-342900" algn="l" rtl="0">
              <a:spcBef>
                <a:spcPts val="0"/>
              </a:spcBef>
              <a:spcAft>
                <a:spcPts val="0"/>
              </a:spcAft>
              <a:buSzPts val="1800"/>
              <a:buChar char="●"/>
            </a:pPr>
            <a:r>
              <a:rPr lang="en" sz="1800"/>
              <a:t>Middle value when data is ordered</a:t>
            </a:r>
            <a:endParaRPr sz="1800"/>
          </a:p>
          <a:p>
            <a:pPr marL="457200" lvl="0" indent="-342900" algn="l" rtl="0">
              <a:spcBef>
                <a:spcPts val="0"/>
              </a:spcBef>
              <a:spcAft>
                <a:spcPts val="0"/>
              </a:spcAft>
              <a:buSzPts val="1800"/>
              <a:buChar char="●"/>
            </a:pPr>
            <a:r>
              <a:rPr lang="en" sz="1800"/>
              <a:t>50th percentile</a:t>
            </a:r>
            <a:endParaRPr sz="1800"/>
          </a:p>
          <a:p>
            <a:pPr marL="457200" lvl="0" indent="-342900" algn="l" rtl="0">
              <a:spcBef>
                <a:spcPts val="0"/>
              </a:spcBef>
              <a:spcAft>
                <a:spcPts val="0"/>
              </a:spcAft>
              <a:buSzPts val="1800"/>
              <a:buChar char="●"/>
            </a:pPr>
            <a:r>
              <a:rPr lang="en" sz="1800"/>
              <a:t>Quantitative data</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Better for </a:t>
            </a:r>
            <a:r>
              <a:rPr lang="en" sz="1800" b="1">
                <a:solidFill>
                  <a:schemeClr val="dk1"/>
                </a:solidFill>
              </a:rPr>
              <a:t>skewed</a:t>
            </a:r>
            <a:r>
              <a:rPr lang="en" sz="1800"/>
              <a:t> data </a:t>
            </a:r>
            <a:r>
              <a:rPr lang="en" sz="1800" i="1"/>
              <a:t>(with extreme values)</a:t>
            </a:r>
            <a:endParaRPr sz="1800" i="1"/>
          </a:p>
          <a:p>
            <a:pPr marL="0" lvl="0" indent="0" algn="l" rtl="0">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117A65"/>
      </a:dk1>
      <a:lt1>
        <a:srgbClr val="FFFFFF"/>
      </a:lt1>
      <a:dk2>
        <a:srgbClr val="717D7E"/>
      </a:dk2>
      <a:lt2>
        <a:srgbClr val="0E6251"/>
      </a:lt2>
      <a:accent1>
        <a:srgbClr val="FFAB40"/>
      </a:accent1>
      <a:accent2>
        <a:srgbClr val="212121"/>
      </a:accent2>
      <a:accent3>
        <a:srgbClr val="78909C"/>
      </a:accent3>
      <a:accent4>
        <a:srgbClr val="D198B7"/>
      </a:accent4>
      <a:accent5>
        <a:srgbClr val="BD528D"/>
      </a:accent5>
      <a:accent6>
        <a:srgbClr val="EEFF41"/>
      </a:accent6>
      <a:hlink>
        <a:srgbClr val="53A89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2027</Words>
  <Application>Microsoft Macintosh PowerPoint</Application>
  <PresentationFormat>On-screen Show (16:9)</PresentationFormat>
  <Paragraphs>159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Karla</vt:lpstr>
      <vt:lpstr>DM Sans</vt:lpstr>
      <vt:lpstr>Arial</vt:lpstr>
      <vt:lpstr>Cairo</vt:lpstr>
      <vt:lpstr>Simple Light</vt:lpstr>
      <vt:lpstr>DATA100 Principles of Data Science</vt:lpstr>
      <vt:lpstr>Data Science Project Cycle</vt:lpstr>
      <vt:lpstr>(some) Data Sources</vt:lpstr>
      <vt:lpstr>Data Science Project Cycle</vt:lpstr>
      <vt:lpstr>Exploratory Data Analysis</vt:lpstr>
      <vt:lpstr>Descriptive Analytics</vt:lpstr>
      <vt:lpstr>Probability Distributions</vt:lpstr>
      <vt:lpstr>Measures of Central Tendency</vt:lpstr>
      <vt:lpstr>Measures of Central Tendency</vt:lpstr>
      <vt:lpstr>Comparing the Measures</vt:lpstr>
      <vt:lpstr>Measures of Dispersion</vt:lpstr>
      <vt:lpstr>Measures of Dispersion</vt:lpstr>
      <vt:lpstr>Why do we need to understand the distributions of data?</vt:lpstr>
      <vt:lpstr>Data errors are common.</vt:lpstr>
      <vt:lpstr>Data cleaning takes up ~50% of the time.</vt:lpstr>
      <vt:lpstr>Common Data Problems</vt:lpstr>
      <vt:lpstr>Is there a catch-all way to clean data?</vt:lpstr>
      <vt:lpstr>Data cleaning is a science and an art!</vt:lpstr>
      <vt:lpstr>The model is only as good as the data.</vt:lpstr>
      <vt:lpstr>Use visuals or charts.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Jazzie  R. Jao</cp:lastModifiedBy>
  <cp:revision>1</cp:revision>
  <dcterms:modified xsi:type="dcterms:W3CDTF">2024-09-26T02:43:21Z</dcterms:modified>
</cp:coreProperties>
</file>