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6"/>
      <p:bold r:id="rId7"/>
      <p:italic r:id="rId8"/>
      <p:boldItalic r:id="rId9"/>
    </p:embeddedFont>
    <p:embeddedFont>
      <p:font typeface="Fira Sans Extra Condensed Medium" panose="020B0604020202020204" charset="0"/>
      <p:regular r:id="rId10"/>
      <p:bold r:id="rId11"/>
      <p:italic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Montserrat SemiBold" panose="020B0604020202020204" charset="0"/>
      <p:regular r:id="rId18"/>
      <p:bold r:id="rId19"/>
      <p:italic r:id="rId20"/>
      <p:boldItalic r:id="rId21"/>
    </p:embeddedFont>
    <p:embeddedFont>
      <p:font typeface="Old Standard TT" panose="020B0604020202020204" charset="0"/>
      <p:regular r:id="rId22"/>
      <p:bold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334928-55E8-4FB7-926B-55F3B4C376F0}">
  <a:tblStyle styleId="{88334928-55E8-4FB7-926B-55F3B4C376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80" y="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font" Target="fonts/font19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font" Target="fonts/font18.fntdata"/><Relationship Id="rId28" Type="http://schemas.openxmlformats.org/officeDocument/2006/relationships/tableStyles" Target="tableStyle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font" Target="fonts/font1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bb2c363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bb2c363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bb2c3630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bb2c3630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CF9A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963" y="3052849"/>
            <a:ext cx="1802775" cy="20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975" y="1851675"/>
            <a:ext cx="5198800" cy="282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7050" y="2146288"/>
            <a:ext cx="2068124" cy="240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0425" y="2146288"/>
            <a:ext cx="3554050" cy="24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22054" y="1915300"/>
            <a:ext cx="4956648" cy="270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26897" y="769473"/>
            <a:ext cx="3790338" cy="21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42825" y="1952825"/>
            <a:ext cx="5572349" cy="262654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1493950" y="96000"/>
            <a:ext cx="655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ED752"/>
                </a:solidFill>
                <a:latin typeface="Montserrat"/>
                <a:ea typeface="Montserrat"/>
                <a:cs typeface="Montserrat"/>
                <a:sym typeface="Montserrat"/>
              </a:rPr>
              <a:t>User Interface Implementation</a:t>
            </a:r>
            <a:endParaRPr sz="3000" b="1">
              <a:solidFill>
                <a:srgbClr val="FED7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358550" y="696025"/>
            <a:ext cx="2774400" cy="618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0E2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Design and Features</a:t>
            </a:r>
            <a:endParaRPr sz="1600">
              <a:solidFill>
                <a:srgbClr val="0B0E2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379850" y="1473050"/>
            <a:ext cx="2731800" cy="3594300"/>
          </a:xfrm>
          <a:prstGeom prst="rect">
            <a:avLst/>
          </a:prstGeom>
          <a:solidFill>
            <a:srgbClr val="FED75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79850" y="1549250"/>
            <a:ext cx="2731800" cy="25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  <a:t>Login &amp; Registration Page</a:t>
            </a:r>
            <a:br>
              <a:rPr lang="en" b="1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b="1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b="1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  <a:t>Users would need to provide their personal details and go through facial recognition registration</a:t>
            </a:r>
            <a:b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b="1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  <a:t>Users would be able to login by:</a:t>
            </a:r>
            <a:b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  <a:t>1. Entering their personal details</a:t>
            </a:r>
            <a:b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  <a:t>2. Facial Recognition</a:t>
            </a:r>
            <a:endParaRPr sz="1200">
              <a:solidFill>
                <a:srgbClr val="0B0E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79850" y="1560950"/>
            <a:ext cx="27318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  <a:t>User Dashboard</a:t>
            </a:r>
            <a:br>
              <a:rPr lang="en" b="1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b="1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  <a:t>Our dashboard displays:</a:t>
            </a:r>
            <a:b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  <a:t>1. Customized welcome message</a:t>
            </a:r>
            <a:b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  <a:t>2. All the user’s accounts</a:t>
            </a:r>
            <a:endParaRPr sz="1200">
              <a:solidFill>
                <a:srgbClr val="0B0E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  <a:t>3. Recent transactions  involving the current user</a:t>
            </a:r>
            <a:b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200">
              <a:solidFill>
                <a:srgbClr val="0B0E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 rotWithShape="1">
          <a:blip r:embed="rId10">
            <a:alphaModFix/>
          </a:blip>
          <a:srcRect l="17144" t="28312" r="10757" b="8050"/>
          <a:stretch/>
        </p:blipFill>
        <p:spPr>
          <a:xfrm>
            <a:off x="6295025" y="2921900"/>
            <a:ext cx="1072350" cy="57387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438175" y="1140150"/>
            <a:ext cx="1328450" cy="3832576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" name="Google Shape;73;p13"/>
          <p:cNvSpPr txBox="1"/>
          <p:nvPr/>
        </p:nvSpPr>
        <p:spPr>
          <a:xfrm>
            <a:off x="379850" y="1575575"/>
            <a:ext cx="27318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  <a:t>Menu Sidebar</a:t>
            </a:r>
            <a:br>
              <a:rPr lang="en" b="1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b="1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  <a:t>Every main page of the web application has a sidebar, which can:</a:t>
            </a:r>
            <a:endParaRPr sz="1200">
              <a:solidFill>
                <a:srgbClr val="0B0E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B0E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B0E26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  <a:t>Redirect to other pages</a:t>
            </a:r>
            <a:endParaRPr sz="1200">
              <a:solidFill>
                <a:srgbClr val="0B0E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B0E26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  <a:t>Logout from customer’s account</a:t>
            </a:r>
            <a:endParaRPr sz="1200">
              <a:solidFill>
                <a:srgbClr val="0B0E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B0E26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  <a:t>Display last login of the customer</a:t>
            </a:r>
            <a:endParaRPr sz="1200">
              <a:solidFill>
                <a:srgbClr val="0B0E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B0E26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  <a:t>Redirect to the payment page to create transactions</a:t>
            </a:r>
            <a:endParaRPr sz="1200">
              <a:solidFill>
                <a:srgbClr val="0B0E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379850" y="1575563"/>
            <a:ext cx="27318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  <a:t>Transactions Page</a:t>
            </a:r>
            <a:br>
              <a:rPr lang="en" b="1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b="1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  <a:t>Our transactions page displays:</a:t>
            </a:r>
            <a:endParaRPr sz="1200">
              <a:solidFill>
                <a:srgbClr val="0B0E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B0E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B0E26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  <a:t>By default display all the transactions involving the current customer</a:t>
            </a:r>
            <a:endParaRPr sz="1200">
              <a:solidFill>
                <a:srgbClr val="0B0E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B0E26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  <a:t>Display transactions based on filters applied (date, time, and/or amount)</a:t>
            </a:r>
            <a:endParaRPr sz="1200">
              <a:solidFill>
                <a:srgbClr val="0B0E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379850" y="1560950"/>
            <a:ext cx="2731800" cy="28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  <a:t>Profile Page</a:t>
            </a:r>
            <a:br>
              <a:rPr lang="en" b="1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b="1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  <a:t>The profile page displays:</a:t>
            </a:r>
            <a:endParaRPr sz="1200">
              <a:solidFill>
                <a:srgbClr val="0B0E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B0E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B0E26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  <a:t>All the customer’s details such as name, birthdate, etc.</a:t>
            </a:r>
            <a:endParaRPr sz="1200">
              <a:solidFill>
                <a:srgbClr val="0B0E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B0E26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  <a:t>The customer’s login details (username, password)</a:t>
            </a:r>
            <a:endParaRPr sz="1200">
              <a:solidFill>
                <a:srgbClr val="0B0E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  <a:t>Other features:</a:t>
            </a:r>
            <a:endParaRPr sz="1200">
              <a:solidFill>
                <a:srgbClr val="0B0E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B0E26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  <a:t>View login history</a:t>
            </a:r>
            <a:endParaRPr sz="1200">
              <a:solidFill>
                <a:srgbClr val="0B0E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B0E26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  <a:t>Change password</a:t>
            </a:r>
            <a:endParaRPr sz="1200">
              <a:solidFill>
                <a:srgbClr val="0B0E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379875" y="1560950"/>
            <a:ext cx="27318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  <a:t>Payment Page</a:t>
            </a:r>
            <a:br>
              <a:rPr lang="en" b="1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b="1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  <a:t>The payment page enables users to make payments with the constraints:</a:t>
            </a:r>
            <a:endParaRPr sz="1200">
              <a:solidFill>
                <a:srgbClr val="0B0E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B0E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B0E26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  <a:t>Balance is sufficient</a:t>
            </a:r>
            <a:endParaRPr sz="1200">
              <a:solidFill>
                <a:srgbClr val="0B0E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B0E26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rgbClr val="0B0E26"/>
                </a:solidFill>
                <a:latin typeface="Montserrat"/>
                <a:ea typeface="Montserrat"/>
                <a:cs typeface="Montserrat"/>
                <a:sym typeface="Montserrat"/>
              </a:rPr>
              <a:t>Transaction to an account with the same currency</a:t>
            </a:r>
            <a:endParaRPr sz="1200">
              <a:solidFill>
                <a:srgbClr val="0B0E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7051" y="1689936"/>
            <a:ext cx="2157400" cy="21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/>
        </p:nvSpPr>
        <p:spPr>
          <a:xfrm>
            <a:off x="3034300" y="2057150"/>
            <a:ext cx="52827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AZ Bank</a:t>
            </a:r>
            <a:endParaRPr sz="8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054025" y="3074300"/>
            <a:ext cx="2427748" cy="138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4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CF9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4125325" y="1549250"/>
            <a:ext cx="2175300" cy="3594300"/>
          </a:xfrm>
          <a:prstGeom prst="rect">
            <a:avLst/>
          </a:prstGeom>
          <a:solidFill>
            <a:srgbClr val="FED75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480600" y="164500"/>
            <a:ext cx="8182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ED752"/>
                </a:solidFill>
                <a:latin typeface="Montserrat"/>
                <a:ea typeface="Montserrat"/>
                <a:cs typeface="Montserrat"/>
                <a:sym typeface="Montserrat"/>
              </a:rPr>
              <a:t>Database Implementation and Design</a:t>
            </a:r>
            <a:endParaRPr sz="3000" b="1">
              <a:solidFill>
                <a:srgbClr val="FED7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166788" y="772225"/>
            <a:ext cx="3828600" cy="618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0E2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Customer </a:t>
            </a:r>
            <a:endParaRPr sz="1600">
              <a:solidFill>
                <a:srgbClr val="0B0E2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182400" y="1549250"/>
            <a:ext cx="3828600" cy="3594300"/>
          </a:xfrm>
          <a:prstGeom prst="rect">
            <a:avLst/>
          </a:prstGeom>
          <a:solidFill>
            <a:srgbClr val="FED75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252000" y="1872752"/>
            <a:ext cx="3658187" cy="2333052"/>
            <a:chOff x="1181350" y="2118027"/>
            <a:chExt cx="3658187" cy="2333052"/>
          </a:xfrm>
        </p:grpSpPr>
        <p:sp>
          <p:nvSpPr>
            <p:cNvPr id="89" name="Google Shape;89;p14"/>
            <p:cNvSpPr/>
            <p:nvPr/>
          </p:nvSpPr>
          <p:spPr>
            <a:xfrm>
              <a:off x="2303056" y="3585974"/>
              <a:ext cx="738300" cy="288600"/>
            </a:xfrm>
            <a:prstGeom prst="rect">
              <a:avLst/>
            </a:prstGeom>
            <a:solidFill>
              <a:srgbClr val="36CF9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Customer</a:t>
              </a:r>
              <a:endParaRPr sz="1000">
                <a:solidFill>
                  <a:srgbClr val="FED752"/>
                </a:solidFill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620103" y="2118027"/>
              <a:ext cx="12861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u="sng">
                  <a:solidFill>
                    <a:srgbClr val="FED752"/>
                  </a:solidFill>
                </a:rPr>
                <a:t>customer_id</a:t>
              </a:r>
              <a:endParaRPr sz="1000" u="sng">
                <a:solidFill>
                  <a:srgbClr val="FED752"/>
                </a:solidFill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1181350" y="3440624"/>
              <a:ext cx="9585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name</a:t>
              </a:r>
              <a:endParaRPr sz="1000">
                <a:solidFill>
                  <a:srgbClr val="FED752"/>
                </a:solidFill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1181360" y="2638778"/>
              <a:ext cx="11217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birthdate</a:t>
              </a:r>
              <a:endParaRPr sz="1000">
                <a:solidFill>
                  <a:srgbClr val="FED752"/>
                </a:solidFill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2906190" y="4160379"/>
              <a:ext cx="7824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email</a:t>
              </a:r>
              <a:endParaRPr sz="1000">
                <a:solidFill>
                  <a:srgbClr val="FED752"/>
                </a:solidFill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1266546" y="4160370"/>
              <a:ext cx="12111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last_login</a:t>
              </a:r>
              <a:endParaRPr sz="1000">
                <a:solidFill>
                  <a:srgbClr val="FED752"/>
                </a:solidFill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3519537" y="3125310"/>
              <a:ext cx="13200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username</a:t>
              </a:r>
              <a:endParaRPr sz="1000">
                <a:solidFill>
                  <a:srgbClr val="FED752"/>
                </a:solidFill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3519513" y="3682858"/>
              <a:ext cx="13200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password</a:t>
              </a:r>
              <a:endParaRPr sz="1000">
                <a:solidFill>
                  <a:srgbClr val="FED752"/>
                </a:solidFill>
              </a:endParaRPr>
            </a:p>
          </p:txBody>
        </p:sp>
        <p:cxnSp>
          <p:nvCxnSpPr>
            <p:cNvPr id="97" name="Google Shape;97;p14"/>
            <p:cNvCxnSpPr>
              <a:stCxn id="90" idx="4"/>
              <a:endCxn id="89" idx="0"/>
            </p:cNvCxnSpPr>
            <p:nvPr/>
          </p:nvCxnSpPr>
          <p:spPr>
            <a:xfrm>
              <a:off x="2263153" y="2408727"/>
              <a:ext cx="409200" cy="1177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14"/>
            <p:cNvCxnSpPr>
              <a:stCxn id="92" idx="4"/>
              <a:endCxn id="89" idx="1"/>
            </p:cNvCxnSpPr>
            <p:nvPr/>
          </p:nvCxnSpPr>
          <p:spPr>
            <a:xfrm>
              <a:off x="1742210" y="2929478"/>
              <a:ext cx="560700" cy="800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14"/>
            <p:cNvCxnSpPr>
              <a:stCxn id="91" idx="6"/>
              <a:endCxn id="89" idx="1"/>
            </p:cNvCxnSpPr>
            <p:nvPr/>
          </p:nvCxnSpPr>
          <p:spPr>
            <a:xfrm>
              <a:off x="2139850" y="3585974"/>
              <a:ext cx="163200" cy="144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14"/>
            <p:cNvCxnSpPr>
              <a:stCxn id="94" idx="0"/>
              <a:endCxn id="89" idx="2"/>
            </p:cNvCxnSpPr>
            <p:nvPr/>
          </p:nvCxnSpPr>
          <p:spPr>
            <a:xfrm rot="10800000" flipH="1">
              <a:off x="1872096" y="3874470"/>
              <a:ext cx="800100" cy="285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4"/>
            <p:cNvCxnSpPr>
              <a:stCxn id="93" idx="1"/>
              <a:endCxn id="89" idx="2"/>
            </p:cNvCxnSpPr>
            <p:nvPr/>
          </p:nvCxnSpPr>
          <p:spPr>
            <a:xfrm rot="10800000">
              <a:off x="2672170" y="3874451"/>
              <a:ext cx="348600" cy="328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14"/>
            <p:cNvCxnSpPr>
              <a:stCxn id="96" idx="2"/>
              <a:endCxn id="89" idx="3"/>
            </p:cNvCxnSpPr>
            <p:nvPr/>
          </p:nvCxnSpPr>
          <p:spPr>
            <a:xfrm rot="10800000">
              <a:off x="3041313" y="3730408"/>
              <a:ext cx="478200" cy="97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14"/>
            <p:cNvCxnSpPr>
              <a:stCxn id="95" idx="2"/>
              <a:endCxn id="89" idx="3"/>
            </p:cNvCxnSpPr>
            <p:nvPr/>
          </p:nvCxnSpPr>
          <p:spPr>
            <a:xfrm flipH="1">
              <a:off x="3041337" y="3270660"/>
              <a:ext cx="478200" cy="459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" name="Google Shape;104;p14"/>
            <p:cNvSpPr/>
            <p:nvPr/>
          </p:nvSpPr>
          <p:spPr>
            <a:xfrm>
              <a:off x="2548362" y="2406962"/>
              <a:ext cx="2049600" cy="4515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ED752"/>
                  </a:solidFill>
                </a:rPr>
                <a:t>username</a:t>
              </a:r>
              <a:endParaRPr sz="1200">
                <a:solidFill>
                  <a:srgbClr val="FED752"/>
                </a:solidFill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763442" y="2454328"/>
              <a:ext cx="1619400" cy="356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phone_number</a:t>
              </a:r>
              <a:endParaRPr sz="1000">
                <a:solidFill>
                  <a:srgbClr val="FED752"/>
                </a:solidFill>
              </a:endParaRPr>
            </a:p>
          </p:txBody>
        </p:sp>
        <p:cxnSp>
          <p:nvCxnSpPr>
            <p:cNvPr id="106" name="Google Shape;106;p14"/>
            <p:cNvCxnSpPr>
              <a:stCxn id="104" idx="3"/>
              <a:endCxn id="89" idx="0"/>
            </p:cNvCxnSpPr>
            <p:nvPr/>
          </p:nvCxnSpPr>
          <p:spPr>
            <a:xfrm flipH="1">
              <a:off x="2672119" y="2792342"/>
              <a:ext cx="176400" cy="793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7" name="Google Shape;107;p14"/>
          <p:cNvGrpSpPr/>
          <p:nvPr/>
        </p:nvGrpSpPr>
        <p:grpSpPr>
          <a:xfrm>
            <a:off x="4188865" y="2281042"/>
            <a:ext cx="1837995" cy="1645177"/>
            <a:chOff x="4188865" y="2281042"/>
            <a:chExt cx="1837995" cy="1645177"/>
          </a:xfrm>
        </p:grpSpPr>
        <p:sp>
          <p:nvSpPr>
            <p:cNvPr id="108" name="Google Shape;108;p14"/>
            <p:cNvSpPr/>
            <p:nvPr/>
          </p:nvSpPr>
          <p:spPr>
            <a:xfrm>
              <a:off x="4255812" y="2876714"/>
              <a:ext cx="1564500" cy="328200"/>
            </a:xfrm>
            <a:prstGeom prst="rect">
              <a:avLst/>
            </a:prstGeom>
            <a:solidFill>
              <a:srgbClr val="36CF9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CustomerLoginHistory</a:t>
              </a:r>
              <a:endParaRPr sz="1000">
                <a:solidFill>
                  <a:srgbClr val="FED752"/>
                </a:solidFill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4706860" y="2281042"/>
              <a:ext cx="13200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u="sng">
                  <a:solidFill>
                    <a:srgbClr val="FED752"/>
                  </a:solidFill>
                </a:rPr>
                <a:t>customer_id</a:t>
              </a:r>
              <a:endParaRPr sz="1000" u="sng">
                <a:solidFill>
                  <a:srgbClr val="FED752"/>
                </a:solidFill>
              </a:endParaRPr>
            </a:p>
          </p:txBody>
        </p:sp>
        <p:cxnSp>
          <p:nvCxnSpPr>
            <p:cNvPr id="110" name="Google Shape;110;p14"/>
            <p:cNvCxnSpPr>
              <a:stCxn id="109" idx="4"/>
              <a:endCxn id="108" idx="0"/>
            </p:cNvCxnSpPr>
            <p:nvPr/>
          </p:nvCxnSpPr>
          <p:spPr>
            <a:xfrm flipH="1">
              <a:off x="5038060" y="2571742"/>
              <a:ext cx="328800" cy="305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" name="Google Shape;111;p14"/>
            <p:cNvSpPr/>
            <p:nvPr/>
          </p:nvSpPr>
          <p:spPr>
            <a:xfrm>
              <a:off x="4188865" y="3635519"/>
              <a:ext cx="13200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login_history</a:t>
              </a:r>
              <a:endParaRPr sz="1000">
                <a:solidFill>
                  <a:srgbClr val="FED752"/>
                </a:solidFill>
              </a:endParaRPr>
            </a:p>
          </p:txBody>
        </p:sp>
        <p:cxnSp>
          <p:nvCxnSpPr>
            <p:cNvPr id="112" name="Google Shape;112;p14"/>
            <p:cNvCxnSpPr>
              <a:stCxn id="108" idx="2"/>
              <a:endCxn id="111" idx="0"/>
            </p:cNvCxnSpPr>
            <p:nvPr/>
          </p:nvCxnSpPr>
          <p:spPr>
            <a:xfrm flipH="1">
              <a:off x="4848762" y="3204914"/>
              <a:ext cx="189300" cy="430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3" name="Google Shape;113;p14"/>
          <p:cNvSpPr/>
          <p:nvPr/>
        </p:nvSpPr>
        <p:spPr>
          <a:xfrm>
            <a:off x="4114800" y="772225"/>
            <a:ext cx="2175300" cy="618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0E2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Customer Login</a:t>
            </a:r>
            <a:endParaRPr sz="1600">
              <a:solidFill>
                <a:srgbClr val="0B0E2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0E2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History</a:t>
            </a:r>
            <a:endParaRPr sz="1600">
              <a:solidFill>
                <a:srgbClr val="0B0E2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6409500" y="772300"/>
            <a:ext cx="2478000" cy="618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0E2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Account</a:t>
            </a:r>
            <a:endParaRPr sz="1600">
              <a:solidFill>
                <a:srgbClr val="0B0E2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6414950" y="1549250"/>
            <a:ext cx="2478000" cy="3594300"/>
          </a:xfrm>
          <a:prstGeom prst="rect">
            <a:avLst/>
          </a:prstGeom>
          <a:solidFill>
            <a:srgbClr val="FED75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116;p14"/>
          <p:cNvGrpSpPr/>
          <p:nvPr/>
        </p:nvGrpSpPr>
        <p:grpSpPr>
          <a:xfrm>
            <a:off x="6494725" y="2213175"/>
            <a:ext cx="2295125" cy="2124675"/>
            <a:chOff x="6494725" y="2213175"/>
            <a:chExt cx="2295125" cy="2124675"/>
          </a:xfrm>
        </p:grpSpPr>
        <p:sp>
          <p:nvSpPr>
            <p:cNvPr id="117" name="Google Shape;117;p14"/>
            <p:cNvSpPr/>
            <p:nvPr/>
          </p:nvSpPr>
          <p:spPr>
            <a:xfrm>
              <a:off x="6522300" y="3686500"/>
              <a:ext cx="13767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u="sng">
                  <a:solidFill>
                    <a:srgbClr val="FED752"/>
                  </a:solidFill>
                </a:rPr>
                <a:t>account_num</a:t>
              </a:r>
              <a:endParaRPr sz="1000" u="sng">
                <a:solidFill>
                  <a:srgbClr val="FED752"/>
                </a:solidFill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7413150" y="2213175"/>
              <a:ext cx="13767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account_type</a:t>
              </a:r>
              <a:endParaRPr sz="1000">
                <a:solidFill>
                  <a:srgbClr val="FED752"/>
                </a:solidFill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7783500" y="3325850"/>
              <a:ext cx="9585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currency</a:t>
              </a:r>
              <a:endParaRPr sz="1000">
                <a:solidFill>
                  <a:srgbClr val="FED752"/>
                </a:solidFill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7793700" y="4047150"/>
              <a:ext cx="9381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balance</a:t>
              </a:r>
              <a:endParaRPr sz="1000">
                <a:solidFill>
                  <a:srgbClr val="FED752"/>
                </a:solidFill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6494725" y="2541413"/>
              <a:ext cx="13425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customer_id</a:t>
              </a:r>
              <a:endParaRPr sz="1000">
                <a:solidFill>
                  <a:srgbClr val="FED752"/>
                </a:solidFill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7223206" y="3037362"/>
              <a:ext cx="738300" cy="288600"/>
            </a:xfrm>
            <a:prstGeom prst="rect">
              <a:avLst/>
            </a:prstGeom>
            <a:solidFill>
              <a:srgbClr val="36CF9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Account</a:t>
              </a:r>
              <a:endParaRPr sz="1000">
                <a:solidFill>
                  <a:srgbClr val="FED752"/>
                </a:solidFill>
              </a:endParaRPr>
            </a:p>
          </p:txBody>
        </p:sp>
        <p:cxnSp>
          <p:nvCxnSpPr>
            <p:cNvPr id="123" name="Google Shape;123;p14"/>
            <p:cNvCxnSpPr>
              <a:stCxn id="118" idx="4"/>
              <a:endCxn id="122" idx="0"/>
            </p:cNvCxnSpPr>
            <p:nvPr/>
          </p:nvCxnSpPr>
          <p:spPr>
            <a:xfrm flipH="1">
              <a:off x="7592400" y="2503875"/>
              <a:ext cx="509100" cy="53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4"/>
            <p:cNvCxnSpPr>
              <a:stCxn id="121" idx="4"/>
              <a:endCxn id="122" idx="0"/>
            </p:cNvCxnSpPr>
            <p:nvPr/>
          </p:nvCxnSpPr>
          <p:spPr>
            <a:xfrm>
              <a:off x="7165975" y="2832113"/>
              <a:ext cx="426300" cy="205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4"/>
            <p:cNvCxnSpPr>
              <a:stCxn id="117" idx="0"/>
              <a:endCxn id="122" idx="2"/>
            </p:cNvCxnSpPr>
            <p:nvPr/>
          </p:nvCxnSpPr>
          <p:spPr>
            <a:xfrm rot="10800000" flipH="1">
              <a:off x="7210650" y="3325900"/>
              <a:ext cx="381600" cy="360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4"/>
            <p:cNvCxnSpPr>
              <a:stCxn id="119" idx="2"/>
              <a:endCxn id="122" idx="2"/>
            </p:cNvCxnSpPr>
            <p:nvPr/>
          </p:nvCxnSpPr>
          <p:spPr>
            <a:xfrm rot="10800000">
              <a:off x="7592400" y="3326000"/>
              <a:ext cx="191100" cy="145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14"/>
            <p:cNvCxnSpPr>
              <a:stCxn id="120" idx="0"/>
              <a:endCxn id="122" idx="2"/>
            </p:cNvCxnSpPr>
            <p:nvPr/>
          </p:nvCxnSpPr>
          <p:spPr>
            <a:xfrm rot="10800000">
              <a:off x="7592250" y="3325950"/>
              <a:ext cx="670500" cy="721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4"/>
          <p:cNvSpPr/>
          <p:nvPr/>
        </p:nvSpPr>
        <p:spPr>
          <a:xfrm>
            <a:off x="166800" y="1549250"/>
            <a:ext cx="3828600" cy="3594300"/>
          </a:xfrm>
          <a:prstGeom prst="rect">
            <a:avLst/>
          </a:prstGeom>
          <a:solidFill>
            <a:srgbClr val="FED75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14"/>
          <p:cNvGrpSpPr/>
          <p:nvPr/>
        </p:nvGrpSpPr>
        <p:grpSpPr>
          <a:xfrm>
            <a:off x="535925" y="1963750"/>
            <a:ext cx="3169475" cy="1590825"/>
            <a:chOff x="1329350" y="3521200"/>
            <a:chExt cx="3169475" cy="1590825"/>
          </a:xfrm>
        </p:grpSpPr>
        <p:sp>
          <p:nvSpPr>
            <p:cNvPr id="130" name="Google Shape;130;p14"/>
            <p:cNvSpPr/>
            <p:nvPr/>
          </p:nvSpPr>
          <p:spPr>
            <a:xfrm>
              <a:off x="1772074" y="4081100"/>
              <a:ext cx="899700" cy="288600"/>
            </a:xfrm>
            <a:prstGeom prst="rect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Transaction</a:t>
              </a:r>
              <a:endParaRPr sz="1000">
                <a:solidFill>
                  <a:srgbClr val="FED752"/>
                </a:solidFill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329350" y="4821325"/>
              <a:ext cx="8997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amount</a:t>
              </a:r>
              <a:endParaRPr sz="1000">
                <a:solidFill>
                  <a:srgbClr val="FED752"/>
                </a:solidFill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974825" y="3521200"/>
              <a:ext cx="6387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time</a:t>
              </a:r>
              <a:endParaRPr sz="1000">
                <a:solidFill>
                  <a:srgbClr val="FED752"/>
                </a:solidFill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2848625" y="3780400"/>
              <a:ext cx="14349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from_account</a:t>
              </a:r>
              <a:endParaRPr sz="1000">
                <a:solidFill>
                  <a:srgbClr val="FED752"/>
                </a:solidFill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2707075" y="4779800"/>
              <a:ext cx="11520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to_account</a:t>
              </a:r>
              <a:endParaRPr sz="1000">
                <a:solidFill>
                  <a:srgbClr val="FED752"/>
                </a:solidFill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3003325" y="4280100"/>
              <a:ext cx="14955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u="sng">
                  <a:solidFill>
                    <a:srgbClr val="FED752"/>
                  </a:solidFill>
                </a:rPr>
                <a:t>transaction_id</a:t>
              </a:r>
              <a:endParaRPr sz="1000" u="sng">
                <a:solidFill>
                  <a:srgbClr val="FED752"/>
                </a:solidFill>
              </a:endParaRPr>
            </a:p>
          </p:txBody>
        </p:sp>
        <p:cxnSp>
          <p:nvCxnSpPr>
            <p:cNvPr id="136" name="Google Shape;136;p14"/>
            <p:cNvCxnSpPr>
              <a:stCxn id="132" idx="4"/>
              <a:endCxn id="130" idx="0"/>
            </p:cNvCxnSpPr>
            <p:nvPr/>
          </p:nvCxnSpPr>
          <p:spPr>
            <a:xfrm flipH="1">
              <a:off x="2221875" y="3811900"/>
              <a:ext cx="72300" cy="269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14"/>
            <p:cNvCxnSpPr>
              <a:stCxn id="133" idx="3"/>
              <a:endCxn id="130" idx="3"/>
            </p:cNvCxnSpPr>
            <p:nvPr/>
          </p:nvCxnSpPr>
          <p:spPr>
            <a:xfrm flipH="1">
              <a:off x="2671761" y="4028528"/>
              <a:ext cx="387000" cy="196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14"/>
            <p:cNvCxnSpPr>
              <a:stCxn id="135" idx="2"/>
              <a:endCxn id="130" idx="3"/>
            </p:cNvCxnSpPr>
            <p:nvPr/>
          </p:nvCxnSpPr>
          <p:spPr>
            <a:xfrm rot="10800000">
              <a:off x="2671825" y="4225350"/>
              <a:ext cx="331500" cy="200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14"/>
            <p:cNvCxnSpPr>
              <a:stCxn id="134" idx="1"/>
              <a:endCxn id="130" idx="2"/>
            </p:cNvCxnSpPr>
            <p:nvPr/>
          </p:nvCxnSpPr>
          <p:spPr>
            <a:xfrm rot="10800000">
              <a:off x="2221781" y="4369672"/>
              <a:ext cx="654000" cy="452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14"/>
            <p:cNvCxnSpPr>
              <a:stCxn id="131" idx="0"/>
              <a:endCxn id="130" idx="2"/>
            </p:cNvCxnSpPr>
            <p:nvPr/>
          </p:nvCxnSpPr>
          <p:spPr>
            <a:xfrm rot="10800000" flipH="1">
              <a:off x="1779200" y="4369825"/>
              <a:ext cx="442800" cy="45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1" name="Google Shape;141;p14"/>
          <p:cNvSpPr/>
          <p:nvPr/>
        </p:nvSpPr>
        <p:spPr>
          <a:xfrm>
            <a:off x="166788" y="772300"/>
            <a:ext cx="3828600" cy="618900"/>
          </a:xfrm>
          <a:prstGeom prst="roundRect">
            <a:avLst>
              <a:gd name="adj" fmla="val 16667"/>
            </a:avLst>
          </a:prstGeom>
          <a:solidFill>
            <a:srgbClr val="DCDC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0E2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Transaction </a:t>
            </a:r>
            <a:endParaRPr sz="1600">
              <a:solidFill>
                <a:srgbClr val="0B0E2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0" y="4508525"/>
            <a:ext cx="9144000" cy="646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B0E2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Entities</a:t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0" y="0"/>
            <a:ext cx="9144000" cy="4900800"/>
          </a:xfrm>
          <a:prstGeom prst="rect">
            <a:avLst/>
          </a:prstGeom>
          <a:solidFill>
            <a:srgbClr val="FED75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0" y="4508525"/>
            <a:ext cx="9144000" cy="646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B0E2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Final Entities with Relations</a:t>
            </a:r>
            <a:endParaRPr/>
          </a:p>
        </p:txBody>
      </p:sp>
      <p:grpSp>
        <p:nvGrpSpPr>
          <p:cNvPr id="145" name="Google Shape;145;p14"/>
          <p:cNvGrpSpPr/>
          <p:nvPr/>
        </p:nvGrpSpPr>
        <p:grpSpPr>
          <a:xfrm>
            <a:off x="535925" y="112550"/>
            <a:ext cx="7918050" cy="4311045"/>
            <a:chOff x="790300" y="222100"/>
            <a:chExt cx="7918050" cy="4311045"/>
          </a:xfrm>
        </p:grpSpPr>
        <p:cxnSp>
          <p:nvCxnSpPr>
            <p:cNvPr id="146" name="Google Shape;146;p14"/>
            <p:cNvCxnSpPr/>
            <p:nvPr/>
          </p:nvCxnSpPr>
          <p:spPr>
            <a:xfrm>
              <a:off x="1991975" y="2426825"/>
              <a:ext cx="638700" cy="1036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" name="Google Shape;147;p14"/>
            <p:cNvSpPr/>
            <p:nvPr/>
          </p:nvSpPr>
          <p:spPr>
            <a:xfrm>
              <a:off x="2358581" y="3585962"/>
              <a:ext cx="738300" cy="288600"/>
            </a:xfrm>
            <a:prstGeom prst="rect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Customer</a:t>
              </a:r>
              <a:endParaRPr sz="1000">
                <a:solidFill>
                  <a:srgbClr val="FED752"/>
                </a:solidFill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3427153" y="1912602"/>
              <a:ext cx="12861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u="sng">
                  <a:solidFill>
                    <a:srgbClr val="FED752"/>
                  </a:solidFill>
                </a:rPr>
                <a:t>customer_id</a:t>
              </a:r>
              <a:endParaRPr sz="1000" u="sng">
                <a:solidFill>
                  <a:srgbClr val="FED752"/>
                </a:solidFill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1142825" y="3703261"/>
              <a:ext cx="9585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name</a:t>
              </a:r>
              <a:endParaRPr sz="1000">
                <a:solidFill>
                  <a:srgbClr val="FED752"/>
                </a:solidFill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1285685" y="3164078"/>
              <a:ext cx="11217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birthdate</a:t>
              </a:r>
              <a:endParaRPr sz="1000">
                <a:solidFill>
                  <a:srgbClr val="FED752"/>
                </a:solidFill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2906190" y="4160379"/>
              <a:ext cx="7824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email</a:t>
              </a:r>
              <a:endParaRPr sz="1000">
                <a:solidFill>
                  <a:srgbClr val="FED752"/>
                </a:solidFill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1527221" y="4242445"/>
              <a:ext cx="12111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last_login</a:t>
              </a:r>
              <a:endParaRPr sz="1000">
                <a:solidFill>
                  <a:srgbClr val="FED752"/>
                </a:solidFill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3573812" y="3099847"/>
              <a:ext cx="13200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username</a:t>
              </a:r>
              <a:endParaRPr sz="1000">
                <a:solidFill>
                  <a:srgbClr val="FED752"/>
                </a:solidFill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3695138" y="3932958"/>
              <a:ext cx="13200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password</a:t>
              </a:r>
              <a:endParaRPr sz="1000">
                <a:solidFill>
                  <a:srgbClr val="FED752"/>
                </a:solidFill>
              </a:endParaRPr>
            </a:p>
          </p:txBody>
        </p:sp>
        <p:cxnSp>
          <p:nvCxnSpPr>
            <p:cNvPr id="155" name="Google Shape;155;p14"/>
            <p:cNvCxnSpPr>
              <a:stCxn id="148" idx="4"/>
              <a:endCxn id="147" idx="0"/>
            </p:cNvCxnSpPr>
            <p:nvPr/>
          </p:nvCxnSpPr>
          <p:spPr>
            <a:xfrm flipH="1">
              <a:off x="2727703" y="2203302"/>
              <a:ext cx="1342500" cy="1382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14"/>
            <p:cNvCxnSpPr>
              <a:stCxn id="150" idx="4"/>
              <a:endCxn id="147" idx="1"/>
            </p:cNvCxnSpPr>
            <p:nvPr/>
          </p:nvCxnSpPr>
          <p:spPr>
            <a:xfrm>
              <a:off x="1846535" y="3454778"/>
              <a:ext cx="512100" cy="275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14"/>
            <p:cNvCxnSpPr>
              <a:stCxn id="149" idx="6"/>
              <a:endCxn id="147" idx="1"/>
            </p:cNvCxnSpPr>
            <p:nvPr/>
          </p:nvCxnSpPr>
          <p:spPr>
            <a:xfrm rot="10800000" flipH="1">
              <a:off x="2101325" y="3730411"/>
              <a:ext cx="257400" cy="118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14"/>
            <p:cNvCxnSpPr>
              <a:stCxn id="152" idx="0"/>
              <a:endCxn id="147" idx="2"/>
            </p:cNvCxnSpPr>
            <p:nvPr/>
          </p:nvCxnSpPr>
          <p:spPr>
            <a:xfrm rot="10800000" flipH="1">
              <a:off x="2132771" y="3874645"/>
              <a:ext cx="594900" cy="367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14"/>
            <p:cNvCxnSpPr>
              <a:stCxn id="151" idx="1"/>
              <a:endCxn id="147" idx="2"/>
            </p:cNvCxnSpPr>
            <p:nvPr/>
          </p:nvCxnSpPr>
          <p:spPr>
            <a:xfrm rot="10800000">
              <a:off x="2727670" y="3874451"/>
              <a:ext cx="293100" cy="328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14"/>
            <p:cNvCxnSpPr>
              <a:stCxn id="154" idx="2"/>
              <a:endCxn id="147" idx="3"/>
            </p:cNvCxnSpPr>
            <p:nvPr/>
          </p:nvCxnSpPr>
          <p:spPr>
            <a:xfrm rot="10800000">
              <a:off x="3096938" y="3730308"/>
              <a:ext cx="598200" cy="34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14"/>
            <p:cNvCxnSpPr>
              <a:stCxn id="153" idx="2"/>
              <a:endCxn id="147" idx="3"/>
            </p:cNvCxnSpPr>
            <p:nvPr/>
          </p:nvCxnSpPr>
          <p:spPr>
            <a:xfrm flipH="1">
              <a:off x="3096812" y="3245197"/>
              <a:ext cx="477000" cy="485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2" name="Google Shape;162;p14"/>
            <p:cNvSpPr/>
            <p:nvPr/>
          </p:nvSpPr>
          <p:spPr>
            <a:xfrm>
              <a:off x="4235065" y="3474724"/>
              <a:ext cx="1849200" cy="486600"/>
            </a:xfrm>
            <a:prstGeom prst="diamond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login_history</a:t>
              </a:r>
              <a:endParaRPr sz="1000">
                <a:solidFill>
                  <a:srgbClr val="FED752"/>
                </a:solidFill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6541837" y="3553901"/>
              <a:ext cx="1564500" cy="328200"/>
            </a:xfrm>
            <a:prstGeom prst="rect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CustomerLoginHistory</a:t>
              </a:r>
              <a:endParaRPr sz="1000">
                <a:solidFill>
                  <a:srgbClr val="FED752"/>
                </a:solidFill>
              </a:endParaRPr>
            </a:p>
          </p:txBody>
        </p:sp>
        <p:cxnSp>
          <p:nvCxnSpPr>
            <p:cNvPr id="164" name="Google Shape;164;p14"/>
            <p:cNvCxnSpPr/>
            <p:nvPr/>
          </p:nvCxnSpPr>
          <p:spPr>
            <a:xfrm flipH="1">
              <a:off x="3173584" y="3759219"/>
              <a:ext cx="1209900" cy="10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14"/>
            <p:cNvCxnSpPr/>
            <p:nvPr/>
          </p:nvCxnSpPr>
          <p:spPr>
            <a:xfrm>
              <a:off x="5981365" y="3691124"/>
              <a:ext cx="5736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4"/>
            <p:cNvCxnSpPr/>
            <p:nvPr/>
          </p:nvCxnSpPr>
          <p:spPr>
            <a:xfrm flipH="1">
              <a:off x="3173348" y="3678817"/>
              <a:ext cx="1191600" cy="24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4"/>
            <p:cNvSpPr/>
            <p:nvPr/>
          </p:nvSpPr>
          <p:spPr>
            <a:xfrm rot="-5400000">
              <a:off x="3100323" y="3631269"/>
              <a:ext cx="191700" cy="1980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6001735" y="2954492"/>
              <a:ext cx="13200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u="sng">
                  <a:solidFill>
                    <a:srgbClr val="FED752"/>
                  </a:solidFill>
                </a:rPr>
                <a:t>customer_id</a:t>
              </a:r>
              <a:endParaRPr sz="1000" u="sng">
                <a:solidFill>
                  <a:srgbClr val="FED752"/>
                </a:solidFill>
              </a:endParaRPr>
            </a:p>
          </p:txBody>
        </p:sp>
        <p:cxnSp>
          <p:nvCxnSpPr>
            <p:cNvPr id="169" name="Google Shape;169;p14"/>
            <p:cNvCxnSpPr>
              <a:stCxn id="168" idx="4"/>
              <a:endCxn id="163" idx="0"/>
            </p:cNvCxnSpPr>
            <p:nvPr/>
          </p:nvCxnSpPr>
          <p:spPr>
            <a:xfrm>
              <a:off x="6661735" y="3245192"/>
              <a:ext cx="662400" cy="308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14"/>
            <p:cNvSpPr/>
            <p:nvPr/>
          </p:nvSpPr>
          <p:spPr>
            <a:xfrm>
              <a:off x="7000990" y="4062294"/>
              <a:ext cx="13200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login_history</a:t>
              </a:r>
              <a:endParaRPr sz="1000">
                <a:solidFill>
                  <a:srgbClr val="FED752"/>
                </a:solidFill>
              </a:endParaRPr>
            </a:p>
          </p:txBody>
        </p:sp>
        <p:cxnSp>
          <p:nvCxnSpPr>
            <p:cNvPr id="171" name="Google Shape;171;p14"/>
            <p:cNvCxnSpPr>
              <a:stCxn id="163" idx="2"/>
              <a:endCxn id="170" idx="0"/>
            </p:cNvCxnSpPr>
            <p:nvPr/>
          </p:nvCxnSpPr>
          <p:spPr>
            <a:xfrm>
              <a:off x="7324087" y="3882101"/>
              <a:ext cx="336900" cy="180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2" name="Google Shape;172;p14"/>
            <p:cNvSpPr/>
            <p:nvPr/>
          </p:nvSpPr>
          <p:spPr>
            <a:xfrm>
              <a:off x="3952137" y="2317025"/>
              <a:ext cx="2049600" cy="4515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ED752"/>
                  </a:solidFill>
                </a:rPr>
                <a:t>username</a:t>
              </a:r>
              <a:endParaRPr sz="1200">
                <a:solidFill>
                  <a:srgbClr val="FED752"/>
                </a:solidFill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4167217" y="2364391"/>
              <a:ext cx="1619400" cy="356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phone_number</a:t>
              </a:r>
              <a:endParaRPr sz="1000">
                <a:solidFill>
                  <a:srgbClr val="FED752"/>
                </a:solidFill>
              </a:endParaRPr>
            </a:p>
          </p:txBody>
        </p:sp>
        <p:cxnSp>
          <p:nvCxnSpPr>
            <p:cNvPr id="174" name="Google Shape;174;p14"/>
            <p:cNvCxnSpPr>
              <a:stCxn id="172" idx="3"/>
              <a:endCxn id="147" idx="0"/>
            </p:cNvCxnSpPr>
            <p:nvPr/>
          </p:nvCxnSpPr>
          <p:spPr>
            <a:xfrm flipH="1">
              <a:off x="2727694" y="2702404"/>
              <a:ext cx="1524600" cy="883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5" name="Google Shape;175;p14"/>
            <p:cNvSpPr/>
            <p:nvPr/>
          </p:nvSpPr>
          <p:spPr>
            <a:xfrm>
              <a:off x="1398875" y="2121675"/>
              <a:ext cx="831900" cy="451500"/>
            </a:xfrm>
            <a:prstGeom prst="diamond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has</a:t>
              </a:r>
              <a:endParaRPr sz="1000">
                <a:solidFill>
                  <a:srgbClr val="FED752"/>
                </a:solidFill>
              </a:endParaRPr>
            </a:p>
          </p:txBody>
        </p:sp>
        <p:cxnSp>
          <p:nvCxnSpPr>
            <p:cNvPr id="176" name="Google Shape;176;p14"/>
            <p:cNvCxnSpPr/>
            <p:nvPr/>
          </p:nvCxnSpPr>
          <p:spPr>
            <a:xfrm flipH="1">
              <a:off x="1882275" y="1870250"/>
              <a:ext cx="501000" cy="289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14"/>
            <p:cNvCxnSpPr/>
            <p:nvPr/>
          </p:nvCxnSpPr>
          <p:spPr>
            <a:xfrm>
              <a:off x="1937900" y="2497400"/>
              <a:ext cx="638700" cy="1036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8" name="Google Shape;178;p14"/>
            <p:cNvSpPr/>
            <p:nvPr/>
          </p:nvSpPr>
          <p:spPr>
            <a:xfrm rot="8953246">
              <a:off x="2509413" y="3401310"/>
              <a:ext cx="191702" cy="19803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9" name="Google Shape;179;p14"/>
            <p:cNvCxnSpPr>
              <a:stCxn id="180" idx="1"/>
              <a:endCxn id="175" idx="0"/>
            </p:cNvCxnSpPr>
            <p:nvPr/>
          </p:nvCxnSpPr>
          <p:spPr>
            <a:xfrm flipH="1">
              <a:off x="1814681" y="1819612"/>
              <a:ext cx="543900" cy="30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0" name="Google Shape;180;p14"/>
            <p:cNvSpPr/>
            <p:nvPr/>
          </p:nvSpPr>
          <p:spPr>
            <a:xfrm>
              <a:off x="2358581" y="1675312"/>
              <a:ext cx="738300" cy="288600"/>
            </a:xfrm>
            <a:prstGeom prst="rect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Account</a:t>
              </a:r>
              <a:endParaRPr sz="1000">
                <a:solidFill>
                  <a:srgbClr val="FED752"/>
                </a:solidFill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88350" y="1431500"/>
              <a:ext cx="13767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u="sng">
                  <a:solidFill>
                    <a:srgbClr val="FED752"/>
                  </a:solidFill>
                </a:rPr>
                <a:t>account_num</a:t>
              </a:r>
              <a:endParaRPr sz="1000" u="sng">
                <a:solidFill>
                  <a:srgbClr val="FED752"/>
                </a:solidFill>
              </a:endParaRPr>
            </a:p>
          </p:txBody>
        </p:sp>
        <p:cxnSp>
          <p:nvCxnSpPr>
            <p:cNvPr id="182" name="Google Shape;182;p14"/>
            <p:cNvCxnSpPr>
              <a:stCxn id="181" idx="6"/>
              <a:endCxn id="180" idx="0"/>
            </p:cNvCxnSpPr>
            <p:nvPr/>
          </p:nvCxnSpPr>
          <p:spPr>
            <a:xfrm>
              <a:off x="2265050" y="1576850"/>
              <a:ext cx="462600" cy="98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3" name="Google Shape;183;p14"/>
            <p:cNvSpPr/>
            <p:nvPr/>
          </p:nvSpPr>
          <p:spPr>
            <a:xfrm>
              <a:off x="2358750" y="372550"/>
              <a:ext cx="13767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account_type</a:t>
              </a:r>
              <a:endParaRPr sz="1000">
                <a:solidFill>
                  <a:srgbClr val="FED752"/>
                </a:solidFill>
              </a:endParaRPr>
            </a:p>
          </p:txBody>
        </p:sp>
        <p:cxnSp>
          <p:nvCxnSpPr>
            <p:cNvPr id="184" name="Google Shape;184;p14"/>
            <p:cNvCxnSpPr>
              <a:stCxn id="183" idx="4"/>
              <a:endCxn id="180" idx="0"/>
            </p:cNvCxnSpPr>
            <p:nvPr/>
          </p:nvCxnSpPr>
          <p:spPr>
            <a:xfrm flipH="1">
              <a:off x="2727600" y="663250"/>
              <a:ext cx="319500" cy="1012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5" name="Google Shape;185;p14"/>
            <p:cNvSpPr/>
            <p:nvPr/>
          </p:nvSpPr>
          <p:spPr>
            <a:xfrm>
              <a:off x="4035100" y="1565650"/>
              <a:ext cx="9585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currency</a:t>
              </a:r>
              <a:endParaRPr sz="1000">
                <a:solidFill>
                  <a:srgbClr val="FED752"/>
                </a:solidFill>
              </a:endParaRPr>
            </a:p>
          </p:txBody>
        </p:sp>
        <p:cxnSp>
          <p:nvCxnSpPr>
            <p:cNvPr id="186" name="Google Shape;186;p14"/>
            <p:cNvCxnSpPr>
              <a:stCxn id="185" idx="2"/>
              <a:endCxn id="180" idx="3"/>
            </p:cNvCxnSpPr>
            <p:nvPr/>
          </p:nvCxnSpPr>
          <p:spPr>
            <a:xfrm flipH="1">
              <a:off x="3097000" y="1711000"/>
              <a:ext cx="938100" cy="108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" name="Google Shape;187;p14"/>
            <p:cNvSpPr/>
            <p:nvPr/>
          </p:nvSpPr>
          <p:spPr>
            <a:xfrm>
              <a:off x="2286675" y="2307500"/>
              <a:ext cx="9381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balance</a:t>
              </a:r>
              <a:endParaRPr sz="1000">
                <a:solidFill>
                  <a:srgbClr val="FED752"/>
                </a:solidFill>
              </a:endParaRPr>
            </a:p>
          </p:txBody>
        </p:sp>
        <p:cxnSp>
          <p:nvCxnSpPr>
            <p:cNvPr id="188" name="Google Shape;188;p14"/>
            <p:cNvCxnSpPr>
              <a:stCxn id="187" idx="0"/>
              <a:endCxn id="180" idx="2"/>
            </p:cNvCxnSpPr>
            <p:nvPr/>
          </p:nvCxnSpPr>
          <p:spPr>
            <a:xfrm rot="10800000">
              <a:off x="2727825" y="1964000"/>
              <a:ext cx="27900" cy="343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9" name="Google Shape;189;p14"/>
            <p:cNvSpPr/>
            <p:nvPr/>
          </p:nvSpPr>
          <p:spPr>
            <a:xfrm>
              <a:off x="790300" y="700900"/>
              <a:ext cx="13425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customer_id</a:t>
              </a:r>
              <a:endParaRPr sz="1000">
                <a:solidFill>
                  <a:srgbClr val="FED752"/>
                </a:solidFill>
              </a:endParaRPr>
            </a:p>
          </p:txBody>
        </p:sp>
        <p:cxnSp>
          <p:nvCxnSpPr>
            <p:cNvPr id="190" name="Google Shape;190;p14"/>
            <p:cNvCxnSpPr>
              <a:stCxn id="189" idx="4"/>
              <a:endCxn id="180" idx="0"/>
            </p:cNvCxnSpPr>
            <p:nvPr/>
          </p:nvCxnSpPr>
          <p:spPr>
            <a:xfrm>
              <a:off x="1461550" y="991600"/>
              <a:ext cx="1266300" cy="683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1" name="Google Shape;191;p14"/>
            <p:cNvSpPr/>
            <p:nvPr/>
          </p:nvSpPr>
          <p:spPr>
            <a:xfrm>
              <a:off x="5981599" y="782000"/>
              <a:ext cx="899700" cy="288600"/>
            </a:xfrm>
            <a:prstGeom prst="rect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Transaction</a:t>
              </a:r>
              <a:endParaRPr sz="1000">
                <a:solidFill>
                  <a:srgbClr val="FED752"/>
                </a:solidFill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4485450" y="909200"/>
              <a:ext cx="899700" cy="429900"/>
            </a:xfrm>
            <a:prstGeom prst="diamond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from</a:t>
              </a:r>
              <a:endParaRPr sz="1000">
                <a:solidFill>
                  <a:srgbClr val="FED752"/>
                </a:solidFill>
              </a:endParaRPr>
            </a:p>
          </p:txBody>
        </p:sp>
        <p:cxnSp>
          <p:nvCxnSpPr>
            <p:cNvPr id="193" name="Google Shape;193;p14"/>
            <p:cNvCxnSpPr/>
            <p:nvPr/>
          </p:nvCxnSpPr>
          <p:spPr>
            <a:xfrm rot="10800000">
              <a:off x="4743800" y="691425"/>
              <a:ext cx="1246800" cy="216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14"/>
            <p:cNvCxnSpPr/>
            <p:nvPr/>
          </p:nvCxnSpPr>
          <p:spPr>
            <a:xfrm rot="10800000">
              <a:off x="4743800" y="605000"/>
              <a:ext cx="1246800" cy="242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14"/>
            <p:cNvCxnSpPr>
              <a:endCxn id="196" idx="3"/>
            </p:cNvCxnSpPr>
            <p:nvPr/>
          </p:nvCxnSpPr>
          <p:spPr>
            <a:xfrm flipH="1">
              <a:off x="3284670" y="1161121"/>
              <a:ext cx="1279500" cy="50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7" name="Google Shape;197;p14"/>
            <p:cNvSpPr/>
            <p:nvPr/>
          </p:nvSpPr>
          <p:spPr>
            <a:xfrm>
              <a:off x="4216750" y="481300"/>
              <a:ext cx="595200" cy="328200"/>
            </a:xfrm>
            <a:prstGeom prst="diamond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to</a:t>
              </a:r>
              <a:endParaRPr sz="1000">
                <a:solidFill>
                  <a:srgbClr val="FED752"/>
                </a:solidFill>
              </a:endParaRPr>
            </a:p>
          </p:txBody>
        </p:sp>
        <p:cxnSp>
          <p:nvCxnSpPr>
            <p:cNvPr id="198" name="Google Shape;198;p14"/>
            <p:cNvCxnSpPr>
              <a:endCxn id="199" idx="3"/>
            </p:cNvCxnSpPr>
            <p:nvPr/>
          </p:nvCxnSpPr>
          <p:spPr>
            <a:xfrm flipH="1">
              <a:off x="3142396" y="732203"/>
              <a:ext cx="1233600" cy="860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14"/>
            <p:cNvCxnSpPr/>
            <p:nvPr/>
          </p:nvCxnSpPr>
          <p:spPr>
            <a:xfrm flipH="1">
              <a:off x="5343200" y="1020600"/>
              <a:ext cx="647400" cy="96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9" name="Google Shape;199;p14"/>
            <p:cNvSpPr/>
            <p:nvPr/>
          </p:nvSpPr>
          <p:spPr>
            <a:xfrm rot="-6558929">
              <a:off x="2953260" y="1526898"/>
              <a:ext cx="191372" cy="198311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5538875" y="1522225"/>
              <a:ext cx="8997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amount</a:t>
              </a:r>
              <a:endParaRPr sz="1000">
                <a:solidFill>
                  <a:srgbClr val="FED752"/>
                </a:solidFill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6184350" y="222100"/>
              <a:ext cx="6387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time</a:t>
              </a:r>
              <a:endParaRPr sz="1000">
                <a:solidFill>
                  <a:srgbClr val="FED752"/>
                </a:solidFill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7058150" y="481300"/>
              <a:ext cx="14175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from_account</a:t>
              </a:r>
              <a:endParaRPr sz="1000">
                <a:solidFill>
                  <a:srgbClr val="FED752"/>
                </a:solidFill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6916600" y="1480700"/>
              <a:ext cx="11520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ED752"/>
                  </a:solidFill>
                </a:rPr>
                <a:t>to_account</a:t>
              </a:r>
              <a:endParaRPr sz="1000">
                <a:solidFill>
                  <a:srgbClr val="FED752"/>
                </a:solidFill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7212850" y="981000"/>
              <a:ext cx="1495500" cy="290700"/>
            </a:xfrm>
            <a:prstGeom prst="ellipse">
              <a:avLst/>
            </a:prstGeom>
            <a:solidFill>
              <a:srgbClr val="36CF9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u="sng">
                  <a:solidFill>
                    <a:srgbClr val="FED752"/>
                  </a:solidFill>
                </a:rPr>
                <a:t>transaction_id</a:t>
              </a:r>
              <a:endParaRPr sz="1000" u="sng">
                <a:solidFill>
                  <a:srgbClr val="FED752"/>
                </a:solidFill>
              </a:endParaRPr>
            </a:p>
          </p:txBody>
        </p:sp>
        <p:cxnSp>
          <p:nvCxnSpPr>
            <p:cNvPr id="206" name="Google Shape;206;p14"/>
            <p:cNvCxnSpPr>
              <a:stCxn id="202" idx="4"/>
              <a:endCxn id="191" idx="0"/>
            </p:cNvCxnSpPr>
            <p:nvPr/>
          </p:nvCxnSpPr>
          <p:spPr>
            <a:xfrm flipH="1">
              <a:off x="6431400" y="512800"/>
              <a:ext cx="72300" cy="269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14"/>
            <p:cNvCxnSpPr>
              <a:stCxn id="203" idx="3"/>
              <a:endCxn id="191" idx="3"/>
            </p:cNvCxnSpPr>
            <p:nvPr/>
          </p:nvCxnSpPr>
          <p:spPr>
            <a:xfrm flipH="1">
              <a:off x="6881438" y="729428"/>
              <a:ext cx="384300" cy="196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14"/>
            <p:cNvCxnSpPr>
              <a:stCxn id="205" idx="2"/>
              <a:endCxn id="191" idx="3"/>
            </p:cNvCxnSpPr>
            <p:nvPr/>
          </p:nvCxnSpPr>
          <p:spPr>
            <a:xfrm rot="10800000">
              <a:off x="6881350" y="926250"/>
              <a:ext cx="331500" cy="200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14"/>
            <p:cNvCxnSpPr>
              <a:stCxn id="204" idx="1"/>
              <a:endCxn id="191" idx="2"/>
            </p:cNvCxnSpPr>
            <p:nvPr/>
          </p:nvCxnSpPr>
          <p:spPr>
            <a:xfrm rot="10800000">
              <a:off x="6431306" y="1070572"/>
              <a:ext cx="654000" cy="452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14"/>
            <p:cNvCxnSpPr>
              <a:stCxn id="201" idx="0"/>
              <a:endCxn id="191" idx="2"/>
            </p:cNvCxnSpPr>
            <p:nvPr/>
          </p:nvCxnSpPr>
          <p:spPr>
            <a:xfrm rot="10800000" flipH="1">
              <a:off x="5988725" y="1070725"/>
              <a:ext cx="442800" cy="45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6" name="Google Shape;196;p14"/>
            <p:cNvSpPr/>
            <p:nvPr/>
          </p:nvSpPr>
          <p:spPr>
            <a:xfrm rot="-7063757">
              <a:off x="3101175" y="1611632"/>
              <a:ext cx="191492" cy="198478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1" name="Google Shape;211;p14"/>
            <p:cNvCxnSpPr/>
            <p:nvPr/>
          </p:nvCxnSpPr>
          <p:spPr>
            <a:xfrm flipH="1">
              <a:off x="5254500" y="951325"/>
              <a:ext cx="718800" cy="103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14"/>
            <p:cNvCxnSpPr/>
            <p:nvPr/>
          </p:nvCxnSpPr>
          <p:spPr>
            <a:xfrm>
              <a:off x="5940125" y="3764475"/>
              <a:ext cx="6015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CF9A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/>
          <p:nvPr/>
        </p:nvSpPr>
        <p:spPr>
          <a:xfrm>
            <a:off x="3053700" y="213375"/>
            <a:ext cx="3036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ED752"/>
                </a:solidFill>
                <a:latin typeface="Montserrat"/>
                <a:ea typeface="Montserrat"/>
                <a:cs typeface="Montserrat"/>
                <a:sym typeface="Montserrat"/>
              </a:rPr>
              <a:t>Contributions</a:t>
            </a:r>
            <a:endParaRPr sz="3000" b="1">
              <a:solidFill>
                <a:srgbClr val="FED7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15"/>
          <p:cNvSpPr txBox="1"/>
          <p:nvPr/>
        </p:nvSpPr>
        <p:spPr>
          <a:xfrm>
            <a:off x="3384600" y="213375"/>
            <a:ext cx="237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ED752"/>
                </a:solidFill>
                <a:latin typeface="Montserrat"/>
                <a:ea typeface="Montserrat"/>
                <a:cs typeface="Montserrat"/>
                <a:sym typeface="Montserrat"/>
              </a:rPr>
              <a:t>Milestones</a:t>
            </a:r>
            <a:endParaRPr sz="3000" b="1">
              <a:solidFill>
                <a:srgbClr val="FED7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9" name="Google Shape;219;p15"/>
          <p:cNvGrpSpPr/>
          <p:nvPr/>
        </p:nvGrpSpPr>
        <p:grpSpPr>
          <a:xfrm>
            <a:off x="410096" y="859876"/>
            <a:ext cx="1719743" cy="2374321"/>
            <a:chOff x="1036275" y="1121000"/>
            <a:chExt cx="1461000" cy="1923462"/>
          </a:xfrm>
        </p:grpSpPr>
        <p:sp>
          <p:nvSpPr>
            <p:cNvPr id="220" name="Google Shape;220;p15"/>
            <p:cNvSpPr/>
            <p:nvPr/>
          </p:nvSpPr>
          <p:spPr>
            <a:xfrm>
              <a:off x="1812795" y="2639054"/>
              <a:ext cx="534944" cy="218918"/>
            </a:xfrm>
            <a:custGeom>
              <a:avLst/>
              <a:gdLst/>
              <a:ahLst/>
              <a:cxnLst/>
              <a:rect l="l" t="t" r="r" b="b"/>
              <a:pathLst>
                <a:path w="17110" h="7002" extrusionOk="0">
                  <a:moveTo>
                    <a:pt x="0" y="1"/>
                  </a:moveTo>
                  <a:lnTo>
                    <a:pt x="2810" y="3501"/>
                  </a:lnTo>
                  <a:lnTo>
                    <a:pt x="0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FED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1742447" y="1996915"/>
              <a:ext cx="31" cy="754581"/>
            </a:xfrm>
            <a:custGeom>
              <a:avLst/>
              <a:gdLst/>
              <a:ahLst/>
              <a:cxnLst/>
              <a:rect l="l" t="t" r="r" b="b"/>
              <a:pathLst>
                <a:path w="1" h="24135" fill="none" extrusionOk="0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w="17850" cap="rnd" cmpd="sng">
              <a:solidFill>
                <a:srgbClr val="FED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1036275" y="1121000"/>
              <a:ext cx="1412709" cy="987693"/>
            </a:xfrm>
            <a:custGeom>
              <a:avLst/>
              <a:gdLst/>
              <a:ahLst/>
              <a:cxnLst/>
              <a:rect l="l" t="t" r="r" b="b"/>
              <a:pathLst>
                <a:path w="45185" h="31591" extrusionOk="0">
                  <a:moveTo>
                    <a:pt x="2858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0" y="29206"/>
                  </a:cubicBezTo>
                  <a:lnTo>
                    <a:pt x="19241" y="30206"/>
                  </a:lnTo>
                  <a:cubicBezTo>
                    <a:pt x="20163" y="31129"/>
                    <a:pt x="21375" y="31590"/>
                    <a:pt x="22586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03" y="29111"/>
                    <a:pt x="27051" y="29063"/>
                  </a:cubicBezTo>
                  <a:lnTo>
                    <a:pt x="37779" y="29063"/>
                  </a:lnTo>
                  <a:cubicBezTo>
                    <a:pt x="41874" y="29063"/>
                    <a:pt x="45184" y="25753"/>
                    <a:pt x="45184" y="21669"/>
                  </a:cubicBezTo>
                  <a:lnTo>
                    <a:pt x="45184" y="2846"/>
                  </a:lnTo>
                  <a:cubicBezTo>
                    <a:pt x="45184" y="1274"/>
                    <a:pt x="43898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036275" y="1121000"/>
              <a:ext cx="1412709" cy="336536"/>
            </a:xfrm>
            <a:custGeom>
              <a:avLst/>
              <a:gdLst/>
              <a:ahLst/>
              <a:cxnLst/>
              <a:rect l="l" t="t" r="r" b="b"/>
              <a:pathLst>
                <a:path w="45185" h="10764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4" y="10763"/>
                  </a:lnTo>
                  <a:lnTo>
                    <a:pt x="45184" y="2846"/>
                  </a:lnTo>
                  <a:cubicBezTo>
                    <a:pt x="45184" y="1274"/>
                    <a:pt x="43910" y="0"/>
                    <a:pt x="42339" y="0"/>
                  </a:cubicBezTo>
                  <a:close/>
                </a:path>
              </a:pathLst>
            </a:custGeom>
            <a:solidFill>
              <a:srgbClr val="FED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October 15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1449454" y="2458524"/>
              <a:ext cx="585969" cy="585937"/>
            </a:xfrm>
            <a:custGeom>
              <a:avLst/>
              <a:gdLst/>
              <a:ahLst/>
              <a:cxnLst/>
              <a:rect l="l" t="t" r="r" b="b"/>
              <a:pathLst>
                <a:path w="18742" h="18741" extrusionOk="0">
                  <a:moveTo>
                    <a:pt x="9371" y="0"/>
                  </a:moveTo>
                  <a:cubicBezTo>
                    <a:pt x="4204" y="0"/>
                    <a:pt x="1" y="4191"/>
                    <a:pt x="1" y="9370"/>
                  </a:cubicBezTo>
                  <a:cubicBezTo>
                    <a:pt x="1" y="14538"/>
                    <a:pt x="4204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FED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1524680" y="2533344"/>
              <a:ext cx="435928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65" y="0"/>
                  </a:moveTo>
                  <a:cubicBezTo>
                    <a:pt x="3119" y="0"/>
                    <a:pt x="0" y="3120"/>
                    <a:pt x="0" y="6977"/>
                  </a:cubicBezTo>
                  <a:cubicBezTo>
                    <a:pt x="0" y="10823"/>
                    <a:pt x="3119" y="13954"/>
                    <a:pt x="6965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ED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" name="Google Shape;226;p15"/>
            <p:cNvSpPr txBox="1"/>
            <p:nvPr/>
          </p:nvSpPr>
          <p:spPr>
            <a:xfrm>
              <a:off x="1036275" y="1457526"/>
              <a:ext cx="1461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Database and User Interface Design Planning</a:t>
              </a:r>
              <a:endParaRPr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27" name="Google Shape;227;p15"/>
          <p:cNvGrpSpPr/>
          <p:nvPr/>
        </p:nvGrpSpPr>
        <p:grpSpPr>
          <a:xfrm>
            <a:off x="3064189" y="859876"/>
            <a:ext cx="1662458" cy="2374321"/>
            <a:chOff x="3291048" y="1121000"/>
            <a:chExt cx="1412334" cy="1923462"/>
          </a:xfrm>
        </p:grpSpPr>
        <p:sp>
          <p:nvSpPr>
            <p:cNvPr id="228" name="Google Shape;228;p15"/>
            <p:cNvSpPr/>
            <p:nvPr/>
          </p:nvSpPr>
          <p:spPr>
            <a:xfrm>
              <a:off x="3997219" y="1996915"/>
              <a:ext cx="31" cy="754581"/>
            </a:xfrm>
            <a:custGeom>
              <a:avLst/>
              <a:gdLst/>
              <a:ahLst/>
              <a:cxnLst/>
              <a:rect l="l" t="t" r="r" b="b"/>
              <a:pathLst>
                <a:path w="1" h="24135" fill="none" extrusionOk="0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w="17850" cap="rnd" cmpd="sng">
              <a:solidFill>
                <a:srgbClr val="FED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3291048" y="1121000"/>
              <a:ext cx="1412334" cy="987693"/>
            </a:xfrm>
            <a:custGeom>
              <a:avLst/>
              <a:gdLst/>
              <a:ahLst/>
              <a:cxnLst/>
              <a:rect l="l" t="t" r="r" b="b"/>
              <a:pathLst>
                <a:path w="45173" h="31591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1" y="29206"/>
                  </a:cubicBezTo>
                  <a:lnTo>
                    <a:pt x="19229" y="30206"/>
                  </a:lnTo>
                  <a:cubicBezTo>
                    <a:pt x="20157" y="31129"/>
                    <a:pt x="21369" y="31590"/>
                    <a:pt x="22580" y="31590"/>
                  </a:cubicBezTo>
                  <a:cubicBezTo>
                    <a:pt x="23792" y="31590"/>
                    <a:pt x="25003" y="31129"/>
                    <a:pt x="25932" y="30206"/>
                  </a:cubicBezTo>
                  <a:lnTo>
                    <a:pt x="26920" y="29206"/>
                  </a:lnTo>
                  <a:cubicBezTo>
                    <a:pt x="26968" y="29170"/>
                    <a:pt x="27004" y="29111"/>
                    <a:pt x="27039" y="29063"/>
                  </a:cubicBezTo>
                  <a:lnTo>
                    <a:pt x="37779" y="29063"/>
                  </a:lnTo>
                  <a:cubicBezTo>
                    <a:pt x="41863" y="29063"/>
                    <a:pt x="45172" y="25753"/>
                    <a:pt x="45172" y="21669"/>
                  </a:cubicBez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0" name="Google Shape;230;p15"/>
            <p:cNvSpPr txBox="1"/>
            <p:nvPr/>
          </p:nvSpPr>
          <p:spPr>
            <a:xfrm>
              <a:off x="3385213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Front-end development </a:t>
              </a:r>
              <a:endParaRPr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3291048" y="1121000"/>
              <a:ext cx="1412334" cy="336536"/>
            </a:xfrm>
            <a:custGeom>
              <a:avLst/>
              <a:gdLst/>
              <a:ahLst/>
              <a:cxnLst/>
              <a:rect l="l" t="t" r="r" b="b"/>
              <a:pathLst>
                <a:path w="45173" h="10764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72" y="10763"/>
                  </a:ln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rgbClr val="FED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November 1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3390067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FED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4072789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FED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3704258" y="2458524"/>
              <a:ext cx="585937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rgbClr val="FED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3779077" y="2533344"/>
              <a:ext cx="436303" cy="436303"/>
            </a:xfrm>
            <a:custGeom>
              <a:avLst/>
              <a:gdLst/>
              <a:ahLst/>
              <a:cxnLst/>
              <a:rect l="l" t="t" r="r" b="b"/>
              <a:pathLst>
                <a:path w="13955" h="13955" extrusionOk="0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54" y="10823"/>
                    <a:pt x="13954" y="6977"/>
                  </a:cubicBezTo>
                  <a:cubicBezTo>
                    <a:pt x="13954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ED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6" name="Google Shape;236;p15"/>
          <p:cNvGrpSpPr/>
          <p:nvPr/>
        </p:nvGrpSpPr>
        <p:grpSpPr>
          <a:xfrm>
            <a:off x="7042494" y="2510916"/>
            <a:ext cx="1691416" cy="2381239"/>
            <a:chOff x="6670799" y="2458524"/>
            <a:chExt cx="1436934" cy="1929066"/>
          </a:xfrm>
        </p:grpSpPr>
        <p:sp>
          <p:nvSpPr>
            <p:cNvPr id="237" name="Google Shape;237;p15"/>
            <p:cNvSpPr/>
            <p:nvPr/>
          </p:nvSpPr>
          <p:spPr>
            <a:xfrm>
              <a:off x="7573133" y="2639054"/>
              <a:ext cx="534600" cy="218918"/>
            </a:xfrm>
            <a:custGeom>
              <a:avLst/>
              <a:gdLst/>
              <a:ahLst/>
              <a:cxnLst/>
              <a:rect l="l" t="t" r="r" b="b"/>
              <a:pathLst>
                <a:path w="17099" h="7002" extrusionOk="0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098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6772038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7379191" y="2757051"/>
              <a:ext cx="31" cy="754206"/>
            </a:xfrm>
            <a:custGeom>
              <a:avLst/>
              <a:gdLst/>
              <a:ahLst/>
              <a:cxnLst/>
              <a:rect l="l" t="t" r="r" b="b"/>
              <a:pathLst>
                <a:path w="1" h="24123" fill="none" extrusionOk="0">
                  <a:moveTo>
                    <a:pt x="1" y="1"/>
                  </a:moveTo>
                  <a:lnTo>
                    <a:pt x="1" y="24123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6670799" y="3399597"/>
              <a:ext cx="1412709" cy="987974"/>
            </a:xfrm>
            <a:custGeom>
              <a:avLst/>
              <a:gdLst/>
              <a:ahLst/>
              <a:cxnLst/>
              <a:rect l="l" t="t" r="r" b="b"/>
              <a:pathLst>
                <a:path w="45185" h="31600" extrusionOk="0">
                  <a:moveTo>
                    <a:pt x="22600" y="0"/>
                  </a:moveTo>
                  <a:cubicBezTo>
                    <a:pt x="21387" y="0"/>
                    <a:pt x="20175" y="464"/>
                    <a:pt x="19252" y="1393"/>
                  </a:cubicBezTo>
                  <a:lnTo>
                    <a:pt x="18264" y="2381"/>
                  </a:lnTo>
                  <a:cubicBezTo>
                    <a:pt x="18217" y="2429"/>
                    <a:pt x="18181" y="2477"/>
                    <a:pt x="18145" y="2524"/>
                  </a:cubicBezTo>
                  <a:lnTo>
                    <a:pt x="7406" y="2524"/>
                  </a:lnTo>
                  <a:cubicBezTo>
                    <a:pt x="3322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86" y="31599"/>
                    <a:pt x="2857" y="31599"/>
                  </a:cubicBezTo>
                  <a:lnTo>
                    <a:pt x="42327" y="31599"/>
                  </a:lnTo>
                  <a:cubicBezTo>
                    <a:pt x="43910" y="31599"/>
                    <a:pt x="45184" y="30325"/>
                    <a:pt x="45184" y="28742"/>
                  </a:cubicBezTo>
                  <a:lnTo>
                    <a:pt x="45184" y="9930"/>
                  </a:lnTo>
                  <a:cubicBezTo>
                    <a:pt x="45184" y="5846"/>
                    <a:pt x="41874" y="2524"/>
                    <a:pt x="37790" y="2524"/>
                  </a:cubicBezTo>
                  <a:lnTo>
                    <a:pt x="27063" y="2524"/>
                  </a:lnTo>
                  <a:cubicBezTo>
                    <a:pt x="27027" y="2477"/>
                    <a:pt x="26991" y="2429"/>
                    <a:pt x="26944" y="2381"/>
                  </a:cubicBezTo>
                  <a:lnTo>
                    <a:pt x="25956" y="1393"/>
                  </a:lnTo>
                  <a:cubicBezTo>
                    <a:pt x="25027" y="464"/>
                    <a:pt x="23812" y="0"/>
                    <a:pt x="226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670799" y="4051022"/>
              <a:ext cx="1412709" cy="336568"/>
            </a:xfrm>
            <a:custGeom>
              <a:avLst/>
              <a:gdLst/>
              <a:ahLst/>
              <a:cxnLst/>
              <a:rect l="l" t="t" r="r" b="b"/>
              <a:pathLst>
                <a:path w="45185" h="10765" extrusionOk="0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86" y="10764"/>
                    <a:pt x="2857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November 16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7086229" y="2458524"/>
              <a:ext cx="585937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1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7161048" y="2533344"/>
              <a:ext cx="436303" cy="436303"/>
            </a:xfrm>
            <a:custGeom>
              <a:avLst/>
              <a:gdLst/>
              <a:ahLst/>
              <a:cxnLst/>
              <a:rect l="l" t="t" r="r" b="b"/>
              <a:pathLst>
                <a:path w="13955" h="13955" extrusionOk="0">
                  <a:moveTo>
                    <a:pt x="6978" y="0"/>
                  </a:moveTo>
                  <a:cubicBezTo>
                    <a:pt x="3120" y="0"/>
                    <a:pt x="1" y="3120"/>
                    <a:pt x="1" y="6977"/>
                  </a:cubicBezTo>
                  <a:cubicBezTo>
                    <a:pt x="1" y="10823"/>
                    <a:pt x="3120" y="13954"/>
                    <a:pt x="6978" y="13954"/>
                  </a:cubicBezTo>
                  <a:cubicBezTo>
                    <a:pt x="10823" y="13954"/>
                    <a:pt x="13955" y="10823"/>
                    <a:pt x="13955" y="6977"/>
                  </a:cubicBezTo>
                  <a:cubicBezTo>
                    <a:pt x="13955" y="3120"/>
                    <a:pt x="10823" y="0"/>
                    <a:pt x="697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4" name="Google Shape;244;p15"/>
            <p:cNvSpPr txBox="1"/>
            <p:nvPr/>
          </p:nvSpPr>
          <p:spPr>
            <a:xfrm>
              <a:off x="6770338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Slides and Video Preparation</a:t>
              </a:r>
              <a:endParaRPr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45" name="Google Shape;245;p15"/>
          <p:cNvGrpSpPr/>
          <p:nvPr/>
        </p:nvGrpSpPr>
        <p:grpSpPr>
          <a:xfrm>
            <a:off x="1736922" y="2510916"/>
            <a:ext cx="1662900" cy="2381239"/>
            <a:chOff x="2163474" y="2458524"/>
            <a:chExt cx="1412709" cy="1929066"/>
          </a:xfrm>
        </p:grpSpPr>
        <p:sp>
          <p:nvSpPr>
            <p:cNvPr id="246" name="Google Shape;246;p15"/>
            <p:cNvSpPr/>
            <p:nvPr/>
          </p:nvSpPr>
          <p:spPr>
            <a:xfrm>
              <a:off x="2260242" y="2639054"/>
              <a:ext cx="534944" cy="218918"/>
            </a:xfrm>
            <a:custGeom>
              <a:avLst/>
              <a:gdLst/>
              <a:ahLst/>
              <a:cxnLst/>
              <a:rect l="l" t="t" r="r" b="b"/>
              <a:pathLst>
                <a:path w="17110" h="7002" extrusionOk="0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2942589" y="2639054"/>
              <a:ext cx="534600" cy="218918"/>
            </a:xfrm>
            <a:custGeom>
              <a:avLst/>
              <a:gdLst/>
              <a:ahLst/>
              <a:cxnLst/>
              <a:rect l="l" t="t" r="r" b="b"/>
              <a:pathLst>
                <a:path w="17099" h="7002" extrusionOk="0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2870021" y="2757051"/>
              <a:ext cx="31" cy="754206"/>
            </a:xfrm>
            <a:custGeom>
              <a:avLst/>
              <a:gdLst/>
              <a:ahLst/>
              <a:cxnLst/>
              <a:rect l="l" t="t" r="r" b="b"/>
              <a:pathLst>
                <a:path w="1" h="24123" fill="none" extrusionOk="0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2163474" y="3399597"/>
              <a:ext cx="1412709" cy="987974"/>
            </a:xfrm>
            <a:custGeom>
              <a:avLst/>
              <a:gdLst/>
              <a:ahLst/>
              <a:cxnLst/>
              <a:rect l="l" t="t" r="r" b="b"/>
              <a:pathLst>
                <a:path w="45185" h="31600" extrusionOk="0">
                  <a:moveTo>
                    <a:pt x="22598" y="0"/>
                  </a:moveTo>
                  <a:cubicBezTo>
                    <a:pt x="21387" y="0"/>
                    <a:pt x="20175" y="464"/>
                    <a:pt x="19253" y="1393"/>
                  </a:cubicBezTo>
                  <a:lnTo>
                    <a:pt x="18252" y="2381"/>
                  </a:lnTo>
                  <a:cubicBezTo>
                    <a:pt x="18205" y="2429"/>
                    <a:pt x="18181" y="2477"/>
                    <a:pt x="18133" y="2524"/>
                  </a:cubicBezTo>
                  <a:lnTo>
                    <a:pt x="7406" y="2524"/>
                  </a:lnTo>
                  <a:cubicBezTo>
                    <a:pt x="3310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86" y="31599"/>
                    <a:pt x="2858" y="31599"/>
                  </a:cubicBezTo>
                  <a:lnTo>
                    <a:pt x="42327" y="31599"/>
                  </a:lnTo>
                  <a:cubicBezTo>
                    <a:pt x="43910" y="31599"/>
                    <a:pt x="45184" y="30325"/>
                    <a:pt x="45184" y="28742"/>
                  </a:cubicBezTo>
                  <a:lnTo>
                    <a:pt x="45184" y="9930"/>
                  </a:lnTo>
                  <a:cubicBezTo>
                    <a:pt x="45184" y="5846"/>
                    <a:pt x="41874" y="2524"/>
                    <a:pt x="37791" y="2524"/>
                  </a:cubicBezTo>
                  <a:lnTo>
                    <a:pt x="27063" y="2524"/>
                  </a:lnTo>
                  <a:cubicBezTo>
                    <a:pt x="27027" y="2477"/>
                    <a:pt x="26992" y="2429"/>
                    <a:pt x="26944" y="2381"/>
                  </a:cubicBezTo>
                  <a:lnTo>
                    <a:pt x="25944" y="1393"/>
                  </a:lnTo>
                  <a:cubicBezTo>
                    <a:pt x="25021" y="464"/>
                    <a:pt x="23810" y="0"/>
                    <a:pt x="2259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2163474" y="4051022"/>
              <a:ext cx="1412709" cy="336568"/>
            </a:xfrm>
            <a:custGeom>
              <a:avLst/>
              <a:gdLst/>
              <a:ahLst/>
              <a:cxnLst/>
              <a:rect l="l" t="t" r="r" b="b"/>
              <a:pathLst>
                <a:path w="45185" h="10765" extrusionOk="0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October 25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2577028" y="2458524"/>
              <a:ext cx="585969" cy="585937"/>
            </a:xfrm>
            <a:custGeom>
              <a:avLst/>
              <a:gdLst/>
              <a:ahLst/>
              <a:cxnLst/>
              <a:rect l="l" t="t" r="r" b="b"/>
              <a:pathLst>
                <a:path w="18742" h="18741" extrusionOk="0">
                  <a:moveTo>
                    <a:pt x="9371" y="0"/>
                  </a:moveTo>
                  <a:cubicBezTo>
                    <a:pt x="4192" y="0"/>
                    <a:pt x="1" y="4191"/>
                    <a:pt x="1" y="9370"/>
                  </a:cubicBezTo>
                  <a:cubicBezTo>
                    <a:pt x="1" y="14538"/>
                    <a:pt x="4192" y="18741"/>
                    <a:pt x="9371" y="18741"/>
                  </a:cubicBezTo>
                  <a:cubicBezTo>
                    <a:pt x="14539" y="18741"/>
                    <a:pt x="18741" y="14538"/>
                    <a:pt x="18741" y="9370"/>
                  </a:cubicBezTo>
                  <a:cubicBezTo>
                    <a:pt x="18741" y="4191"/>
                    <a:pt x="14539" y="0"/>
                    <a:pt x="937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2651878" y="2533344"/>
              <a:ext cx="435928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3" name="Google Shape;253;p15"/>
            <p:cNvSpPr txBox="1"/>
            <p:nvPr/>
          </p:nvSpPr>
          <p:spPr>
            <a:xfrm>
              <a:off x="2163475" y="3504601"/>
              <a:ext cx="14124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Back-end development integrated with MySQL</a:t>
              </a:r>
              <a:endParaRPr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254" name="Google Shape;25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203" y="2636946"/>
            <a:ext cx="524056" cy="506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1977" y="2709236"/>
            <a:ext cx="612519" cy="361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2323" y="2637933"/>
            <a:ext cx="470945" cy="455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3986" y="2612270"/>
            <a:ext cx="524056" cy="5064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15"/>
          <p:cNvGrpSpPr/>
          <p:nvPr/>
        </p:nvGrpSpPr>
        <p:grpSpPr>
          <a:xfrm>
            <a:off x="5717840" y="859876"/>
            <a:ext cx="1662900" cy="2374321"/>
            <a:chOff x="5545445" y="1121000"/>
            <a:chExt cx="1412709" cy="1923462"/>
          </a:xfrm>
        </p:grpSpPr>
        <p:sp>
          <p:nvSpPr>
            <p:cNvPr id="259" name="Google Shape;259;p15"/>
            <p:cNvSpPr/>
            <p:nvPr/>
          </p:nvSpPr>
          <p:spPr>
            <a:xfrm>
              <a:off x="5649310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FED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6324591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FED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6251992" y="1996915"/>
              <a:ext cx="31" cy="754581"/>
            </a:xfrm>
            <a:custGeom>
              <a:avLst/>
              <a:gdLst/>
              <a:ahLst/>
              <a:cxnLst/>
              <a:rect l="l" t="t" r="r" b="b"/>
              <a:pathLst>
                <a:path w="1" h="24135" fill="none" extrusionOk="0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w="17850" cap="rnd" cmpd="sng">
              <a:solidFill>
                <a:srgbClr val="FED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5545445" y="1121000"/>
              <a:ext cx="1412709" cy="987693"/>
            </a:xfrm>
            <a:custGeom>
              <a:avLst/>
              <a:gdLst/>
              <a:ahLst/>
              <a:cxnLst/>
              <a:rect l="l" t="t" r="r" b="b"/>
              <a:pathLst>
                <a:path w="45185" h="31591" extrusionOk="0">
                  <a:moveTo>
                    <a:pt x="2858" y="0"/>
                  </a:moveTo>
                  <a:cubicBezTo>
                    <a:pt x="1286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406" y="29063"/>
                  </a:cubicBezTo>
                  <a:lnTo>
                    <a:pt x="18122" y="29063"/>
                  </a:lnTo>
                  <a:cubicBezTo>
                    <a:pt x="18169" y="29111"/>
                    <a:pt x="18193" y="29170"/>
                    <a:pt x="18241" y="29206"/>
                  </a:cubicBezTo>
                  <a:lnTo>
                    <a:pt x="19241" y="30206"/>
                  </a:lnTo>
                  <a:cubicBezTo>
                    <a:pt x="20164" y="31129"/>
                    <a:pt x="21375" y="31590"/>
                    <a:pt x="22587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16" y="29111"/>
                    <a:pt x="27051" y="29063"/>
                  </a:cubicBezTo>
                  <a:lnTo>
                    <a:pt x="37791" y="29063"/>
                  </a:lnTo>
                  <a:cubicBezTo>
                    <a:pt x="41875" y="29063"/>
                    <a:pt x="45185" y="25753"/>
                    <a:pt x="45185" y="21669"/>
                  </a:cubicBezTo>
                  <a:lnTo>
                    <a:pt x="45185" y="2846"/>
                  </a:lnTo>
                  <a:cubicBezTo>
                    <a:pt x="45185" y="1274"/>
                    <a:pt x="43911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5545445" y="1121000"/>
              <a:ext cx="1412709" cy="336536"/>
            </a:xfrm>
            <a:custGeom>
              <a:avLst/>
              <a:gdLst/>
              <a:ahLst/>
              <a:cxnLst/>
              <a:rect l="l" t="t" r="r" b="b"/>
              <a:pathLst>
                <a:path w="45185" h="10764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5" y="10763"/>
                  </a:lnTo>
                  <a:lnTo>
                    <a:pt x="45185" y="2846"/>
                  </a:lnTo>
                  <a:cubicBezTo>
                    <a:pt x="45185" y="1274"/>
                    <a:pt x="43911" y="0"/>
                    <a:pt x="42339" y="0"/>
                  </a:cubicBezTo>
                  <a:close/>
                </a:path>
              </a:pathLst>
            </a:custGeom>
            <a:solidFill>
              <a:srgbClr val="FED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November 10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5959030" y="2458524"/>
              <a:ext cx="585937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38" y="18741"/>
                    <a:pt x="18741" y="14538"/>
                    <a:pt x="18741" y="9370"/>
                  </a:cubicBezTo>
                  <a:cubicBezTo>
                    <a:pt x="18741" y="4191"/>
                    <a:pt x="14538" y="0"/>
                    <a:pt x="9370" y="0"/>
                  </a:cubicBezTo>
                  <a:close/>
                </a:path>
              </a:pathLst>
            </a:custGeom>
            <a:solidFill>
              <a:srgbClr val="FED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6033850" y="2533344"/>
              <a:ext cx="435928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ED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6264279" y="2693769"/>
              <a:ext cx="12318" cy="12318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03" y="1"/>
                  </a:moveTo>
                  <a:cubicBezTo>
                    <a:pt x="96" y="1"/>
                    <a:pt x="0" y="84"/>
                    <a:pt x="0" y="203"/>
                  </a:cubicBezTo>
                  <a:cubicBezTo>
                    <a:pt x="0" y="310"/>
                    <a:pt x="96" y="394"/>
                    <a:pt x="203" y="394"/>
                  </a:cubicBezTo>
                  <a:cubicBezTo>
                    <a:pt x="310" y="394"/>
                    <a:pt x="393" y="310"/>
                    <a:pt x="393" y="203"/>
                  </a:cubicBezTo>
                  <a:cubicBezTo>
                    <a:pt x="393" y="84"/>
                    <a:pt x="310" y="1"/>
                    <a:pt x="20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7" name="Google Shape;267;p15"/>
            <p:cNvSpPr txBox="1"/>
            <p:nvPr/>
          </p:nvSpPr>
          <p:spPr>
            <a:xfrm>
              <a:off x="5639763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Bug fixes and code optimization</a:t>
              </a:r>
              <a:endParaRPr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68" name="Google Shape;268;p15"/>
          <p:cNvGrpSpPr/>
          <p:nvPr/>
        </p:nvGrpSpPr>
        <p:grpSpPr>
          <a:xfrm>
            <a:off x="4391015" y="2510916"/>
            <a:ext cx="1662904" cy="2381239"/>
            <a:chOff x="4418246" y="2458524"/>
            <a:chExt cx="1412713" cy="1929066"/>
          </a:xfrm>
        </p:grpSpPr>
        <p:sp>
          <p:nvSpPr>
            <p:cNvPr id="269" name="Google Shape;269;p15"/>
            <p:cNvSpPr/>
            <p:nvPr/>
          </p:nvSpPr>
          <p:spPr>
            <a:xfrm>
              <a:off x="4520236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5201833" y="2639054"/>
              <a:ext cx="534600" cy="218918"/>
            </a:xfrm>
            <a:custGeom>
              <a:avLst/>
              <a:gdLst/>
              <a:ahLst/>
              <a:cxnLst/>
              <a:rect l="l" t="t" r="r" b="b"/>
              <a:pathLst>
                <a:path w="17099" h="7002" extrusionOk="0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5124418" y="2757051"/>
              <a:ext cx="31" cy="754206"/>
            </a:xfrm>
            <a:custGeom>
              <a:avLst/>
              <a:gdLst/>
              <a:ahLst/>
              <a:cxnLst/>
              <a:rect l="l" t="t" r="r" b="b"/>
              <a:pathLst>
                <a:path w="1" h="24123" fill="none" extrusionOk="0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4418246" y="3399597"/>
              <a:ext cx="1412709" cy="987974"/>
            </a:xfrm>
            <a:custGeom>
              <a:avLst/>
              <a:gdLst/>
              <a:ahLst/>
              <a:cxnLst/>
              <a:rect l="l" t="t" r="r" b="b"/>
              <a:pathLst>
                <a:path w="45185" h="31600" extrusionOk="0">
                  <a:moveTo>
                    <a:pt x="22597" y="0"/>
                  </a:moveTo>
                  <a:cubicBezTo>
                    <a:pt x="21384" y="0"/>
                    <a:pt x="20169" y="464"/>
                    <a:pt x="19241" y="1393"/>
                  </a:cubicBezTo>
                  <a:lnTo>
                    <a:pt x="18253" y="2381"/>
                  </a:lnTo>
                  <a:cubicBezTo>
                    <a:pt x="18205" y="2429"/>
                    <a:pt x="18169" y="2477"/>
                    <a:pt x="18134" y="2524"/>
                  </a:cubicBezTo>
                  <a:lnTo>
                    <a:pt x="7394" y="2524"/>
                  </a:lnTo>
                  <a:cubicBezTo>
                    <a:pt x="3310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74" y="31599"/>
                    <a:pt x="2858" y="31599"/>
                  </a:cubicBezTo>
                  <a:lnTo>
                    <a:pt x="42327" y="31599"/>
                  </a:lnTo>
                  <a:cubicBezTo>
                    <a:pt x="43899" y="31599"/>
                    <a:pt x="45185" y="30325"/>
                    <a:pt x="45185" y="28742"/>
                  </a:cubicBezTo>
                  <a:lnTo>
                    <a:pt x="45185" y="9930"/>
                  </a:lnTo>
                  <a:cubicBezTo>
                    <a:pt x="45185" y="5846"/>
                    <a:pt x="41863" y="2524"/>
                    <a:pt x="37779" y="2524"/>
                  </a:cubicBezTo>
                  <a:lnTo>
                    <a:pt x="27051" y="2524"/>
                  </a:lnTo>
                  <a:cubicBezTo>
                    <a:pt x="27016" y="2477"/>
                    <a:pt x="26980" y="2429"/>
                    <a:pt x="26944" y="2381"/>
                  </a:cubicBezTo>
                  <a:lnTo>
                    <a:pt x="25944" y="1393"/>
                  </a:lnTo>
                  <a:cubicBezTo>
                    <a:pt x="25021" y="464"/>
                    <a:pt x="23810" y="0"/>
                    <a:pt x="2259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4418246" y="4051022"/>
              <a:ext cx="1412709" cy="336568"/>
            </a:xfrm>
            <a:custGeom>
              <a:avLst/>
              <a:gdLst/>
              <a:ahLst/>
              <a:cxnLst/>
              <a:rect l="l" t="t" r="r" b="b"/>
              <a:pathLst>
                <a:path w="45185" h="10765" extrusionOk="0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27" y="10764"/>
                  </a:lnTo>
                  <a:cubicBezTo>
                    <a:pt x="43911" y="10764"/>
                    <a:pt x="45185" y="9490"/>
                    <a:pt x="45185" y="7919"/>
                  </a:cubicBezTo>
                  <a:lnTo>
                    <a:pt x="45185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November 8  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4831457" y="2458524"/>
              <a:ext cx="585937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203" y="0"/>
                    <a:pt x="0" y="4191"/>
                    <a:pt x="0" y="9370"/>
                  </a:cubicBezTo>
                  <a:cubicBezTo>
                    <a:pt x="0" y="14538"/>
                    <a:pt x="4203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4906651" y="2533344"/>
              <a:ext cx="435928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65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65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6" name="Google Shape;276;p15"/>
            <p:cNvSpPr txBox="1"/>
            <p:nvPr/>
          </p:nvSpPr>
          <p:spPr>
            <a:xfrm>
              <a:off x="4418559" y="3504592"/>
              <a:ext cx="14124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Python &amp; Node.js integration for facial recognition feature</a:t>
              </a:r>
              <a:endParaRPr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277" name="Google Shape;27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59996" y="2613254"/>
            <a:ext cx="524055" cy="504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22491" y="2647604"/>
            <a:ext cx="450892" cy="43578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5"/>
          <p:cNvSpPr/>
          <p:nvPr/>
        </p:nvSpPr>
        <p:spPr>
          <a:xfrm>
            <a:off x="183825" y="979750"/>
            <a:ext cx="2811900" cy="1592100"/>
          </a:xfrm>
          <a:prstGeom prst="rect">
            <a:avLst/>
          </a:prstGeom>
          <a:solidFill>
            <a:srgbClr val="FED7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Querying for users’ names who are involved in transactions with the currently logged-in user</a:t>
            </a:r>
            <a:br>
              <a:rPr lang="en" sz="1200" b="1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sz="1200" b="1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(require querying from Customer, Account, Transaction table)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15"/>
          <p:cNvSpPr/>
          <p:nvPr/>
        </p:nvSpPr>
        <p:spPr>
          <a:xfrm>
            <a:off x="3166050" y="979750"/>
            <a:ext cx="2811900" cy="1592100"/>
          </a:xfrm>
          <a:prstGeom prst="rect">
            <a:avLst/>
          </a:prstGeom>
          <a:solidFill>
            <a:srgbClr val="FED7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Integrating the facial recognition feature which written in Python with Node.JS.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15"/>
          <p:cNvSpPr/>
          <p:nvPr/>
        </p:nvSpPr>
        <p:spPr>
          <a:xfrm>
            <a:off x="6148275" y="979750"/>
            <a:ext cx="2811900" cy="1592100"/>
          </a:xfrm>
          <a:prstGeom prst="rect">
            <a:avLst/>
          </a:prstGeom>
          <a:solidFill>
            <a:srgbClr val="FED7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Version Control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15"/>
          <p:cNvSpPr/>
          <p:nvPr/>
        </p:nvSpPr>
        <p:spPr>
          <a:xfrm>
            <a:off x="183825" y="2661824"/>
            <a:ext cx="2811863" cy="2116805"/>
          </a:xfrm>
          <a:custGeom>
            <a:avLst/>
            <a:gdLst/>
            <a:ahLst/>
            <a:cxnLst/>
            <a:rect l="l" t="t" r="r" b="b"/>
            <a:pathLst>
              <a:path w="45185" h="31600" extrusionOk="0">
                <a:moveTo>
                  <a:pt x="22598" y="0"/>
                </a:moveTo>
                <a:cubicBezTo>
                  <a:pt x="21387" y="0"/>
                  <a:pt x="20175" y="464"/>
                  <a:pt x="19253" y="1393"/>
                </a:cubicBezTo>
                <a:lnTo>
                  <a:pt x="18252" y="2381"/>
                </a:lnTo>
                <a:cubicBezTo>
                  <a:pt x="18205" y="2429"/>
                  <a:pt x="18181" y="2477"/>
                  <a:pt x="18133" y="2524"/>
                </a:cubicBezTo>
                <a:lnTo>
                  <a:pt x="7406" y="2524"/>
                </a:lnTo>
                <a:cubicBezTo>
                  <a:pt x="3310" y="2524"/>
                  <a:pt x="0" y="5846"/>
                  <a:pt x="0" y="9930"/>
                </a:cubicBezTo>
                <a:lnTo>
                  <a:pt x="0" y="28742"/>
                </a:lnTo>
                <a:cubicBezTo>
                  <a:pt x="0" y="30325"/>
                  <a:pt x="1286" y="31599"/>
                  <a:pt x="2858" y="31599"/>
                </a:cubicBezTo>
                <a:lnTo>
                  <a:pt x="42327" y="31599"/>
                </a:lnTo>
                <a:cubicBezTo>
                  <a:pt x="43910" y="31599"/>
                  <a:pt x="45184" y="30325"/>
                  <a:pt x="45184" y="28742"/>
                </a:cubicBezTo>
                <a:lnTo>
                  <a:pt x="45184" y="9930"/>
                </a:lnTo>
                <a:cubicBezTo>
                  <a:pt x="45184" y="5846"/>
                  <a:pt x="41874" y="2524"/>
                  <a:pt x="37791" y="2524"/>
                </a:cubicBezTo>
                <a:lnTo>
                  <a:pt x="27063" y="2524"/>
                </a:lnTo>
                <a:cubicBezTo>
                  <a:pt x="27027" y="2477"/>
                  <a:pt x="26992" y="2429"/>
                  <a:pt x="26944" y="2381"/>
                </a:cubicBezTo>
                <a:lnTo>
                  <a:pt x="25944" y="1393"/>
                </a:lnTo>
                <a:cubicBezTo>
                  <a:pt x="25021" y="464"/>
                  <a:pt x="23810" y="0"/>
                  <a:pt x="22598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Solution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 stored the resulting table acquired from the previous process as a temporary table, and combine join them with 2 account tables and 2 customer tables to obtain the sender’s and the recipient’s names.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3" name="Google Shape;283;p15"/>
          <p:cNvSpPr/>
          <p:nvPr/>
        </p:nvSpPr>
        <p:spPr>
          <a:xfrm>
            <a:off x="3166075" y="2661824"/>
            <a:ext cx="2811863" cy="2116805"/>
          </a:xfrm>
          <a:custGeom>
            <a:avLst/>
            <a:gdLst/>
            <a:ahLst/>
            <a:cxnLst/>
            <a:rect l="l" t="t" r="r" b="b"/>
            <a:pathLst>
              <a:path w="45185" h="31600" extrusionOk="0">
                <a:moveTo>
                  <a:pt x="22598" y="0"/>
                </a:moveTo>
                <a:cubicBezTo>
                  <a:pt x="21387" y="0"/>
                  <a:pt x="20175" y="464"/>
                  <a:pt x="19253" y="1393"/>
                </a:cubicBezTo>
                <a:lnTo>
                  <a:pt x="18252" y="2381"/>
                </a:lnTo>
                <a:cubicBezTo>
                  <a:pt x="18205" y="2429"/>
                  <a:pt x="18181" y="2477"/>
                  <a:pt x="18133" y="2524"/>
                </a:cubicBezTo>
                <a:lnTo>
                  <a:pt x="7406" y="2524"/>
                </a:lnTo>
                <a:cubicBezTo>
                  <a:pt x="3310" y="2524"/>
                  <a:pt x="0" y="5846"/>
                  <a:pt x="0" y="9930"/>
                </a:cubicBezTo>
                <a:lnTo>
                  <a:pt x="0" y="28742"/>
                </a:lnTo>
                <a:cubicBezTo>
                  <a:pt x="0" y="30325"/>
                  <a:pt x="1286" y="31599"/>
                  <a:pt x="2858" y="31599"/>
                </a:cubicBezTo>
                <a:lnTo>
                  <a:pt x="42327" y="31599"/>
                </a:lnTo>
                <a:cubicBezTo>
                  <a:pt x="43910" y="31599"/>
                  <a:pt x="45184" y="30325"/>
                  <a:pt x="45184" y="28742"/>
                </a:cubicBezTo>
                <a:lnTo>
                  <a:pt x="45184" y="9930"/>
                </a:lnTo>
                <a:cubicBezTo>
                  <a:pt x="45184" y="5846"/>
                  <a:pt x="41874" y="2524"/>
                  <a:pt x="37791" y="2524"/>
                </a:cubicBezTo>
                <a:lnTo>
                  <a:pt x="27063" y="2524"/>
                </a:lnTo>
                <a:cubicBezTo>
                  <a:pt x="27027" y="2477"/>
                  <a:pt x="26992" y="2429"/>
                  <a:pt x="26944" y="2381"/>
                </a:cubicBezTo>
                <a:lnTo>
                  <a:pt x="25944" y="1393"/>
                </a:lnTo>
                <a:cubicBezTo>
                  <a:pt x="25021" y="464"/>
                  <a:pt x="23810" y="0"/>
                  <a:pt x="22598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Solution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 imported a built-in module in node called child_process that is able to run subprocesses from the system shell. Specifically, we used the spawn() function to run the Python scripts that are provided by the TA.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4" name="Google Shape;284;p15"/>
          <p:cNvSpPr/>
          <p:nvPr/>
        </p:nvSpPr>
        <p:spPr>
          <a:xfrm>
            <a:off x="6148325" y="2661824"/>
            <a:ext cx="2811863" cy="2116805"/>
          </a:xfrm>
          <a:custGeom>
            <a:avLst/>
            <a:gdLst/>
            <a:ahLst/>
            <a:cxnLst/>
            <a:rect l="l" t="t" r="r" b="b"/>
            <a:pathLst>
              <a:path w="45185" h="31600" extrusionOk="0">
                <a:moveTo>
                  <a:pt x="22598" y="0"/>
                </a:moveTo>
                <a:cubicBezTo>
                  <a:pt x="21387" y="0"/>
                  <a:pt x="20175" y="464"/>
                  <a:pt x="19253" y="1393"/>
                </a:cubicBezTo>
                <a:lnTo>
                  <a:pt x="18252" y="2381"/>
                </a:lnTo>
                <a:cubicBezTo>
                  <a:pt x="18205" y="2429"/>
                  <a:pt x="18181" y="2477"/>
                  <a:pt x="18133" y="2524"/>
                </a:cubicBezTo>
                <a:lnTo>
                  <a:pt x="7406" y="2524"/>
                </a:lnTo>
                <a:cubicBezTo>
                  <a:pt x="3310" y="2524"/>
                  <a:pt x="0" y="5846"/>
                  <a:pt x="0" y="9930"/>
                </a:cubicBezTo>
                <a:lnTo>
                  <a:pt x="0" y="28742"/>
                </a:lnTo>
                <a:cubicBezTo>
                  <a:pt x="0" y="30325"/>
                  <a:pt x="1286" y="31599"/>
                  <a:pt x="2858" y="31599"/>
                </a:cubicBezTo>
                <a:lnTo>
                  <a:pt x="42327" y="31599"/>
                </a:lnTo>
                <a:cubicBezTo>
                  <a:pt x="43910" y="31599"/>
                  <a:pt x="45184" y="30325"/>
                  <a:pt x="45184" y="28742"/>
                </a:cubicBezTo>
                <a:lnTo>
                  <a:pt x="45184" y="9930"/>
                </a:lnTo>
                <a:cubicBezTo>
                  <a:pt x="45184" y="5846"/>
                  <a:pt x="41874" y="2524"/>
                  <a:pt x="37791" y="2524"/>
                </a:cubicBezTo>
                <a:lnTo>
                  <a:pt x="27063" y="2524"/>
                </a:lnTo>
                <a:cubicBezTo>
                  <a:pt x="27027" y="2477"/>
                  <a:pt x="26992" y="2429"/>
                  <a:pt x="26944" y="2381"/>
                </a:cubicBezTo>
                <a:lnTo>
                  <a:pt x="25944" y="1393"/>
                </a:lnTo>
                <a:cubicBezTo>
                  <a:pt x="25021" y="464"/>
                  <a:pt x="23810" y="0"/>
                  <a:pt x="22598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Solution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 educate ourselves on how to use version control and GitHub effectively, such as git stash before pulling a commit and popping our changes afterwards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 avoid merge conflicts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5" name="Google Shape;285;p15"/>
          <p:cNvSpPr txBox="1"/>
          <p:nvPr/>
        </p:nvSpPr>
        <p:spPr>
          <a:xfrm>
            <a:off x="2580150" y="243275"/>
            <a:ext cx="3983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ED752"/>
                </a:solidFill>
                <a:latin typeface="Montserrat"/>
                <a:ea typeface="Montserrat"/>
                <a:cs typeface="Montserrat"/>
                <a:sym typeface="Montserrat"/>
              </a:rPr>
              <a:t>Problems Faced</a:t>
            </a:r>
            <a:endParaRPr sz="3000" b="1">
              <a:solidFill>
                <a:srgbClr val="FED7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On-screen Show (16:9)</PresentationFormat>
  <Paragraphs>119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Fira Sans Extra Condensed Medium</vt:lpstr>
      <vt:lpstr>Old Standard TT</vt:lpstr>
      <vt:lpstr>Montserrat</vt:lpstr>
      <vt:lpstr>Arial</vt:lpstr>
      <vt:lpstr>Fira Sans Extra Condensed</vt:lpstr>
      <vt:lpstr>Montserrat SemiBold</vt:lpstr>
      <vt:lpstr>Paperback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TIMOTHEE</dc:creator>
  <cp:lastModifiedBy>pluo</cp:lastModifiedBy>
  <cp:revision>2</cp:revision>
  <dcterms:modified xsi:type="dcterms:W3CDTF">2022-08-26T08:09:05Z</dcterms:modified>
</cp:coreProperties>
</file>