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305" r:id="rId3"/>
    <p:sldId id="307" r:id="rId4"/>
    <p:sldId id="309" r:id="rId5"/>
    <p:sldId id="308" r:id="rId6"/>
    <p:sldId id="310" r:id="rId7"/>
    <p:sldId id="312" r:id="rId8"/>
    <p:sldId id="329" r:id="rId9"/>
    <p:sldId id="313" r:id="rId10"/>
    <p:sldId id="314" r:id="rId11"/>
    <p:sldId id="315" r:id="rId12"/>
    <p:sldId id="316" r:id="rId13"/>
    <p:sldId id="320" r:id="rId14"/>
    <p:sldId id="319" r:id="rId15"/>
    <p:sldId id="318" r:id="rId16"/>
    <p:sldId id="321" r:id="rId17"/>
    <p:sldId id="322" r:id="rId18"/>
    <p:sldId id="324" r:id="rId19"/>
    <p:sldId id="323" r:id="rId20"/>
    <p:sldId id="325" r:id="rId21"/>
    <p:sldId id="326" r:id="rId22"/>
    <p:sldId id="327" r:id="rId23"/>
    <p:sldId id="328" r:id="rId24"/>
    <p:sldId id="332" r:id="rId25"/>
    <p:sldId id="333" r:id="rId26"/>
  </p:sldIdLst>
  <p:sldSz cx="9144000" cy="5143500" type="screen16x9"/>
  <p:notesSz cx="6858000" cy="9144000"/>
  <p:embeddedFontLst>
    <p:embeddedFont>
      <p:font typeface="Barlow Semi Condensed" panose="020B0604020202020204" charset="0"/>
      <p:regular r:id="rId28"/>
      <p:bold r:id="rId29"/>
      <p:italic r:id="rId30"/>
      <p:boldItalic r:id="rId31"/>
    </p:embeddedFont>
    <p:embeddedFont>
      <p:font typeface="Barlow Semi Condensed Medium" panose="020B0604020202020204" charset="0"/>
      <p:regular r:id="rId32"/>
      <p:bold r:id="rId33"/>
      <p:italic r:id="rId34"/>
      <p:boldItalic r:id="rId35"/>
    </p:embeddedFont>
    <p:embeddedFont>
      <p:font typeface="Fjall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797"/>
    <a:srgbClr val="BBE3FE"/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CF4892-D04F-4F13-884E-BAD54B98CE50}">
  <a:tblStyle styleId="{A7CF4892-D04F-4F13-884E-BAD54B98C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84" autoAdjust="0"/>
  </p:normalViewPr>
  <p:slideViewPr>
    <p:cSldViewPr snapToGrid="0">
      <p:cViewPr varScale="1">
        <p:scale>
          <a:sx n="70" d="100"/>
          <a:sy n="70" d="100"/>
        </p:scale>
        <p:origin x="11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ea typeface="+mn-ea"/>
                <a:cs typeface="+mn-cs"/>
              </a:defRPr>
            </a:pPr>
            <a:r>
              <a:rPr lang="en-US" baseline="0">
                <a:latin typeface="Barlow Semi Condensed" panose="020B0604020202020204" charset="0"/>
              </a:rPr>
              <a:t>Accuratezza</a:t>
            </a:r>
          </a:p>
        </c:rich>
      </c:tx>
      <c:layout>
        <c:manualLayout>
          <c:xMode val="edge"/>
          <c:yMode val="edge"/>
          <c:x val="0.28311992792975249"/>
          <c:y val="2.5555555555555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Fjalla One" panose="020B0604020202020204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Predizioni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FB2-4F0C-A4D1-12678675620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FB2-4F0C-A4D1-1267867562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Corrette</c:v>
                </c:pt>
                <c:pt idx="1">
                  <c:v>Errate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C-4447-B2AD-02475676F6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ea typeface="+mn-ea"/>
                <a:cs typeface="+mn-cs"/>
              </a:defRPr>
            </a:pPr>
            <a:r>
              <a:rPr lang="en-US" baseline="0">
                <a:latin typeface="Barlow Semi Condensed" panose="020B0604020202020204" charset="0"/>
              </a:rPr>
              <a:t>Accuratezza</a:t>
            </a:r>
          </a:p>
        </c:rich>
      </c:tx>
      <c:layout>
        <c:manualLayout>
          <c:xMode val="edge"/>
          <c:yMode val="edge"/>
          <c:x val="0.28311992792975249"/>
          <c:y val="2.5555555555555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Fjalla One" panose="020B0604020202020204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Predizioni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5F3-451C-9BB6-A48E2D82215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5F3-451C-9BB6-A48E2D8221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Corrette</c:v>
                </c:pt>
                <c:pt idx="1">
                  <c:v>Errate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C-4447-B2AD-02475676F6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ea typeface="+mn-ea"/>
                <a:cs typeface="+mn-cs"/>
              </a:defRPr>
            </a:pPr>
            <a:r>
              <a:rPr lang="en-US" baseline="0">
                <a:latin typeface="Barlow Semi Condensed" panose="020B0604020202020204" charset="0"/>
              </a:rPr>
              <a:t>Accuratezza</a:t>
            </a:r>
          </a:p>
        </c:rich>
      </c:tx>
      <c:layout>
        <c:manualLayout>
          <c:xMode val="edge"/>
          <c:yMode val="edge"/>
          <c:x val="0.28311992792975249"/>
          <c:y val="2.5555555555555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Fjalla One" panose="020B0604020202020204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Predizioni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FB2-4F0C-A4D1-12678675620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FB2-4F0C-A4D1-1267867562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Corrette</c:v>
                </c:pt>
                <c:pt idx="1">
                  <c:v>Errate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C-4447-B2AD-02475676F6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ea typeface="+mn-ea"/>
                <a:cs typeface="+mn-cs"/>
              </a:defRPr>
            </a:pPr>
            <a:r>
              <a:rPr lang="en-US" baseline="0">
                <a:latin typeface="Barlow Semi Condensed" panose="020B0604020202020204" charset="0"/>
              </a:rPr>
              <a:t>Accuratezza</a:t>
            </a:r>
          </a:p>
        </c:rich>
      </c:tx>
      <c:layout>
        <c:manualLayout>
          <c:xMode val="edge"/>
          <c:yMode val="edge"/>
          <c:x val="0.28311992792975249"/>
          <c:y val="2.5555555555555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Fjalla One" panose="020B0604020202020204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\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FB2-4F0C-A4D1-12678675620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FB2-4F0C-A4D1-1267867562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Corrette</c:v>
                </c:pt>
                <c:pt idx="1">
                  <c:v>Errate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C-4447-B2AD-02475676F6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Nell'autoencoder possiamo individuare due componenti: </a:t>
            </a:r>
          </a:p>
          <a:p>
            <a:pPr lvl="1"/>
            <a:r>
              <a:rPr lang="it-IT"/>
              <a:t>l'encoder, che codifica l'input nello spazio latente </a:t>
            </a:r>
          </a:p>
          <a:p>
            <a:pPr lvl="1"/>
            <a:r>
              <a:rPr lang="it-IT"/>
              <a:t>il decoder, che ricostruisce l'input a partire dalla sua codifica. </a:t>
            </a:r>
          </a:p>
          <a:p>
            <a:r>
              <a:rPr lang="it-IT"/>
              <a:t>Una volta allenato il modello, si estrarrà la componente encoder per codificare i dataset in uno spazio a basse dimensioni. </a:t>
            </a:r>
          </a:p>
        </p:txBody>
      </p:sp>
    </p:spTree>
    <p:extLst>
      <p:ext uri="{BB962C8B-B14F-4D97-AF65-F5344CB8AC3E}">
        <p14:creationId xmlns:p14="http://schemas.microsoft.com/office/powerpoint/2010/main" val="346886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Abbiamo implementato l’autoencoder attraverso una deep neural network.</a:t>
            </a:r>
          </a:p>
          <a:p>
            <a:r>
              <a:rPr lang="it-IT"/>
              <a:t>Tutti layer utilizzano la funzione di attivazione ReLU, meno che l’output layer, che utilizza la funzione logistica. </a:t>
            </a:r>
          </a:p>
          <a:p>
            <a:r>
              <a:rPr lang="it-IT"/>
              <a:t>Questa è utilizzabile dal momento che i dati vengono normalizzati con min-max scaling in [0,1] con parametri precalcolati sul training set, prima di essere processati dal modello. </a:t>
            </a:r>
          </a:p>
          <a:p>
            <a:r>
              <a:rPr lang="it-IT"/>
              <a:t>La funzione obiettivo è la Huber loss e l’algoritmo di ottimizzazione è l’ADAM. </a:t>
            </a:r>
          </a:p>
          <a:p>
            <a:r>
              <a:rPr lang="it-IT"/>
              <a:t>Abbiamo inoltre utilizzato la tecnica Dropout e la Batch Normalization (sui layer dell’encoder) per stabilizzare e velocizzare il training. </a:t>
            </a:r>
          </a:p>
        </p:txBody>
      </p:sp>
    </p:spTree>
    <p:extLst>
      <p:ext uri="{BB962C8B-B14F-4D97-AF65-F5344CB8AC3E}">
        <p14:creationId xmlns:p14="http://schemas.microsoft.com/office/powerpoint/2010/main" val="306040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loss sui dati di validazione RNA-Seq è in media 0.008</a:t>
            </a:r>
          </a:p>
          <a:p>
            <a:r>
              <a:rPr lang="it-IT"/>
              <a:t>mentre sui dati Microarray è leggermente maggiore, ovvero 0.013.   </a:t>
            </a:r>
          </a:p>
          <a:p>
            <a:r>
              <a:rPr lang="it-IT"/>
              <a:t>A destra osserviamo delle mappe di calore che indicano l’errore di ricostruzione, notiamo che RNA-Seq ha omogeneamente un basso errore, al contrario dei dati Microarray. </a:t>
            </a:r>
          </a:p>
        </p:txBody>
      </p:sp>
    </p:spTree>
    <p:extLst>
      <p:ext uri="{BB962C8B-B14F-4D97-AF65-F5344CB8AC3E}">
        <p14:creationId xmlns:p14="http://schemas.microsoft.com/office/powerpoint/2010/main" val="23354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Validiamo i dati compressi dall’autoencoder andando a predire il sottotipo di tumore al seno</a:t>
            </a:r>
          </a:p>
        </p:txBody>
      </p:sp>
    </p:spTree>
    <p:extLst>
      <p:ext uri="{BB962C8B-B14F-4D97-AF65-F5344CB8AC3E}">
        <p14:creationId xmlns:p14="http://schemas.microsoft.com/office/powerpoint/2010/main" val="198232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/>
              <a:t>La classificazione multiclasse è performata da 3 modelli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/>
              <a:t>Principalmente mostreremo i risultati del classificatore Xgboost, un modello ensemble basato sul gradient boosting.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/>
              <a:t>Tuttavia nella tesi sono utilizzati anche Random Forest e Support Vector Machines (SVM)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it-IT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676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Qui presentiamo le metriche di valutazione del modello sui dati RNA-Seq. L'accuratezza ottenuta è 82%, mentre le metriche calcolate sui singoli sottotipi (Specificity, Sensitivity, Precision, Negative Predicted Value) hanno frequentemente valori sopra il 90%. Su quasi ogni embedding space osserviamo gli stessi problemi sulle classi Her2 e (lievemente) Luminal B, principalmente riguardanti la loro rilevazione. </a:t>
            </a:r>
          </a:p>
        </p:txBody>
      </p:sp>
    </p:spTree>
    <p:extLst>
      <p:ext uri="{BB962C8B-B14F-4D97-AF65-F5344CB8AC3E}">
        <p14:creationId xmlns:p14="http://schemas.microsoft.com/office/powerpoint/2010/main" val="67381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I risultati sui dati Microarray ottengono una accuratezza del 60% e mostrano alcuni problemi legati alle metriche specifiche, come la precision su Luminal B ed Her2. </a:t>
            </a:r>
          </a:p>
        </p:txBody>
      </p:sp>
    </p:spTree>
    <p:extLst>
      <p:ext uri="{BB962C8B-B14F-4D97-AF65-F5344CB8AC3E}">
        <p14:creationId xmlns:p14="http://schemas.microsoft.com/office/powerpoint/2010/main" val="21014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Per aumentare le performance di classificazione, introduciamo un nuovo modello chiamato Biased Autoencoder, con lo stesso scopo di un autoencoder classico, ovvero codificare i dati in uno spazio latente, ma con una architettura alternativa. </a:t>
            </a:r>
          </a:p>
        </p:txBody>
      </p:sp>
    </p:spTree>
    <p:extLst>
      <p:ext uri="{BB962C8B-B14F-4D97-AF65-F5344CB8AC3E}">
        <p14:creationId xmlns:p14="http://schemas.microsoft.com/office/powerpoint/2010/main" val="16864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Viene sostituita la componente decoder con un classificatore, che anziché ricostruire l'input, vada a predire il sottotipo, a partire dai dati nello spazio latente. I dati compressi codificheranno le migliori informazioni atte ad individuare il sottotipo di tumore al seno del campione.</a:t>
            </a:r>
          </a:p>
        </p:txBody>
      </p:sp>
    </p:spTree>
    <p:extLst>
      <p:ext uri="{BB962C8B-B14F-4D97-AF65-F5344CB8AC3E}">
        <p14:creationId xmlns:p14="http://schemas.microsoft.com/office/powerpoint/2010/main" val="1370493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Qui osserviamo le scelte implementative per la costruzione del biased autoencoder: le unità dell'ultimo layer corrispondono al numero di sottotipi di carcinoma mammario considerati. Essendo un task di classificazione multiclasse, sfruttiamo la Categorical Cross-Entropy loss come funzione obiettivo ed la funzione di attivazione softmax nel layer di output. La batch normalization è utilizzata anche nei layer del classificatore. </a:t>
            </a:r>
          </a:p>
        </p:txBody>
      </p:sp>
    </p:spTree>
    <p:extLst>
      <p:ext uri="{BB962C8B-B14F-4D97-AF65-F5344CB8AC3E}">
        <p14:creationId xmlns:p14="http://schemas.microsoft.com/office/powerpoint/2010/main" val="405729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 dati trattati sono relativi a pazienti affetti da tumore al seno. </a:t>
            </a:r>
          </a:p>
          <a:p>
            <a:r>
              <a:rPr lang="it-IT"/>
              <a:t>Il carcinoma mammario è il tumore più frequente nella popolazione femminile</a:t>
            </a:r>
          </a:p>
          <a:p>
            <a:r>
              <a:rPr lang="it-IT"/>
              <a:t>Circa il 25% dei tumori nelle donne è al seno.</a:t>
            </a:r>
          </a:p>
        </p:txBody>
      </p:sp>
    </p:spTree>
    <p:extLst>
      <p:ext uri="{BB962C8B-B14F-4D97-AF65-F5344CB8AC3E}">
        <p14:creationId xmlns:p14="http://schemas.microsoft.com/office/powerpoint/2010/main" val="1955548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Osserviamo le performance dei modelli di classificazione sui dati compressi attraverso biased autoencoder. </a:t>
            </a:r>
          </a:p>
        </p:txBody>
      </p:sp>
    </p:spTree>
    <p:extLst>
      <p:ext uri="{BB962C8B-B14F-4D97-AF65-F5344CB8AC3E}">
        <p14:creationId xmlns:p14="http://schemas.microsoft.com/office/powerpoint/2010/main" val="403079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L'accuratezza sui dati RNA-Seq sale ad 85%, i problemi evidenziati precedentemente sembrano essere risolti. Le classi Luminal B ed Her2 vengono individuate correttamente. </a:t>
            </a:r>
          </a:p>
        </p:txBody>
      </p:sp>
    </p:spTree>
    <p:extLst>
      <p:ext uri="{BB962C8B-B14F-4D97-AF65-F5344CB8AC3E}">
        <p14:creationId xmlns:p14="http://schemas.microsoft.com/office/powerpoint/2010/main" val="26660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L'accuratezza sui dati Microarray ottiene un guadagno del 14%, arrivando a 74%. Anche in questo caso, i problemi precedenti sembrano essere risolti. </a:t>
            </a:r>
          </a:p>
        </p:txBody>
      </p:sp>
    </p:spTree>
    <p:extLst>
      <p:ext uri="{BB962C8B-B14F-4D97-AF65-F5344CB8AC3E}">
        <p14:creationId xmlns:p14="http://schemas.microsoft.com/office/powerpoint/2010/main" val="3640725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differenza tra l'autoencoder classico ed il biased autoencoder è che: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/>
              <a:t>nel primo caso viene prodotta una rappresentazione sintetica di tutte le proprietà del dato, utilizzabile in qualsiasi analisi;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/>
              <a:t>mentre la rappresentazione prodotta nel secondo caso è basata su una determinata proprietà dei dati, come il sottotipo di appartenenza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8509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La progressiva quantità di dati sul carcinoma mammario migliora la qualità degli autoencoder, e quindi delle compressioni prodotte. Da migliori compressioni derivano migliori modelli di predizione, che possono essere sfruttati come strumenti di supporto alle decisioni, per lo sviluppo di trattamenti mirati. </a:t>
            </a:r>
          </a:p>
        </p:txBody>
      </p:sp>
    </p:spTree>
    <p:extLst>
      <p:ext uri="{BB962C8B-B14F-4D97-AF65-F5344CB8AC3E}">
        <p14:creationId xmlns:p14="http://schemas.microsoft.com/office/powerpoint/2010/main" val="261212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ricerca ha approfondito il problema a livello molecolare, tanto da definire sottotipi differenti di tumore</a:t>
            </a:r>
          </a:p>
          <a:p>
            <a:r>
              <a:rPr lang="it-IT"/>
              <a:t>&gt; basandosi sui recettori ormonali e su altri tipi di proteine coinvolte. </a:t>
            </a:r>
          </a:p>
          <a:p>
            <a:r>
              <a:rPr lang="it-IT"/>
              <a:t>Individuare il sottotipo del carcinoma aiuta a sviluppare trattamenti mirati. </a:t>
            </a:r>
          </a:p>
        </p:txBody>
      </p:sp>
    </p:spTree>
    <p:extLst>
      <p:ext uri="{BB962C8B-B14F-4D97-AF65-F5344CB8AC3E}">
        <p14:creationId xmlns:p14="http://schemas.microsoft.com/office/powerpoint/2010/main" val="373787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Studieremo il tumore attravero profili dell’espressione genica delle cellule coinvolte</a:t>
            </a:r>
          </a:p>
          <a:p>
            <a:r>
              <a:rPr lang="it-IT"/>
              <a:t>Questo profilo fornisce una panoramica dell'attività di migliaia di geni in un dato istante 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6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Tale profilo si ottiene a partire da tecniche di genes expression profiling.</a:t>
            </a:r>
          </a:p>
          <a:p>
            <a:r>
              <a:rPr lang="it-IT"/>
              <a:t>I dataset utilizzati sfruttano due tecniche differenti: RNA-Seq e Microarray </a:t>
            </a:r>
          </a:p>
          <a:p>
            <a:r>
              <a:rPr lang="it-IT"/>
              <a:t>RNA-Seq è una tecnica NGS basata sul sequenziamento dell’ RNA; </a:t>
            </a:r>
          </a:p>
          <a:p>
            <a:r>
              <a:rPr lang="it-IT"/>
              <a:t>Microarray consiste in sonde microscopiche che analizzano simultaneamente l'attività di migliaia di geni</a:t>
            </a:r>
          </a:p>
        </p:txBody>
      </p:sp>
    </p:spTree>
    <p:extLst>
      <p:ext uri="{BB962C8B-B14F-4D97-AF65-F5344CB8AC3E}">
        <p14:creationId xmlns:p14="http://schemas.microsoft.com/office/powerpoint/2010/main" val="286145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quantità di geni profilati è proporzionale ai geni nel genoma umano, quindi circa 20.000. </a:t>
            </a:r>
          </a:p>
          <a:p>
            <a:r>
              <a:rPr lang="it-IT"/>
              <a:t>La dimensionalità dei dati è maggiore di un ordine di grandezza rispetto alla numerosità dei dati stessi. </a:t>
            </a:r>
          </a:p>
          <a:p>
            <a:r>
              <a:rPr lang="it-IT"/>
              <a:t>Si ha il fenomeno della curse of dimensionality: il volume dello spazio aumenta esponenzialmente con le dimensioni</a:t>
            </a:r>
          </a:p>
          <a:p>
            <a:r>
              <a:rPr lang="it-IT"/>
              <a:t>Ad alte dimensioni i punti risultano pressoché equidistanti (nel grafico la curva che indica distr. delle distanze diventa piccata). </a:t>
            </a:r>
          </a:p>
          <a:p>
            <a:r>
              <a:rPr lang="it-IT"/>
              <a:t>Essendo che molte tecniche di analisi dati si basano sulla disposizione dei dati nello spazio, i risultati ottenuti perdono di significatività. </a:t>
            </a:r>
          </a:p>
        </p:txBody>
      </p:sp>
    </p:spTree>
    <p:extLst>
      <p:ext uri="{BB962C8B-B14F-4D97-AF65-F5344CB8AC3E}">
        <p14:creationId xmlns:p14="http://schemas.microsoft.com/office/powerpoint/2010/main" val="427848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Metodi classici, come la Principal Component Analysis (PCA), performano male quando vi sono relazioni non lineari tra le feature. </a:t>
            </a:r>
          </a:p>
          <a:p>
            <a:r>
              <a:rPr lang="it-IT"/>
              <a:t>Per entrambi i dataset, i grafici di dispersione riportano i punti proiettati sulle prime due componenti principali. </a:t>
            </a:r>
          </a:p>
          <a:p>
            <a:r>
              <a:rPr lang="it-IT"/>
              <a:t>Visivamente risulta complesso distinguere cluster di dati omogenei, ovvero appartenenti allo stesso sottotipo di tumore al seno. </a:t>
            </a:r>
          </a:p>
        </p:txBody>
      </p:sp>
    </p:spTree>
    <p:extLst>
      <p:ext uri="{BB962C8B-B14F-4D97-AF65-F5344CB8AC3E}">
        <p14:creationId xmlns:p14="http://schemas.microsoft.com/office/powerpoint/2010/main" val="214052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 generale, i motivi principali dietro l'utilizzo delle reti neurali per la riduzione della dimensionalità sono due: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/>
              <a:t>le reti neurali sono approssimatori universali, ovvero riescono ad approssimare moltissime funzioni attraverso gli opportuni coefficienti;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/>
              <a:t>Le performance in una deep neural network aumentano proporzionalmente alla quantità di dati con cui viene allenata.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61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Per questo introduciamo gli autoencoder. </a:t>
            </a:r>
          </a:p>
          <a:p>
            <a:r>
              <a:rPr lang="it-IT"/>
              <a:t>Gli autoencoder sono delle reti neurali che tentano di ricostruire in output il dato fornito in input, passando per uno spazio latente a più basse dimensioni. </a:t>
            </a:r>
          </a:p>
          <a:p>
            <a:r>
              <a:rPr lang="it-IT"/>
              <a:t>Se la ricostruzione è accettabile, allora lo spazio latente conterrà una buona rappresentazione delle proprietà del dato. </a:t>
            </a:r>
          </a:p>
        </p:txBody>
      </p:sp>
    </p:spTree>
    <p:extLst>
      <p:ext uri="{BB962C8B-B14F-4D97-AF65-F5344CB8AC3E}">
        <p14:creationId xmlns:p14="http://schemas.microsoft.com/office/powerpoint/2010/main" val="271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8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>
            <a:grpSpLocks noChangeAspect="1"/>
          </p:cNvGrpSpPr>
          <p:nvPr/>
        </p:nvGrpSpPr>
        <p:grpSpPr>
          <a:xfrm>
            <a:off x="83146" y="511624"/>
            <a:ext cx="4138714" cy="324000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788410" y="1969183"/>
            <a:ext cx="3958526" cy="2402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800"/>
              <a:t>Autoencoder per la riduzione della dimensionalità di dataset molecolari e conseguente predizione di dati clinici</a:t>
            </a:r>
            <a:endParaRPr sz="280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36910" y="3921230"/>
            <a:ext cx="1332870" cy="60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accent1"/>
                </a:solidFill>
              </a:rPr>
              <a:t>Candidato: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accent5"/>
                </a:solidFill>
              </a:rPr>
              <a:t>Lemuel Puglisi</a:t>
            </a:r>
            <a:endParaRPr lang="it-IT" sz="1900">
              <a:solidFill>
                <a:schemeClr val="accent5"/>
              </a:solidFill>
            </a:endParaRPr>
          </a:p>
        </p:txBody>
      </p:sp>
      <p:sp>
        <p:nvSpPr>
          <p:cNvPr id="198" name="Google Shape;1885;p35">
            <a:extLst>
              <a:ext uri="{FF2B5EF4-FFF2-40B4-BE49-F238E27FC236}">
                <a16:creationId xmlns:a16="http://schemas.microsoft.com/office/drawing/2014/main" id="{747E0908-A8EE-4AA0-8E95-011114C9FECE}"/>
              </a:ext>
            </a:extLst>
          </p:cNvPr>
          <p:cNvSpPr txBox="1">
            <a:spLocks/>
          </p:cNvSpPr>
          <p:nvPr/>
        </p:nvSpPr>
        <p:spPr>
          <a:xfrm>
            <a:off x="1683404" y="3921230"/>
            <a:ext cx="1332870" cy="60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/>
              <a:t>Relatore:</a:t>
            </a:r>
          </a:p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accent5"/>
                </a:solidFill>
              </a:rPr>
              <a:t>Prof. Alaimo Salvatore</a:t>
            </a:r>
            <a:endParaRPr lang="it-IT" sz="1900">
              <a:solidFill>
                <a:schemeClr val="accent5"/>
              </a:solidFill>
            </a:endParaRPr>
          </a:p>
        </p:txBody>
      </p:sp>
      <p:sp>
        <p:nvSpPr>
          <p:cNvPr id="199" name="Google Shape;1885;p35">
            <a:extLst>
              <a:ext uri="{FF2B5EF4-FFF2-40B4-BE49-F238E27FC236}">
                <a16:creationId xmlns:a16="http://schemas.microsoft.com/office/drawing/2014/main" id="{EAC79F86-4D09-41F2-B6EC-52ABFE16C316}"/>
              </a:ext>
            </a:extLst>
          </p:cNvPr>
          <p:cNvSpPr txBox="1">
            <a:spLocks/>
          </p:cNvSpPr>
          <p:nvPr/>
        </p:nvSpPr>
        <p:spPr>
          <a:xfrm>
            <a:off x="2697419" y="3921230"/>
            <a:ext cx="1658173" cy="60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/>
              <a:t>Correlatori:</a:t>
            </a:r>
          </a:p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accent5"/>
                </a:solidFill>
              </a:rPr>
              <a:t>Prof. Ferro Alfredo</a:t>
            </a:r>
          </a:p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accent5"/>
                </a:solidFill>
              </a:rPr>
              <a:t>Dott. Micale Giovanni</a:t>
            </a:r>
            <a:endParaRPr lang="it-IT" sz="1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42615-9B0B-4665-BB0E-66996458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Struttura di un deep autoencoder</a:t>
            </a:r>
          </a:p>
        </p:txBody>
      </p:sp>
      <p:pic>
        <p:nvPicPr>
          <p:cNvPr id="6" name="Immagine 5" descr="Immagine che contiene interni, filo&#10;&#10;Descrizione generata automaticamente">
            <a:extLst>
              <a:ext uri="{FF2B5EF4-FFF2-40B4-BE49-F238E27FC236}">
                <a16:creationId xmlns:a16="http://schemas.microsoft.com/office/drawing/2014/main" id="{E53C7C33-9BB9-42AA-AFCD-AB97AAC1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35" y="1402237"/>
            <a:ext cx="4858929" cy="2883600"/>
          </a:xfrm>
          <a:prstGeom prst="rect">
            <a:avLst/>
          </a:prstGeom>
        </p:spPr>
      </p:pic>
      <p:sp>
        <p:nvSpPr>
          <p:cNvPr id="8" name="Google Shape;5152;p69">
            <a:extLst>
              <a:ext uri="{FF2B5EF4-FFF2-40B4-BE49-F238E27FC236}">
                <a16:creationId xmlns:a16="http://schemas.microsoft.com/office/drawing/2014/main" id="{ABEB94C4-6328-495B-9FB2-AB2963B85F20}"/>
              </a:ext>
            </a:extLst>
          </p:cNvPr>
          <p:cNvSpPr>
            <a:spLocks noChangeAspect="1"/>
          </p:cNvSpPr>
          <p:nvPr/>
        </p:nvSpPr>
        <p:spPr>
          <a:xfrm>
            <a:off x="1443095" y="2664037"/>
            <a:ext cx="517334" cy="360000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152;p69">
            <a:extLst>
              <a:ext uri="{FF2B5EF4-FFF2-40B4-BE49-F238E27FC236}">
                <a16:creationId xmlns:a16="http://schemas.microsoft.com/office/drawing/2014/main" id="{39EE6565-5E82-4C34-AC0C-741F42C18150}"/>
              </a:ext>
            </a:extLst>
          </p:cNvPr>
          <p:cNvSpPr>
            <a:spLocks noChangeAspect="1"/>
          </p:cNvSpPr>
          <p:nvPr/>
        </p:nvSpPr>
        <p:spPr>
          <a:xfrm>
            <a:off x="7136837" y="2664037"/>
            <a:ext cx="517334" cy="360000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327BC4-3E23-42CF-B4B8-879FD410DA8F}"/>
              </a:ext>
            </a:extLst>
          </p:cNvPr>
          <p:cNvSpPr txBox="1"/>
          <p:nvPr/>
        </p:nvSpPr>
        <p:spPr>
          <a:xfrm>
            <a:off x="466401" y="2582427"/>
            <a:ext cx="90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solidFill>
                  <a:schemeClr val="bg2"/>
                </a:solidFill>
                <a:latin typeface="Barlow Semi Condensed" panose="020B0604020202020204" charset="0"/>
              </a:rPr>
              <a:t>Input originale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72A80A-5A0F-47FB-9FE1-EFDD9FC79FD5}"/>
              </a:ext>
            </a:extLst>
          </p:cNvPr>
          <p:cNvSpPr txBox="1"/>
          <p:nvPr/>
        </p:nvSpPr>
        <p:spPr>
          <a:xfrm>
            <a:off x="7713648" y="2558817"/>
            <a:ext cx="96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2"/>
                </a:solidFill>
                <a:latin typeface="Barlow Semi Condensed" panose="020B0604020202020204" charset="0"/>
              </a:rPr>
              <a:t>Input ricostruito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6CEFBC9-3FAF-46AD-BCE9-E6D09CD83BFA}"/>
              </a:ext>
            </a:extLst>
          </p:cNvPr>
          <p:cNvSpPr/>
          <p:nvPr/>
        </p:nvSpPr>
        <p:spPr>
          <a:xfrm>
            <a:off x="4124611" y="2484037"/>
            <a:ext cx="720000" cy="7200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8F777EB-9A69-4411-ACB1-FC7B775D4D4D}"/>
              </a:ext>
            </a:extLst>
          </p:cNvPr>
          <p:cNvSpPr txBox="1"/>
          <p:nvPr/>
        </p:nvSpPr>
        <p:spPr>
          <a:xfrm>
            <a:off x="4030107" y="4354965"/>
            <a:ext cx="90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2"/>
                </a:solidFill>
                <a:latin typeface="Barlow Semi Condensed" panose="020B0604020202020204" charset="0"/>
              </a:rPr>
              <a:t>Spazio latente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24413C9-A9C3-4312-AAD9-E4B3BBA974B2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4484611" y="3204037"/>
            <a:ext cx="0" cy="115092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7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C538E-44BF-42D3-A601-5BE43A337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36837" y="252810"/>
            <a:ext cx="3470323" cy="646112"/>
          </a:xfrm>
        </p:spPr>
        <p:txBody>
          <a:bodyPr/>
          <a:lstStyle/>
          <a:p>
            <a:pPr algn="ctr"/>
            <a:r>
              <a:rPr lang="it-IT"/>
              <a:t>Scelte implementative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39107D5-9ACB-4D27-B087-314CCD74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36" y="930690"/>
            <a:ext cx="699272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olo 129">
            <a:extLst>
              <a:ext uri="{FF2B5EF4-FFF2-40B4-BE49-F238E27FC236}">
                <a16:creationId xmlns:a16="http://schemas.microsoft.com/office/drawing/2014/main" id="{E68881A3-2562-4385-B907-9BCBA5CA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0" y="2030962"/>
            <a:ext cx="3234320" cy="529555"/>
          </a:xfrm>
        </p:spPr>
        <p:txBody>
          <a:bodyPr/>
          <a:lstStyle/>
          <a:p>
            <a:pPr algn="l"/>
            <a:r>
              <a:rPr lang="it-IT" sz="2400"/>
              <a:t>Risultati di compressione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A6A9638A-FD2B-498F-BB1B-2E39CE668B36}"/>
              </a:ext>
            </a:extLst>
          </p:cNvPr>
          <p:cNvSpPr txBox="1"/>
          <p:nvPr/>
        </p:nvSpPr>
        <p:spPr>
          <a:xfrm>
            <a:off x="176658" y="2624456"/>
            <a:ext cx="2841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2"/>
                </a:solidFill>
                <a:latin typeface="Barlow Semi Condensed" panose="020B0604020202020204" charset="0"/>
              </a:rPr>
              <a:t>La huber loss media si aggira a 0.008 nei dati RNA-Seq e 0.013 per i dati Microarray. </a:t>
            </a:r>
          </a:p>
        </p:txBody>
      </p: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7635509B-60F8-4396-BC89-508B24C6B195}"/>
              </a:ext>
            </a:extLst>
          </p:cNvPr>
          <p:cNvCxnSpPr>
            <a:cxnSpLocks/>
          </p:cNvCxnSpPr>
          <p:nvPr/>
        </p:nvCxnSpPr>
        <p:spPr>
          <a:xfrm>
            <a:off x="176658" y="2551242"/>
            <a:ext cx="3152973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finestra, dipinto&#10;&#10;Descrizione generata automaticamente">
            <a:extLst>
              <a:ext uri="{FF2B5EF4-FFF2-40B4-BE49-F238E27FC236}">
                <a16:creationId xmlns:a16="http://schemas.microsoft.com/office/drawing/2014/main" id="{9F8F0FAF-5989-4E31-BCA8-3F3FA16EA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54" y="359550"/>
            <a:ext cx="3729403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DB07B-A003-4088-A170-E0B2ECE1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95" y="1514515"/>
            <a:ext cx="4960260" cy="2192409"/>
          </a:xfrm>
        </p:spPr>
        <p:txBody>
          <a:bodyPr/>
          <a:lstStyle/>
          <a:p>
            <a:r>
              <a:rPr lang="it-IT" sz="3600"/>
              <a:t>Classificazione del sottotipo attraverso i dati compressi</a:t>
            </a:r>
          </a:p>
        </p:txBody>
      </p:sp>
    </p:spTree>
    <p:extLst>
      <p:ext uri="{BB962C8B-B14F-4D97-AF65-F5344CB8AC3E}">
        <p14:creationId xmlns:p14="http://schemas.microsoft.com/office/powerpoint/2010/main" val="189246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454083" y="3080350"/>
            <a:ext cx="2355851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Modello discriminativo, sfrutta vettori di supporto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 di classificazione</a:t>
            </a:r>
            <a:endParaRPr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5325" y="2742600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SVM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12" y="1634990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6776" y="2256568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Random Forest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413964" y="1977056"/>
            <a:ext cx="2355851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Modello ensemble, utilizza il gradient boosting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501918" y="2594962"/>
            <a:ext cx="2130663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Modello ensemble, utilizza il bootstrapping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" name="Google Shape;14702;p79">
            <a:extLst>
              <a:ext uri="{FF2B5EF4-FFF2-40B4-BE49-F238E27FC236}">
                <a16:creationId xmlns:a16="http://schemas.microsoft.com/office/drawing/2014/main" id="{64C3D0CD-BE73-4332-B536-4E10BE67AB6E}"/>
              </a:ext>
            </a:extLst>
          </p:cNvPr>
          <p:cNvSpPr>
            <a:spLocks noChangeAspect="1"/>
          </p:cNvSpPr>
          <p:nvPr/>
        </p:nvSpPr>
        <p:spPr>
          <a:xfrm>
            <a:off x="4364434" y="1207306"/>
            <a:ext cx="415130" cy="432000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939;p80">
            <a:extLst>
              <a:ext uri="{FF2B5EF4-FFF2-40B4-BE49-F238E27FC236}">
                <a16:creationId xmlns:a16="http://schemas.microsoft.com/office/drawing/2014/main" id="{B03ADA63-DF1E-4231-9345-5AE17DEE100D}"/>
              </a:ext>
            </a:extLst>
          </p:cNvPr>
          <p:cNvSpPr>
            <a:spLocks noChangeAspect="1"/>
          </p:cNvSpPr>
          <p:nvPr/>
        </p:nvSpPr>
        <p:spPr>
          <a:xfrm>
            <a:off x="2352366" y="1859271"/>
            <a:ext cx="429768" cy="43200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4054;p77">
            <a:extLst>
              <a:ext uri="{FF2B5EF4-FFF2-40B4-BE49-F238E27FC236}">
                <a16:creationId xmlns:a16="http://schemas.microsoft.com/office/drawing/2014/main" id="{A163DD3C-B909-4F8F-B617-D0D1AED61966}"/>
              </a:ext>
            </a:extLst>
          </p:cNvPr>
          <p:cNvGrpSpPr>
            <a:grpSpLocks noChangeAspect="1"/>
          </p:cNvGrpSpPr>
          <p:nvPr/>
        </p:nvGrpSpPr>
        <p:grpSpPr>
          <a:xfrm>
            <a:off x="6388368" y="2310600"/>
            <a:ext cx="435473" cy="432000"/>
            <a:chOff x="6167350" y="2672800"/>
            <a:chExt cx="297750" cy="295375"/>
          </a:xfrm>
          <a:solidFill>
            <a:schemeClr val="tx1"/>
          </a:solidFill>
        </p:grpSpPr>
        <p:sp>
          <p:nvSpPr>
            <p:cNvPr id="28" name="Google Shape;14055;p77">
              <a:extLst>
                <a:ext uri="{FF2B5EF4-FFF2-40B4-BE49-F238E27FC236}">
                  <a16:creationId xmlns:a16="http://schemas.microsoft.com/office/drawing/2014/main" id="{C9168EA7-8D99-4F7F-8BFC-D1CE3A1BA44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6;p77">
              <a:extLst>
                <a:ext uri="{FF2B5EF4-FFF2-40B4-BE49-F238E27FC236}">
                  <a16:creationId xmlns:a16="http://schemas.microsoft.com/office/drawing/2014/main" id="{BEAC1786-9458-40FB-A159-34385ECCBE1B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57;p77">
              <a:extLst>
                <a:ext uri="{FF2B5EF4-FFF2-40B4-BE49-F238E27FC236}">
                  <a16:creationId xmlns:a16="http://schemas.microsoft.com/office/drawing/2014/main" id="{9BAD087E-A97A-446A-BCF9-76CCF25FF69B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58;p77">
              <a:extLst>
                <a:ext uri="{FF2B5EF4-FFF2-40B4-BE49-F238E27FC236}">
                  <a16:creationId xmlns:a16="http://schemas.microsoft.com/office/drawing/2014/main" id="{9B5A353A-B12D-4DA5-B4D1-45838F017608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59;p77">
              <a:extLst>
                <a:ext uri="{FF2B5EF4-FFF2-40B4-BE49-F238E27FC236}">
                  <a16:creationId xmlns:a16="http://schemas.microsoft.com/office/drawing/2014/main" id="{EC76B1B6-C57B-45DD-AAB7-CB28FBB13121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276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2302E-1A87-4737-97EF-0839AA6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61" y="411750"/>
            <a:ext cx="2975017" cy="576000"/>
          </a:xfrm>
        </p:spPr>
        <p:txBody>
          <a:bodyPr/>
          <a:lstStyle/>
          <a:p>
            <a:r>
              <a:rPr lang="it-IT"/>
              <a:t>Risultati su dati RNA-Seq compressi</a:t>
            </a:r>
          </a:p>
        </p:txBody>
      </p:sp>
      <p:pic>
        <p:nvPicPr>
          <p:cNvPr id="26" name="Immagine 2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2772143-48DD-4DB3-BC40-560A5DA1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70" y="1468853"/>
            <a:ext cx="4956430" cy="3184689"/>
          </a:xfrm>
          <a:prstGeom prst="rect">
            <a:avLst/>
          </a:prstGeom>
        </p:spPr>
      </p:pic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2582F453-DDAC-44C0-B5E0-6BDD0600C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43502"/>
              </p:ext>
            </p:extLst>
          </p:nvPr>
        </p:nvGraphicFramePr>
        <p:xfrm>
          <a:off x="5426400" y="1495989"/>
          <a:ext cx="3239062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8CB072-41A2-4F43-AD7A-1B33116078BC}"/>
              </a:ext>
            </a:extLst>
          </p:cNvPr>
          <p:cNvSpPr txBox="1"/>
          <p:nvPr/>
        </p:nvSpPr>
        <p:spPr>
          <a:xfrm>
            <a:off x="506524" y="4117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accent6"/>
                </a:solidFill>
                <a:latin typeface="Barlow Semi Condensed" panose="020B0604020202020204" charset="0"/>
              </a:rPr>
              <a:t>* Ci riferiremo al modello XGBoost quando parleremo di risultati, poiché le performance sono lievemente migliori.</a:t>
            </a:r>
          </a:p>
        </p:txBody>
      </p:sp>
    </p:spTree>
    <p:extLst>
      <p:ext uri="{BB962C8B-B14F-4D97-AF65-F5344CB8AC3E}">
        <p14:creationId xmlns:p14="http://schemas.microsoft.com/office/powerpoint/2010/main" val="1370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2302E-1A87-4737-97EF-0839AA6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369" y="411750"/>
            <a:ext cx="3369110" cy="576000"/>
          </a:xfrm>
        </p:spPr>
        <p:txBody>
          <a:bodyPr/>
          <a:lstStyle/>
          <a:p>
            <a:r>
              <a:rPr lang="it-IT"/>
              <a:t>Risultati su dati Microarray compressi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92772143-48DD-4DB3-BC40-560A5DA1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929" y="1495989"/>
            <a:ext cx="4779292" cy="3096000"/>
          </a:xfrm>
          <a:prstGeom prst="rect">
            <a:avLst/>
          </a:prstGeom>
        </p:spPr>
      </p:pic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2582F453-DDAC-44C0-B5E0-6BDD0600C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47195"/>
              </p:ext>
            </p:extLst>
          </p:nvPr>
        </p:nvGraphicFramePr>
        <p:xfrm>
          <a:off x="5426400" y="1495989"/>
          <a:ext cx="3239062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8CB072-41A2-4F43-AD7A-1B33116078BC}"/>
              </a:ext>
            </a:extLst>
          </p:cNvPr>
          <p:cNvSpPr txBox="1"/>
          <p:nvPr/>
        </p:nvSpPr>
        <p:spPr>
          <a:xfrm>
            <a:off x="506524" y="4117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accent6"/>
                </a:solidFill>
                <a:latin typeface="Barlow Semi Condensed" panose="020B0604020202020204" charset="0"/>
              </a:rPr>
              <a:t>* Ci riferiremo al modello XGBoost quando parleremo di risultati, poiché le performance sono lievemente migliori.</a:t>
            </a:r>
          </a:p>
        </p:txBody>
      </p:sp>
    </p:spTree>
    <p:extLst>
      <p:ext uri="{BB962C8B-B14F-4D97-AF65-F5344CB8AC3E}">
        <p14:creationId xmlns:p14="http://schemas.microsoft.com/office/powerpoint/2010/main" val="280220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C5D-8D98-4A22-9D0F-A0A6936A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000"/>
              <a:t>Biased Autoencoder</a:t>
            </a:r>
          </a:p>
        </p:txBody>
      </p:sp>
    </p:spTree>
    <p:extLst>
      <p:ext uri="{BB962C8B-B14F-4D97-AF65-F5344CB8AC3E}">
        <p14:creationId xmlns:p14="http://schemas.microsoft.com/office/powerpoint/2010/main" val="204559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id="{0FC79533-D64A-432A-B630-5E884B9248E1}"/>
              </a:ext>
            </a:extLst>
          </p:cNvPr>
          <p:cNvSpPr/>
          <p:nvPr/>
        </p:nvSpPr>
        <p:spPr>
          <a:xfrm>
            <a:off x="5211028" y="3302473"/>
            <a:ext cx="2994650" cy="143749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03A97EF4-4DBB-4310-9905-449566865CE4}"/>
              </a:ext>
            </a:extLst>
          </p:cNvPr>
          <p:cNvSpPr/>
          <p:nvPr/>
        </p:nvSpPr>
        <p:spPr>
          <a:xfrm>
            <a:off x="5211028" y="1487028"/>
            <a:ext cx="2994650" cy="14374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169B71-D6FE-48E5-AEB3-B4157C0077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38764" y="357398"/>
            <a:ext cx="5495925" cy="573087"/>
          </a:xfrm>
        </p:spPr>
        <p:txBody>
          <a:bodyPr/>
          <a:lstStyle/>
          <a:p>
            <a:pPr algn="ctr"/>
            <a:r>
              <a:rPr lang="it-IT"/>
              <a:t>Idea di base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92DF20A-B148-4561-8E6F-DF5C667E641C}"/>
              </a:ext>
            </a:extLst>
          </p:cNvPr>
          <p:cNvSpPr/>
          <p:nvPr/>
        </p:nvSpPr>
        <p:spPr>
          <a:xfrm>
            <a:off x="2465101" y="3498534"/>
            <a:ext cx="1317707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Encoder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85DF60B-B033-42AE-B858-11C7CFF9AD73}"/>
              </a:ext>
            </a:extLst>
          </p:cNvPr>
          <p:cNvSpPr/>
          <p:nvPr/>
        </p:nvSpPr>
        <p:spPr>
          <a:xfrm>
            <a:off x="1012413" y="3462534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Input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C56726-2935-4F01-B461-AA768CA58633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2164413" y="4038534"/>
            <a:ext cx="300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250CFFA8-D6F6-44C2-AD52-C859FF0CAC4E}"/>
              </a:ext>
            </a:extLst>
          </p:cNvPr>
          <p:cNvSpPr/>
          <p:nvPr/>
        </p:nvSpPr>
        <p:spPr>
          <a:xfrm>
            <a:off x="4010727" y="3462534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Spazio latente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DDFD15-9657-4600-8208-EFFC7C4B778E}"/>
              </a:ext>
            </a:extLst>
          </p:cNvPr>
          <p:cNvSpPr/>
          <p:nvPr/>
        </p:nvSpPr>
        <p:spPr>
          <a:xfrm>
            <a:off x="5390646" y="3498534"/>
            <a:ext cx="1317707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Classificatore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3FBE7BC-502F-46BA-BDB3-6D23185D9C85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>
            <a:off x="3782808" y="4038534"/>
            <a:ext cx="22791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2293198-8AE5-485F-A8E7-DF4999562173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5162727" y="4038534"/>
            <a:ext cx="22791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3EBC3872-11F7-40AC-8096-8C419EA480B4}"/>
              </a:ext>
            </a:extLst>
          </p:cNvPr>
          <p:cNvSpPr/>
          <p:nvPr/>
        </p:nvSpPr>
        <p:spPr>
          <a:xfrm>
            <a:off x="6936272" y="3462534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Sottotipo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B59D466-6B79-4F62-87A6-9126649D2FDC}"/>
              </a:ext>
            </a:extLst>
          </p:cNvPr>
          <p:cNvCxnSpPr>
            <a:cxnSpLocks/>
            <a:stCxn id="21" idx="3"/>
            <a:endCxn id="29" idx="2"/>
          </p:cNvCxnSpPr>
          <p:nvPr/>
        </p:nvCxnSpPr>
        <p:spPr>
          <a:xfrm>
            <a:off x="6708353" y="4038534"/>
            <a:ext cx="22791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83C2D43A-2B52-4867-BEC0-E08A1D724DA2}"/>
              </a:ext>
            </a:extLst>
          </p:cNvPr>
          <p:cNvSpPr/>
          <p:nvPr/>
        </p:nvSpPr>
        <p:spPr>
          <a:xfrm>
            <a:off x="2465101" y="1682473"/>
            <a:ext cx="1317707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Encoder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5513768-8E36-40A8-84FD-A9C5C4B96E2F}"/>
              </a:ext>
            </a:extLst>
          </p:cNvPr>
          <p:cNvSpPr/>
          <p:nvPr/>
        </p:nvSpPr>
        <p:spPr>
          <a:xfrm>
            <a:off x="1012413" y="1646473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Input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076F4B3-0735-49D5-A9C6-F0225200DA79}"/>
              </a:ext>
            </a:extLst>
          </p:cNvPr>
          <p:cNvCxnSpPr>
            <a:cxnSpLocks/>
            <a:stCxn id="39" idx="6"/>
            <a:endCxn id="38" idx="1"/>
          </p:cNvCxnSpPr>
          <p:nvPr/>
        </p:nvCxnSpPr>
        <p:spPr>
          <a:xfrm>
            <a:off x="2164413" y="2222473"/>
            <a:ext cx="300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A6D1A374-51B1-4E63-BDDA-1C8E14C2D0D6}"/>
              </a:ext>
            </a:extLst>
          </p:cNvPr>
          <p:cNvSpPr/>
          <p:nvPr/>
        </p:nvSpPr>
        <p:spPr>
          <a:xfrm>
            <a:off x="4010727" y="1646473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Spazio latente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2E68EE74-004F-41D0-93C7-5D885E296B3B}"/>
              </a:ext>
            </a:extLst>
          </p:cNvPr>
          <p:cNvSpPr/>
          <p:nvPr/>
        </p:nvSpPr>
        <p:spPr>
          <a:xfrm>
            <a:off x="5390646" y="1682473"/>
            <a:ext cx="1317707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Decoder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F611365-AC07-40D3-A03E-4D9A8E2F9C76}"/>
              </a:ext>
            </a:extLst>
          </p:cNvPr>
          <p:cNvCxnSpPr>
            <a:cxnSpLocks/>
            <a:stCxn id="38" idx="3"/>
            <a:endCxn id="41" idx="2"/>
          </p:cNvCxnSpPr>
          <p:nvPr/>
        </p:nvCxnSpPr>
        <p:spPr>
          <a:xfrm>
            <a:off x="3782808" y="2222473"/>
            <a:ext cx="22791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A0D40F-9855-4555-A7CB-8DFFDC05B58C}"/>
              </a:ext>
            </a:extLst>
          </p:cNvPr>
          <p:cNvCxnSpPr>
            <a:cxnSpLocks/>
            <a:stCxn id="41" idx="6"/>
            <a:endCxn id="42" idx="1"/>
          </p:cNvCxnSpPr>
          <p:nvPr/>
        </p:nvCxnSpPr>
        <p:spPr>
          <a:xfrm>
            <a:off x="5162727" y="2222473"/>
            <a:ext cx="22791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59FB7BED-AD2E-4529-B842-499F7827276B}"/>
              </a:ext>
            </a:extLst>
          </p:cNvPr>
          <p:cNvSpPr/>
          <p:nvPr/>
        </p:nvSpPr>
        <p:spPr>
          <a:xfrm>
            <a:off x="6936272" y="1646473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>
                <a:latin typeface="Barlow Semi Condensed" panose="020B0604020202020204" charset="0"/>
              </a:rPr>
              <a:t>Input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FFA908-6ACC-4C08-89E7-B7FC8546BB0F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>
            <a:off x="6708353" y="2222473"/>
            <a:ext cx="22791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2C7CEBE-14AE-4AA8-99D1-64993202AC2E}"/>
              </a:ext>
            </a:extLst>
          </p:cNvPr>
          <p:cNvSpPr txBox="1"/>
          <p:nvPr/>
        </p:nvSpPr>
        <p:spPr>
          <a:xfrm>
            <a:off x="842358" y="1217273"/>
            <a:ext cx="19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Barlow Semi Condensed" panose="020B0604020202020204" charset="0"/>
              </a:rPr>
              <a:t>Autoencoder classico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E402DCF-ABB5-491E-B511-52EBEE6D0F0D}"/>
              </a:ext>
            </a:extLst>
          </p:cNvPr>
          <p:cNvSpPr txBox="1"/>
          <p:nvPr/>
        </p:nvSpPr>
        <p:spPr>
          <a:xfrm>
            <a:off x="842358" y="3063372"/>
            <a:ext cx="19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Barlow Semi Condensed" panose="020B0604020202020204" charset="0"/>
              </a:rPr>
              <a:t>Biased autoencoder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FE0628C-61A8-4F59-8C45-B8B0FF332A2A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6708353" y="2924520"/>
            <a:ext cx="0" cy="3779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7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>
            <a:extLst>
              <a:ext uri="{FF2B5EF4-FFF2-40B4-BE49-F238E27FC236}">
                <a16:creationId xmlns:a16="http://schemas.microsoft.com/office/drawing/2014/main" id="{B39107D5-9ACB-4D27-B087-314CCD74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3091" y="433652"/>
            <a:ext cx="6891565" cy="4680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0FC538E-44BF-42D3-A601-5BE43A337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36837" y="252810"/>
            <a:ext cx="3470323" cy="646112"/>
          </a:xfrm>
        </p:spPr>
        <p:txBody>
          <a:bodyPr/>
          <a:lstStyle/>
          <a:p>
            <a:pPr algn="ctr"/>
            <a:r>
              <a:rPr lang="it-IT"/>
              <a:t>Scelte implementative</a:t>
            </a:r>
          </a:p>
        </p:txBody>
      </p:sp>
    </p:spTree>
    <p:extLst>
      <p:ext uri="{BB962C8B-B14F-4D97-AF65-F5344CB8AC3E}">
        <p14:creationId xmlns:p14="http://schemas.microsoft.com/office/powerpoint/2010/main" val="23356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D19CF-6A4A-45FE-8828-E48D9084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0" y="2107407"/>
            <a:ext cx="3566100" cy="1362600"/>
          </a:xfrm>
        </p:spPr>
        <p:txBody>
          <a:bodyPr/>
          <a:lstStyle/>
          <a:p>
            <a:pPr algn="l"/>
            <a:r>
              <a:rPr lang="it-IT"/>
              <a:t>Contesto:</a:t>
            </a:r>
            <a:br>
              <a:rPr lang="it-IT"/>
            </a:br>
            <a:r>
              <a:rPr lang="it-IT">
                <a:solidFill>
                  <a:srgbClr val="77C6FC"/>
                </a:solidFill>
              </a:rPr>
              <a:t>Tumore al seno</a:t>
            </a:r>
          </a:p>
        </p:txBody>
      </p:sp>
      <p:sp>
        <p:nvSpPr>
          <p:cNvPr id="4" name="Cerchio parziale 3">
            <a:extLst>
              <a:ext uri="{FF2B5EF4-FFF2-40B4-BE49-F238E27FC236}">
                <a16:creationId xmlns:a16="http://schemas.microsoft.com/office/drawing/2014/main" id="{DC8F4162-8106-4ECF-B6FD-791C0E12025C}"/>
              </a:ext>
            </a:extLst>
          </p:cNvPr>
          <p:cNvSpPr/>
          <p:nvPr/>
        </p:nvSpPr>
        <p:spPr>
          <a:xfrm>
            <a:off x="4404814" y="1925769"/>
            <a:ext cx="2160000" cy="2160000"/>
          </a:xfrm>
          <a:prstGeom prst="pi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Cerchio parziale 4">
            <a:extLst>
              <a:ext uri="{FF2B5EF4-FFF2-40B4-BE49-F238E27FC236}">
                <a16:creationId xmlns:a16="http://schemas.microsoft.com/office/drawing/2014/main" id="{DEECBA3B-7783-4F18-B374-4A1E12EA8454}"/>
              </a:ext>
            </a:extLst>
          </p:cNvPr>
          <p:cNvSpPr>
            <a:spLocks/>
          </p:cNvSpPr>
          <p:nvPr/>
        </p:nvSpPr>
        <p:spPr>
          <a:xfrm>
            <a:off x="4584814" y="1925769"/>
            <a:ext cx="1980000" cy="1980000"/>
          </a:xfrm>
          <a:prstGeom prst="pie">
            <a:avLst>
              <a:gd name="adj1" fmla="val 16217639"/>
              <a:gd name="adj2" fmla="val 13389"/>
            </a:avLst>
          </a:prstGeom>
          <a:solidFill>
            <a:srgbClr val="BBE3FE"/>
          </a:solidFill>
          <a:ln>
            <a:solidFill>
              <a:srgbClr val="77C6F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82F3A9-4482-4415-944C-C34635AFB98A}"/>
              </a:ext>
            </a:extLst>
          </p:cNvPr>
          <p:cNvSpPr txBox="1"/>
          <p:nvPr/>
        </p:nvSpPr>
        <p:spPr>
          <a:xfrm flipH="1">
            <a:off x="5730281" y="2371369"/>
            <a:ext cx="785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tx1"/>
                </a:solidFill>
                <a:latin typeface="Fjalla One" panose="020B0604020202020204" charset="0"/>
              </a:rPr>
              <a:t>25%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3A9740-A43D-4E77-AC4B-8AEC84436F1C}"/>
              </a:ext>
            </a:extLst>
          </p:cNvPr>
          <p:cNvSpPr txBox="1"/>
          <p:nvPr/>
        </p:nvSpPr>
        <p:spPr>
          <a:xfrm>
            <a:off x="5914451" y="791479"/>
            <a:ext cx="2954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Barlow Semi Condensed" panose="020B0604020202020204" charset="0"/>
              </a:rPr>
              <a:t>Il tumore al seno è il tumore più frequente nella popolazione femminile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AE295264-8148-4CC6-8850-C51589243BE7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>
            <a:off x="6475303" y="1454724"/>
            <a:ext cx="564227" cy="1269062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1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4BBA2-36A3-471F-B208-806386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120" y="1585577"/>
            <a:ext cx="4273511" cy="1972346"/>
          </a:xfrm>
        </p:spPr>
        <p:txBody>
          <a:bodyPr/>
          <a:lstStyle/>
          <a:p>
            <a:r>
              <a:rPr lang="it-IT" sz="3600"/>
              <a:t>Valutiamo la compressione</a:t>
            </a:r>
          </a:p>
        </p:txBody>
      </p:sp>
    </p:spTree>
    <p:extLst>
      <p:ext uri="{BB962C8B-B14F-4D97-AF65-F5344CB8AC3E}">
        <p14:creationId xmlns:p14="http://schemas.microsoft.com/office/powerpoint/2010/main" val="175820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2302E-1A87-4737-97EF-0839AA6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61" y="529370"/>
            <a:ext cx="2975017" cy="576000"/>
          </a:xfrm>
        </p:spPr>
        <p:txBody>
          <a:bodyPr/>
          <a:lstStyle/>
          <a:p>
            <a:r>
              <a:rPr lang="it-IT"/>
              <a:t>Risultati su dati RNA-Seq compressi (A.E. biased)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92772143-48DD-4DB3-BC40-560A5DA1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0926" y="1468853"/>
            <a:ext cx="4934518" cy="3184689"/>
          </a:xfrm>
          <a:prstGeom prst="rect">
            <a:avLst/>
          </a:prstGeom>
        </p:spPr>
      </p:pic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2582F453-DDAC-44C0-B5E0-6BDD0600C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96797"/>
              </p:ext>
            </p:extLst>
          </p:nvPr>
        </p:nvGraphicFramePr>
        <p:xfrm>
          <a:off x="5464342" y="1734130"/>
          <a:ext cx="3239062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8CB072-41A2-4F43-AD7A-1B33116078BC}"/>
              </a:ext>
            </a:extLst>
          </p:cNvPr>
          <p:cNvSpPr txBox="1"/>
          <p:nvPr/>
        </p:nvSpPr>
        <p:spPr>
          <a:xfrm>
            <a:off x="506524" y="4117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accent6"/>
                </a:solidFill>
                <a:latin typeface="Barlow Semi Condensed" panose="020B0604020202020204" charset="0"/>
              </a:rPr>
              <a:t>* Ci riferiremo al modello XGBoost quando parleremo di risultati, poiché le performance sono lievemente migliori.</a:t>
            </a:r>
          </a:p>
        </p:txBody>
      </p:sp>
    </p:spTree>
    <p:extLst>
      <p:ext uri="{BB962C8B-B14F-4D97-AF65-F5344CB8AC3E}">
        <p14:creationId xmlns:p14="http://schemas.microsoft.com/office/powerpoint/2010/main" val="352905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2302E-1A87-4737-97EF-0839AA6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751" y="529370"/>
            <a:ext cx="3357727" cy="576000"/>
          </a:xfrm>
        </p:spPr>
        <p:txBody>
          <a:bodyPr/>
          <a:lstStyle/>
          <a:p>
            <a:r>
              <a:rPr lang="it-IT"/>
              <a:t>Risultati su dati Microarray compressi (A.E. biased)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92772143-48DD-4DB3-BC40-560A5DA1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225" y="1468853"/>
            <a:ext cx="4915919" cy="3184689"/>
          </a:xfrm>
          <a:prstGeom prst="rect">
            <a:avLst/>
          </a:prstGeom>
        </p:spPr>
      </p:pic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2582F453-DDAC-44C0-B5E0-6BDD0600C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20763"/>
              </p:ext>
            </p:extLst>
          </p:nvPr>
        </p:nvGraphicFramePr>
        <p:xfrm>
          <a:off x="5464342" y="1734130"/>
          <a:ext cx="3239062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8CB072-41A2-4F43-AD7A-1B33116078BC}"/>
              </a:ext>
            </a:extLst>
          </p:cNvPr>
          <p:cNvSpPr txBox="1"/>
          <p:nvPr/>
        </p:nvSpPr>
        <p:spPr>
          <a:xfrm>
            <a:off x="506524" y="4117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accent6"/>
                </a:solidFill>
                <a:latin typeface="Barlow Semi Condensed" panose="020B0604020202020204" charset="0"/>
              </a:rPr>
              <a:t>* Ci riferiremo al modello XGBoost quando parleremo di risultati, poiché le performance sono lievemente migliori.</a:t>
            </a:r>
          </a:p>
        </p:txBody>
      </p:sp>
    </p:spTree>
    <p:extLst>
      <p:ext uri="{BB962C8B-B14F-4D97-AF65-F5344CB8AC3E}">
        <p14:creationId xmlns:p14="http://schemas.microsoft.com/office/powerpoint/2010/main" val="201712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Differenze tra i due modelli</a:t>
            </a:r>
            <a:endParaRPr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65324" y="2410932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rappresentazione prodotta è basata su una determinata proprietà dei dati, su cui è effettuato il training del modello.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435925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Produce una rappresentazione generica del dato, utilizzabile per qualsiasi tipo di analisi.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103252" y="1486938"/>
            <a:ext cx="2084699" cy="949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Blind</a:t>
            </a:r>
            <a:r>
              <a:rPr lang="en"/>
              <a:t> autoencoder</a:t>
            </a:r>
            <a:endParaRPr/>
          </a:p>
        </p:txBody>
      </p:sp>
      <p:sp>
        <p:nvSpPr>
          <p:cNvPr id="20" name="Google Shape;3507;p61">
            <a:extLst>
              <a:ext uri="{FF2B5EF4-FFF2-40B4-BE49-F238E27FC236}">
                <a16:creationId xmlns:a16="http://schemas.microsoft.com/office/drawing/2014/main" id="{1B196C2E-FC50-40BF-8DD6-443829462649}"/>
              </a:ext>
            </a:extLst>
          </p:cNvPr>
          <p:cNvSpPr txBox="1">
            <a:spLocks/>
          </p:cNvSpPr>
          <p:nvPr/>
        </p:nvSpPr>
        <p:spPr>
          <a:xfrm>
            <a:off x="4956049" y="1486800"/>
            <a:ext cx="2084699" cy="94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it-IT">
                <a:solidFill>
                  <a:schemeClr val="accent5"/>
                </a:solidFill>
              </a:rPr>
              <a:t>Biased</a:t>
            </a:r>
            <a:r>
              <a:rPr lang="it-IT"/>
              <a:t> autoencoder</a:t>
            </a:r>
          </a:p>
        </p:txBody>
      </p:sp>
    </p:spTree>
    <p:extLst>
      <p:ext uri="{BB962C8B-B14F-4D97-AF65-F5344CB8AC3E}">
        <p14:creationId xmlns:p14="http://schemas.microsoft.com/office/powerpoint/2010/main" val="225642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3A4569AC-EAAE-44C4-BE3B-C2A206D9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99" y="1423075"/>
            <a:ext cx="2011862" cy="572700"/>
          </a:xfrm>
        </p:spPr>
        <p:txBody>
          <a:bodyPr/>
          <a:lstStyle/>
          <a:p>
            <a:r>
              <a:rPr lang="it-IT"/>
              <a:t>Conclusione</a:t>
            </a:r>
          </a:p>
        </p:txBody>
      </p:sp>
      <p:grpSp>
        <p:nvGrpSpPr>
          <p:cNvPr id="277" name="Gruppo 276">
            <a:extLst>
              <a:ext uri="{FF2B5EF4-FFF2-40B4-BE49-F238E27FC236}">
                <a16:creationId xmlns:a16="http://schemas.microsoft.com/office/drawing/2014/main" id="{EB742496-C25A-4686-961B-8D9B299F71BD}"/>
              </a:ext>
            </a:extLst>
          </p:cNvPr>
          <p:cNvGrpSpPr/>
          <p:nvPr/>
        </p:nvGrpSpPr>
        <p:grpSpPr>
          <a:xfrm>
            <a:off x="4377995" y="1163063"/>
            <a:ext cx="3502671" cy="3348562"/>
            <a:chOff x="4234317" y="1104110"/>
            <a:chExt cx="3502671" cy="3348562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FAB493D3-28A2-40EB-9815-3B8A6553B670}"/>
                </a:ext>
              </a:extLst>
            </p:cNvPr>
            <p:cNvSpPr/>
            <p:nvPr/>
          </p:nvSpPr>
          <p:spPr>
            <a:xfrm>
              <a:off x="4234317" y="1104110"/>
              <a:ext cx="1422822" cy="8119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latin typeface="Barlow Semi Condensed" panose="020B0604020202020204" charset="0"/>
                </a:rPr>
                <a:t>Più dati molecolari</a:t>
              </a: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7EB328D3-7D4F-43D1-B607-8DBCDFA90561}"/>
                </a:ext>
              </a:extLst>
            </p:cNvPr>
            <p:cNvSpPr/>
            <p:nvPr/>
          </p:nvSpPr>
          <p:spPr>
            <a:xfrm>
              <a:off x="6314166" y="1104110"/>
              <a:ext cx="1422822" cy="8119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latin typeface="Barlow Semi Condensed" panose="020B0604020202020204" charset="0"/>
                </a:rPr>
                <a:t>Autoencoder più precisi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03F1529-EA71-47DB-9D4C-0C2B01FBA0D1}"/>
                </a:ext>
              </a:extLst>
            </p:cNvPr>
            <p:cNvSpPr/>
            <p:nvPr/>
          </p:nvSpPr>
          <p:spPr>
            <a:xfrm>
              <a:off x="6314166" y="2372413"/>
              <a:ext cx="1422822" cy="8119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latin typeface="Barlow Semi Condensed" panose="020B0604020202020204" charset="0"/>
                </a:rPr>
                <a:t>Migliore codifica</a:t>
              </a: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CFFE4D3-7160-490E-BF41-85C5F3994EBA}"/>
                </a:ext>
              </a:extLst>
            </p:cNvPr>
            <p:cNvSpPr/>
            <p:nvPr/>
          </p:nvSpPr>
          <p:spPr>
            <a:xfrm>
              <a:off x="4234317" y="2372413"/>
              <a:ext cx="1422822" cy="8119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latin typeface="Barlow Semi Condensed" panose="020B0604020202020204" charset="0"/>
                </a:rPr>
                <a:t>Modelli più accurati</a:t>
              </a: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3403BA4-D0A2-471C-878A-325EF85DD013}"/>
                </a:ext>
              </a:extLst>
            </p:cNvPr>
            <p:cNvSpPr/>
            <p:nvPr/>
          </p:nvSpPr>
          <p:spPr>
            <a:xfrm>
              <a:off x="4234317" y="3640716"/>
              <a:ext cx="1422822" cy="8119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latin typeface="Barlow Semi Condensed" panose="020B0604020202020204" charset="0"/>
                </a:rPr>
                <a:t>Predizioni più sicure</a:t>
              </a: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8D09C790-2457-49FC-BF76-63D92DB39F49}"/>
                </a:ext>
              </a:extLst>
            </p:cNvPr>
            <p:cNvSpPr/>
            <p:nvPr/>
          </p:nvSpPr>
          <p:spPr>
            <a:xfrm>
              <a:off x="6314166" y="3640716"/>
              <a:ext cx="1422822" cy="8119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latin typeface="Barlow Semi Condensed" panose="020B0604020202020204" charset="0"/>
                </a:rPr>
                <a:t>Terapie specifiche</a:t>
              </a:r>
            </a:p>
          </p:txBody>
        </p: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9C1BB0D5-F91A-4880-AD87-CBB48BB56BCD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5657139" y="1510088"/>
              <a:ext cx="657027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>
              <a:extLst>
                <a:ext uri="{FF2B5EF4-FFF2-40B4-BE49-F238E27FC236}">
                  <a16:creationId xmlns:a16="http://schemas.microsoft.com/office/drawing/2014/main" id="{E9539A6A-80C8-402E-A874-5AF406311480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7025577" y="1916066"/>
              <a:ext cx="0" cy="45634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6220A972-C4EE-4B22-9B90-EAABDF21C823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 flipH="1">
              <a:off x="5657139" y="2778391"/>
              <a:ext cx="657027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03BFADE6-D5C2-4FDC-865E-7559EED88E3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4945728" y="3184369"/>
              <a:ext cx="0" cy="45634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A07B0BE3-CF70-431A-A811-921B77568E7F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5657139" y="4046694"/>
              <a:ext cx="657027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847DFBFA-0FA4-4DC5-BF52-B78C331F1C7B}"/>
              </a:ext>
            </a:extLst>
          </p:cNvPr>
          <p:cNvSpPr txBox="1"/>
          <p:nvPr/>
        </p:nvSpPr>
        <p:spPr>
          <a:xfrm>
            <a:off x="346472" y="2069787"/>
            <a:ext cx="3494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Barlow Semi Condensed" panose="020B0604020202020204" charset="0"/>
              </a:rPr>
              <a:t>La progressiva quantità di dati sul carcinoma mammario aiuta la produzione di autoencoder precisi, quindi compressioni significative. I modelli di predizione lavorano su dati a bassa dimensionalità e producono risultati più accurati. I modelli possono essere sfruttati come strumenti di supporto alle decisioni, per lo sviluppo di trattamenti mirati. </a:t>
            </a:r>
          </a:p>
        </p:txBody>
      </p:sp>
    </p:spTree>
    <p:extLst>
      <p:ext uri="{BB962C8B-B14F-4D97-AF65-F5344CB8AC3E}">
        <p14:creationId xmlns:p14="http://schemas.microsoft.com/office/powerpoint/2010/main" val="172976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05;p63">
            <a:extLst>
              <a:ext uri="{FF2B5EF4-FFF2-40B4-BE49-F238E27FC236}">
                <a16:creationId xmlns:a16="http://schemas.microsoft.com/office/drawing/2014/main" id="{ED90B1AA-19ED-4AB6-ACD4-D3CB1C2F9D74}"/>
              </a:ext>
            </a:extLst>
          </p:cNvPr>
          <p:cNvSpPr txBox="1">
            <a:spLocks/>
          </p:cNvSpPr>
          <p:nvPr/>
        </p:nvSpPr>
        <p:spPr>
          <a:xfrm>
            <a:off x="2103149" y="100776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4800">
                <a:solidFill>
                  <a:schemeClr val="bg2"/>
                </a:solidFill>
                <a:latin typeface="Fjalla One" panose="020B0604020202020204" charset="0"/>
              </a:rPr>
              <a:t>Grazie dell’attenzione</a:t>
            </a:r>
          </a:p>
        </p:txBody>
      </p:sp>
      <p:sp>
        <p:nvSpPr>
          <p:cNvPr id="5" name="Google Shape;13665;p76">
            <a:extLst>
              <a:ext uri="{FF2B5EF4-FFF2-40B4-BE49-F238E27FC236}">
                <a16:creationId xmlns:a16="http://schemas.microsoft.com/office/drawing/2014/main" id="{E53AC624-EE9E-41D3-A3CE-91510DD88F02}"/>
              </a:ext>
            </a:extLst>
          </p:cNvPr>
          <p:cNvSpPr>
            <a:spLocks noChangeAspect="1"/>
          </p:cNvSpPr>
          <p:nvPr/>
        </p:nvSpPr>
        <p:spPr>
          <a:xfrm>
            <a:off x="4092302" y="2735469"/>
            <a:ext cx="959395" cy="1080000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9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3427E96-89EA-47DC-B2E4-635A3520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6653" y="1706805"/>
            <a:ext cx="3794190" cy="1766036"/>
          </a:xfrm>
        </p:spPr>
        <p:txBody>
          <a:bodyPr/>
          <a:lstStyle/>
          <a:p>
            <a:r>
              <a:rPr lang="it-IT" sz="1800">
                <a:latin typeface="Barlow Semi Condensed" panose="020B0604020202020204" charset="0"/>
              </a:rPr>
              <a:t>	Lo studio a livello molecolare ha portato alla definizione di sottotipi molecolari di carcinoma mammario, la cui distinzione favorisce l’adozione di </a:t>
            </a:r>
            <a:r>
              <a:rPr lang="it-IT" sz="1800">
                <a:solidFill>
                  <a:schemeClr val="accent5"/>
                </a:solidFill>
                <a:latin typeface="Barlow Semi Condensed" panose="020B0604020202020204" charset="0"/>
              </a:rPr>
              <a:t>terapie mirate</a:t>
            </a:r>
            <a:r>
              <a:rPr lang="it-IT" sz="1800">
                <a:latin typeface="Barlow Semi Condensed" panose="020B0604020202020204" charset="0"/>
              </a:rPr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C177094-24B7-452C-8BDA-44DD3C63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Sottotipi molecolari</a:t>
            </a:r>
          </a:p>
        </p:txBody>
      </p:sp>
      <p:sp>
        <p:nvSpPr>
          <p:cNvPr id="5" name="Google Shape;13657;p76">
            <a:extLst>
              <a:ext uri="{FF2B5EF4-FFF2-40B4-BE49-F238E27FC236}">
                <a16:creationId xmlns:a16="http://schemas.microsoft.com/office/drawing/2014/main" id="{20727C25-BC60-4B37-BE8B-2882E76EEAB8}"/>
              </a:ext>
            </a:extLst>
          </p:cNvPr>
          <p:cNvSpPr>
            <a:spLocks noChangeAspect="1"/>
          </p:cNvSpPr>
          <p:nvPr/>
        </p:nvSpPr>
        <p:spPr>
          <a:xfrm>
            <a:off x="518055" y="1833823"/>
            <a:ext cx="1238497" cy="1512000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ttangolo con due angoli in diagonale arrotondati 5">
            <a:extLst>
              <a:ext uri="{FF2B5EF4-FFF2-40B4-BE49-F238E27FC236}">
                <a16:creationId xmlns:a16="http://schemas.microsoft.com/office/drawing/2014/main" id="{4D0B82A1-7111-4A7D-B4F4-6477EB12ADEE}"/>
              </a:ext>
            </a:extLst>
          </p:cNvPr>
          <p:cNvSpPr/>
          <p:nvPr/>
        </p:nvSpPr>
        <p:spPr>
          <a:xfrm>
            <a:off x="5391545" y="1605056"/>
            <a:ext cx="1191376" cy="77022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>
                <a:latin typeface="Fjalla One" panose="020B0604020202020204" charset="0"/>
              </a:rPr>
              <a:t>Luminal A</a:t>
            </a:r>
          </a:p>
        </p:txBody>
      </p:sp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219D2AC6-87A1-492C-90EC-87920084D55A}"/>
              </a:ext>
            </a:extLst>
          </p:cNvPr>
          <p:cNvSpPr/>
          <p:nvPr/>
        </p:nvSpPr>
        <p:spPr>
          <a:xfrm>
            <a:off x="6962973" y="1586796"/>
            <a:ext cx="1191376" cy="77022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>
                <a:latin typeface="Fjalla One" panose="020B0604020202020204" charset="0"/>
              </a:rPr>
              <a:t>Luminal B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FD5C354B-D0A3-4B7E-9BC7-1668DC78BD89}"/>
              </a:ext>
            </a:extLst>
          </p:cNvPr>
          <p:cNvSpPr/>
          <p:nvPr/>
        </p:nvSpPr>
        <p:spPr>
          <a:xfrm>
            <a:off x="5391545" y="2662450"/>
            <a:ext cx="1191376" cy="77022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>
                <a:latin typeface="Fjalla One" panose="020B0604020202020204" charset="0"/>
              </a:rPr>
              <a:t>Her2+</a:t>
            </a:r>
          </a:p>
        </p:txBody>
      </p:sp>
      <p:sp>
        <p:nvSpPr>
          <p:cNvPr id="9" name="Rettangolo con due angoli in diagonale arrotondati 8">
            <a:extLst>
              <a:ext uri="{FF2B5EF4-FFF2-40B4-BE49-F238E27FC236}">
                <a16:creationId xmlns:a16="http://schemas.microsoft.com/office/drawing/2014/main" id="{8085D411-B9D5-4AE0-B2CF-B6386412763A}"/>
              </a:ext>
            </a:extLst>
          </p:cNvPr>
          <p:cNvSpPr/>
          <p:nvPr/>
        </p:nvSpPr>
        <p:spPr>
          <a:xfrm>
            <a:off x="6962973" y="2662449"/>
            <a:ext cx="1191376" cy="7702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Basal</a:t>
            </a:r>
          </a:p>
        </p:txBody>
      </p:sp>
      <p:sp>
        <p:nvSpPr>
          <p:cNvPr id="10" name="Rettangolo con due angoli in diagonale arrotondati 9">
            <a:extLst>
              <a:ext uri="{FF2B5EF4-FFF2-40B4-BE49-F238E27FC236}">
                <a16:creationId xmlns:a16="http://schemas.microsoft.com/office/drawing/2014/main" id="{453637B7-92DE-470F-BB87-E892C3EE2B83}"/>
              </a:ext>
            </a:extLst>
          </p:cNvPr>
          <p:cNvSpPr/>
          <p:nvPr/>
        </p:nvSpPr>
        <p:spPr>
          <a:xfrm>
            <a:off x="6962973" y="2662450"/>
            <a:ext cx="1191376" cy="77022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>
                <a:latin typeface="Fjalla One" panose="020B0604020202020204" charset="0"/>
              </a:rPr>
              <a:t>Basal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380ADB-92B0-4485-9EC6-15729968B50D}"/>
              </a:ext>
            </a:extLst>
          </p:cNvPr>
          <p:cNvSpPr txBox="1"/>
          <p:nvPr/>
        </p:nvSpPr>
        <p:spPr>
          <a:xfrm>
            <a:off x="6192752" y="3776756"/>
            <a:ext cx="196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bg2"/>
                </a:solidFill>
                <a:latin typeface="Fjalla One" panose="020B0604020202020204" charset="0"/>
              </a:rPr>
              <a:t>E molti altri…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4605C12-A95A-4E78-87D7-1EACD89074BB}"/>
              </a:ext>
            </a:extLst>
          </p:cNvPr>
          <p:cNvCxnSpPr/>
          <p:nvPr/>
        </p:nvCxnSpPr>
        <p:spPr>
          <a:xfrm>
            <a:off x="1851565" y="1755638"/>
            <a:ext cx="0" cy="1668371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8B98B1-79C7-4828-981B-50DFBD08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4" y="1840770"/>
            <a:ext cx="3411141" cy="1815787"/>
          </a:xfrm>
        </p:spPr>
        <p:txBody>
          <a:bodyPr/>
          <a:lstStyle/>
          <a:p>
            <a:pPr algn="r"/>
            <a:r>
              <a:rPr lang="it-IT" sz="3600"/>
              <a:t>Profilo dell’espressione genica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C98ED-5FD6-4D53-AF16-4547B8F9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0140" y="1840770"/>
            <a:ext cx="2225169" cy="2256076"/>
          </a:xfrm>
        </p:spPr>
        <p:txBody>
          <a:bodyPr/>
          <a:lstStyle/>
          <a:p>
            <a:pPr marL="139700" indent="0">
              <a:buNone/>
            </a:pPr>
            <a:r>
              <a:rPr lang="it-IT" sz="1800"/>
              <a:t>Un profilo dell’espressione genica rappresenta l’attività di migliaia di geni in un dato istante.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9BBFB7E-1933-4830-AFC0-06FCEC212ACD}"/>
              </a:ext>
            </a:extLst>
          </p:cNvPr>
          <p:cNvCxnSpPr>
            <a:cxnSpLocks/>
          </p:cNvCxnSpPr>
          <p:nvPr/>
        </p:nvCxnSpPr>
        <p:spPr>
          <a:xfrm>
            <a:off x="3669373" y="1750311"/>
            <a:ext cx="0" cy="2086772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00B3FE90-81BF-49C1-9502-1D825765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048" y="1046654"/>
            <a:ext cx="3292265" cy="329226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8D3E189-E578-4994-916E-D2B4896B535A}"/>
              </a:ext>
            </a:extLst>
          </p:cNvPr>
          <p:cNvSpPr txBox="1"/>
          <p:nvPr/>
        </p:nvSpPr>
        <p:spPr>
          <a:xfrm>
            <a:off x="5898468" y="4103451"/>
            <a:ext cx="2452790" cy="23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>
                <a:solidFill>
                  <a:schemeClr val="bg2"/>
                </a:solidFill>
                <a:latin typeface="Barlow Semi Condensed" panose="020B0604020202020204" charset="0"/>
              </a:rPr>
              <a:t>Heatmap by Miguel Andrade</a:t>
            </a:r>
            <a:endParaRPr lang="it-IT" sz="900" i="1">
              <a:solidFill>
                <a:schemeClr val="bg2"/>
              </a:solidFill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763F3-7BEC-40E8-951A-77BC6EE6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Genes expression profiling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E152B25-E455-40E1-B0BC-00CAE185006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58885" y="3046240"/>
            <a:ext cx="2331822" cy="928959"/>
          </a:xfrm>
        </p:spPr>
        <p:txBody>
          <a:bodyPr/>
          <a:lstStyle/>
          <a:p>
            <a:pPr algn="r"/>
            <a:r>
              <a:rPr lang="it-IT"/>
              <a:t>Tecnica NGS. Sequenziamento dell’RNA e allineamento su genoma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8DA6EDF-CE6E-4570-AA72-C611C66B6711}"/>
              </a:ext>
            </a:extLst>
          </p:cNvPr>
          <p:cNvSpPr txBox="1"/>
          <p:nvPr/>
        </p:nvSpPr>
        <p:spPr>
          <a:xfrm rot="10800000" flipH="1" flipV="1">
            <a:off x="1623567" y="1097981"/>
            <a:ext cx="589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800">
                <a:solidFill>
                  <a:schemeClr val="bg2"/>
                </a:solidFill>
                <a:latin typeface="Barlow Semi Condensed" panose="020B0604020202020204" charset="0"/>
              </a:rPr>
              <a:t>Per ottenere profili dell’espressione genica dal tessuto ammalato, vengono utilizzate varie tecniche. I dataset forniti per lo studio adottano rispettivamente le tecniche RNA-Seq e Microarray.</a:t>
            </a:r>
          </a:p>
        </p:txBody>
      </p:sp>
      <p:sp>
        <p:nvSpPr>
          <p:cNvPr id="12" name="Titolo 7">
            <a:extLst>
              <a:ext uri="{FF2B5EF4-FFF2-40B4-BE49-F238E27FC236}">
                <a16:creationId xmlns:a16="http://schemas.microsoft.com/office/drawing/2014/main" id="{C935B754-6812-4E37-B7F6-15C63EB3991F}"/>
              </a:ext>
            </a:extLst>
          </p:cNvPr>
          <p:cNvSpPr txBox="1">
            <a:spLocks/>
          </p:cNvSpPr>
          <p:nvPr/>
        </p:nvSpPr>
        <p:spPr>
          <a:xfrm>
            <a:off x="2945993" y="2571750"/>
            <a:ext cx="1250477" cy="56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it-IT" sz="2400"/>
              <a:t>RNA-Seq</a:t>
            </a:r>
          </a:p>
        </p:txBody>
      </p:sp>
      <p:sp>
        <p:nvSpPr>
          <p:cNvPr id="13" name="Sottotitolo 5">
            <a:extLst>
              <a:ext uri="{FF2B5EF4-FFF2-40B4-BE49-F238E27FC236}">
                <a16:creationId xmlns:a16="http://schemas.microsoft.com/office/drawing/2014/main" id="{A38A9AEC-5CAF-4ABF-9E19-B5C60EDBE067}"/>
              </a:ext>
            </a:extLst>
          </p:cNvPr>
          <p:cNvSpPr txBox="1">
            <a:spLocks/>
          </p:cNvSpPr>
          <p:nvPr/>
        </p:nvSpPr>
        <p:spPr>
          <a:xfrm>
            <a:off x="4674413" y="3034976"/>
            <a:ext cx="2585969" cy="92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/>
              <a:t>Sonde microscopiche analizzano simultaneamente la presenza di geni</a:t>
            </a:r>
          </a:p>
        </p:txBody>
      </p:sp>
      <p:sp>
        <p:nvSpPr>
          <p:cNvPr id="15" name="Titolo 7">
            <a:extLst>
              <a:ext uri="{FF2B5EF4-FFF2-40B4-BE49-F238E27FC236}">
                <a16:creationId xmlns:a16="http://schemas.microsoft.com/office/drawing/2014/main" id="{DA36985E-BBB1-473E-B123-F82F1A038BBD}"/>
              </a:ext>
            </a:extLst>
          </p:cNvPr>
          <p:cNvSpPr txBox="1">
            <a:spLocks/>
          </p:cNvSpPr>
          <p:nvPr/>
        </p:nvSpPr>
        <p:spPr>
          <a:xfrm>
            <a:off x="4674413" y="2571750"/>
            <a:ext cx="1765548" cy="56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it-IT" sz="2400"/>
              <a:t>Microarray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500ECE2-13DD-4945-9490-8968EF7B4BF4}"/>
              </a:ext>
            </a:extLst>
          </p:cNvPr>
          <p:cNvCxnSpPr>
            <a:cxnSpLocks/>
          </p:cNvCxnSpPr>
          <p:nvPr/>
        </p:nvCxnSpPr>
        <p:spPr>
          <a:xfrm>
            <a:off x="4452364" y="2527472"/>
            <a:ext cx="0" cy="656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Google Shape;13731;p76">
            <a:extLst>
              <a:ext uri="{FF2B5EF4-FFF2-40B4-BE49-F238E27FC236}">
                <a16:creationId xmlns:a16="http://schemas.microsoft.com/office/drawing/2014/main" id="{9AC24ADB-D162-4C45-AD6B-33C2AA35EEE5}"/>
              </a:ext>
            </a:extLst>
          </p:cNvPr>
          <p:cNvSpPr/>
          <p:nvPr/>
        </p:nvSpPr>
        <p:spPr>
          <a:xfrm rot="5400000">
            <a:off x="4275515" y="3323209"/>
            <a:ext cx="372969" cy="35249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28805EB-DB5C-4E77-AC63-845D8CA365D5}"/>
              </a:ext>
            </a:extLst>
          </p:cNvPr>
          <p:cNvCxnSpPr>
            <a:cxnSpLocks/>
          </p:cNvCxnSpPr>
          <p:nvPr/>
        </p:nvCxnSpPr>
        <p:spPr>
          <a:xfrm>
            <a:off x="4452364" y="3847685"/>
            <a:ext cx="0" cy="656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444414E-B3CC-40CF-910C-358F43DC92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59671" y="965516"/>
            <a:ext cx="6973888" cy="1270000"/>
          </a:xfrm>
          <a:prstGeom prst="rect">
            <a:avLst/>
          </a:prstGeom>
        </p:spPr>
        <p:txBody>
          <a:bodyPr/>
          <a:lstStyle/>
          <a:p>
            <a:r>
              <a:rPr lang="it-IT" sz="1600">
                <a:solidFill>
                  <a:schemeClr val="bg2"/>
                </a:solidFill>
                <a:latin typeface="Barlow Semi Condensed" panose="020B0604020202020204" charset="0"/>
              </a:rPr>
              <a:t>Ogni profilo dell’espressione genica è un dato ad alta dimensionalità: si fa riferimento a circa 20.000 geni del genoma umano. L’alta dimensionalità dei dati provoca il fenomeno della </a:t>
            </a:r>
            <a:r>
              <a:rPr lang="it-IT" sz="1600">
                <a:solidFill>
                  <a:schemeClr val="accent1"/>
                </a:solidFill>
                <a:latin typeface="Barlow Semi Condensed" panose="020B0604020202020204" charset="0"/>
              </a:rPr>
              <a:t>curse of dimensionality</a:t>
            </a:r>
            <a:r>
              <a:rPr lang="it-IT" sz="1600">
                <a:solidFill>
                  <a:schemeClr val="bg2"/>
                </a:solidFill>
                <a:latin typeface="Barlow Semi Condensed" panose="020B0604020202020204" charset="0"/>
              </a:rPr>
              <a:t>: il volume dello spazio aumenta esponenzialmente con le dimensioni, per cui ad alte dimensioni i punti risultano pressoché </a:t>
            </a:r>
            <a:r>
              <a:rPr lang="it-IT" sz="1600">
                <a:solidFill>
                  <a:schemeClr val="accent1"/>
                </a:solidFill>
                <a:latin typeface="Barlow Semi Condensed" panose="020B0604020202020204" charset="0"/>
              </a:rPr>
              <a:t>equidistanti</a:t>
            </a:r>
            <a:r>
              <a:rPr lang="it-IT" sz="1600">
                <a:solidFill>
                  <a:schemeClr val="bg2"/>
                </a:solidFill>
                <a:latin typeface="Barlow Semi Condensed" panose="020B0604020202020204" charset="0"/>
              </a:rPr>
              <a:t>.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8E5A085-1D2F-46DA-999A-20E08ECA21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9099" y="245404"/>
            <a:ext cx="4946650" cy="585787"/>
          </a:xfrm>
        </p:spPr>
        <p:txBody>
          <a:bodyPr/>
          <a:lstStyle/>
          <a:p>
            <a:pPr algn="ctr"/>
            <a:r>
              <a:rPr lang="it-IT"/>
              <a:t>Curse of dimensionality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534DBB-95D4-4EEC-825E-4081D80E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66" y="2504166"/>
            <a:ext cx="619246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6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1754878-BBEE-46C6-92EC-6693FB0F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99" y="1855542"/>
            <a:ext cx="6344999" cy="3240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C5333F6-38F5-4657-8AC7-2253B0C8F10E}"/>
              </a:ext>
            </a:extLst>
          </p:cNvPr>
          <p:cNvSpPr txBox="1">
            <a:spLocks/>
          </p:cNvSpPr>
          <p:nvPr/>
        </p:nvSpPr>
        <p:spPr>
          <a:xfrm>
            <a:off x="2098499" y="487858"/>
            <a:ext cx="4947000" cy="58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800">
                <a:solidFill>
                  <a:schemeClr val="bg2"/>
                </a:solidFill>
                <a:latin typeface="Fjalla One" panose="020B0604020202020204" charset="0"/>
              </a:rPr>
              <a:t>Principal Component Analysis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5EBDF9D0-DE95-4053-A079-39844B89A949}"/>
              </a:ext>
            </a:extLst>
          </p:cNvPr>
          <p:cNvSpPr txBox="1">
            <a:spLocks/>
          </p:cNvSpPr>
          <p:nvPr/>
        </p:nvSpPr>
        <p:spPr>
          <a:xfrm>
            <a:off x="843692" y="1159428"/>
            <a:ext cx="7456616" cy="10563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600">
                <a:solidFill>
                  <a:schemeClr val="bg2"/>
                </a:solidFill>
                <a:latin typeface="Barlow Semi Condensed" panose="020B0604020202020204" charset="0"/>
              </a:rPr>
              <a:t>Metodi classici di riduzione della dimensionalità, come la PCA, performano male quando vi sono relazioni non lineari tra le feature. </a:t>
            </a:r>
          </a:p>
        </p:txBody>
      </p:sp>
    </p:spTree>
    <p:extLst>
      <p:ext uri="{BB962C8B-B14F-4D97-AF65-F5344CB8AC3E}">
        <p14:creationId xmlns:p14="http://schemas.microsoft.com/office/powerpoint/2010/main" val="274602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90171" y="217578"/>
            <a:ext cx="548460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Perché utilizzare delle </a:t>
            </a:r>
            <a:r>
              <a:rPr lang="en">
                <a:solidFill>
                  <a:schemeClr val="accent1"/>
                </a:solidFill>
              </a:rPr>
              <a:t>reti neurali </a:t>
            </a:r>
            <a:r>
              <a:rPr lang="en"/>
              <a:t>per la riduzione della dimensionalità?</a:t>
            </a:r>
            <a:endParaRPr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C683D2-6960-4F68-AE97-1E30B3A5CBF6}"/>
              </a:ext>
            </a:extLst>
          </p:cNvPr>
          <p:cNvSpPr txBox="1"/>
          <p:nvPr/>
        </p:nvSpPr>
        <p:spPr>
          <a:xfrm>
            <a:off x="2333697" y="2088204"/>
            <a:ext cx="621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400">
                <a:solidFill>
                  <a:schemeClr val="tx1"/>
                </a:solidFill>
                <a:latin typeface="Barlow Semi Condensed" panose="020B0604020202020204" charset="0"/>
              </a:rPr>
              <a:t>Le reti neurali sono </a:t>
            </a:r>
            <a:r>
              <a:rPr lang="it-IT" sz="2400">
                <a:solidFill>
                  <a:schemeClr val="accent5"/>
                </a:solidFill>
                <a:latin typeface="Barlow Semi Condensed" panose="020B0604020202020204" charset="0"/>
              </a:rPr>
              <a:t>approssimatori universali</a:t>
            </a:r>
            <a:r>
              <a:rPr lang="it-IT" sz="2400">
                <a:solidFill>
                  <a:schemeClr val="tx1"/>
                </a:solidFill>
                <a:latin typeface="Barlow Semi Condensed" panose="020B060402020202020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it-IT" sz="2400">
                <a:solidFill>
                  <a:schemeClr val="tx1"/>
                </a:solidFill>
                <a:latin typeface="Barlow Semi Condensed" panose="020B0604020202020204" charset="0"/>
              </a:rPr>
              <a:t>Le performance aumentano proporzionalmente alla </a:t>
            </a:r>
            <a:r>
              <a:rPr lang="it-IT" sz="2400">
                <a:solidFill>
                  <a:schemeClr val="accent5"/>
                </a:solidFill>
                <a:latin typeface="Barlow Semi Condensed" panose="020B0604020202020204" charset="0"/>
              </a:rPr>
              <a:t>quantità di dati</a:t>
            </a:r>
          </a:p>
        </p:txBody>
      </p:sp>
      <p:grpSp>
        <p:nvGrpSpPr>
          <p:cNvPr id="68" name="Google Shape;12525;p73">
            <a:extLst>
              <a:ext uri="{FF2B5EF4-FFF2-40B4-BE49-F238E27FC236}">
                <a16:creationId xmlns:a16="http://schemas.microsoft.com/office/drawing/2014/main" id="{D16B33C7-2D18-4256-91A5-39CD983AFCE7}"/>
              </a:ext>
            </a:extLst>
          </p:cNvPr>
          <p:cNvGrpSpPr/>
          <p:nvPr/>
        </p:nvGrpSpPr>
        <p:grpSpPr>
          <a:xfrm>
            <a:off x="607708" y="1935154"/>
            <a:ext cx="1605686" cy="1670651"/>
            <a:chOff x="7721175" y="2093194"/>
            <a:chExt cx="599587" cy="623846"/>
          </a:xfrm>
          <a:solidFill>
            <a:schemeClr val="accent5"/>
          </a:solidFill>
        </p:grpSpPr>
        <p:grpSp>
          <p:nvGrpSpPr>
            <p:cNvPr id="69" name="Google Shape;12526;p73">
              <a:extLst>
                <a:ext uri="{FF2B5EF4-FFF2-40B4-BE49-F238E27FC236}">
                  <a16:creationId xmlns:a16="http://schemas.microsoft.com/office/drawing/2014/main" id="{39C278DC-5E7C-4771-85C8-373F58C745E5}"/>
                </a:ext>
              </a:extLst>
            </p:cNvPr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  <a:grpFill/>
          </p:grpSpPr>
          <p:sp>
            <p:nvSpPr>
              <p:cNvPr id="78" name="Google Shape;12527;p73">
                <a:extLst>
                  <a:ext uri="{FF2B5EF4-FFF2-40B4-BE49-F238E27FC236}">
                    <a16:creationId xmlns:a16="http://schemas.microsoft.com/office/drawing/2014/main" id="{327E2687-9F59-4CA2-8109-C8100331FF2C}"/>
                  </a:ext>
                </a:extLst>
              </p:cNvPr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avLst/>
                <a:gdLst/>
                <a:ahLst/>
                <a:cxnLst/>
                <a:rect l="l" t="t" r="r" b="b"/>
                <a:pathLst>
                  <a:path w="21253" h="45503" extrusionOk="0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2528;p73">
                <a:extLst>
                  <a:ext uri="{FF2B5EF4-FFF2-40B4-BE49-F238E27FC236}">
                    <a16:creationId xmlns:a16="http://schemas.microsoft.com/office/drawing/2014/main" id="{1E227788-175B-4A53-B486-E4A77018E2D6}"/>
                  </a:ext>
                </a:extLst>
              </p:cNvPr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5029" extrusionOk="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2529;p73">
                <a:extLst>
                  <a:ext uri="{FF2B5EF4-FFF2-40B4-BE49-F238E27FC236}">
                    <a16:creationId xmlns:a16="http://schemas.microsoft.com/office/drawing/2014/main" id="{13A2B2D6-803D-407B-82B8-053378C1FFB8}"/>
                  </a:ext>
                </a:extLst>
              </p:cNvPr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8180" extrusionOk="0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2530;p73">
                <a:extLst>
                  <a:ext uri="{FF2B5EF4-FFF2-40B4-BE49-F238E27FC236}">
                    <a16:creationId xmlns:a16="http://schemas.microsoft.com/office/drawing/2014/main" id="{019328F5-CF20-4D39-80FA-E5F22EFF435A}"/>
                  </a:ext>
                </a:extLst>
              </p:cNvPr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avLst/>
                <a:gdLst/>
                <a:ahLst/>
                <a:cxnLst/>
                <a:rect l="l" t="t" r="r" b="b"/>
                <a:pathLst>
                  <a:path w="8488" h="1062" extrusionOk="0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2531;p73">
                <a:extLst>
                  <a:ext uri="{FF2B5EF4-FFF2-40B4-BE49-F238E27FC236}">
                    <a16:creationId xmlns:a16="http://schemas.microsoft.com/office/drawing/2014/main" id="{2AAC2CB1-79B1-488C-95DF-8A330F7B57FF}"/>
                  </a:ext>
                </a:extLst>
              </p:cNvPr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4248" extrusionOk="0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532;p73">
                <a:extLst>
                  <a:ext uri="{FF2B5EF4-FFF2-40B4-BE49-F238E27FC236}">
                    <a16:creationId xmlns:a16="http://schemas.microsoft.com/office/drawing/2014/main" id="{25C261C2-12C3-4D35-9520-D549B382C29F}"/>
                  </a:ext>
                </a:extLst>
              </p:cNvPr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avLst/>
                <a:gdLst/>
                <a:ahLst/>
                <a:cxnLst/>
                <a:rect l="l" t="t" r="r" b="b"/>
                <a:pathLst>
                  <a:path w="7125" h="1059" extrusionOk="0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533;p73">
                <a:extLst>
                  <a:ext uri="{FF2B5EF4-FFF2-40B4-BE49-F238E27FC236}">
                    <a16:creationId xmlns:a16="http://schemas.microsoft.com/office/drawing/2014/main" id="{1E73B989-39EE-4EAB-BDFC-110D65AA24DB}"/>
                  </a:ext>
                </a:extLst>
              </p:cNvPr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7109" extrusionOk="0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12534;p73">
              <a:extLst>
                <a:ext uri="{FF2B5EF4-FFF2-40B4-BE49-F238E27FC236}">
                  <a16:creationId xmlns:a16="http://schemas.microsoft.com/office/drawing/2014/main" id="{22A831C3-A17D-445C-B596-F00144231945}"/>
                </a:ext>
              </a:extLst>
            </p:cNvPr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  <a:grpFill/>
          </p:grpSpPr>
          <p:sp>
            <p:nvSpPr>
              <p:cNvPr id="71" name="Google Shape;12535;p73">
                <a:extLst>
                  <a:ext uri="{FF2B5EF4-FFF2-40B4-BE49-F238E27FC236}">
                    <a16:creationId xmlns:a16="http://schemas.microsoft.com/office/drawing/2014/main" id="{BEB41BE5-CC5F-4592-BD51-601C14BB20FD}"/>
                  </a:ext>
                </a:extLst>
              </p:cNvPr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avLst/>
                <a:gdLst/>
                <a:ahLst/>
                <a:cxnLst/>
                <a:rect l="l" t="t" r="r" b="b"/>
                <a:pathLst>
                  <a:path w="21253" h="45503" extrusionOk="0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2536;p73">
                <a:extLst>
                  <a:ext uri="{FF2B5EF4-FFF2-40B4-BE49-F238E27FC236}">
                    <a16:creationId xmlns:a16="http://schemas.microsoft.com/office/drawing/2014/main" id="{F23A882C-2184-4B2E-A74F-6BC8100C1B38}"/>
                  </a:ext>
                </a:extLst>
              </p:cNvPr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5029" extrusionOk="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2537;p73">
                <a:extLst>
                  <a:ext uri="{FF2B5EF4-FFF2-40B4-BE49-F238E27FC236}">
                    <a16:creationId xmlns:a16="http://schemas.microsoft.com/office/drawing/2014/main" id="{980073AC-9517-454E-ABDB-0A736A6AC5A3}"/>
                  </a:ext>
                </a:extLst>
              </p:cNvPr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8180" extrusionOk="0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2538;p73">
                <a:extLst>
                  <a:ext uri="{FF2B5EF4-FFF2-40B4-BE49-F238E27FC236}">
                    <a16:creationId xmlns:a16="http://schemas.microsoft.com/office/drawing/2014/main" id="{E661CF1D-FD3A-4AA2-B478-B5F4AA70F9D9}"/>
                  </a:ext>
                </a:extLst>
              </p:cNvPr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avLst/>
                <a:gdLst/>
                <a:ahLst/>
                <a:cxnLst/>
                <a:rect l="l" t="t" r="r" b="b"/>
                <a:pathLst>
                  <a:path w="8488" h="1062" extrusionOk="0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539;p73">
                <a:extLst>
                  <a:ext uri="{FF2B5EF4-FFF2-40B4-BE49-F238E27FC236}">
                    <a16:creationId xmlns:a16="http://schemas.microsoft.com/office/drawing/2014/main" id="{336D1340-B4B7-4400-A064-CEC9790456CD}"/>
                  </a:ext>
                </a:extLst>
              </p:cNvPr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4248" extrusionOk="0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540;p73">
                <a:extLst>
                  <a:ext uri="{FF2B5EF4-FFF2-40B4-BE49-F238E27FC236}">
                    <a16:creationId xmlns:a16="http://schemas.microsoft.com/office/drawing/2014/main" id="{350A34BC-3F45-4FDD-946F-57F574208714}"/>
                  </a:ext>
                </a:extLst>
              </p:cNvPr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avLst/>
                <a:gdLst/>
                <a:ahLst/>
                <a:cxnLst/>
                <a:rect l="l" t="t" r="r" b="b"/>
                <a:pathLst>
                  <a:path w="7125" h="1059" extrusionOk="0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541;p73">
                <a:extLst>
                  <a:ext uri="{FF2B5EF4-FFF2-40B4-BE49-F238E27FC236}">
                    <a16:creationId xmlns:a16="http://schemas.microsoft.com/office/drawing/2014/main" id="{377F32A6-02BD-43FF-9DED-C948939B963E}"/>
                  </a:ext>
                </a:extLst>
              </p:cNvPr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7109" extrusionOk="0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042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D21B4-DBFC-4F8B-9540-17E31CA4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680" y="2657316"/>
            <a:ext cx="4178656" cy="1014790"/>
          </a:xfrm>
        </p:spPr>
        <p:txBody>
          <a:bodyPr/>
          <a:lstStyle/>
          <a:p>
            <a:r>
              <a:rPr lang="it-IT" sz="5600"/>
              <a:t>Autoencoders</a:t>
            </a:r>
          </a:p>
        </p:txBody>
      </p:sp>
      <p:sp>
        <p:nvSpPr>
          <p:cNvPr id="3" name="Google Shape;14636;p79">
            <a:extLst>
              <a:ext uri="{FF2B5EF4-FFF2-40B4-BE49-F238E27FC236}">
                <a16:creationId xmlns:a16="http://schemas.microsoft.com/office/drawing/2014/main" id="{67C9D1FA-7918-4C46-BA52-72E0783F6948}"/>
              </a:ext>
            </a:extLst>
          </p:cNvPr>
          <p:cNvSpPr>
            <a:spLocks noChangeAspect="1"/>
          </p:cNvSpPr>
          <p:nvPr/>
        </p:nvSpPr>
        <p:spPr>
          <a:xfrm>
            <a:off x="4113817" y="1311750"/>
            <a:ext cx="1260382" cy="1260000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34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1674</Words>
  <Application>Microsoft Office PowerPoint</Application>
  <PresentationFormat>Presentazione su schermo (16:9)</PresentationFormat>
  <Paragraphs>147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Barlow Semi Condensed Medium</vt:lpstr>
      <vt:lpstr>Fjalla One</vt:lpstr>
      <vt:lpstr>Barlow Semi Condensed</vt:lpstr>
      <vt:lpstr>Technology Consulting by Slidesgo</vt:lpstr>
      <vt:lpstr>Autoencoder per la riduzione della dimensionalità di dataset molecolari e conseguente predizione di dati clinici</vt:lpstr>
      <vt:lpstr>Contesto: Tumore al seno</vt:lpstr>
      <vt:lpstr>Sottotipi molecolari</vt:lpstr>
      <vt:lpstr>Profilo dell’espressione genica</vt:lpstr>
      <vt:lpstr>Genes expression profiling</vt:lpstr>
      <vt:lpstr>Curse of dimensionality</vt:lpstr>
      <vt:lpstr>Presentazione standard di PowerPoint</vt:lpstr>
      <vt:lpstr>Perché utilizzare delle reti neurali per la riduzione della dimensionalità?</vt:lpstr>
      <vt:lpstr>Autoencoders</vt:lpstr>
      <vt:lpstr>Struttura di un deep autoencoder</vt:lpstr>
      <vt:lpstr>Scelte implementative</vt:lpstr>
      <vt:lpstr>Risultati di compressione</vt:lpstr>
      <vt:lpstr>Classificazione del sottotipo attraverso i dati compressi</vt:lpstr>
      <vt:lpstr>Modelli di classificazione</vt:lpstr>
      <vt:lpstr>Risultati su dati RNA-Seq compressi</vt:lpstr>
      <vt:lpstr>Risultati su dati Microarray compressi</vt:lpstr>
      <vt:lpstr>Biased Autoencoder</vt:lpstr>
      <vt:lpstr>Idea di base</vt:lpstr>
      <vt:lpstr>Scelte implementative</vt:lpstr>
      <vt:lpstr>Valutiamo la compressione</vt:lpstr>
      <vt:lpstr>Risultati su dati RNA-Seq compressi (A.E. biased)</vt:lpstr>
      <vt:lpstr>Risultati su dati Microarray compressi (A.E. biased)</vt:lpstr>
      <vt:lpstr>Differenze tra i due modelli</vt:lpstr>
      <vt:lpstr>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Sintesi di dati molecolari e deep autoencoder</dc:title>
  <cp:lastModifiedBy>lemuel puglisi</cp:lastModifiedBy>
  <cp:revision>90</cp:revision>
  <dcterms:modified xsi:type="dcterms:W3CDTF">2021-07-23T10:23:59Z</dcterms:modified>
</cp:coreProperties>
</file>