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5"/>
  </p:notesMasterIdLst>
  <p:sldIdLst>
    <p:sldId id="372" r:id="rId5"/>
    <p:sldId id="259" r:id="rId6"/>
    <p:sldId id="260" r:id="rId7"/>
    <p:sldId id="261" r:id="rId8"/>
    <p:sldId id="265" r:id="rId9"/>
    <p:sldId id="387" r:id="rId10"/>
    <p:sldId id="388" r:id="rId11"/>
    <p:sldId id="273" r:id="rId12"/>
    <p:sldId id="389" r:id="rId13"/>
    <p:sldId id="379" r:id="rId14"/>
    <p:sldId id="383" r:id="rId15"/>
    <p:sldId id="380" r:id="rId16"/>
    <p:sldId id="382" r:id="rId17"/>
    <p:sldId id="384" r:id="rId18"/>
    <p:sldId id="385" r:id="rId19"/>
    <p:sldId id="386" r:id="rId20"/>
    <p:sldId id="266" r:id="rId21"/>
    <p:sldId id="378" r:id="rId22"/>
    <p:sldId id="267" r:id="rId23"/>
    <p:sldId id="269" r:id="rId2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55C7D"/>
    <a:srgbClr val="636363"/>
    <a:srgbClr val="CEE1EA"/>
    <a:srgbClr val="D6E6EE"/>
    <a:srgbClr val="2C5364"/>
    <a:srgbClr val="42F482"/>
    <a:srgbClr val="4286F4"/>
    <a:srgbClr val="2193B0"/>
    <a:srgbClr val="30A081"/>
    <a:srgbClr val="52ABD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278" autoAdjust="0"/>
    <p:restoredTop sz="84570" autoAdjust="0"/>
  </p:normalViewPr>
  <p:slideViewPr>
    <p:cSldViewPr snapToGrid="0">
      <p:cViewPr varScale="1">
        <p:scale>
          <a:sx n="73" d="100"/>
          <a:sy n="73" d="100"/>
        </p:scale>
        <p:origin x="1239" y="77"/>
      </p:cViewPr>
      <p:guideLst/>
    </p:cSldViewPr>
  </p:slideViewPr>
  <p:notesTextViewPr>
    <p:cViewPr>
      <p:scale>
        <a:sx n="1" d="1"/>
        <a:sy n="1" d="1"/>
      </p:scale>
      <p:origin x="0" y="0"/>
    </p:cViewPr>
  </p:notesTextViewPr>
  <p:sorterViewPr>
    <p:cViewPr>
      <p:scale>
        <a:sx n="75" d="100"/>
        <a:sy n="75" d="100"/>
      </p:scale>
      <p:origin x="0" y="-4956"/>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altLang="zh-CN" dirty="0">
                <a:latin typeface="Times New Roman" panose="02020603050405020304" pitchFamily="18" charset="0"/>
                <a:cs typeface="Times New Roman" panose="02020603050405020304" pitchFamily="18" charset="0"/>
              </a:rPr>
              <a:t>Result in validation set for 5 fold</a:t>
            </a:r>
            <a:endParaRPr lang="zh-CN" altLang="en-US" dirty="0">
              <a:latin typeface="Times New Roman" panose="02020603050405020304" pitchFamily="18" charset="0"/>
              <a:cs typeface="Times New Roman" panose="02020603050405020304" pitchFamily="18" charset="0"/>
            </a:endParaRP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zh-CN"/>
        </a:p>
      </c:txPr>
    </c:title>
    <c:autoTitleDeleted val="0"/>
    <c:plotArea>
      <c:layout/>
      <c:barChart>
        <c:barDir val="col"/>
        <c:grouping val="clustered"/>
        <c:varyColors val="0"/>
        <c:ser>
          <c:idx val="0"/>
          <c:order val="0"/>
          <c:tx>
            <c:strRef>
              <c:f>Sheet1!$B$1</c:f>
              <c:strCache>
                <c:ptCount val="1"/>
                <c:pt idx="0">
                  <c:v>without one-hot</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Times New Roman" panose="02020603050405020304" pitchFamily="18" charset="0"/>
                    <a:ea typeface="+mn-ea"/>
                    <a:cs typeface="Times New Roman" panose="02020603050405020304" pitchFamily="18" charset="0"/>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RandomForestRegressor</c:v>
                </c:pt>
                <c:pt idx="1">
                  <c:v>BaggingRegressor</c:v>
                </c:pt>
                <c:pt idx="2">
                  <c:v>KNeighborsRegressor</c:v>
                </c:pt>
                <c:pt idx="3">
                  <c:v>MLPRegressor</c:v>
                </c:pt>
                <c:pt idx="4">
                  <c:v>GradientBoostingRegressor</c:v>
                </c:pt>
                <c:pt idx="5">
                  <c:v>XGBRegressor</c:v>
                </c:pt>
                <c:pt idx="6">
                  <c:v>CatBoostRegressor</c:v>
                </c:pt>
              </c:strCache>
            </c:strRef>
          </c:cat>
          <c:val>
            <c:numRef>
              <c:f>Sheet1!$B$2:$B$8</c:f>
              <c:numCache>
                <c:formatCode>0.00</c:formatCode>
                <c:ptCount val="7"/>
                <c:pt idx="0">
                  <c:v>0.32095499999999999</c:v>
                </c:pt>
                <c:pt idx="1">
                  <c:v>0.333152</c:v>
                </c:pt>
                <c:pt idx="2">
                  <c:v>0.86977199999999999</c:v>
                </c:pt>
                <c:pt idx="3">
                  <c:v>1.364608</c:v>
                </c:pt>
                <c:pt idx="4">
                  <c:v>0.71967999999999999</c:v>
                </c:pt>
                <c:pt idx="5">
                  <c:v>0.48164200000000001</c:v>
                </c:pt>
                <c:pt idx="6">
                  <c:v>0.48466900000000002</c:v>
                </c:pt>
              </c:numCache>
            </c:numRef>
          </c:val>
          <c:extLst>
            <c:ext xmlns:c16="http://schemas.microsoft.com/office/drawing/2014/chart" uri="{C3380CC4-5D6E-409C-BE32-E72D297353CC}">
              <c16:uniqueId val="{00000000-1315-42E3-A39B-9D34362C6EE2}"/>
            </c:ext>
          </c:extLst>
        </c:ser>
        <c:ser>
          <c:idx val="1"/>
          <c:order val="1"/>
          <c:tx>
            <c:strRef>
              <c:f>Sheet1!$C$1</c:f>
              <c:strCache>
                <c:ptCount val="1"/>
                <c:pt idx="0">
                  <c:v>with one-hot</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Times New Roman" panose="02020603050405020304" pitchFamily="18" charset="0"/>
                    <a:ea typeface="+mn-ea"/>
                    <a:cs typeface="Times New Roman" panose="02020603050405020304" pitchFamily="18" charset="0"/>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RandomForestRegressor</c:v>
                </c:pt>
                <c:pt idx="1">
                  <c:v>BaggingRegressor</c:v>
                </c:pt>
                <c:pt idx="2">
                  <c:v>KNeighborsRegressor</c:v>
                </c:pt>
                <c:pt idx="3">
                  <c:v>MLPRegressor</c:v>
                </c:pt>
                <c:pt idx="4">
                  <c:v>GradientBoostingRegressor</c:v>
                </c:pt>
                <c:pt idx="5">
                  <c:v>XGBRegressor</c:v>
                </c:pt>
                <c:pt idx="6">
                  <c:v>CatBoostRegressor</c:v>
                </c:pt>
              </c:strCache>
            </c:strRef>
          </c:cat>
          <c:val>
            <c:numRef>
              <c:f>Sheet1!$C$2:$C$8</c:f>
              <c:numCache>
                <c:formatCode>0.00</c:formatCode>
                <c:ptCount val="7"/>
                <c:pt idx="0">
                  <c:v>0.46722999999999998</c:v>
                </c:pt>
                <c:pt idx="1">
                  <c:v>0.53547999999999996</c:v>
                </c:pt>
                <c:pt idx="2">
                  <c:v>0.60403099999999998</c:v>
                </c:pt>
                <c:pt idx="3">
                  <c:v>0.629722</c:v>
                </c:pt>
                <c:pt idx="4">
                  <c:v>0.64914799999999995</c:v>
                </c:pt>
                <c:pt idx="5">
                  <c:v>0.83329200000000003</c:v>
                </c:pt>
                <c:pt idx="6">
                  <c:v>1.0339849999999999</c:v>
                </c:pt>
              </c:numCache>
            </c:numRef>
          </c:val>
          <c:extLst>
            <c:ext xmlns:c16="http://schemas.microsoft.com/office/drawing/2014/chart" uri="{C3380CC4-5D6E-409C-BE32-E72D297353CC}">
              <c16:uniqueId val="{00000001-1315-42E3-A39B-9D34362C6EE2}"/>
            </c:ext>
          </c:extLst>
        </c:ser>
        <c:dLbls>
          <c:dLblPos val="outEnd"/>
          <c:showLegendKey val="0"/>
          <c:showVal val="1"/>
          <c:showCatName val="0"/>
          <c:showSerName val="0"/>
          <c:showPercent val="0"/>
          <c:showBubbleSize val="0"/>
        </c:dLbls>
        <c:gapWidth val="219"/>
        <c:overlap val="-27"/>
        <c:axId val="736467632"/>
        <c:axId val="736474288"/>
      </c:barChart>
      <c:catAx>
        <c:axId val="736467632"/>
        <c:scaling>
          <c:orientation val="minMax"/>
        </c:scaling>
        <c:delete val="0"/>
        <c:axPos val="b"/>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altLang="zh-CN" dirty="0">
                    <a:latin typeface="Times New Roman" panose="02020603050405020304" pitchFamily="18" charset="0"/>
                    <a:cs typeface="Times New Roman" panose="02020603050405020304" pitchFamily="18" charset="0"/>
                  </a:rPr>
                  <a:t>Models</a:t>
                </a:r>
                <a:endParaRPr lang="zh-CN" altLang="en-US" dirty="0">
                  <a:latin typeface="Times New Roman" panose="02020603050405020304" pitchFamily="18" charset="0"/>
                  <a:cs typeface="Times New Roman" panose="02020603050405020304" pitchFamily="18" charset="0"/>
                </a:endParaRPr>
              </a:p>
            </c:rich>
          </c:tx>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zh-CN"/>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zh-CN"/>
          </a:p>
        </c:txPr>
        <c:crossAx val="736474288"/>
        <c:crosses val="autoZero"/>
        <c:auto val="1"/>
        <c:lblAlgn val="ctr"/>
        <c:lblOffset val="100"/>
        <c:noMultiLvlLbl val="0"/>
      </c:catAx>
      <c:valAx>
        <c:axId val="73647428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altLang="zh-CN" sz="1330" b="0" i="0" u="none" strike="noStrike" baseline="0" dirty="0">
                    <a:effectLst/>
                    <a:latin typeface="Times New Roman" panose="02020603050405020304" pitchFamily="18" charset="0"/>
                    <a:cs typeface="Times New Roman" panose="02020603050405020304" pitchFamily="18" charset="0"/>
                  </a:rPr>
                  <a:t>RMSLE</a:t>
                </a:r>
                <a:endParaRPr lang="zh-CN" altLang="en-US" dirty="0">
                  <a:latin typeface="Times New Roman" panose="02020603050405020304" pitchFamily="18" charset="0"/>
                  <a:cs typeface="Times New Roman" panose="02020603050405020304" pitchFamily="18" charset="0"/>
                </a:endParaRPr>
              </a:p>
            </c:rich>
          </c:tx>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zh-CN"/>
            </a:p>
          </c:txPr>
        </c:title>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73646763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9E499EE-0045-4169-B4CB-11F2E7DA2A42}"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CF419AAA-D0CB-41E2-A79C-C4693D601F01}">
      <dgm:prSet/>
      <dgm:spPr/>
      <dgm:t>
        <a:bodyPr/>
        <a:lstStyle/>
        <a:p>
          <a:r>
            <a:rPr lang="en-US" b="1" dirty="0">
              <a:latin typeface="Times New Roman" panose="02020603050405020304" pitchFamily="18" charset="0"/>
              <a:cs typeface="Times New Roman" panose="02020603050405020304" pitchFamily="18" charset="0"/>
            </a:rPr>
            <a:t>The data generated by the systems makes them attractive for researchers because the duration of travel, departure location, arrival location, and time elapsed is explicitly recorded. Bike sharing systems function as a sensor network, which can be used for studying mobility in a city. </a:t>
          </a:r>
        </a:p>
      </dgm:t>
    </dgm:pt>
    <dgm:pt modelId="{0ACE59CC-F51E-496A-A9F2-E373317C82C5}" type="parTrans" cxnId="{0BB8CA5C-3371-4062-AA7C-40CE3C95B732}">
      <dgm:prSet/>
      <dgm:spPr/>
      <dgm:t>
        <a:bodyPr/>
        <a:lstStyle/>
        <a:p>
          <a:endParaRPr lang="en-US"/>
        </a:p>
      </dgm:t>
    </dgm:pt>
    <dgm:pt modelId="{876042AB-088C-4F4F-9189-0EB40F107E18}" type="sibTrans" cxnId="{0BB8CA5C-3371-4062-AA7C-40CE3C95B732}">
      <dgm:prSet/>
      <dgm:spPr/>
      <dgm:t>
        <a:bodyPr/>
        <a:lstStyle/>
        <a:p>
          <a:endParaRPr lang="en-US"/>
        </a:p>
      </dgm:t>
    </dgm:pt>
    <dgm:pt modelId="{62A470AF-C6AB-447B-855F-0AEC17122AF7}">
      <dgm:prSet/>
      <dgm:spPr/>
      <dgm:t>
        <a:bodyPr/>
        <a:lstStyle/>
        <a:p>
          <a:r>
            <a:rPr lang="en-US" b="1" dirty="0">
              <a:latin typeface="Times New Roman" panose="02020603050405020304" pitchFamily="18" charset="0"/>
              <a:cs typeface="Times New Roman" panose="02020603050405020304" pitchFamily="18" charset="0"/>
            </a:rPr>
            <a:t>In this project, we try to combine historical usage patterns with weather data in order to forecast bike rental demand in the Capital Bikeshare program in Washington, D.C.</a:t>
          </a:r>
        </a:p>
      </dgm:t>
    </dgm:pt>
    <dgm:pt modelId="{7AB4DA5D-7DBF-4172-B5CE-BBA58560B50A}" type="parTrans" cxnId="{47148059-EDC8-41E5-A2F8-6CB8673A59E0}">
      <dgm:prSet/>
      <dgm:spPr/>
      <dgm:t>
        <a:bodyPr/>
        <a:lstStyle/>
        <a:p>
          <a:endParaRPr lang="en-US"/>
        </a:p>
      </dgm:t>
    </dgm:pt>
    <dgm:pt modelId="{61C918A3-0D1D-4F4F-B366-C5F1D7B5D902}" type="sibTrans" cxnId="{47148059-EDC8-41E5-A2F8-6CB8673A59E0}">
      <dgm:prSet/>
      <dgm:spPr/>
      <dgm:t>
        <a:bodyPr/>
        <a:lstStyle/>
        <a:p>
          <a:endParaRPr lang="en-US"/>
        </a:p>
      </dgm:t>
    </dgm:pt>
    <dgm:pt modelId="{72AF3FA8-2B7F-D34D-BBFB-B9D522F8CC59}" type="pres">
      <dgm:prSet presAssocID="{A9E499EE-0045-4169-B4CB-11F2E7DA2A42}" presName="linear" presStyleCnt="0">
        <dgm:presLayoutVars>
          <dgm:animLvl val="lvl"/>
          <dgm:resizeHandles val="exact"/>
        </dgm:presLayoutVars>
      </dgm:prSet>
      <dgm:spPr/>
    </dgm:pt>
    <dgm:pt modelId="{936BD330-0089-5848-8923-C978F78B8722}" type="pres">
      <dgm:prSet presAssocID="{CF419AAA-D0CB-41E2-A79C-C4693D601F01}" presName="parentText" presStyleLbl="node1" presStyleIdx="0" presStyleCnt="2">
        <dgm:presLayoutVars>
          <dgm:chMax val="0"/>
          <dgm:bulletEnabled val="1"/>
        </dgm:presLayoutVars>
      </dgm:prSet>
      <dgm:spPr/>
    </dgm:pt>
    <dgm:pt modelId="{C61F2558-D8E6-5D4A-B2C6-A74534D6CCCD}" type="pres">
      <dgm:prSet presAssocID="{876042AB-088C-4F4F-9189-0EB40F107E18}" presName="spacer" presStyleCnt="0"/>
      <dgm:spPr/>
    </dgm:pt>
    <dgm:pt modelId="{5CA267A3-90BC-6C49-88E7-A57D512D2CE2}" type="pres">
      <dgm:prSet presAssocID="{62A470AF-C6AB-447B-855F-0AEC17122AF7}" presName="parentText" presStyleLbl="node1" presStyleIdx="1" presStyleCnt="2">
        <dgm:presLayoutVars>
          <dgm:chMax val="0"/>
          <dgm:bulletEnabled val="1"/>
        </dgm:presLayoutVars>
      </dgm:prSet>
      <dgm:spPr/>
    </dgm:pt>
  </dgm:ptLst>
  <dgm:cxnLst>
    <dgm:cxn modelId="{AADC6D30-B5A9-E44E-B11A-7BB30502ECA4}" type="presOf" srcId="{CF419AAA-D0CB-41E2-A79C-C4693D601F01}" destId="{936BD330-0089-5848-8923-C978F78B8722}" srcOrd="0" destOrd="0" presId="urn:microsoft.com/office/officeart/2005/8/layout/vList2"/>
    <dgm:cxn modelId="{0BB8CA5C-3371-4062-AA7C-40CE3C95B732}" srcId="{A9E499EE-0045-4169-B4CB-11F2E7DA2A42}" destId="{CF419AAA-D0CB-41E2-A79C-C4693D601F01}" srcOrd="0" destOrd="0" parTransId="{0ACE59CC-F51E-496A-A9F2-E373317C82C5}" sibTransId="{876042AB-088C-4F4F-9189-0EB40F107E18}"/>
    <dgm:cxn modelId="{A9F9856B-35ED-B948-8F71-BD865E2579FE}" type="presOf" srcId="{62A470AF-C6AB-447B-855F-0AEC17122AF7}" destId="{5CA267A3-90BC-6C49-88E7-A57D512D2CE2}" srcOrd="0" destOrd="0" presId="urn:microsoft.com/office/officeart/2005/8/layout/vList2"/>
    <dgm:cxn modelId="{47148059-EDC8-41E5-A2F8-6CB8673A59E0}" srcId="{A9E499EE-0045-4169-B4CB-11F2E7DA2A42}" destId="{62A470AF-C6AB-447B-855F-0AEC17122AF7}" srcOrd="1" destOrd="0" parTransId="{7AB4DA5D-7DBF-4172-B5CE-BBA58560B50A}" sibTransId="{61C918A3-0D1D-4F4F-B366-C5F1D7B5D902}"/>
    <dgm:cxn modelId="{083F05DA-D963-E748-A275-9A4E86DD36C8}" type="presOf" srcId="{A9E499EE-0045-4169-B4CB-11F2E7DA2A42}" destId="{72AF3FA8-2B7F-D34D-BBFB-B9D522F8CC59}" srcOrd="0" destOrd="0" presId="urn:microsoft.com/office/officeart/2005/8/layout/vList2"/>
    <dgm:cxn modelId="{963921A4-AFD9-D649-9430-0E42E28AC0E4}" type="presParOf" srcId="{72AF3FA8-2B7F-D34D-BBFB-B9D522F8CC59}" destId="{936BD330-0089-5848-8923-C978F78B8722}" srcOrd="0" destOrd="0" presId="urn:microsoft.com/office/officeart/2005/8/layout/vList2"/>
    <dgm:cxn modelId="{B944C12F-1215-9348-BEA2-1364C2F1B5EE}" type="presParOf" srcId="{72AF3FA8-2B7F-D34D-BBFB-B9D522F8CC59}" destId="{C61F2558-D8E6-5D4A-B2C6-A74534D6CCCD}" srcOrd="1" destOrd="0" presId="urn:microsoft.com/office/officeart/2005/8/layout/vList2"/>
    <dgm:cxn modelId="{89C5F96E-1B6A-C646-9366-A36204765AF2}" type="presParOf" srcId="{72AF3FA8-2B7F-D34D-BBFB-B9D522F8CC59}" destId="{5CA267A3-90BC-6C49-88E7-A57D512D2CE2}"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30D6BA8-7775-E14B-A08C-7CD5436D56B8}" type="doc">
      <dgm:prSet loTypeId="urn:microsoft.com/office/officeart/2005/8/layout/hierarchy3" loCatId="" qsTypeId="urn:microsoft.com/office/officeart/2005/8/quickstyle/simple1" qsCatId="simple" csTypeId="urn:microsoft.com/office/officeart/2005/8/colors/accent1_2" csCatId="accent1" phldr="1"/>
      <dgm:spPr/>
      <dgm:t>
        <a:bodyPr/>
        <a:lstStyle/>
        <a:p>
          <a:endParaRPr lang="en-US"/>
        </a:p>
      </dgm:t>
    </dgm:pt>
    <dgm:pt modelId="{3B62977D-CC74-0444-86A7-93607A0C98C2}">
      <dgm:prSet custT="1"/>
      <dgm:spPr/>
      <dgm:t>
        <a:bodyPr/>
        <a:lstStyle/>
        <a:p>
          <a:r>
            <a:rPr lang="en-US" sz="1400" dirty="0">
              <a:latin typeface="Times New Roman" panose="02020603050405020304" pitchFamily="18" charset="0"/>
              <a:cs typeface="Times New Roman" panose="02020603050405020304" pitchFamily="18" charset="0"/>
            </a:rPr>
            <a:t>KNN</a:t>
          </a:r>
        </a:p>
      </dgm:t>
    </dgm:pt>
    <dgm:pt modelId="{9682E172-90C2-AF45-980F-E444874A5B0D}" type="sibTrans" cxnId="{A6C7759A-F1D2-8E4E-ABB8-2455486F27F5}">
      <dgm:prSet/>
      <dgm:spPr/>
      <dgm:t>
        <a:bodyPr/>
        <a:lstStyle/>
        <a:p>
          <a:endParaRPr lang="en-US"/>
        </a:p>
      </dgm:t>
    </dgm:pt>
    <dgm:pt modelId="{A0B01C8D-7832-4647-A6C9-64F3C74559CE}" type="parTrans" cxnId="{A6C7759A-F1D2-8E4E-ABB8-2455486F27F5}">
      <dgm:prSet/>
      <dgm:spPr/>
      <dgm:t>
        <a:bodyPr/>
        <a:lstStyle/>
        <a:p>
          <a:endParaRPr lang="en-US" sz="2400">
            <a:latin typeface="Times New Roman" panose="02020603050405020304" pitchFamily="18" charset="0"/>
            <a:cs typeface="Times New Roman" panose="02020603050405020304" pitchFamily="18" charset="0"/>
          </a:endParaRPr>
        </a:p>
      </dgm:t>
    </dgm:pt>
    <dgm:pt modelId="{2E58AF25-1957-5543-B1A3-A30CE52F8F35}">
      <dgm:prSet phldrT="[Text]" custT="1"/>
      <dgm:spPr/>
      <dgm:t>
        <a:bodyPr/>
        <a:lstStyle/>
        <a:p>
          <a:r>
            <a:rPr lang="en-US" sz="1400" dirty="0">
              <a:latin typeface="Times New Roman" panose="02020603050405020304" pitchFamily="18" charset="0"/>
              <a:cs typeface="Times New Roman" panose="02020603050405020304" pitchFamily="18" charset="0"/>
            </a:rPr>
            <a:t>Neural network</a:t>
          </a:r>
        </a:p>
      </dgm:t>
    </dgm:pt>
    <dgm:pt modelId="{60E123DD-F56C-BE4E-8DFE-AD0A4A761368}" type="sibTrans" cxnId="{9346CEB1-3E4A-5F4E-9EA7-A6324F9DFCEF}">
      <dgm:prSet/>
      <dgm:spPr/>
      <dgm:t>
        <a:bodyPr/>
        <a:lstStyle/>
        <a:p>
          <a:endParaRPr lang="en-US"/>
        </a:p>
      </dgm:t>
    </dgm:pt>
    <dgm:pt modelId="{46CEE4DE-BCED-AF45-9521-6AE6A28A5211}" type="parTrans" cxnId="{9346CEB1-3E4A-5F4E-9EA7-A6324F9DFCEF}">
      <dgm:prSet/>
      <dgm:spPr/>
      <dgm:t>
        <a:bodyPr/>
        <a:lstStyle/>
        <a:p>
          <a:endParaRPr lang="en-US" sz="2400">
            <a:latin typeface="Times New Roman" panose="02020603050405020304" pitchFamily="18" charset="0"/>
            <a:cs typeface="Times New Roman" panose="02020603050405020304" pitchFamily="18" charset="0"/>
          </a:endParaRPr>
        </a:p>
      </dgm:t>
    </dgm:pt>
    <dgm:pt modelId="{5E5AC3E5-A004-8046-A437-FE887177DBA1}">
      <dgm:prSet phldrT="[Text]" custT="1"/>
      <dgm:spPr/>
      <dgm:t>
        <a:bodyPr/>
        <a:lstStyle/>
        <a:p>
          <a:r>
            <a:rPr lang="en-US" sz="1400" dirty="0">
              <a:latin typeface="Times New Roman" panose="02020603050405020304" pitchFamily="18" charset="0"/>
              <a:cs typeface="Times New Roman" panose="02020603050405020304" pitchFamily="18" charset="0"/>
            </a:rPr>
            <a:t>Random forest</a:t>
          </a:r>
        </a:p>
      </dgm:t>
    </dgm:pt>
    <dgm:pt modelId="{AA1125C7-7B85-2E40-ABFE-D65346ABFD9C}" type="sibTrans" cxnId="{40655BC6-4055-1C43-AB91-ED455DDBBCB0}">
      <dgm:prSet/>
      <dgm:spPr/>
      <dgm:t>
        <a:bodyPr/>
        <a:lstStyle/>
        <a:p>
          <a:endParaRPr lang="en-US"/>
        </a:p>
      </dgm:t>
    </dgm:pt>
    <dgm:pt modelId="{06C799D9-DA32-F149-A581-17B0B88B1550}" type="parTrans" cxnId="{40655BC6-4055-1C43-AB91-ED455DDBBCB0}">
      <dgm:prSet/>
      <dgm:spPr/>
      <dgm:t>
        <a:bodyPr/>
        <a:lstStyle/>
        <a:p>
          <a:endParaRPr lang="en-US" sz="2400">
            <a:latin typeface="Times New Roman" panose="02020603050405020304" pitchFamily="18" charset="0"/>
            <a:cs typeface="Times New Roman" panose="02020603050405020304" pitchFamily="18" charset="0"/>
          </a:endParaRPr>
        </a:p>
      </dgm:t>
    </dgm:pt>
    <dgm:pt modelId="{80709DB5-E6FB-2142-BC4F-3F761BC0F323}">
      <dgm:prSet custT="1"/>
      <dgm:spPr>
        <a:noFill/>
      </dgm:spPr>
      <dgm:t>
        <a:bodyPr/>
        <a:lstStyle/>
        <a:p>
          <a:r>
            <a:rPr lang="en-US" sz="1400" i="0" dirty="0">
              <a:latin typeface="Times New Roman" panose="02020603050405020304" pitchFamily="18" charset="0"/>
              <a:cs typeface="Times New Roman" panose="02020603050405020304" pitchFamily="18" charset="0"/>
            </a:rPr>
            <a:t>Bagging(</a:t>
          </a:r>
          <a:r>
            <a:rPr lang="en-US" sz="1400" b="0" i="0" dirty="0">
              <a:latin typeface="Times New Roman" panose="02020603050405020304" pitchFamily="18" charset="0"/>
              <a:cs typeface="Times New Roman" panose="02020603050405020304" pitchFamily="18" charset="0"/>
            </a:rPr>
            <a:t>Bootstrap Aggregation</a:t>
          </a:r>
          <a:r>
            <a:rPr lang="en-US" sz="1400" i="0" dirty="0">
              <a:latin typeface="Times New Roman" panose="02020603050405020304" pitchFamily="18" charset="0"/>
              <a:cs typeface="Times New Roman" panose="02020603050405020304" pitchFamily="18" charset="0"/>
            </a:rPr>
            <a:t>)</a:t>
          </a:r>
        </a:p>
      </dgm:t>
    </dgm:pt>
    <dgm:pt modelId="{2A04B0BC-9D56-8E4C-84B5-2C2A99F3BF63}" type="sibTrans" cxnId="{DB248EF7-857A-0648-8BEE-D81F2BD2B694}">
      <dgm:prSet/>
      <dgm:spPr/>
      <dgm:t>
        <a:bodyPr/>
        <a:lstStyle/>
        <a:p>
          <a:endParaRPr lang="en-US"/>
        </a:p>
      </dgm:t>
    </dgm:pt>
    <dgm:pt modelId="{34950E2A-BC33-344C-BA61-356E5C351730}" type="parTrans" cxnId="{DB248EF7-857A-0648-8BEE-D81F2BD2B694}">
      <dgm:prSet/>
      <dgm:spPr/>
      <dgm:t>
        <a:bodyPr/>
        <a:lstStyle/>
        <a:p>
          <a:endParaRPr lang="en-US" sz="2400">
            <a:latin typeface="Times New Roman" panose="02020603050405020304" pitchFamily="18" charset="0"/>
            <a:cs typeface="Times New Roman" panose="02020603050405020304" pitchFamily="18" charset="0"/>
          </a:endParaRPr>
        </a:p>
      </dgm:t>
    </dgm:pt>
    <dgm:pt modelId="{004D7894-C8B5-2447-8A74-884C729ADA8B}">
      <dgm:prSet custT="1"/>
      <dgm:spPr/>
      <dgm:t>
        <a:bodyPr/>
        <a:lstStyle/>
        <a:p>
          <a:r>
            <a:rPr lang="en-US" sz="1400" dirty="0" err="1">
              <a:latin typeface="Times New Roman" panose="02020603050405020304" pitchFamily="18" charset="0"/>
              <a:cs typeface="Times New Roman" panose="02020603050405020304" pitchFamily="18" charset="0"/>
            </a:rPr>
            <a:t>CatBoosting</a:t>
          </a:r>
          <a:endParaRPr lang="en-US" sz="1400" dirty="0">
            <a:latin typeface="Times New Roman" panose="02020603050405020304" pitchFamily="18" charset="0"/>
            <a:cs typeface="Times New Roman" panose="02020603050405020304" pitchFamily="18" charset="0"/>
          </a:endParaRPr>
        </a:p>
      </dgm:t>
    </dgm:pt>
    <dgm:pt modelId="{18901CA2-B6B2-5E42-B00F-3DCBFE589A56}" type="sibTrans" cxnId="{02C71B2E-72BD-D542-8F81-0DCB0651396F}">
      <dgm:prSet/>
      <dgm:spPr/>
      <dgm:t>
        <a:bodyPr/>
        <a:lstStyle/>
        <a:p>
          <a:endParaRPr lang="en-US"/>
        </a:p>
      </dgm:t>
    </dgm:pt>
    <dgm:pt modelId="{22575433-73D9-E143-8B85-B876D90629B2}" type="parTrans" cxnId="{02C71B2E-72BD-D542-8F81-0DCB0651396F}">
      <dgm:prSet/>
      <dgm:spPr/>
      <dgm:t>
        <a:bodyPr/>
        <a:lstStyle/>
        <a:p>
          <a:endParaRPr lang="en-US" sz="2400">
            <a:latin typeface="Times New Roman" panose="02020603050405020304" pitchFamily="18" charset="0"/>
            <a:cs typeface="Times New Roman" panose="02020603050405020304" pitchFamily="18" charset="0"/>
          </a:endParaRPr>
        </a:p>
      </dgm:t>
    </dgm:pt>
    <dgm:pt modelId="{67523EF6-59A3-7B4E-A6BD-EE9E038CA2BD}">
      <dgm:prSet phldrT="[Text]" custT="1">
        <dgm:style>
          <a:lnRef idx="1">
            <a:schemeClr val="accent1"/>
          </a:lnRef>
          <a:fillRef idx="2">
            <a:schemeClr val="accent1"/>
          </a:fillRef>
          <a:effectRef idx="1">
            <a:schemeClr val="accent1"/>
          </a:effectRef>
          <a:fontRef idx="minor">
            <a:schemeClr val="dk1"/>
          </a:fontRef>
        </dgm:style>
      </dgm:prSet>
      <dgm:spPr/>
      <dgm:t>
        <a:bodyPr/>
        <a:lstStyle/>
        <a:p>
          <a:r>
            <a:rPr lang="en-US" sz="1800" dirty="0">
              <a:solidFill>
                <a:schemeClr val="tx1"/>
              </a:solidFill>
              <a:latin typeface="Times New Roman" panose="02020603050405020304" pitchFamily="18" charset="0"/>
              <a:cs typeface="Times New Roman" panose="02020603050405020304" pitchFamily="18" charset="0"/>
            </a:rPr>
            <a:t>Classical models</a:t>
          </a:r>
        </a:p>
      </dgm:t>
    </dgm:pt>
    <dgm:pt modelId="{325765A9-ADB2-FD44-BA59-A8981837672E}" type="sibTrans" cxnId="{EC68B2CC-3889-2143-9106-7B58934DD13C}">
      <dgm:prSet/>
      <dgm:spPr/>
      <dgm:t>
        <a:bodyPr/>
        <a:lstStyle/>
        <a:p>
          <a:endParaRPr lang="en-US"/>
        </a:p>
      </dgm:t>
    </dgm:pt>
    <dgm:pt modelId="{7B6D6CAA-FAE6-9A41-9AB9-E817ACCA2465}" type="parTrans" cxnId="{EC68B2CC-3889-2143-9106-7B58934DD13C}">
      <dgm:prSet/>
      <dgm:spPr/>
      <dgm:t>
        <a:bodyPr/>
        <a:lstStyle/>
        <a:p>
          <a:endParaRPr lang="en-US"/>
        </a:p>
      </dgm:t>
    </dgm:pt>
    <dgm:pt modelId="{5504BE3C-FDC9-9142-8436-091FFDF439BF}">
      <dgm:prSet phldrT="[Text]" custT="1">
        <dgm:style>
          <a:lnRef idx="1">
            <a:schemeClr val="accent1"/>
          </a:lnRef>
          <a:fillRef idx="2">
            <a:schemeClr val="accent1"/>
          </a:fillRef>
          <a:effectRef idx="1">
            <a:schemeClr val="accent1"/>
          </a:effectRef>
          <a:fontRef idx="minor">
            <a:schemeClr val="dk1"/>
          </a:fontRef>
        </dgm:style>
      </dgm:prSet>
      <dgm:spPr/>
      <dgm:t>
        <a:bodyPr/>
        <a:lstStyle/>
        <a:p>
          <a:r>
            <a:rPr lang="en-US" sz="1800" dirty="0">
              <a:solidFill>
                <a:schemeClr val="tx1"/>
              </a:solidFill>
              <a:latin typeface="Times New Roman" panose="02020603050405020304" pitchFamily="18" charset="0"/>
              <a:cs typeface="Times New Roman" panose="02020603050405020304" pitchFamily="18" charset="0"/>
            </a:rPr>
            <a:t>Tree-based model</a:t>
          </a:r>
        </a:p>
      </dgm:t>
    </dgm:pt>
    <dgm:pt modelId="{E65CEDF3-4666-FD4F-9163-B713B1BB2CE1}" type="sibTrans" cxnId="{A9C2B58B-2E0A-0042-A4DD-20850AAFA45A}">
      <dgm:prSet/>
      <dgm:spPr/>
      <dgm:t>
        <a:bodyPr/>
        <a:lstStyle/>
        <a:p>
          <a:endParaRPr lang="en-US"/>
        </a:p>
      </dgm:t>
    </dgm:pt>
    <dgm:pt modelId="{496DA80F-ED0D-3244-91B7-3C0C7F9B1FCF}" type="parTrans" cxnId="{A9C2B58B-2E0A-0042-A4DD-20850AAFA45A}">
      <dgm:prSet/>
      <dgm:spPr/>
      <dgm:t>
        <a:bodyPr/>
        <a:lstStyle/>
        <a:p>
          <a:endParaRPr lang="en-US"/>
        </a:p>
      </dgm:t>
    </dgm:pt>
    <dgm:pt modelId="{B521FA71-9CB9-8B45-92C2-E88EE549A13E}" type="pres">
      <dgm:prSet presAssocID="{530D6BA8-7775-E14B-A08C-7CD5436D56B8}" presName="diagram" presStyleCnt="0">
        <dgm:presLayoutVars>
          <dgm:chPref val="1"/>
          <dgm:dir/>
          <dgm:animOne val="branch"/>
          <dgm:animLvl val="lvl"/>
          <dgm:resizeHandles/>
        </dgm:presLayoutVars>
      </dgm:prSet>
      <dgm:spPr/>
    </dgm:pt>
    <dgm:pt modelId="{6DFCD9DC-D488-E640-9062-8A5AFD1DA1EB}" type="pres">
      <dgm:prSet presAssocID="{5504BE3C-FDC9-9142-8436-091FFDF439BF}" presName="root" presStyleCnt="0"/>
      <dgm:spPr/>
    </dgm:pt>
    <dgm:pt modelId="{D3C8BCEE-C97C-684B-A2A5-AFB9F8468D92}" type="pres">
      <dgm:prSet presAssocID="{5504BE3C-FDC9-9142-8436-091FFDF439BF}" presName="rootComposite" presStyleCnt="0"/>
      <dgm:spPr/>
    </dgm:pt>
    <dgm:pt modelId="{BBA15F03-DD86-1E4B-A2EC-A7D42A6E5CEF}" type="pres">
      <dgm:prSet presAssocID="{5504BE3C-FDC9-9142-8436-091FFDF439BF}" presName="rootText" presStyleLbl="node1" presStyleIdx="0" presStyleCnt="2" custScaleX="180612" custScaleY="115031" custLinFactNeighborX="-9208" custLinFactNeighborY="-7112"/>
      <dgm:spPr/>
    </dgm:pt>
    <dgm:pt modelId="{2BEDE3B7-68E4-9840-AC18-F08E594D1EEA}" type="pres">
      <dgm:prSet presAssocID="{5504BE3C-FDC9-9142-8436-091FFDF439BF}" presName="rootConnector" presStyleLbl="node1" presStyleIdx="0" presStyleCnt="2"/>
      <dgm:spPr/>
    </dgm:pt>
    <dgm:pt modelId="{A964C4BA-5045-3841-993E-FE32F08AA5B9}" type="pres">
      <dgm:prSet presAssocID="{5504BE3C-FDC9-9142-8436-091FFDF439BF}" presName="childShape" presStyleCnt="0"/>
      <dgm:spPr/>
    </dgm:pt>
    <dgm:pt modelId="{7E199EC8-2941-CA44-886C-A156E8B0ECBC}" type="pres">
      <dgm:prSet presAssocID="{06C799D9-DA32-F149-A581-17B0B88B1550}" presName="Name13" presStyleLbl="parChTrans1D2" presStyleIdx="0" presStyleCnt="5"/>
      <dgm:spPr/>
    </dgm:pt>
    <dgm:pt modelId="{B12952CA-AC38-6642-960E-34E37BB28993}" type="pres">
      <dgm:prSet presAssocID="{5E5AC3E5-A004-8046-A437-FE887177DBA1}" presName="childText" presStyleLbl="bgAcc1" presStyleIdx="0" presStyleCnt="5" custScaleX="165163">
        <dgm:presLayoutVars>
          <dgm:bulletEnabled val="1"/>
        </dgm:presLayoutVars>
      </dgm:prSet>
      <dgm:spPr/>
    </dgm:pt>
    <dgm:pt modelId="{EB46A748-8257-9B41-B8A9-12AFE79A0654}" type="pres">
      <dgm:prSet presAssocID="{34950E2A-BC33-344C-BA61-356E5C351730}" presName="Name13" presStyleLbl="parChTrans1D2" presStyleIdx="1" presStyleCnt="5"/>
      <dgm:spPr/>
    </dgm:pt>
    <dgm:pt modelId="{1DA5FBA3-F1D6-5241-86D2-5F5C8BB52F0A}" type="pres">
      <dgm:prSet presAssocID="{80709DB5-E6FB-2142-BC4F-3F761BC0F323}" presName="childText" presStyleLbl="bgAcc1" presStyleIdx="1" presStyleCnt="5" custScaleX="165163">
        <dgm:presLayoutVars>
          <dgm:bulletEnabled val="1"/>
        </dgm:presLayoutVars>
      </dgm:prSet>
      <dgm:spPr/>
    </dgm:pt>
    <dgm:pt modelId="{BC55153D-3044-6045-A696-779AF51422D0}" type="pres">
      <dgm:prSet presAssocID="{22575433-73D9-E143-8B85-B876D90629B2}" presName="Name13" presStyleLbl="parChTrans1D2" presStyleIdx="2" presStyleCnt="5"/>
      <dgm:spPr/>
    </dgm:pt>
    <dgm:pt modelId="{3BFC8F24-2F48-BC44-88BF-A6458B1AC736}" type="pres">
      <dgm:prSet presAssocID="{004D7894-C8B5-2447-8A74-884C729ADA8B}" presName="childText" presStyleLbl="bgAcc1" presStyleIdx="2" presStyleCnt="5" custScaleX="165163">
        <dgm:presLayoutVars>
          <dgm:bulletEnabled val="1"/>
        </dgm:presLayoutVars>
      </dgm:prSet>
      <dgm:spPr/>
    </dgm:pt>
    <dgm:pt modelId="{C5B6923B-5CA3-9348-873B-DCB13B4D6ED1}" type="pres">
      <dgm:prSet presAssocID="{67523EF6-59A3-7B4E-A6BD-EE9E038CA2BD}" presName="root" presStyleCnt="0"/>
      <dgm:spPr/>
    </dgm:pt>
    <dgm:pt modelId="{042B9F47-5B0E-4647-A34F-4657F6263B9E}" type="pres">
      <dgm:prSet presAssocID="{67523EF6-59A3-7B4E-A6BD-EE9E038CA2BD}" presName="rootComposite" presStyleCnt="0"/>
      <dgm:spPr/>
    </dgm:pt>
    <dgm:pt modelId="{CDD4E599-3B4C-DB41-B1F8-674456548A3E}" type="pres">
      <dgm:prSet presAssocID="{67523EF6-59A3-7B4E-A6BD-EE9E038CA2BD}" presName="rootText" presStyleLbl="node1" presStyleIdx="1" presStyleCnt="2" custScaleX="196563" custScaleY="116470" custLinFactNeighborY="-8337"/>
      <dgm:spPr/>
    </dgm:pt>
    <dgm:pt modelId="{FA595A14-91B1-C94E-93CE-83ED8905673E}" type="pres">
      <dgm:prSet presAssocID="{67523EF6-59A3-7B4E-A6BD-EE9E038CA2BD}" presName="rootConnector" presStyleLbl="node1" presStyleIdx="1" presStyleCnt="2"/>
      <dgm:spPr/>
    </dgm:pt>
    <dgm:pt modelId="{0C0185DF-7D09-344F-8760-3668535BED67}" type="pres">
      <dgm:prSet presAssocID="{67523EF6-59A3-7B4E-A6BD-EE9E038CA2BD}" presName="childShape" presStyleCnt="0"/>
      <dgm:spPr/>
    </dgm:pt>
    <dgm:pt modelId="{3F6A5FB6-088D-7247-BCEC-1AF2F897A149}" type="pres">
      <dgm:prSet presAssocID="{46CEE4DE-BCED-AF45-9521-6AE6A28A5211}" presName="Name13" presStyleLbl="parChTrans1D2" presStyleIdx="3" presStyleCnt="5"/>
      <dgm:spPr/>
    </dgm:pt>
    <dgm:pt modelId="{F88CC37E-3AA0-4D45-A71A-C10EE3949EE0}" type="pres">
      <dgm:prSet presAssocID="{2E58AF25-1957-5543-B1A3-A30CE52F8F35}" presName="childText" presStyleLbl="bgAcc1" presStyleIdx="3" presStyleCnt="5">
        <dgm:presLayoutVars>
          <dgm:bulletEnabled val="1"/>
        </dgm:presLayoutVars>
      </dgm:prSet>
      <dgm:spPr/>
    </dgm:pt>
    <dgm:pt modelId="{D4B78B39-9245-4048-A316-176408A92362}" type="pres">
      <dgm:prSet presAssocID="{A0B01C8D-7832-4647-A6C9-64F3C74559CE}" presName="Name13" presStyleLbl="parChTrans1D2" presStyleIdx="4" presStyleCnt="5"/>
      <dgm:spPr/>
    </dgm:pt>
    <dgm:pt modelId="{D1515679-BD45-6942-8ED0-2C74FA284B25}" type="pres">
      <dgm:prSet presAssocID="{3B62977D-CC74-0444-86A7-93607A0C98C2}" presName="childText" presStyleLbl="bgAcc1" presStyleIdx="4" presStyleCnt="5">
        <dgm:presLayoutVars>
          <dgm:bulletEnabled val="1"/>
        </dgm:presLayoutVars>
      </dgm:prSet>
      <dgm:spPr/>
    </dgm:pt>
  </dgm:ptLst>
  <dgm:cxnLst>
    <dgm:cxn modelId="{E1CECC1D-D8A6-2F4D-876A-0A32F600FBB5}" type="presOf" srcId="{67523EF6-59A3-7B4E-A6BD-EE9E038CA2BD}" destId="{CDD4E599-3B4C-DB41-B1F8-674456548A3E}" srcOrd="0" destOrd="0" presId="urn:microsoft.com/office/officeart/2005/8/layout/hierarchy3"/>
    <dgm:cxn modelId="{02C71B2E-72BD-D542-8F81-0DCB0651396F}" srcId="{5504BE3C-FDC9-9142-8436-091FFDF439BF}" destId="{004D7894-C8B5-2447-8A74-884C729ADA8B}" srcOrd="2" destOrd="0" parTransId="{22575433-73D9-E143-8B85-B876D90629B2}" sibTransId="{18901CA2-B6B2-5E42-B00F-3DCBFE589A56}"/>
    <dgm:cxn modelId="{70C03839-1B38-484C-9F88-427AE647F04F}" type="presOf" srcId="{530D6BA8-7775-E14B-A08C-7CD5436D56B8}" destId="{B521FA71-9CB9-8B45-92C2-E88EE549A13E}" srcOrd="0" destOrd="0" presId="urn:microsoft.com/office/officeart/2005/8/layout/hierarchy3"/>
    <dgm:cxn modelId="{F1295A40-7805-9D4C-A409-D3425386BA3E}" type="presOf" srcId="{5E5AC3E5-A004-8046-A437-FE887177DBA1}" destId="{B12952CA-AC38-6642-960E-34E37BB28993}" srcOrd="0" destOrd="0" presId="urn:microsoft.com/office/officeart/2005/8/layout/hierarchy3"/>
    <dgm:cxn modelId="{7F23475B-3BEE-9C45-9062-65073AF08F2F}" type="presOf" srcId="{2E58AF25-1957-5543-B1A3-A30CE52F8F35}" destId="{F88CC37E-3AA0-4D45-A71A-C10EE3949EE0}" srcOrd="0" destOrd="0" presId="urn:microsoft.com/office/officeart/2005/8/layout/hierarchy3"/>
    <dgm:cxn modelId="{927FE148-726F-7D46-AC24-2A32BF4FAF59}" type="presOf" srcId="{80709DB5-E6FB-2142-BC4F-3F761BC0F323}" destId="{1DA5FBA3-F1D6-5241-86D2-5F5C8BB52F0A}" srcOrd="0" destOrd="0" presId="urn:microsoft.com/office/officeart/2005/8/layout/hierarchy3"/>
    <dgm:cxn modelId="{DD4E154D-FE04-D84A-93CE-44975DAE0D52}" type="presOf" srcId="{5504BE3C-FDC9-9142-8436-091FFDF439BF}" destId="{BBA15F03-DD86-1E4B-A2EC-A7D42A6E5CEF}" srcOrd="0" destOrd="0" presId="urn:microsoft.com/office/officeart/2005/8/layout/hierarchy3"/>
    <dgm:cxn modelId="{DA2FFB7D-6EEC-ED4B-922C-30F8A0EF9CD6}" type="presOf" srcId="{3B62977D-CC74-0444-86A7-93607A0C98C2}" destId="{D1515679-BD45-6942-8ED0-2C74FA284B25}" srcOrd="0" destOrd="0" presId="urn:microsoft.com/office/officeart/2005/8/layout/hierarchy3"/>
    <dgm:cxn modelId="{A9C2B58B-2E0A-0042-A4DD-20850AAFA45A}" srcId="{530D6BA8-7775-E14B-A08C-7CD5436D56B8}" destId="{5504BE3C-FDC9-9142-8436-091FFDF439BF}" srcOrd="0" destOrd="0" parTransId="{496DA80F-ED0D-3244-91B7-3C0C7F9B1FCF}" sibTransId="{E65CEDF3-4666-FD4F-9163-B713B1BB2CE1}"/>
    <dgm:cxn modelId="{CB960692-109F-EA41-80D6-0D082601B0AB}" type="presOf" srcId="{004D7894-C8B5-2447-8A74-884C729ADA8B}" destId="{3BFC8F24-2F48-BC44-88BF-A6458B1AC736}" srcOrd="0" destOrd="0" presId="urn:microsoft.com/office/officeart/2005/8/layout/hierarchy3"/>
    <dgm:cxn modelId="{A6C7759A-F1D2-8E4E-ABB8-2455486F27F5}" srcId="{67523EF6-59A3-7B4E-A6BD-EE9E038CA2BD}" destId="{3B62977D-CC74-0444-86A7-93607A0C98C2}" srcOrd="1" destOrd="0" parTransId="{A0B01C8D-7832-4647-A6C9-64F3C74559CE}" sibTransId="{9682E172-90C2-AF45-980F-E444874A5B0D}"/>
    <dgm:cxn modelId="{6765CEA0-71B6-0845-92AA-0F85C3010DF1}" type="presOf" srcId="{06C799D9-DA32-F149-A581-17B0B88B1550}" destId="{7E199EC8-2941-CA44-886C-A156E8B0ECBC}" srcOrd="0" destOrd="0" presId="urn:microsoft.com/office/officeart/2005/8/layout/hierarchy3"/>
    <dgm:cxn modelId="{BEC7C8A4-23DE-9741-9AEE-6030C0F507ED}" type="presOf" srcId="{A0B01C8D-7832-4647-A6C9-64F3C74559CE}" destId="{D4B78B39-9245-4048-A316-176408A92362}" srcOrd="0" destOrd="0" presId="urn:microsoft.com/office/officeart/2005/8/layout/hierarchy3"/>
    <dgm:cxn modelId="{F5BD14AF-A325-6847-9AD1-B008E51D86DC}" type="presOf" srcId="{5504BE3C-FDC9-9142-8436-091FFDF439BF}" destId="{2BEDE3B7-68E4-9840-AC18-F08E594D1EEA}" srcOrd="1" destOrd="0" presId="urn:microsoft.com/office/officeart/2005/8/layout/hierarchy3"/>
    <dgm:cxn modelId="{B70989AF-B684-C647-B1F2-4156F0D5C389}" type="presOf" srcId="{34950E2A-BC33-344C-BA61-356E5C351730}" destId="{EB46A748-8257-9B41-B8A9-12AFE79A0654}" srcOrd="0" destOrd="0" presId="urn:microsoft.com/office/officeart/2005/8/layout/hierarchy3"/>
    <dgm:cxn modelId="{9346CEB1-3E4A-5F4E-9EA7-A6324F9DFCEF}" srcId="{67523EF6-59A3-7B4E-A6BD-EE9E038CA2BD}" destId="{2E58AF25-1957-5543-B1A3-A30CE52F8F35}" srcOrd="0" destOrd="0" parTransId="{46CEE4DE-BCED-AF45-9521-6AE6A28A5211}" sibTransId="{60E123DD-F56C-BE4E-8DFE-AD0A4A761368}"/>
    <dgm:cxn modelId="{40655BC6-4055-1C43-AB91-ED455DDBBCB0}" srcId="{5504BE3C-FDC9-9142-8436-091FFDF439BF}" destId="{5E5AC3E5-A004-8046-A437-FE887177DBA1}" srcOrd="0" destOrd="0" parTransId="{06C799D9-DA32-F149-A581-17B0B88B1550}" sibTransId="{AA1125C7-7B85-2E40-ABFE-D65346ABFD9C}"/>
    <dgm:cxn modelId="{788D6CCA-834B-4741-9E8A-12DBFD5EF1F6}" type="presOf" srcId="{67523EF6-59A3-7B4E-A6BD-EE9E038CA2BD}" destId="{FA595A14-91B1-C94E-93CE-83ED8905673E}" srcOrd="1" destOrd="0" presId="urn:microsoft.com/office/officeart/2005/8/layout/hierarchy3"/>
    <dgm:cxn modelId="{F34371CA-3F13-7041-BADB-1555947508FA}" type="presOf" srcId="{46CEE4DE-BCED-AF45-9521-6AE6A28A5211}" destId="{3F6A5FB6-088D-7247-BCEC-1AF2F897A149}" srcOrd="0" destOrd="0" presId="urn:microsoft.com/office/officeart/2005/8/layout/hierarchy3"/>
    <dgm:cxn modelId="{EC68B2CC-3889-2143-9106-7B58934DD13C}" srcId="{530D6BA8-7775-E14B-A08C-7CD5436D56B8}" destId="{67523EF6-59A3-7B4E-A6BD-EE9E038CA2BD}" srcOrd="1" destOrd="0" parTransId="{7B6D6CAA-FAE6-9A41-9AB9-E817ACCA2465}" sibTransId="{325765A9-ADB2-FD44-BA59-A8981837672E}"/>
    <dgm:cxn modelId="{35FE72DC-94E1-9C48-8648-E2CEDD3858FD}" type="presOf" srcId="{22575433-73D9-E143-8B85-B876D90629B2}" destId="{BC55153D-3044-6045-A696-779AF51422D0}" srcOrd="0" destOrd="0" presId="urn:microsoft.com/office/officeart/2005/8/layout/hierarchy3"/>
    <dgm:cxn modelId="{DB248EF7-857A-0648-8BEE-D81F2BD2B694}" srcId="{5504BE3C-FDC9-9142-8436-091FFDF439BF}" destId="{80709DB5-E6FB-2142-BC4F-3F761BC0F323}" srcOrd="1" destOrd="0" parTransId="{34950E2A-BC33-344C-BA61-356E5C351730}" sibTransId="{2A04B0BC-9D56-8E4C-84B5-2C2A99F3BF63}"/>
    <dgm:cxn modelId="{338258E3-9315-7A4B-8047-1F66F4C76B2D}" type="presParOf" srcId="{B521FA71-9CB9-8B45-92C2-E88EE549A13E}" destId="{6DFCD9DC-D488-E640-9062-8A5AFD1DA1EB}" srcOrd="0" destOrd="0" presId="urn:microsoft.com/office/officeart/2005/8/layout/hierarchy3"/>
    <dgm:cxn modelId="{621D7FA3-DCE4-9241-9524-C2E20BF0CEEF}" type="presParOf" srcId="{6DFCD9DC-D488-E640-9062-8A5AFD1DA1EB}" destId="{D3C8BCEE-C97C-684B-A2A5-AFB9F8468D92}" srcOrd="0" destOrd="0" presId="urn:microsoft.com/office/officeart/2005/8/layout/hierarchy3"/>
    <dgm:cxn modelId="{2EBC45A5-6642-6143-AAFD-562001F9A9FC}" type="presParOf" srcId="{D3C8BCEE-C97C-684B-A2A5-AFB9F8468D92}" destId="{BBA15F03-DD86-1E4B-A2EC-A7D42A6E5CEF}" srcOrd="0" destOrd="0" presId="urn:microsoft.com/office/officeart/2005/8/layout/hierarchy3"/>
    <dgm:cxn modelId="{B12FEA0A-CFBE-194D-95B1-477E7549967E}" type="presParOf" srcId="{D3C8BCEE-C97C-684B-A2A5-AFB9F8468D92}" destId="{2BEDE3B7-68E4-9840-AC18-F08E594D1EEA}" srcOrd="1" destOrd="0" presId="urn:microsoft.com/office/officeart/2005/8/layout/hierarchy3"/>
    <dgm:cxn modelId="{97CB7C83-A248-6249-ABFB-72F0319E364C}" type="presParOf" srcId="{6DFCD9DC-D488-E640-9062-8A5AFD1DA1EB}" destId="{A964C4BA-5045-3841-993E-FE32F08AA5B9}" srcOrd="1" destOrd="0" presId="urn:microsoft.com/office/officeart/2005/8/layout/hierarchy3"/>
    <dgm:cxn modelId="{2FDA23A8-D3D1-1045-AB0E-456DDAF116CC}" type="presParOf" srcId="{A964C4BA-5045-3841-993E-FE32F08AA5B9}" destId="{7E199EC8-2941-CA44-886C-A156E8B0ECBC}" srcOrd="0" destOrd="0" presId="urn:microsoft.com/office/officeart/2005/8/layout/hierarchy3"/>
    <dgm:cxn modelId="{DCD22142-663D-3947-85E6-3833E0492814}" type="presParOf" srcId="{A964C4BA-5045-3841-993E-FE32F08AA5B9}" destId="{B12952CA-AC38-6642-960E-34E37BB28993}" srcOrd="1" destOrd="0" presId="urn:microsoft.com/office/officeart/2005/8/layout/hierarchy3"/>
    <dgm:cxn modelId="{C6DDA55D-599A-634F-9686-7F0CA7A673B8}" type="presParOf" srcId="{A964C4BA-5045-3841-993E-FE32F08AA5B9}" destId="{EB46A748-8257-9B41-B8A9-12AFE79A0654}" srcOrd="2" destOrd="0" presId="urn:microsoft.com/office/officeart/2005/8/layout/hierarchy3"/>
    <dgm:cxn modelId="{A78DC375-08DF-6B4D-8C6C-A4DC12EE79CD}" type="presParOf" srcId="{A964C4BA-5045-3841-993E-FE32F08AA5B9}" destId="{1DA5FBA3-F1D6-5241-86D2-5F5C8BB52F0A}" srcOrd="3" destOrd="0" presId="urn:microsoft.com/office/officeart/2005/8/layout/hierarchy3"/>
    <dgm:cxn modelId="{FB55C796-99B3-8442-BD54-013D9AEE2BDD}" type="presParOf" srcId="{A964C4BA-5045-3841-993E-FE32F08AA5B9}" destId="{BC55153D-3044-6045-A696-779AF51422D0}" srcOrd="4" destOrd="0" presId="urn:microsoft.com/office/officeart/2005/8/layout/hierarchy3"/>
    <dgm:cxn modelId="{9C2C6D48-D086-1745-9756-81D4861847F6}" type="presParOf" srcId="{A964C4BA-5045-3841-993E-FE32F08AA5B9}" destId="{3BFC8F24-2F48-BC44-88BF-A6458B1AC736}" srcOrd="5" destOrd="0" presId="urn:microsoft.com/office/officeart/2005/8/layout/hierarchy3"/>
    <dgm:cxn modelId="{8F473AD6-0A46-7841-BF50-B42D8530D5B8}" type="presParOf" srcId="{B521FA71-9CB9-8B45-92C2-E88EE549A13E}" destId="{C5B6923B-5CA3-9348-873B-DCB13B4D6ED1}" srcOrd="1" destOrd="0" presId="urn:microsoft.com/office/officeart/2005/8/layout/hierarchy3"/>
    <dgm:cxn modelId="{B150D3AC-EDB8-3C4C-BD36-9FAE5EF67863}" type="presParOf" srcId="{C5B6923B-5CA3-9348-873B-DCB13B4D6ED1}" destId="{042B9F47-5B0E-4647-A34F-4657F6263B9E}" srcOrd="0" destOrd="0" presId="urn:microsoft.com/office/officeart/2005/8/layout/hierarchy3"/>
    <dgm:cxn modelId="{A0699630-02EB-B746-AD48-43858E5701C9}" type="presParOf" srcId="{042B9F47-5B0E-4647-A34F-4657F6263B9E}" destId="{CDD4E599-3B4C-DB41-B1F8-674456548A3E}" srcOrd="0" destOrd="0" presId="urn:microsoft.com/office/officeart/2005/8/layout/hierarchy3"/>
    <dgm:cxn modelId="{D35DDAFE-6DF2-9442-AD61-056777795AED}" type="presParOf" srcId="{042B9F47-5B0E-4647-A34F-4657F6263B9E}" destId="{FA595A14-91B1-C94E-93CE-83ED8905673E}" srcOrd="1" destOrd="0" presId="urn:microsoft.com/office/officeart/2005/8/layout/hierarchy3"/>
    <dgm:cxn modelId="{B4C0B811-B5DC-C14C-B290-2A588EB744CE}" type="presParOf" srcId="{C5B6923B-5CA3-9348-873B-DCB13B4D6ED1}" destId="{0C0185DF-7D09-344F-8760-3668535BED67}" srcOrd="1" destOrd="0" presId="urn:microsoft.com/office/officeart/2005/8/layout/hierarchy3"/>
    <dgm:cxn modelId="{F6BC56EE-3570-3743-873C-B8390BD715AB}" type="presParOf" srcId="{0C0185DF-7D09-344F-8760-3668535BED67}" destId="{3F6A5FB6-088D-7247-BCEC-1AF2F897A149}" srcOrd="0" destOrd="0" presId="urn:microsoft.com/office/officeart/2005/8/layout/hierarchy3"/>
    <dgm:cxn modelId="{20C93FF5-67B7-2849-837A-6D5542702029}" type="presParOf" srcId="{0C0185DF-7D09-344F-8760-3668535BED67}" destId="{F88CC37E-3AA0-4D45-A71A-C10EE3949EE0}" srcOrd="1" destOrd="0" presId="urn:microsoft.com/office/officeart/2005/8/layout/hierarchy3"/>
    <dgm:cxn modelId="{E0241A14-D5D0-274D-B77D-4C0FBA53131C}" type="presParOf" srcId="{0C0185DF-7D09-344F-8760-3668535BED67}" destId="{D4B78B39-9245-4048-A316-176408A92362}" srcOrd="2" destOrd="0" presId="urn:microsoft.com/office/officeart/2005/8/layout/hierarchy3"/>
    <dgm:cxn modelId="{579131D7-7CEE-5843-9F62-0EA7EEC50BA5}" type="presParOf" srcId="{0C0185DF-7D09-344F-8760-3668535BED67}" destId="{D1515679-BD45-6942-8ED0-2C74FA284B25}" srcOrd="3"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6BD330-0089-5848-8923-C978F78B8722}">
      <dsp:nvSpPr>
        <dsp:cNvPr id="0" name=""/>
        <dsp:cNvSpPr/>
      </dsp:nvSpPr>
      <dsp:spPr>
        <a:xfrm>
          <a:off x="0" y="8828"/>
          <a:ext cx="8837428" cy="21294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b="1" kern="1200" dirty="0">
              <a:latin typeface="Times New Roman" panose="02020603050405020304" pitchFamily="18" charset="0"/>
              <a:cs typeface="Times New Roman" panose="02020603050405020304" pitchFamily="18" charset="0"/>
            </a:rPr>
            <a:t>The data generated by the systems makes them attractive for researchers because the duration of travel, departure location, arrival location, and time elapsed is explicitly recorded. Bike sharing systems function as a sensor network, which can be used for studying mobility in a city. </a:t>
          </a:r>
        </a:p>
      </dsp:txBody>
      <dsp:txXfrm>
        <a:off x="103949" y="112777"/>
        <a:ext cx="8629530" cy="1921502"/>
      </dsp:txXfrm>
    </dsp:sp>
    <dsp:sp modelId="{5CA267A3-90BC-6C49-88E7-A57D512D2CE2}">
      <dsp:nvSpPr>
        <dsp:cNvPr id="0" name=""/>
        <dsp:cNvSpPr/>
      </dsp:nvSpPr>
      <dsp:spPr>
        <a:xfrm>
          <a:off x="0" y="2213109"/>
          <a:ext cx="8837428" cy="21294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b="1" kern="1200" dirty="0">
              <a:latin typeface="Times New Roman" panose="02020603050405020304" pitchFamily="18" charset="0"/>
              <a:cs typeface="Times New Roman" panose="02020603050405020304" pitchFamily="18" charset="0"/>
            </a:rPr>
            <a:t>In this project, we try to combine historical usage patterns with weather data in order to forecast bike rental demand in the Capital Bikeshare program in Washington, D.C.</a:t>
          </a:r>
        </a:p>
      </dsp:txBody>
      <dsp:txXfrm>
        <a:off x="103949" y="2317058"/>
        <a:ext cx="8629530" cy="192150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BA15F03-DD86-1E4B-A2EC-A7D42A6E5CEF}">
      <dsp:nvSpPr>
        <dsp:cNvPr id="0" name=""/>
        <dsp:cNvSpPr/>
      </dsp:nvSpPr>
      <dsp:spPr>
        <a:xfrm>
          <a:off x="129573" y="0"/>
          <a:ext cx="2416863" cy="769645"/>
        </a:xfrm>
        <a:prstGeom prst="roundRect">
          <a:avLst>
            <a:gd name="adj" fmla="val 10000"/>
          </a:avLst>
        </a:prstGeom>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6350" cap="flat" cmpd="sng" algn="ctr">
          <a:solidFill>
            <a:schemeClr val="accent1"/>
          </a:solidFill>
          <a:prstDash val="solid"/>
          <a:miter lim="800000"/>
        </a:ln>
        <a:effectLst/>
      </dsp:spPr>
      <dsp:style>
        <a:lnRef idx="1">
          <a:schemeClr val="accent1"/>
        </a:lnRef>
        <a:fillRef idx="2">
          <a:schemeClr val="accent1"/>
        </a:fillRef>
        <a:effectRef idx="1">
          <a:schemeClr val="accent1"/>
        </a:effectRef>
        <a:fontRef idx="minor">
          <a:schemeClr val="dk1"/>
        </a:fontRef>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None/>
          </a:pPr>
          <a:r>
            <a:rPr lang="en-US" sz="1800" kern="1200" dirty="0">
              <a:solidFill>
                <a:schemeClr val="tx1"/>
              </a:solidFill>
              <a:latin typeface="Times New Roman" panose="02020603050405020304" pitchFamily="18" charset="0"/>
              <a:cs typeface="Times New Roman" panose="02020603050405020304" pitchFamily="18" charset="0"/>
            </a:rPr>
            <a:t>Tree-based model</a:t>
          </a:r>
        </a:p>
      </dsp:txBody>
      <dsp:txXfrm>
        <a:off x="152115" y="22542"/>
        <a:ext cx="2371779" cy="724561"/>
      </dsp:txXfrm>
    </dsp:sp>
    <dsp:sp modelId="{7E199EC8-2941-CA44-886C-A156E8B0ECBC}">
      <dsp:nvSpPr>
        <dsp:cNvPr id="0" name=""/>
        <dsp:cNvSpPr/>
      </dsp:nvSpPr>
      <dsp:spPr>
        <a:xfrm>
          <a:off x="371259" y="769645"/>
          <a:ext cx="364903" cy="502501"/>
        </a:xfrm>
        <a:custGeom>
          <a:avLst/>
          <a:gdLst/>
          <a:ahLst/>
          <a:cxnLst/>
          <a:rect l="0" t="0" r="0" b="0"/>
          <a:pathLst>
            <a:path>
              <a:moveTo>
                <a:pt x="0" y="0"/>
              </a:moveTo>
              <a:lnTo>
                <a:pt x="0" y="502501"/>
              </a:lnTo>
              <a:lnTo>
                <a:pt x="364903" y="50250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12952CA-AC38-6642-960E-34E37BB28993}">
      <dsp:nvSpPr>
        <dsp:cNvPr id="0" name=""/>
        <dsp:cNvSpPr/>
      </dsp:nvSpPr>
      <dsp:spPr>
        <a:xfrm>
          <a:off x="736163" y="937608"/>
          <a:ext cx="1768106" cy="66907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Times New Roman" panose="02020603050405020304" pitchFamily="18" charset="0"/>
              <a:cs typeface="Times New Roman" panose="02020603050405020304" pitchFamily="18" charset="0"/>
            </a:rPr>
            <a:t>Random forest</a:t>
          </a:r>
        </a:p>
      </dsp:txBody>
      <dsp:txXfrm>
        <a:off x="755760" y="957205"/>
        <a:ext cx="1728912" cy="629882"/>
      </dsp:txXfrm>
    </dsp:sp>
    <dsp:sp modelId="{EB46A748-8257-9B41-B8A9-12AFE79A0654}">
      <dsp:nvSpPr>
        <dsp:cNvPr id="0" name=""/>
        <dsp:cNvSpPr/>
      </dsp:nvSpPr>
      <dsp:spPr>
        <a:xfrm>
          <a:off x="371259" y="769645"/>
          <a:ext cx="364903" cy="1338846"/>
        </a:xfrm>
        <a:custGeom>
          <a:avLst/>
          <a:gdLst/>
          <a:ahLst/>
          <a:cxnLst/>
          <a:rect l="0" t="0" r="0" b="0"/>
          <a:pathLst>
            <a:path>
              <a:moveTo>
                <a:pt x="0" y="0"/>
              </a:moveTo>
              <a:lnTo>
                <a:pt x="0" y="1338846"/>
              </a:lnTo>
              <a:lnTo>
                <a:pt x="364903" y="13388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DA5FBA3-F1D6-5241-86D2-5F5C8BB52F0A}">
      <dsp:nvSpPr>
        <dsp:cNvPr id="0" name=""/>
        <dsp:cNvSpPr/>
      </dsp:nvSpPr>
      <dsp:spPr>
        <a:xfrm>
          <a:off x="736163" y="1773953"/>
          <a:ext cx="1768106" cy="669076"/>
        </a:xfrm>
        <a:prstGeom prst="roundRect">
          <a:avLst>
            <a:gd name="adj" fmla="val 10000"/>
          </a:avLst>
        </a:prstGeom>
        <a:no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sz="1400" i="0" kern="1200" dirty="0">
              <a:latin typeface="Times New Roman" panose="02020603050405020304" pitchFamily="18" charset="0"/>
              <a:cs typeface="Times New Roman" panose="02020603050405020304" pitchFamily="18" charset="0"/>
            </a:rPr>
            <a:t>Bagging(</a:t>
          </a:r>
          <a:r>
            <a:rPr lang="en-US" sz="1400" b="0" i="0" kern="1200" dirty="0">
              <a:latin typeface="Times New Roman" panose="02020603050405020304" pitchFamily="18" charset="0"/>
              <a:cs typeface="Times New Roman" panose="02020603050405020304" pitchFamily="18" charset="0"/>
            </a:rPr>
            <a:t>Bootstrap Aggregation</a:t>
          </a:r>
          <a:r>
            <a:rPr lang="en-US" sz="1400" i="0" kern="1200" dirty="0">
              <a:latin typeface="Times New Roman" panose="02020603050405020304" pitchFamily="18" charset="0"/>
              <a:cs typeface="Times New Roman" panose="02020603050405020304" pitchFamily="18" charset="0"/>
            </a:rPr>
            <a:t>)</a:t>
          </a:r>
        </a:p>
      </dsp:txBody>
      <dsp:txXfrm>
        <a:off x="755760" y="1793550"/>
        <a:ext cx="1728912" cy="629882"/>
      </dsp:txXfrm>
    </dsp:sp>
    <dsp:sp modelId="{BC55153D-3044-6045-A696-779AF51422D0}">
      <dsp:nvSpPr>
        <dsp:cNvPr id="0" name=""/>
        <dsp:cNvSpPr/>
      </dsp:nvSpPr>
      <dsp:spPr>
        <a:xfrm>
          <a:off x="371259" y="769645"/>
          <a:ext cx="364903" cy="2175191"/>
        </a:xfrm>
        <a:custGeom>
          <a:avLst/>
          <a:gdLst/>
          <a:ahLst/>
          <a:cxnLst/>
          <a:rect l="0" t="0" r="0" b="0"/>
          <a:pathLst>
            <a:path>
              <a:moveTo>
                <a:pt x="0" y="0"/>
              </a:moveTo>
              <a:lnTo>
                <a:pt x="0" y="2175191"/>
              </a:lnTo>
              <a:lnTo>
                <a:pt x="364903" y="217519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BFC8F24-2F48-BC44-88BF-A6458B1AC736}">
      <dsp:nvSpPr>
        <dsp:cNvPr id="0" name=""/>
        <dsp:cNvSpPr/>
      </dsp:nvSpPr>
      <dsp:spPr>
        <a:xfrm>
          <a:off x="736163" y="2610298"/>
          <a:ext cx="1768106" cy="66907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sz="1400" kern="1200" dirty="0" err="1">
              <a:latin typeface="Times New Roman" panose="02020603050405020304" pitchFamily="18" charset="0"/>
              <a:cs typeface="Times New Roman" panose="02020603050405020304" pitchFamily="18" charset="0"/>
            </a:rPr>
            <a:t>CatBoosting</a:t>
          </a:r>
          <a:endParaRPr lang="en-US" sz="1400" kern="1200" dirty="0">
            <a:latin typeface="Times New Roman" panose="02020603050405020304" pitchFamily="18" charset="0"/>
            <a:cs typeface="Times New Roman" panose="02020603050405020304" pitchFamily="18" charset="0"/>
          </a:endParaRPr>
        </a:p>
      </dsp:txBody>
      <dsp:txXfrm>
        <a:off x="755760" y="2629895"/>
        <a:ext cx="1728912" cy="629882"/>
      </dsp:txXfrm>
    </dsp:sp>
    <dsp:sp modelId="{CDD4E599-3B4C-DB41-B1F8-674456548A3E}">
      <dsp:nvSpPr>
        <dsp:cNvPr id="0" name=""/>
        <dsp:cNvSpPr/>
      </dsp:nvSpPr>
      <dsp:spPr>
        <a:xfrm>
          <a:off x="3004192" y="0"/>
          <a:ext cx="2630312" cy="779273"/>
        </a:xfrm>
        <a:prstGeom prst="roundRect">
          <a:avLst>
            <a:gd name="adj" fmla="val 10000"/>
          </a:avLst>
        </a:prstGeom>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6350" cap="flat" cmpd="sng" algn="ctr">
          <a:solidFill>
            <a:schemeClr val="accent1"/>
          </a:solidFill>
          <a:prstDash val="solid"/>
          <a:miter lim="800000"/>
        </a:ln>
        <a:effectLst/>
      </dsp:spPr>
      <dsp:style>
        <a:lnRef idx="1">
          <a:schemeClr val="accent1"/>
        </a:lnRef>
        <a:fillRef idx="2">
          <a:schemeClr val="accent1"/>
        </a:fillRef>
        <a:effectRef idx="1">
          <a:schemeClr val="accent1"/>
        </a:effectRef>
        <a:fontRef idx="minor">
          <a:schemeClr val="dk1"/>
        </a:fontRef>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None/>
          </a:pPr>
          <a:r>
            <a:rPr lang="en-US" sz="1800" kern="1200" dirty="0">
              <a:solidFill>
                <a:schemeClr val="tx1"/>
              </a:solidFill>
              <a:latin typeface="Times New Roman" panose="02020603050405020304" pitchFamily="18" charset="0"/>
              <a:cs typeface="Times New Roman" panose="02020603050405020304" pitchFamily="18" charset="0"/>
            </a:rPr>
            <a:t>Classical models</a:t>
          </a:r>
        </a:p>
      </dsp:txBody>
      <dsp:txXfrm>
        <a:off x="3027016" y="22824"/>
        <a:ext cx="2584664" cy="733625"/>
      </dsp:txXfrm>
    </dsp:sp>
    <dsp:sp modelId="{3F6A5FB6-088D-7247-BCEC-1AF2F897A149}">
      <dsp:nvSpPr>
        <dsp:cNvPr id="0" name=""/>
        <dsp:cNvSpPr/>
      </dsp:nvSpPr>
      <dsp:spPr>
        <a:xfrm>
          <a:off x="3267223" y="779273"/>
          <a:ext cx="263031" cy="502501"/>
        </a:xfrm>
        <a:custGeom>
          <a:avLst/>
          <a:gdLst/>
          <a:ahLst/>
          <a:cxnLst/>
          <a:rect l="0" t="0" r="0" b="0"/>
          <a:pathLst>
            <a:path>
              <a:moveTo>
                <a:pt x="0" y="0"/>
              </a:moveTo>
              <a:lnTo>
                <a:pt x="0" y="502501"/>
              </a:lnTo>
              <a:lnTo>
                <a:pt x="263031" y="50250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88CC37E-3AA0-4D45-A71A-C10EE3949EE0}">
      <dsp:nvSpPr>
        <dsp:cNvPr id="0" name=""/>
        <dsp:cNvSpPr/>
      </dsp:nvSpPr>
      <dsp:spPr>
        <a:xfrm>
          <a:off x="3530255" y="947236"/>
          <a:ext cx="1070521" cy="66907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Times New Roman" panose="02020603050405020304" pitchFamily="18" charset="0"/>
              <a:cs typeface="Times New Roman" panose="02020603050405020304" pitchFamily="18" charset="0"/>
            </a:rPr>
            <a:t>Neural network</a:t>
          </a:r>
        </a:p>
      </dsp:txBody>
      <dsp:txXfrm>
        <a:off x="3549852" y="966833"/>
        <a:ext cx="1031327" cy="629882"/>
      </dsp:txXfrm>
    </dsp:sp>
    <dsp:sp modelId="{D4B78B39-9245-4048-A316-176408A92362}">
      <dsp:nvSpPr>
        <dsp:cNvPr id="0" name=""/>
        <dsp:cNvSpPr/>
      </dsp:nvSpPr>
      <dsp:spPr>
        <a:xfrm>
          <a:off x="3267223" y="779273"/>
          <a:ext cx="263031" cy="1338846"/>
        </a:xfrm>
        <a:custGeom>
          <a:avLst/>
          <a:gdLst/>
          <a:ahLst/>
          <a:cxnLst/>
          <a:rect l="0" t="0" r="0" b="0"/>
          <a:pathLst>
            <a:path>
              <a:moveTo>
                <a:pt x="0" y="0"/>
              </a:moveTo>
              <a:lnTo>
                <a:pt x="0" y="1338846"/>
              </a:lnTo>
              <a:lnTo>
                <a:pt x="263031" y="13388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1515679-BD45-6942-8ED0-2C74FA284B25}">
      <dsp:nvSpPr>
        <dsp:cNvPr id="0" name=""/>
        <dsp:cNvSpPr/>
      </dsp:nvSpPr>
      <dsp:spPr>
        <a:xfrm>
          <a:off x="3530255" y="1783581"/>
          <a:ext cx="1070521" cy="66907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Times New Roman" panose="02020603050405020304" pitchFamily="18" charset="0"/>
              <a:cs typeface="Times New Roman" panose="02020603050405020304" pitchFamily="18" charset="0"/>
            </a:rPr>
            <a:t>KNN</a:t>
          </a:r>
        </a:p>
      </dsp:txBody>
      <dsp:txXfrm>
        <a:off x="3549852" y="1803178"/>
        <a:ext cx="1031327" cy="629882"/>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1F6A2E-CD1C-4881-B186-46C14F159FC9}" type="datetimeFigureOut">
              <a:rPr lang="zh-CN" altLang="en-US" smtClean="0"/>
              <a:t>2021/10/23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BED370E-6325-4207-9F5C-59626978E792}" type="slidenum">
              <a:rPr lang="zh-CN" altLang="en-US" smtClean="0"/>
              <a:t>‹#›</a:t>
            </a:fld>
            <a:endParaRPr lang="zh-CN" altLang="en-US"/>
          </a:p>
        </p:txBody>
      </p:sp>
    </p:spTree>
    <p:extLst>
      <p:ext uri="{BB962C8B-B14F-4D97-AF65-F5344CB8AC3E}">
        <p14:creationId xmlns:p14="http://schemas.microsoft.com/office/powerpoint/2010/main" val="38935883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Hello, professor, the theme of our group is “bike sharing demand prediction”, and my name is </a:t>
            </a:r>
            <a:r>
              <a:rPr lang="en-US" altLang="zh-CN" dirty="0" err="1"/>
              <a:t>Qingguo</a:t>
            </a:r>
            <a:r>
              <a:rPr lang="en-US" altLang="zh-CN" dirty="0"/>
              <a:t>. my part is introduction of the project. </a:t>
            </a:r>
            <a:endParaRPr lang="zh-CN" altLang="en-US" dirty="0"/>
          </a:p>
        </p:txBody>
      </p:sp>
      <p:sp>
        <p:nvSpPr>
          <p:cNvPr id="4" name="灯片编号占位符 3"/>
          <p:cNvSpPr>
            <a:spLocks noGrp="1"/>
          </p:cNvSpPr>
          <p:nvPr>
            <p:ph type="sldNum" sz="quarter" idx="5"/>
          </p:nvPr>
        </p:nvSpPr>
        <p:spPr/>
        <p:txBody>
          <a:bodyPr/>
          <a:lstStyle/>
          <a:p>
            <a:fld id="{3BED370E-6325-4207-9F5C-59626978E792}" type="slidenum">
              <a:rPr lang="zh-CN" altLang="en-US" smtClean="0"/>
              <a:t>1</a:t>
            </a:fld>
            <a:endParaRPr lang="zh-CN" altLang="en-US"/>
          </a:p>
        </p:txBody>
      </p:sp>
    </p:spTree>
    <p:extLst>
      <p:ext uri="{BB962C8B-B14F-4D97-AF65-F5344CB8AC3E}">
        <p14:creationId xmlns:p14="http://schemas.microsoft.com/office/powerpoint/2010/main" val="21884310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So, let’s talk about the feature analysis, this is the holiday feature analysis and the season feature analysis</a:t>
            </a:r>
            <a:endParaRPr lang="zh-CN" altLang="en-US" dirty="0"/>
          </a:p>
        </p:txBody>
      </p:sp>
      <p:sp>
        <p:nvSpPr>
          <p:cNvPr id="4" name="灯片编号占位符 3"/>
          <p:cNvSpPr>
            <a:spLocks noGrp="1"/>
          </p:cNvSpPr>
          <p:nvPr>
            <p:ph type="sldNum" sz="quarter" idx="5"/>
          </p:nvPr>
        </p:nvSpPr>
        <p:spPr/>
        <p:txBody>
          <a:bodyPr/>
          <a:lstStyle/>
          <a:p>
            <a:fld id="{3BED370E-6325-4207-9F5C-59626978E792}" type="slidenum">
              <a:rPr lang="zh-CN" altLang="en-US" smtClean="0"/>
              <a:t>10</a:t>
            </a:fld>
            <a:endParaRPr lang="zh-CN" altLang="en-US"/>
          </a:p>
        </p:txBody>
      </p:sp>
    </p:spTree>
    <p:extLst>
      <p:ext uri="{BB962C8B-B14F-4D97-AF65-F5344CB8AC3E}">
        <p14:creationId xmlns:p14="http://schemas.microsoft.com/office/powerpoint/2010/main" val="40632744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This is the humidity feature analysis and the Windspeed Analysis</a:t>
            </a:r>
            <a:endParaRPr lang="zh-CN" altLang="en-US" dirty="0"/>
          </a:p>
        </p:txBody>
      </p:sp>
      <p:sp>
        <p:nvSpPr>
          <p:cNvPr id="4" name="灯片编号占位符 3"/>
          <p:cNvSpPr>
            <a:spLocks noGrp="1"/>
          </p:cNvSpPr>
          <p:nvPr>
            <p:ph type="sldNum" sz="quarter" idx="5"/>
          </p:nvPr>
        </p:nvSpPr>
        <p:spPr/>
        <p:txBody>
          <a:bodyPr/>
          <a:lstStyle/>
          <a:p>
            <a:fld id="{3BED370E-6325-4207-9F5C-59626978E792}" type="slidenum">
              <a:rPr lang="zh-CN" altLang="en-US" smtClean="0"/>
              <a:t>11</a:t>
            </a:fld>
            <a:endParaRPr lang="zh-CN" altLang="en-US"/>
          </a:p>
        </p:txBody>
      </p:sp>
    </p:spTree>
    <p:extLst>
      <p:ext uri="{BB962C8B-B14F-4D97-AF65-F5344CB8AC3E}">
        <p14:creationId xmlns:p14="http://schemas.microsoft.com/office/powerpoint/2010/main" val="15569318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And this is the </a:t>
            </a:r>
            <a:r>
              <a:rPr lang="en-US" altLang="zh-CN"/>
              <a:t>weather feature analysis</a:t>
            </a:r>
            <a:endParaRPr lang="zh-CN" altLang="en-US" dirty="0"/>
          </a:p>
        </p:txBody>
      </p:sp>
      <p:sp>
        <p:nvSpPr>
          <p:cNvPr id="4" name="灯片编号占位符 3"/>
          <p:cNvSpPr>
            <a:spLocks noGrp="1"/>
          </p:cNvSpPr>
          <p:nvPr>
            <p:ph type="sldNum" sz="quarter" idx="5"/>
          </p:nvPr>
        </p:nvSpPr>
        <p:spPr/>
        <p:txBody>
          <a:bodyPr/>
          <a:lstStyle/>
          <a:p>
            <a:fld id="{3BED370E-6325-4207-9F5C-59626978E792}" type="slidenum">
              <a:rPr lang="zh-CN" altLang="en-US" smtClean="0"/>
              <a:t>12</a:t>
            </a:fld>
            <a:endParaRPr lang="zh-CN" altLang="en-US"/>
          </a:p>
        </p:txBody>
      </p:sp>
    </p:spTree>
    <p:extLst>
      <p:ext uri="{BB962C8B-B14F-4D97-AF65-F5344CB8AC3E}">
        <p14:creationId xmlns:p14="http://schemas.microsoft.com/office/powerpoint/2010/main" val="15475846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BED370E-6325-4207-9F5C-59626978E792}" type="slidenum">
              <a:rPr lang="zh-CN" altLang="en-US" smtClean="0"/>
              <a:t>13</a:t>
            </a:fld>
            <a:endParaRPr lang="zh-CN" altLang="en-US"/>
          </a:p>
        </p:txBody>
      </p:sp>
    </p:spTree>
    <p:extLst>
      <p:ext uri="{BB962C8B-B14F-4D97-AF65-F5344CB8AC3E}">
        <p14:creationId xmlns:p14="http://schemas.microsoft.com/office/powerpoint/2010/main" val="1315142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About our model</a:t>
            </a:r>
            <a:endParaRPr lang="zh-CN" altLang="en-US" dirty="0"/>
          </a:p>
        </p:txBody>
      </p:sp>
      <p:sp>
        <p:nvSpPr>
          <p:cNvPr id="4" name="灯片编号占位符 3"/>
          <p:cNvSpPr>
            <a:spLocks noGrp="1"/>
          </p:cNvSpPr>
          <p:nvPr>
            <p:ph type="sldNum" sz="quarter" idx="5"/>
          </p:nvPr>
        </p:nvSpPr>
        <p:spPr/>
        <p:txBody>
          <a:bodyPr/>
          <a:lstStyle/>
          <a:p>
            <a:fld id="{3BED370E-6325-4207-9F5C-59626978E792}" type="slidenum">
              <a:rPr lang="zh-CN" altLang="en-US" smtClean="0"/>
              <a:t>14</a:t>
            </a:fld>
            <a:endParaRPr lang="zh-CN" altLang="en-US"/>
          </a:p>
        </p:txBody>
      </p:sp>
    </p:spTree>
    <p:extLst>
      <p:ext uri="{BB962C8B-B14F-4D97-AF65-F5344CB8AC3E}">
        <p14:creationId xmlns:p14="http://schemas.microsoft.com/office/powerpoint/2010/main" val="16166762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In this section, the result comparison are shown in the picture. Among all the regressors, we are surprised by the fact that random forest model is the best. The reason why bagging is better than boosting is that in this relatively simple case, boosting result in an over-fitting problem by adapting more complex model while bagging may solve over-fitting problem.</a:t>
            </a:r>
          </a:p>
          <a:p>
            <a:endParaRPr lang="en-US" altLang="zh-CN" dirty="0"/>
          </a:p>
          <a:p>
            <a:r>
              <a:rPr lang="en-US" altLang="zh-CN" dirty="0"/>
              <a:t> Finally, we reach to a interesting finding. We have learned that there is no need to do scaling and one-hot encoding before training the tree-based model and neural network request to get this two prepossessing before training. However, KNN is also sensitive to this two operation. And u can see KNN is better with one-hot simply because it is more easy for it to calculate distance through one-hot encoding.</a:t>
            </a:r>
            <a:endParaRPr lang="zh-CN" altLang="en-US" dirty="0"/>
          </a:p>
        </p:txBody>
      </p:sp>
      <p:sp>
        <p:nvSpPr>
          <p:cNvPr id="4" name="灯片编号占位符 3"/>
          <p:cNvSpPr>
            <a:spLocks noGrp="1"/>
          </p:cNvSpPr>
          <p:nvPr>
            <p:ph type="sldNum" sz="quarter" idx="5"/>
          </p:nvPr>
        </p:nvSpPr>
        <p:spPr/>
        <p:txBody>
          <a:bodyPr/>
          <a:lstStyle/>
          <a:p>
            <a:fld id="{45A8D7C9-47E3-458D-BDAB-D639AD6327F5}" type="slidenum">
              <a:rPr lang="zh-CN" altLang="en-US" smtClean="0"/>
              <a:t>16</a:t>
            </a:fld>
            <a:endParaRPr lang="zh-CN" altLang="en-US"/>
          </a:p>
        </p:txBody>
      </p:sp>
    </p:spTree>
    <p:extLst>
      <p:ext uri="{BB962C8B-B14F-4D97-AF65-F5344CB8AC3E}">
        <p14:creationId xmlns:p14="http://schemas.microsoft.com/office/powerpoint/2010/main" val="31086773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These two pictures show the importance of the random forest model. Left hand side shows the feature without one-hot encoding while right hand side shows feature with one-hot. </a:t>
            </a:r>
          </a:p>
          <a:p>
            <a:r>
              <a:rPr lang="en-US" altLang="zh-CN" dirty="0"/>
              <a:t>Both pictures show that we should focus more on time such as (hour, </a:t>
            </a:r>
            <a:r>
              <a:rPr lang="en-US" altLang="zh-CN" dirty="0" err="1"/>
              <a:t>workingday</a:t>
            </a:r>
            <a:r>
              <a:rPr lang="en-US" altLang="zh-CN" dirty="0"/>
              <a:t> or year), since the demand for sharing bike is strongly correlate with those commuters.</a:t>
            </a:r>
          </a:p>
          <a:p>
            <a:r>
              <a:rPr lang="en-US" altLang="zh-CN" dirty="0"/>
              <a:t>Also </a:t>
            </a:r>
            <a:r>
              <a:rPr lang="en-US" altLang="zh-CN" dirty="0" err="1"/>
              <a:t>atemp</a:t>
            </a:r>
            <a:r>
              <a:rPr lang="en-US" altLang="zh-CN" dirty="0"/>
              <a:t> and weather do influence on the demand. Let’s see what we have learnt through the whole modeling process.</a:t>
            </a:r>
            <a:endParaRPr lang="zh-CN" altLang="en-US" dirty="0"/>
          </a:p>
        </p:txBody>
      </p:sp>
      <p:sp>
        <p:nvSpPr>
          <p:cNvPr id="4" name="灯片编号占位符 3"/>
          <p:cNvSpPr>
            <a:spLocks noGrp="1"/>
          </p:cNvSpPr>
          <p:nvPr>
            <p:ph type="sldNum" sz="quarter" idx="5"/>
          </p:nvPr>
        </p:nvSpPr>
        <p:spPr/>
        <p:txBody>
          <a:bodyPr/>
          <a:lstStyle/>
          <a:p>
            <a:fld id="{45A8D7C9-47E3-458D-BDAB-D639AD6327F5}" type="slidenum">
              <a:rPr lang="zh-CN" altLang="en-US" smtClean="0"/>
              <a:t>17</a:t>
            </a:fld>
            <a:endParaRPr lang="zh-CN" altLang="en-US"/>
          </a:p>
        </p:txBody>
      </p:sp>
    </p:spTree>
    <p:extLst>
      <p:ext uri="{BB962C8B-B14F-4D97-AF65-F5344CB8AC3E}">
        <p14:creationId xmlns:p14="http://schemas.microsoft.com/office/powerpoint/2010/main" val="26881366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342900" indent="-342900" algn="l">
              <a:buFont typeface="Arial" panose="020B0604020202020204" pitchFamily="34" charset="0"/>
              <a:buChar char="•"/>
            </a:pPr>
            <a:r>
              <a:rPr lang="en-US" altLang="zh-CN" sz="1200" i="0" dirty="0">
                <a:effectLst/>
                <a:latin typeface="Times New Roman" panose="02020603050405020304" pitchFamily="18" charset="0"/>
                <a:cs typeface="Times New Roman" panose="02020603050405020304" pitchFamily="18" charset="0"/>
              </a:rPr>
              <a:t>Daily usage keeps raising.</a:t>
            </a:r>
          </a:p>
          <a:p>
            <a:pPr marL="342900" indent="-342900">
              <a:buFont typeface="Arial" panose="020B0604020202020204" pitchFamily="34" charset="0"/>
              <a:buChar char="•"/>
            </a:pPr>
            <a:r>
              <a:rPr lang="en-US" altLang="zh-CN" sz="1200" i="0" dirty="0">
                <a:effectLst/>
                <a:latin typeface="Times New Roman" panose="02020603050405020304" pitchFamily="18" charset="0"/>
                <a:cs typeface="Times New Roman" panose="02020603050405020304" pitchFamily="18" charset="0"/>
              </a:rPr>
              <a:t>The colder the month, the less people demands a bike. Spring marks the point of which the demand get hiking, the demand reaches its peak on summer, and the demand keeps declining till spring.</a:t>
            </a:r>
          </a:p>
          <a:p>
            <a:pPr marL="342900" indent="-342900" algn="l">
              <a:buFont typeface="Arial" panose="020B0604020202020204" pitchFamily="34" charset="0"/>
              <a:buChar char="•"/>
            </a:pPr>
            <a:r>
              <a:rPr lang="en-US" altLang="zh-CN" sz="1200" i="0" dirty="0">
                <a:effectLst/>
                <a:latin typeface="Times New Roman" panose="02020603050405020304" pitchFamily="18" charset="0"/>
                <a:cs typeface="Times New Roman" panose="02020603050405020304" pitchFamily="18" charset="0"/>
              </a:rPr>
              <a:t>From ‘</a:t>
            </a:r>
            <a:r>
              <a:rPr lang="en-US" altLang="zh-CN" sz="1200" i="0" dirty="0" err="1">
                <a:effectLst/>
                <a:latin typeface="Times New Roman" panose="02020603050405020304" pitchFamily="18" charset="0"/>
                <a:cs typeface="Times New Roman" panose="02020603050405020304" pitchFamily="18" charset="0"/>
              </a:rPr>
              <a:t>dayname</a:t>
            </a:r>
            <a:r>
              <a:rPr lang="en-US" altLang="zh-CN" sz="1200" i="0" dirty="0">
                <a:effectLst/>
                <a:latin typeface="Times New Roman" panose="02020603050405020304" pitchFamily="18" charset="0"/>
                <a:cs typeface="Times New Roman" panose="02020603050405020304" pitchFamily="18" charset="0"/>
              </a:rPr>
              <a:t>’ columns, we notice some fluctuation.</a:t>
            </a:r>
          </a:p>
          <a:p>
            <a:pPr marL="342900" indent="-342900" algn="l">
              <a:buFont typeface="Arial" panose="020B0604020202020204" pitchFamily="34" charset="0"/>
              <a:buChar char="•"/>
            </a:pPr>
            <a:r>
              <a:rPr lang="en-US" altLang="zh-CN" sz="1200" i="0" dirty="0">
                <a:effectLst/>
                <a:latin typeface="Times New Roman" panose="02020603050405020304" pitchFamily="18" charset="0"/>
                <a:cs typeface="Times New Roman" panose="02020603050405020304" pitchFamily="18" charset="0"/>
              </a:rPr>
              <a:t>There are two peaks each day on commuting hour.</a:t>
            </a:r>
          </a:p>
          <a:p>
            <a:endParaRPr lang="zh-CN" altLang="en-US" dirty="0"/>
          </a:p>
        </p:txBody>
      </p:sp>
      <p:sp>
        <p:nvSpPr>
          <p:cNvPr id="4" name="灯片编号占位符 3"/>
          <p:cNvSpPr>
            <a:spLocks noGrp="1"/>
          </p:cNvSpPr>
          <p:nvPr>
            <p:ph type="sldNum" sz="quarter" idx="5"/>
          </p:nvPr>
        </p:nvSpPr>
        <p:spPr/>
        <p:txBody>
          <a:bodyPr/>
          <a:lstStyle/>
          <a:p>
            <a:fld id="{3BED370E-6325-4207-9F5C-59626978E792}" type="slidenum">
              <a:rPr lang="zh-CN" altLang="en-US" smtClean="0"/>
              <a:t>18</a:t>
            </a:fld>
            <a:endParaRPr lang="zh-CN" altLang="en-US"/>
          </a:p>
        </p:txBody>
      </p:sp>
    </p:spTree>
    <p:extLst>
      <p:ext uri="{BB962C8B-B14F-4D97-AF65-F5344CB8AC3E}">
        <p14:creationId xmlns:p14="http://schemas.microsoft.com/office/powerpoint/2010/main" val="19502593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latin typeface="Times New Roman" panose="02020603050405020304" pitchFamily="18" charset="0"/>
                <a:cs typeface="Times New Roman" panose="02020603050405020304" pitchFamily="18" charset="0"/>
              </a:rPr>
              <a:t>On weekdays more people tend to rent bicycles around 7 AM-8 AM and 5 PM-6 PM. As we mentioned earlier this can be attributed to regular school and office commuters. The above pattern is not observed on "Saturday" and "Sunday". More people tend to rent bicycles between 10 AM and 4 PM.</a:t>
            </a:r>
            <a:endParaRPr lang="zh-CN" altLang="en-US" dirty="0"/>
          </a:p>
        </p:txBody>
      </p:sp>
      <p:sp>
        <p:nvSpPr>
          <p:cNvPr id="4" name="灯片编号占位符 3"/>
          <p:cNvSpPr>
            <a:spLocks noGrp="1"/>
          </p:cNvSpPr>
          <p:nvPr>
            <p:ph type="sldNum" sz="quarter" idx="5"/>
          </p:nvPr>
        </p:nvSpPr>
        <p:spPr/>
        <p:txBody>
          <a:bodyPr/>
          <a:lstStyle/>
          <a:p>
            <a:fld id="{45A8D7C9-47E3-458D-BDAB-D639AD6327F5}" type="slidenum">
              <a:rPr lang="zh-CN" altLang="en-US" smtClean="0"/>
              <a:t>19</a:t>
            </a:fld>
            <a:endParaRPr lang="zh-CN" altLang="en-US"/>
          </a:p>
        </p:txBody>
      </p:sp>
    </p:spTree>
    <p:extLst>
      <p:ext uri="{BB962C8B-B14F-4D97-AF65-F5344CB8AC3E}">
        <p14:creationId xmlns:p14="http://schemas.microsoft.com/office/powerpoint/2010/main" val="20246008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The bike sharing systems are very popular these years.  And currently, there are over 500 bike-sharing programs around the </a:t>
            </a:r>
            <a:r>
              <a:rPr kumimoji="1" lang="en-US" altLang="zh-CN" dirty="0" err="1"/>
              <a:t>world.Using</a:t>
            </a:r>
            <a:r>
              <a:rPr kumimoji="1" lang="en-US" altLang="zh-CN" dirty="0"/>
              <a:t> these systems, people are able to rent a bike from one location and return it to  different places as they needed.</a:t>
            </a:r>
            <a:endParaRPr kumimoji="1" lang="zh-CN" altLang="en-US" dirty="0"/>
          </a:p>
        </p:txBody>
      </p:sp>
      <p:sp>
        <p:nvSpPr>
          <p:cNvPr id="4" name="灯片编号占位符 3"/>
          <p:cNvSpPr>
            <a:spLocks noGrp="1"/>
          </p:cNvSpPr>
          <p:nvPr>
            <p:ph type="sldNum" sz="quarter" idx="5"/>
          </p:nvPr>
        </p:nvSpPr>
        <p:spPr/>
        <p:txBody>
          <a:bodyPr/>
          <a:lstStyle/>
          <a:p>
            <a:fld id="{6CA54AAE-6716-2945-AD15-0C5DFFE10470}" type="slidenum">
              <a:rPr kumimoji="1" lang="zh-CN" altLang="en-US" smtClean="0"/>
              <a:t>2</a:t>
            </a:fld>
            <a:endParaRPr kumimoji="1" lang="zh-CN" altLang="en-US"/>
          </a:p>
        </p:txBody>
      </p:sp>
    </p:spTree>
    <p:extLst>
      <p:ext uri="{BB962C8B-B14F-4D97-AF65-F5344CB8AC3E}">
        <p14:creationId xmlns:p14="http://schemas.microsoft.com/office/powerpoint/2010/main" val="28740988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In this project, we try to combine historical usage patterns with weather data in order to forecast bike rental demand in the Capital Bikeshare program in Washington, D.C. </a:t>
            </a:r>
            <a:endParaRPr kumimoji="1" lang="zh-CN" altLang="en-US" dirty="0"/>
          </a:p>
        </p:txBody>
      </p:sp>
      <p:sp>
        <p:nvSpPr>
          <p:cNvPr id="4" name="灯片编号占位符 3"/>
          <p:cNvSpPr>
            <a:spLocks noGrp="1"/>
          </p:cNvSpPr>
          <p:nvPr>
            <p:ph type="sldNum" sz="quarter" idx="5"/>
          </p:nvPr>
        </p:nvSpPr>
        <p:spPr/>
        <p:txBody>
          <a:bodyPr/>
          <a:lstStyle/>
          <a:p>
            <a:fld id="{6CA54AAE-6716-2945-AD15-0C5DFFE10470}" type="slidenum">
              <a:rPr kumimoji="1" lang="zh-CN" altLang="en-US" smtClean="0"/>
              <a:t>3</a:t>
            </a:fld>
            <a:endParaRPr kumimoji="1" lang="zh-CN" altLang="en-US"/>
          </a:p>
        </p:txBody>
      </p:sp>
    </p:spTree>
    <p:extLst>
      <p:ext uri="{BB962C8B-B14F-4D97-AF65-F5344CB8AC3E}">
        <p14:creationId xmlns:p14="http://schemas.microsoft.com/office/powerpoint/2010/main" val="34579399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There are 9 features in total, including 5 categorical features which are datetime, season, holiday, working day and weather and 4 continuous features which are temp, </a:t>
            </a:r>
            <a:r>
              <a:rPr lang="en-US" altLang="zh-CN" dirty="0" err="1"/>
              <a:t>atemp</a:t>
            </a:r>
            <a:r>
              <a:rPr lang="en-US" altLang="zh-CN" dirty="0"/>
              <a:t> which means feels like temperature in Celsius , humidity and windspeed . And there are around 11 thousand data records in the training file, 6 thousand data records in the test file.</a:t>
            </a:r>
          </a:p>
          <a:p>
            <a:r>
              <a:rPr lang="en-US" altLang="zh-CN" dirty="0"/>
              <a:t>Both train file and test file are complete in which requires no imputation process.</a:t>
            </a:r>
            <a:endParaRPr lang="zh-CN" altLang="en-US" dirty="0"/>
          </a:p>
        </p:txBody>
      </p:sp>
      <p:sp>
        <p:nvSpPr>
          <p:cNvPr id="4" name="灯片编号占位符 3"/>
          <p:cNvSpPr>
            <a:spLocks noGrp="1"/>
          </p:cNvSpPr>
          <p:nvPr>
            <p:ph type="sldNum" sz="quarter" idx="5"/>
          </p:nvPr>
        </p:nvSpPr>
        <p:spPr/>
        <p:txBody>
          <a:bodyPr/>
          <a:lstStyle/>
          <a:p>
            <a:fld id="{3BED370E-6325-4207-9F5C-59626978E792}" type="slidenum">
              <a:rPr lang="zh-CN" altLang="en-US" smtClean="0"/>
              <a:t>4</a:t>
            </a:fld>
            <a:endParaRPr lang="zh-CN" altLang="en-US"/>
          </a:p>
        </p:txBody>
      </p:sp>
    </p:spTree>
    <p:extLst>
      <p:ext uri="{BB962C8B-B14F-4D97-AF65-F5344CB8AC3E}">
        <p14:creationId xmlns:p14="http://schemas.microsoft.com/office/powerpoint/2010/main" val="40760368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dirty="0">
                <a:effectLst/>
                <a:latin typeface="Times New Roman" panose="02020603050405020304" pitchFamily="18" charset="0"/>
                <a:ea typeface="等线" panose="02010600030101010101" pitchFamily="2" charset="-122"/>
              </a:rPr>
              <a:t>First we will split the original datetime variable into 4 different variables, month, day, year, hour. But after checking the train and test set, which is already split. We cannot use the day to fit the model because the day of train set is from 1 to 20, and the day of test set is from 21 to 31.</a:t>
            </a:r>
            <a:endParaRPr lang="zh-CN" altLang="zh-CN" sz="1800" dirty="0">
              <a:effectLst/>
              <a:latin typeface="Times New Roman" panose="02020603050405020304" pitchFamily="18" charset="0"/>
              <a:ea typeface="等线" panose="02010600030101010101" pitchFamily="2" charset="-122"/>
            </a:endParaRPr>
          </a:p>
          <a:p>
            <a:endParaRPr lang="zh-CN" altLang="en-US" dirty="0"/>
          </a:p>
        </p:txBody>
      </p:sp>
      <p:sp>
        <p:nvSpPr>
          <p:cNvPr id="4" name="灯片编号占位符 3"/>
          <p:cNvSpPr>
            <a:spLocks noGrp="1"/>
          </p:cNvSpPr>
          <p:nvPr>
            <p:ph type="sldNum" sz="quarter" idx="5"/>
          </p:nvPr>
        </p:nvSpPr>
        <p:spPr/>
        <p:txBody>
          <a:bodyPr/>
          <a:lstStyle/>
          <a:p>
            <a:fld id="{3BED370E-6325-4207-9F5C-59626978E792}" type="slidenum">
              <a:rPr lang="zh-CN" altLang="en-US" smtClean="0"/>
              <a:t>5</a:t>
            </a:fld>
            <a:endParaRPr lang="zh-CN" altLang="en-US"/>
          </a:p>
        </p:txBody>
      </p:sp>
    </p:spTree>
    <p:extLst>
      <p:ext uri="{BB962C8B-B14F-4D97-AF65-F5344CB8AC3E}">
        <p14:creationId xmlns:p14="http://schemas.microsoft.com/office/powerpoint/2010/main" val="28236511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windColumns</a:t>
            </a:r>
            <a:r>
              <a:rPr lang="en-US" dirty="0"/>
              <a:t> = ["season","weather","humidity","month","temp","year","atemp","hour","woy"]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dirty="0">
                <a:effectLst/>
                <a:latin typeface="Times New Roman" panose="02020603050405020304" pitchFamily="18" charset="0"/>
                <a:ea typeface="等线" panose="02010600030101010101" pitchFamily="2" charset="-122"/>
              </a:rPr>
              <a:t>Another interesting thing is that there are a lot of zeros of the windspeed, which also make this variable’s change over time not smooth. So we will consider them missing value and try to fit a random forest model to predict new values to replace them. And the change over time would be smooth. And the variables we use to fit is ……</a:t>
            </a:r>
            <a:endParaRPr lang="zh-CN" altLang="zh-CN" sz="1800" dirty="0">
              <a:effectLst/>
              <a:latin typeface="Times New Roman" panose="02020603050405020304" pitchFamily="18" charset="0"/>
              <a:ea typeface="等线" panose="02010600030101010101" pitchFamily="2" charset="-122"/>
            </a:endParaRPr>
          </a:p>
          <a:p>
            <a:endParaRPr lang="en-US" dirty="0"/>
          </a:p>
        </p:txBody>
      </p:sp>
      <p:sp>
        <p:nvSpPr>
          <p:cNvPr id="4" name="Slide Number Placeholder 3"/>
          <p:cNvSpPr>
            <a:spLocks noGrp="1"/>
          </p:cNvSpPr>
          <p:nvPr>
            <p:ph type="sldNum" sz="quarter" idx="5"/>
          </p:nvPr>
        </p:nvSpPr>
        <p:spPr/>
        <p:txBody>
          <a:bodyPr/>
          <a:lstStyle/>
          <a:p>
            <a:fld id="{57F0B846-54DC-4F02-8D65-71DB84A691E7}" type="slidenum">
              <a:rPr lang="en-US" smtClean="0"/>
              <a:t>6</a:t>
            </a:fld>
            <a:endParaRPr lang="en-US"/>
          </a:p>
        </p:txBody>
      </p:sp>
    </p:spTree>
    <p:extLst>
      <p:ext uri="{BB962C8B-B14F-4D97-AF65-F5344CB8AC3E}">
        <p14:creationId xmlns:p14="http://schemas.microsoft.com/office/powerpoint/2010/main" val="5465743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windColumns</a:t>
            </a:r>
            <a:r>
              <a:rPr lang="en-US" dirty="0"/>
              <a:t> = ["season","weather","humidity","month","temp","year","atemp","hour","woy"]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dirty="0">
                <a:effectLst/>
                <a:latin typeface="Times New Roman" panose="02020603050405020304" pitchFamily="18" charset="0"/>
                <a:ea typeface="等线" panose="02010600030101010101" pitchFamily="2" charset="-122"/>
              </a:rPr>
              <a:t>That is the histogram before and after the model prediction, we can see there are a lot of zeros in first one. After fitting, there is no longer zeros and remain the main distribution.</a:t>
            </a:r>
            <a:endParaRPr lang="zh-CN" altLang="zh-CN" sz="1800" dirty="0">
              <a:effectLst/>
              <a:latin typeface="Times New Roman" panose="02020603050405020304" pitchFamily="18" charset="0"/>
              <a:ea typeface="等线" panose="02010600030101010101" pitchFamily="2" charset="-122"/>
            </a:endParaRPr>
          </a:p>
          <a:p>
            <a:endParaRPr lang="en-US" dirty="0"/>
          </a:p>
        </p:txBody>
      </p:sp>
      <p:sp>
        <p:nvSpPr>
          <p:cNvPr id="4" name="Slide Number Placeholder 3"/>
          <p:cNvSpPr>
            <a:spLocks noGrp="1"/>
          </p:cNvSpPr>
          <p:nvPr>
            <p:ph type="sldNum" sz="quarter" idx="5"/>
          </p:nvPr>
        </p:nvSpPr>
        <p:spPr/>
        <p:txBody>
          <a:bodyPr/>
          <a:lstStyle/>
          <a:p>
            <a:fld id="{57F0B846-54DC-4F02-8D65-71DB84A691E7}" type="slidenum">
              <a:rPr lang="en-US" smtClean="0"/>
              <a:t>7</a:t>
            </a:fld>
            <a:endParaRPr lang="en-US"/>
          </a:p>
        </p:txBody>
      </p:sp>
    </p:spTree>
    <p:extLst>
      <p:ext uri="{BB962C8B-B14F-4D97-AF65-F5344CB8AC3E}">
        <p14:creationId xmlns:p14="http://schemas.microsoft.com/office/powerpoint/2010/main" val="20387038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dirty="0">
                <a:effectLst/>
                <a:latin typeface="Times New Roman" panose="02020603050405020304" pitchFamily="18" charset="0"/>
                <a:ea typeface="等线" panose="02010600030101010101" pitchFamily="2" charset="-122"/>
              </a:rPr>
              <a:t>Then it is the feature selection part. We are to exclude some highly correlated variable, which can improve the performance of some models. For example. We will exclude these two in the later model fitting part.</a:t>
            </a:r>
            <a:endParaRPr lang="zh-CN" altLang="zh-CN" sz="1800" dirty="0">
              <a:effectLst/>
              <a:latin typeface="Times New Roman" panose="02020603050405020304" pitchFamily="18" charset="0"/>
              <a:ea typeface="等线" panose="02010600030101010101" pitchFamily="2" charset="-122"/>
            </a:endParaRPr>
          </a:p>
          <a:p>
            <a:endParaRPr lang="en-US" dirty="0"/>
          </a:p>
        </p:txBody>
      </p:sp>
      <p:sp>
        <p:nvSpPr>
          <p:cNvPr id="4" name="Slide Number Placeholder 3"/>
          <p:cNvSpPr>
            <a:spLocks noGrp="1"/>
          </p:cNvSpPr>
          <p:nvPr>
            <p:ph type="sldNum" sz="quarter" idx="5"/>
          </p:nvPr>
        </p:nvSpPr>
        <p:spPr/>
        <p:txBody>
          <a:bodyPr/>
          <a:lstStyle/>
          <a:p>
            <a:fld id="{57F0B846-54DC-4F02-8D65-71DB84A691E7}" type="slidenum">
              <a:rPr lang="en-US" smtClean="0"/>
              <a:t>8</a:t>
            </a:fld>
            <a:endParaRPr lang="en-US"/>
          </a:p>
        </p:txBody>
      </p:sp>
    </p:spTree>
    <p:extLst>
      <p:ext uri="{BB962C8B-B14F-4D97-AF65-F5344CB8AC3E}">
        <p14:creationId xmlns:p14="http://schemas.microsoft.com/office/powerpoint/2010/main" val="1754565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dirty="0">
                <a:effectLst/>
                <a:latin typeface="Times New Roman" panose="02020603050405020304" pitchFamily="18" charset="0"/>
                <a:ea typeface="等线" panose="02010600030101010101" pitchFamily="2" charset="-122"/>
              </a:rPr>
              <a:t>We also do some scaling and encoding in order to improve some models’ performance. That all about the preprocessing part.</a:t>
            </a:r>
            <a:endParaRPr lang="zh-CN" altLang="zh-CN" sz="1800" dirty="0">
              <a:effectLst/>
              <a:latin typeface="Times New Roman" panose="02020603050405020304" pitchFamily="18" charset="0"/>
              <a:ea typeface="等线" panose="02010600030101010101" pitchFamily="2" charset="-122"/>
            </a:endParaRPr>
          </a:p>
          <a:p>
            <a:endParaRPr lang="zh-CN" altLang="en-US" dirty="0"/>
          </a:p>
        </p:txBody>
      </p:sp>
      <p:sp>
        <p:nvSpPr>
          <p:cNvPr id="4" name="灯片编号占位符 3"/>
          <p:cNvSpPr>
            <a:spLocks noGrp="1"/>
          </p:cNvSpPr>
          <p:nvPr>
            <p:ph type="sldNum" sz="quarter" idx="5"/>
          </p:nvPr>
        </p:nvSpPr>
        <p:spPr/>
        <p:txBody>
          <a:bodyPr/>
          <a:lstStyle/>
          <a:p>
            <a:fld id="{3BED370E-6325-4207-9F5C-59626978E792}" type="slidenum">
              <a:rPr lang="zh-CN" altLang="en-US" smtClean="0"/>
              <a:t>9</a:t>
            </a:fld>
            <a:endParaRPr lang="zh-CN" altLang="en-US"/>
          </a:p>
        </p:txBody>
      </p:sp>
    </p:spTree>
    <p:extLst>
      <p:ext uri="{BB962C8B-B14F-4D97-AF65-F5344CB8AC3E}">
        <p14:creationId xmlns:p14="http://schemas.microsoft.com/office/powerpoint/2010/main" val="36612329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E2A2D03-2262-4D44-BBED-32B2E5B76F76}"/>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C14CE213-C124-4CB3-8C1E-7B7F46031A4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DA3FCE41-F197-4762-83F1-9726C0CA7047}"/>
              </a:ext>
            </a:extLst>
          </p:cNvPr>
          <p:cNvSpPr>
            <a:spLocks noGrp="1"/>
          </p:cNvSpPr>
          <p:nvPr>
            <p:ph type="dt" sz="half" idx="10"/>
          </p:nvPr>
        </p:nvSpPr>
        <p:spPr/>
        <p:txBody>
          <a:bodyPr/>
          <a:lstStyle/>
          <a:p>
            <a:fld id="{1B8333C2-9949-4E60-AA35-36C47CA3A8B0}" type="datetimeFigureOut">
              <a:rPr lang="zh-CN" altLang="en-US" smtClean="0"/>
              <a:t>2021/10/23</a:t>
            </a:fld>
            <a:endParaRPr lang="zh-CN" altLang="en-US"/>
          </a:p>
        </p:txBody>
      </p:sp>
      <p:sp>
        <p:nvSpPr>
          <p:cNvPr id="5" name="页脚占位符 4">
            <a:extLst>
              <a:ext uri="{FF2B5EF4-FFF2-40B4-BE49-F238E27FC236}">
                <a16:creationId xmlns:a16="http://schemas.microsoft.com/office/drawing/2014/main" id="{F70D0053-4C14-4E75-8BC1-04B336DB334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FCFB5D5-DF8D-42F6-9CED-272D47F1B273}"/>
              </a:ext>
            </a:extLst>
          </p:cNvPr>
          <p:cNvSpPr>
            <a:spLocks noGrp="1"/>
          </p:cNvSpPr>
          <p:nvPr>
            <p:ph type="sldNum" sz="quarter" idx="12"/>
          </p:nvPr>
        </p:nvSpPr>
        <p:spPr/>
        <p:txBody>
          <a:bodyPr/>
          <a:lstStyle/>
          <a:p>
            <a:fld id="{EEE05EF3-225F-4840-BA1D-44688AEAA201}" type="slidenum">
              <a:rPr lang="zh-CN" altLang="en-US" smtClean="0"/>
              <a:t>‹#›</a:t>
            </a:fld>
            <a:endParaRPr lang="zh-CN" altLang="en-US"/>
          </a:p>
        </p:txBody>
      </p:sp>
    </p:spTree>
    <p:extLst>
      <p:ext uri="{BB962C8B-B14F-4D97-AF65-F5344CB8AC3E}">
        <p14:creationId xmlns:p14="http://schemas.microsoft.com/office/powerpoint/2010/main" val="33169082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A239F8-E1D0-4CF8-AFBC-DDEBE5F3FFE3}"/>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6344045F-4CC2-4D3F-822A-DE95377E5580}"/>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F6DACE05-F6CA-4B92-A352-4D4C966A53EA}"/>
              </a:ext>
            </a:extLst>
          </p:cNvPr>
          <p:cNvSpPr>
            <a:spLocks noGrp="1"/>
          </p:cNvSpPr>
          <p:nvPr>
            <p:ph type="dt" sz="half" idx="10"/>
          </p:nvPr>
        </p:nvSpPr>
        <p:spPr/>
        <p:txBody>
          <a:bodyPr/>
          <a:lstStyle/>
          <a:p>
            <a:fld id="{1B8333C2-9949-4E60-AA35-36C47CA3A8B0}" type="datetimeFigureOut">
              <a:rPr lang="zh-CN" altLang="en-US" smtClean="0"/>
              <a:t>2021/10/23</a:t>
            </a:fld>
            <a:endParaRPr lang="zh-CN" altLang="en-US"/>
          </a:p>
        </p:txBody>
      </p:sp>
      <p:sp>
        <p:nvSpPr>
          <p:cNvPr id="5" name="页脚占位符 4">
            <a:extLst>
              <a:ext uri="{FF2B5EF4-FFF2-40B4-BE49-F238E27FC236}">
                <a16:creationId xmlns:a16="http://schemas.microsoft.com/office/drawing/2014/main" id="{FC2DF74B-0AB5-477C-9AC4-19BF039B90F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6242F56-1CA7-4BDB-9F82-CA07A95ED223}"/>
              </a:ext>
            </a:extLst>
          </p:cNvPr>
          <p:cNvSpPr>
            <a:spLocks noGrp="1"/>
          </p:cNvSpPr>
          <p:nvPr>
            <p:ph type="sldNum" sz="quarter" idx="12"/>
          </p:nvPr>
        </p:nvSpPr>
        <p:spPr/>
        <p:txBody>
          <a:bodyPr/>
          <a:lstStyle/>
          <a:p>
            <a:fld id="{EEE05EF3-225F-4840-BA1D-44688AEAA201}" type="slidenum">
              <a:rPr lang="zh-CN" altLang="en-US" smtClean="0"/>
              <a:t>‹#›</a:t>
            </a:fld>
            <a:endParaRPr lang="zh-CN" altLang="en-US"/>
          </a:p>
        </p:txBody>
      </p:sp>
    </p:spTree>
    <p:extLst>
      <p:ext uri="{BB962C8B-B14F-4D97-AF65-F5344CB8AC3E}">
        <p14:creationId xmlns:p14="http://schemas.microsoft.com/office/powerpoint/2010/main" val="29225303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D7B98F1B-AD24-417D-8048-D23F049427D9}"/>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6F5B9A19-E20D-4B4E-9D69-59A60A9C705A}"/>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284D2CC9-E7EF-4DC6-A510-BF5A6194F6A8}"/>
              </a:ext>
            </a:extLst>
          </p:cNvPr>
          <p:cNvSpPr>
            <a:spLocks noGrp="1"/>
          </p:cNvSpPr>
          <p:nvPr>
            <p:ph type="dt" sz="half" idx="10"/>
          </p:nvPr>
        </p:nvSpPr>
        <p:spPr/>
        <p:txBody>
          <a:bodyPr/>
          <a:lstStyle/>
          <a:p>
            <a:fld id="{1B8333C2-9949-4E60-AA35-36C47CA3A8B0}" type="datetimeFigureOut">
              <a:rPr lang="zh-CN" altLang="en-US" smtClean="0"/>
              <a:t>2021/10/23</a:t>
            </a:fld>
            <a:endParaRPr lang="zh-CN" altLang="en-US"/>
          </a:p>
        </p:txBody>
      </p:sp>
      <p:sp>
        <p:nvSpPr>
          <p:cNvPr id="5" name="页脚占位符 4">
            <a:extLst>
              <a:ext uri="{FF2B5EF4-FFF2-40B4-BE49-F238E27FC236}">
                <a16:creationId xmlns:a16="http://schemas.microsoft.com/office/drawing/2014/main" id="{F7D63B66-AFFC-439B-81C6-E484DA2A840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E2DE347-98DD-4C03-8F50-26B725F64F5A}"/>
              </a:ext>
            </a:extLst>
          </p:cNvPr>
          <p:cNvSpPr>
            <a:spLocks noGrp="1"/>
          </p:cNvSpPr>
          <p:nvPr>
            <p:ph type="sldNum" sz="quarter" idx="12"/>
          </p:nvPr>
        </p:nvSpPr>
        <p:spPr/>
        <p:txBody>
          <a:bodyPr/>
          <a:lstStyle/>
          <a:p>
            <a:fld id="{EEE05EF3-225F-4840-BA1D-44688AEAA201}" type="slidenum">
              <a:rPr lang="zh-CN" altLang="en-US" smtClean="0"/>
              <a:t>‹#›</a:t>
            </a:fld>
            <a:endParaRPr lang="zh-CN" altLang="en-US"/>
          </a:p>
        </p:txBody>
      </p:sp>
    </p:spTree>
    <p:extLst>
      <p:ext uri="{BB962C8B-B14F-4D97-AF65-F5344CB8AC3E}">
        <p14:creationId xmlns:p14="http://schemas.microsoft.com/office/powerpoint/2010/main" val="18373752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4B014D-93B6-EE43-A9F8-2887C1D5B2F5}"/>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E68DE3FB-35B4-B442-A1D0-11FAA06DB3E0}"/>
              </a:ext>
            </a:extLst>
          </p:cNvPr>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1EEAE2A0-2801-E248-A29C-E48E6FB3FE76}"/>
              </a:ext>
            </a:extLst>
          </p:cNvPr>
          <p:cNvSpPr>
            <a:spLocks noGrp="1"/>
          </p:cNvSpPr>
          <p:nvPr>
            <p:ph type="dt" sz="half" idx="10"/>
          </p:nvPr>
        </p:nvSpPr>
        <p:spPr/>
        <p:txBody>
          <a:bodyPr/>
          <a:lstStyle/>
          <a:p>
            <a:fld id="{A3F3F595-03EE-6143-B0E2-113F98F2BC72}" type="datetimeFigureOut">
              <a:rPr kumimoji="1" lang="zh-CN" altLang="en-US" smtClean="0"/>
              <a:t>2021/10/23</a:t>
            </a:fld>
            <a:endParaRPr kumimoji="1" lang="zh-CN" altLang="en-US"/>
          </a:p>
        </p:txBody>
      </p:sp>
      <p:sp>
        <p:nvSpPr>
          <p:cNvPr id="5" name="页脚占位符 4">
            <a:extLst>
              <a:ext uri="{FF2B5EF4-FFF2-40B4-BE49-F238E27FC236}">
                <a16:creationId xmlns:a16="http://schemas.microsoft.com/office/drawing/2014/main" id="{A7853612-3AA9-1F4F-8134-A515F7F13A6F}"/>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82AEC710-8DA3-1142-8772-220547179AA8}"/>
              </a:ext>
            </a:extLst>
          </p:cNvPr>
          <p:cNvSpPr>
            <a:spLocks noGrp="1"/>
          </p:cNvSpPr>
          <p:nvPr>
            <p:ph type="sldNum" sz="quarter" idx="12"/>
          </p:nvPr>
        </p:nvSpPr>
        <p:spPr/>
        <p:txBody>
          <a:bodyPr/>
          <a:lstStyle/>
          <a:p>
            <a:fld id="{0E706DD8-3C48-CD4C-B427-E6617599C106}" type="slidenum">
              <a:rPr kumimoji="1" lang="zh-CN" altLang="en-US" smtClean="0"/>
              <a:t>‹#›</a:t>
            </a:fld>
            <a:endParaRPr kumimoji="1" lang="zh-CN" altLang="en-US"/>
          </a:p>
        </p:txBody>
      </p:sp>
    </p:spTree>
    <p:extLst>
      <p:ext uri="{BB962C8B-B14F-4D97-AF65-F5344CB8AC3E}">
        <p14:creationId xmlns:p14="http://schemas.microsoft.com/office/powerpoint/2010/main" val="32985508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bg>
      <p:bgPr>
        <a:gradFill>
          <a:gsLst>
            <a:gs pos="0">
              <a:srgbClr val="2193B0"/>
            </a:gs>
            <a:gs pos="100000">
              <a:srgbClr val="21B154"/>
            </a:gs>
          </a:gsLst>
          <a:lin ang="0" scaled="1"/>
        </a:gradFill>
        <a:effectLst/>
      </p:bgPr>
    </p:bg>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3E9E258A-4A40-4CEE-9163-C9CDBD8AA9EA}"/>
              </a:ext>
            </a:extLst>
          </p:cNvPr>
          <p:cNvSpPr>
            <a:spLocks noGrp="1"/>
          </p:cNvSpPr>
          <p:nvPr>
            <p:ph type="dt" sz="half" idx="10"/>
          </p:nvPr>
        </p:nvSpPr>
        <p:spPr/>
        <p:txBody>
          <a:bodyPr/>
          <a:lstStyle/>
          <a:p>
            <a:fld id="{1B8333C2-9949-4E60-AA35-36C47CA3A8B0}" type="datetimeFigureOut">
              <a:rPr lang="zh-CN" altLang="en-US" smtClean="0"/>
              <a:t>2021/10/23</a:t>
            </a:fld>
            <a:endParaRPr lang="zh-CN" altLang="en-US"/>
          </a:p>
        </p:txBody>
      </p:sp>
      <p:sp>
        <p:nvSpPr>
          <p:cNvPr id="5" name="页脚占位符 4">
            <a:extLst>
              <a:ext uri="{FF2B5EF4-FFF2-40B4-BE49-F238E27FC236}">
                <a16:creationId xmlns:a16="http://schemas.microsoft.com/office/drawing/2014/main" id="{559B44BB-7563-4545-AA1E-F28FE6BB014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2202B8A-1E48-4D0A-A0A4-5DA3EA056BE7}"/>
              </a:ext>
            </a:extLst>
          </p:cNvPr>
          <p:cNvSpPr>
            <a:spLocks noGrp="1"/>
          </p:cNvSpPr>
          <p:nvPr>
            <p:ph type="sldNum" sz="quarter" idx="12"/>
          </p:nvPr>
        </p:nvSpPr>
        <p:spPr/>
        <p:txBody>
          <a:bodyPr/>
          <a:lstStyle/>
          <a:p>
            <a:fld id="{EEE05EF3-225F-4840-BA1D-44688AEAA201}" type="slidenum">
              <a:rPr lang="zh-CN" altLang="en-US" smtClean="0"/>
              <a:t>‹#›</a:t>
            </a:fld>
            <a:endParaRPr lang="zh-CN" altLang="en-US"/>
          </a:p>
        </p:txBody>
      </p:sp>
      <p:sp>
        <p:nvSpPr>
          <p:cNvPr id="9" name="圆角矩形 9">
            <a:extLst>
              <a:ext uri="{FF2B5EF4-FFF2-40B4-BE49-F238E27FC236}">
                <a16:creationId xmlns:a16="http://schemas.microsoft.com/office/drawing/2014/main" id="{C74BF414-A2F7-45C9-A887-B2BE45350C3C}"/>
              </a:ext>
            </a:extLst>
          </p:cNvPr>
          <p:cNvSpPr/>
          <p:nvPr userDrawn="1"/>
        </p:nvSpPr>
        <p:spPr>
          <a:xfrm>
            <a:off x="474269" y="503426"/>
            <a:ext cx="11243462" cy="5851149"/>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871098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bg>
      <p:bgPr>
        <a:solidFill>
          <a:schemeClr val="bg1"/>
        </a:solidFill>
        <a:effectLst/>
      </p:bgPr>
    </p:bg>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EBCA88E2-52EB-43D5-B796-51201443DF34}"/>
              </a:ext>
            </a:extLst>
          </p:cNvPr>
          <p:cNvSpPr>
            <a:spLocks noGrp="1"/>
          </p:cNvSpPr>
          <p:nvPr>
            <p:ph type="dt" sz="half" idx="10"/>
          </p:nvPr>
        </p:nvSpPr>
        <p:spPr/>
        <p:txBody>
          <a:bodyPr/>
          <a:lstStyle/>
          <a:p>
            <a:fld id="{1B8333C2-9949-4E60-AA35-36C47CA3A8B0}" type="datetimeFigureOut">
              <a:rPr lang="zh-CN" altLang="en-US" smtClean="0"/>
              <a:t>2021/10/23</a:t>
            </a:fld>
            <a:endParaRPr lang="zh-CN" altLang="en-US"/>
          </a:p>
        </p:txBody>
      </p:sp>
      <p:sp>
        <p:nvSpPr>
          <p:cNvPr id="5" name="页脚占位符 4">
            <a:extLst>
              <a:ext uri="{FF2B5EF4-FFF2-40B4-BE49-F238E27FC236}">
                <a16:creationId xmlns:a16="http://schemas.microsoft.com/office/drawing/2014/main" id="{CE870685-C0A3-40CB-A80B-F8D1690A7F8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E6614FF-0F3F-4037-BAC2-1807CDBF0B81}"/>
              </a:ext>
            </a:extLst>
          </p:cNvPr>
          <p:cNvSpPr>
            <a:spLocks noGrp="1"/>
          </p:cNvSpPr>
          <p:nvPr>
            <p:ph type="sldNum" sz="quarter" idx="12"/>
          </p:nvPr>
        </p:nvSpPr>
        <p:spPr/>
        <p:txBody>
          <a:bodyPr/>
          <a:lstStyle/>
          <a:p>
            <a:fld id="{EEE05EF3-225F-4840-BA1D-44688AEAA201}" type="slidenum">
              <a:rPr lang="zh-CN" altLang="en-US" smtClean="0"/>
              <a:t>‹#›</a:t>
            </a:fld>
            <a:endParaRPr lang="zh-CN" altLang="en-US"/>
          </a:p>
        </p:txBody>
      </p:sp>
      <p:sp>
        <p:nvSpPr>
          <p:cNvPr id="7" name="圆角矩形 9">
            <a:extLst>
              <a:ext uri="{FF2B5EF4-FFF2-40B4-BE49-F238E27FC236}">
                <a16:creationId xmlns:a16="http://schemas.microsoft.com/office/drawing/2014/main" id="{5146A5AB-E20F-45B3-80D2-9E8584D58F50}"/>
              </a:ext>
            </a:extLst>
          </p:cNvPr>
          <p:cNvSpPr/>
          <p:nvPr userDrawn="1"/>
        </p:nvSpPr>
        <p:spPr>
          <a:xfrm>
            <a:off x="349885" y="280670"/>
            <a:ext cx="11492230" cy="6296660"/>
          </a:xfrm>
          <a:prstGeom prst="rect">
            <a:avLst/>
          </a:prstGeom>
          <a:noFill/>
          <a:ln>
            <a:solidFill>
              <a:srgbClr val="355C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9698224D-9881-4ABE-A816-1B720102D6D3}"/>
              </a:ext>
            </a:extLst>
          </p:cNvPr>
          <p:cNvSpPr/>
          <p:nvPr userDrawn="1"/>
        </p:nvSpPr>
        <p:spPr>
          <a:xfrm>
            <a:off x="919843" y="278607"/>
            <a:ext cx="671513" cy="144000"/>
          </a:xfrm>
          <a:prstGeom prst="rect">
            <a:avLst/>
          </a:prstGeom>
          <a:solidFill>
            <a:srgbClr val="355C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946624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两栏内容">
    <p:bg>
      <p:bgPr>
        <a:solidFill>
          <a:srgbClr val="355C7D"/>
        </a:solidFill>
        <a:effectLst/>
      </p:bgPr>
    </p:bg>
    <p:spTree>
      <p:nvGrpSpPr>
        <p:cNvPr id="1" name=""/>
        <p:cNvGrpSpPr/>
        <p:nvPr/>
      </p:nvGrpSpPr>
      <p:grpSpPr>
        <a:xfrm>
          <a:off x="0" y="0"/>
          <a:ext cx="0" cy="0"/>
          <a:chOff x="0" y="0"/>
          <a:chExt cx="0" cy="0"/>
        </a:xfrm>
      </p:grpSpPr>
      <p:sp>
        <p:nvSpPr>
          <p:cNvPr id="5" name="日期占位符 4">
            <a:extLst>
              <a:ext uri="{FF2B5EF4-FFF2-40B4-BE49-F238E27FC236}">
                <a16:creationId xmlns:a16="http://schemas.microsoft.com/office/drawing/2014/main" id="{E592AB55-F367-4A86-BB8A-3AAF33BE68AE}"/>
              </a:ext>
            </a:extLst>
          </p:cNvPr>
          <p:cNvSpPr>
            <a:spLocks noGrp="1"/>
          </p:cNvSpPr>
          <p:nvPr>
            <p:ph type="dt" sz="half" idx="10"/>
          </p:nvPr>
        </p:nvSpPr>
        <p:spPr/>
        <p:txBody>
          <a:bodyPr/>
          <a:lstStyle/>
          <a:p>
            <a:fld id="{1B8333C2-9949-4E60-AA35-36C47CA3A8B0}" type="datetimeFigureOut">
              <a:rPr lang="zh-CN" altLang="en-US" smtClean="0"/>
              <a:t>2021/10/23</a:t>
            </a:fld>
            <a:endParaRPr lang="zh-CN" altLang="en-US"/>
          </a:p>
        </p:txBody>
      </p:sp>
      <p:sp>
        <p:nvSpPr>
          <p:cNvPr id="6" name="页脚占位符 5">
            <a:extLst>
              <a:ext uri="{FF2B5EF4-FFF2-40B4-BE49-F238E27FC236}">
                <a16:creationId xmlns:a16="http://schemas.microsoft.com/office/drawing/2014/main" id="{39F83839-B026-44F3-9B3B-25C9823C6F1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EDE661E-7D46-4800-9DF3-B8AFE1F8CDA2}"/>
              </a:ext>
            </a:extLst>
          </p:cNvPr>
          <p:cNvSpPr>
            <a:spLocks noGrp="1"/>
          </p:cNvSpPr>
          <p:nvPr>
            <p:ph type="sldNum" sz="quarter" idx="12"/>
          </p:nvPr>
        </p:nvSpPr>
        <p:spPr/>
        <p:txBody>
          <a:bodyPr/>
          <a:lstStyle/>
          <a:p>
            <a:fld id="{EEE05EF3-225F-4840-BA1D-44688AEAA201}" type="slidenum">
              <a:rPr lang="zh-CN" altLang="en-US" smtClean="0"/>
              <a:t>‹#›</a:t>
            </a:fld>
            <a:endParaRPr lang="zh-CN" altLang="en-US"/>
          </a:p>
        </p:txBody>
      </p:sp>
      <p:sp>
        <p:nvSpPr>
          <p:cNvPr id="11" name="圆角矩形 9">
            <a:extLst>
              <a:ext uri="{FF2B5EF4-FFF2-40B4-BE49-F238E27FC236}">
                <a16:creationId xmlns:a16="http://schemas.microsoft.com/office/drawing/2014/main" id="{486E83AE-00A5-4ECB-85EE-984C86D0A971}"/>
              </a:ext>
            </a:extLst>
          </p:cNvPr>
          <p:cNvSpPr/>
          <p:nvPr userDrawn="1"/>
        </p:nvSpPr>
        <p:spPr>
          <a:xfrm>
            <a:off x="285684" y="275778"/>
            <a:ext cx="11620632" cy="6306445"/>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2" name="梯形 11">
            <a:extLst>
              <a:ext uri="{FF2B5EF4-FFF2-40B4-BE49-F238E27FC236}">
                <a16:creationId xmlns:a16="http://schemas.microsoft.com/office/drawing/2014/main" id="{48076C0C-9530-49CE-999C-C47A7E967B91}"/>
              </a:ext>
            </a:extLst>
          </p:cNvPr>
          <p:cNvSpPr/>
          <p:nvPr userDrawn="1"/>
        </p:nvSpPr>
        <p:spPr>
          <a:xfrm flipV="1">
            <a:off x="4671283" y="275778"/>
            <a:ext cx="2849434" cy="368084"/>
          </a:xfrm>
          <a:prstGeom prst="trapezoid">
            <a:avLst>
              <a:gd name="adj" fmla="val 41901"/>
            </a:avLst>
          </a:prstGeom>
          <a:solidFill>
            <a:srgbClr val="355C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梯形 12">
            <a:extLst>
              <a:ext uri="{FF2B5EF4-FFF2-40B4-BE49-F238E27FC236}">
                <a16:creationId xmlns:a16="http://schemas.microsoft.com/office/drawing/2014/main" id="{8B326C8B-79D1-43F4-BB8B-6F95F18D394D}"/>
              </a:ext>
            </a:extLst>
          </p:cNvPr>
          <p:cNvSpPr/>
          <p:nvPr userDrawn="1"/>
        </p:nvSpPr>
        <p:spPr>
          <a:xfrm>
            <a:off x="4671283" y="6214139"/>
            <a:ext cx="2849434" cy="368084"/>
          </a:xfrm>
          <a:prstGeom prst="trapezoid">
            <a:avLst>
              <a:gd name="adj" fmla="val 41901"/>
            </a:avLst>
          </a:prstGeom>
          <a:solidFill>
            <a:srgbClr val="355C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3945983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E02E7A-BF99-408C-A543-DA12B0BD081B}"/>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96A9E843-9FFF-4941-9E95-4AE2608C10F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36C1E68A-CE70-468E-BB0B-A6A16714B61F}"/>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1519633A-E355-4E20-B370-2A09B4F7712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2F88413F-F4EE-4B04-9087-B8DAC2C04AE5}"/>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C5ACED15-7D5B-49F4-BD1E-2B4B7133A282}"/>
              </a:ext>
            </a:extLst>
          </p:cNvPr>
          <p:cNvSpPr>
            <a:spLocks noGrp="1"/>
          </p:cNvSpPr>
          <p:nvPr>
            <p:ph type="dt" sz="half" idx="10"/>
          </p:nvPr>
        </p:nvSpPr>
        <p:spPr/>
        <p:txBody>
          <a:bodyPr/>
          <a:lstStyle/>
          <a:p>
            <a:fld id="{1B8333C2-9949-4E60-AA35-36C47CA3A8B0}" type="datetimeFigureOut">
              <a:rPr lang="zh-CN" altLang="en-US" smtClean="0"/>
              <a:t>2021/10/23</a:t>
            </a:fld>
            <a:endParaRPr lang="zh-CN" altLang="en-US"/>
          </a:p>
        </p:txBody>
      </p:sp>
      <p:sp>
        <p:nvSpPr>
          <p:cNvPr id="8" name="页脚占位符 7">
            <a:extLst>
              <a:ext uri="{FF2B5EF4-FFF2-40B4-BE49-F238E27FC236}">
                <a16:creationId xmlns:a16="http://schemas.microsoft.com/office/drawing/2014/main" id="{2D0B5430-1023-427F-B9CF-FB72A45C6970}"/>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8BE7D36F-01D7-459F-A63C-501262D9CE72}"/>
              </a:ext>
            </a:extLst>
          </p:cNvPr>
          <p:cNvSpPr>
            <a:spLocks noGrp="1"/>
          </p:cNvSpPr>
          <p:nvPr>
            <p:ph type="sldNum" sz="quarter" idx="12"/>
          </p:nvPr>
        </p:nvSpPr>
        <p:spPr/>
        <p:txBody>
          <a:bodyPr/>
          <a:lstStyle/>
          <a:p>
            <a:fld id="{EEE05EF3-225F-4840-BA1D-44688AEAA201}" type="slidenum">
              <a:rPr lang="zh-CN" altLang="en-US" smtClean="0"/>
              <a:t>‹#›</a:t>
            </a:fld>
            <a:endParaRPr lang="zh-CN" altLang="en-US"/>
          </a:p>
        </p:txBody>
      </p:sp>
    </p:spTree>
    <p:extLst>
      <p:ext uri="{BB962C8B-B14F-4D97-AF65-F5344CB8AC3E}">
        <p14:creationId xmlns:p14="http://schemas.microsoft.com/office/powerpoint/2010/main" val="4741821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BE30DF1-C5A0-4C93-B33C-913A7284D83F}"/>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930F9932-D5F0-4463-B934-3B68037F3D31}"/>
              </a:ext>
            </a:extLst>
          </p:cNvPr>
          <p:cNvSpPr>
            <a:spLocks noGrp="1"/>
          </p:cNvSpPr>
          <p:nvPr>
            <p:ph type="dt" sz="half" idx="10"/>
          </p:nvPr>
        </p:nvSpPr>
        <p:spPr/>
        <p:txBody>
          <a:bodyPr/>
          <a:lstStyle/>
          <a:p>
            <a:fld id="{1B8333C2-9949-4E60-AA35-36C47CA3A8B0}" type="datetimeFigureOut">
              <a:rPr lang="zh-CN" altLang="en-US" smtClean="0"/>
              <a:t>2021/10/23</a:t>
            </a:fld>
            <a:endParaRPr lang="zh-CN" altLang="en-US"/>
          </a:p>
        </p:txBody>
      </p:sp>
      <p:sp>
        <p:nvSpPr>
          <p:cNvPr id="4" name="页脚占位符 3">
            <a:extLst>
              <a:ext uri="{FF2B5EF4-FFF2-40B4-BE49-F238E27FC236}">
                <a16:creationId xmlns:a16="http://schemas.microsoft.com/office/drawing/2014/main" id="{2CCC5CA9-AEC4-447C-AB2C-5C8973D54828}"/>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C9475E1D-2B38-4EF0-9ABB-ADD8597EED9A}"/>
              </a:ext>
            </a:extLst>
          </p:cNvPr>
          <p:cNvSpPr>
            <a:spLocks noGrp="1"/>
          </p:cNvSpPr>
          <p:nvPr>
            <p:ph type="sldNum" sz="quarter" idx="12"/>
          </p:nvPr>
        </p:nvSpPr>
        <p:spPr/>
        <p:txBody>
          <a:bodyPr/>
          <a:lstStyle/>
          <a:p>
            <a:fld id="{EEE05EF3-225F-4840-BA1D-44688AEAA201}" type="slidenum">
              <a:rPr lang="zh-CN" altLang="en-US" smtClean="0"/>
              <a:t>‹#›</a:t>
            </a:fld>
            <a:endParaRPr lang="zh-CN" altLang="en-US"/>
          </a:p>
        </p:txBody>
      </p:sp>
    </p:spTree>
    <p:extLst>
      <p:ext uri="{BB962C8B-B14F-4D97-AF65-F5344CB8AC3E}">
        <p14:creationId xmlns:p14="http://schemas.microsoft.com/office/powerpoint/2010/main" val="33587754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F41FBD7E-C374-4319-AA95-05250F25B564}"/>
              </a:ext>
            </a:extLst>
          </p:cNvPr>
          <p:cNvSpPr>
            <a:spLocks noGrp="1"/>
          </p:cNvSpPr>
          <p:nvPr>
            <p:ph type="dt" sz="half" idx="10"/>
          </p:nvPr>
        </p:nvSpPr>
        <p:spPr/>
        <p:txBody>
          <a:bodyPr/>
          <a:lstStyle/>
          <a:p>
            <a:fld id="{1B8333C2-9949-4E60-AA35-36C47CA3A8B0}" type="datetimeFigureOut">
              <a:rPr lang="zh-CN" altLang="en-US" smtClean="0"/>
              <a:t>2021/10/23</a:t>
            </a:fld>
            <a:endParaRPr lang="zh-CN" altLang="en-US"/>
          </a:p>
        </p:txBody>
      </p:sp>
      <p:sp>
        <p:nvSpPr>
          <p:cNvPr id="3" name="页脚占位符 2">
            <a:extLst>
              <a:ext uri="{FF2B5EF4-FFF2-40B4-BE49-F238E27FC236}">
                <a16:creationId xmlns:a16="http://schemas.microsoft.com/office/drawing/2014/main" id="{B7E478D3-A991-4E0E-9C96-803FEB18217E}"/>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840B18DE-0CA5-4A3F-BB08-94EE2C6AF7B7}"/>
              </a:ext>
            </a:extLst>
          </p:cNvPr>
          <p:cNvSpPr>
            <a:spLocks noGrp="1"/>
          </p:cNvSpPr>
          <p:nvPr>
            <p:ph type="sldNum" sz="quarter" idx="12"/>
          </p:nvPr>
        </p:nvSpPr>
        <p:spPr/>
        <p:txBody>
          <a:bodyPr/>
          <a:lstStyle/>
          <a:p>
            <a:fld id="{EEE05EF3-225F-4840-BA1D-44688AEAA201}" type="slidenum">
              <a:rPr lang="zh-CN" altLang="en-US" smtClean="0"/>
              <a:t>‹#›</a:t>
            </a:fld>
            <a:endParaRPr lang="zh-CN" altLang="en-US"/>
          </a:p>
        </p:txBody>
      </p:sp>
    </p:spTree>
    <p:extLst>
      <p:ext uri="{BB962C8B-B14F-4D97-AF65-F5344CB8AC3E}">
        <p14:creationId xmlns:p14="http://schemas.microsoft.com/office/powerpoint/2010/main" val="36228639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7E04FF-792E-458B-BE0D-844A9EA5794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4478881A-E7F6-49BC-9199-ACD15BA7D45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B2410C59-3293-4027-BD51-B360C4BE2A4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E322AD01-2413-4A56-B92D-001C75E57C06}"/>
              </a:ext>
            </a:extLst>
          </p:cNvPr>
          <p:cNvSpPr>
            <a:spLocks noGrp="1"/>
          </p:cNvSpPr>
          <p:nvPr>
            <p:ph type="dt" sz="half" idx="10"/>
          </p:nvPr>
        </p:nvSpPr>
        <p:spPr/>
        <p:txBody>
          <a:bodyPr/>
          <a:lstStyle/>
          <a:p>
            <a:fld id="{1B8333C2-9949-4E60-AA35-36C47CA3A8B0}" type="datetimeFigureOut">
              <a:rPr lang="zh-CN" altLang="en-US" smtClean="0"/>
              <a:t>2021/10/23</a:t>
            </a:fld>
            <a:endParaRPr lang="zh-CN" altLang="en-US"/>
          </a:p>
        </p:txBody>
      </p:sp>
      <p:sp>
        <p:nvSpPr>
          <p:cNvPr id="6" name="页脚占位符 5">
            <a:extLst>
              <a:ext uri="{FF2B5EF4-FFF2-40B4-BE49-F238E27FC236}">
                <a16:creationId xmlns:a16="http://schemas.microsoft.com/office/drawing/2014/main" id="{5C3CFE82-D8AE-4F39-B423-1D3275C3F4B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0DB9DAB-CA11-41C8-B0F2-0A3BEFD62A0A}"/>
              </a:ext>
            </a:extLst>
          </p:cNvPr>
          <p:cNvSpPr>
            <a:spLocks noGrp="1"/>
          </p:cNvSpPr>
          <p:nvPr>
            <p:ph type="sldNum" sz="quarter" idx="12"/>
          </p:nvPr>
        </p:nvSpPr>
        <p:spPr/>
        <p:txBody>
          <a:bodyPr/>
          <a:lstStyle/>
          <a:p>
            <a:fld id="{EEE05EF3-225F-4840-BA1D-44688AEAA201}" type="slidenum">
              <a:rPr lang="zh-CN" altLang="en-US" smtClean="0"/>
              <a:t>‹#›</a:t>
            </a:fld>
            <a:endParaRPr lang="zh-CN" altLang="en-US"/>
          </a:p>
        </p:txBody>
      </p:sp>
    </p:spTree>
    <p:extLst>
      <p:ext uri="{BB962C8B-B14F-4D97-AF65-F5344CB8AC3E}">
        <p14:creationId xmlns:p14="http://schemas.microsoft.com/office/powerpoint/2010/main" val="27058803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2EB89D2-D7B5-4DD1-A0F8-9A1F288E95D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4868F2D6-E89B-4110-A745-F666DE8FF6F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2F70F63A-8BCE-430E-B3D4-FEB6F874ABB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2D328542-8482-4D0B-9F6A-E340AAFE618E}"/>
              </a:ext>
            </a:extLst>
          </p:cNvPr>
          <p:cNvSpPr>
            <a:spLocks noGrp="1"/>
          </p:cNvSpPr>
          <p:nvPr>
            <p:ph type="dt" sz="half" idx="10"/>
          </p:nvPr>
        </p:nvSpPr>
        <p:spPr/>
        <p:txBody>
          <a:bodyPr/>
          <a:lstStyle/>
          <a:p>
            <a:fld id="{1B8333C2-9949-4E60-AA35-36C47CA3A8B0}" type="datetimeFigureOut">
              <a:rPr lang="zh-CN" altLang="en-US" smtClean="0"/>
              <a:t>2021/10/23</a:t>
            </a:fld>
            <a:endParaRPr lang="zh-CN" altLang="en-US"/>
          </a:p>
        </p:txBody>
      </p:sp>
      <p:sp>
        <p:nvSpPr>
          <p:cNvPr id="6" name="页脚占位符 5">
            <a:extLst>
              <a:ext uri="{FF2B5EF4-FFF2-40B4-BE49-F238E27FC236}">
                <a16:creationId xmlns:a16="http://schemas.microsoft.com/office/drawing/2014/main" id="{A2CC1F4E-BF23-4140-B188-EC68F7E7563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D3069ED-0895-486E-A2A0-9BA9A7BED6CA}"/>
              </a:ext>
            </a:extLst>
          </p:cNvPr>
          <p:cNvSpPr>
            <a:spLocks noGrp="1"/>
          </p:cNvSpPr>
          <p:nvPr>
            <p:ph type="sldNum" sz="quarter" idx="12"/>
          </p:nvPr>
        </p:nvSpPr>
        <p:spPr/>
        <p:txBody>
          <a:bodyPr/>
          <a:lstStyle/>
          <a:p>
            <a:fld id="{EEE05EF3-225F-4840-BA1D-44688AEAA201}" type="slidenum">
              <a:rPr lang="zh-CN" altLang="en-US" smtClean="0"/>
              <a:t>‹#›</a:t>
            </a:fld>
            <a:endParaRPr lang="zh-CN" altLang="en-US"/>
          </a:p>
        </p:txBody>
      </p:sp>
    </p:spTree>
    <p:extLst>
      <p:ext uri="{BB962C8B-B14F-4D97-AF65-F5344CB8AC3E}">
        <p14:creationId xmlns:p14="http://schemas.microsoft.com/office/powerpoint/2010/main" val="30919880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5C1612C0-8D5E-48AB-9829-0C0F9EFB7E1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D771E3E5-7444-4BBE-9AA8-21F686C056C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C62636FA-3F50-437E-9A5B-C07014505BD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B8333C2-9949-4E60-AA35-36C47CA3A8B0}" type="datetimeFigureOut">
              <a:rPr lang="zh-CN" altLang="en-US" smtClean="0"/>
              <a:t>2021/10/23</a:t>
            </a:fld>
            <a:endParaRPr lang="zh-CN" altLang="en-US"/>
          </a:p>
        </p:txBody>
      </p:sp>
      <p:sp>
        <p:nvSpPr>
          <p:cNvPr id="5" name="页脚占位符 4">
            <a:extLst>
              <a:ext uri="{FF2B5EF4-FFF2-40B4-BE49-F238E27FC236}">
                <a16:creationId xmlns:a16="http://schemas.microsoft.com/office/drawing/2014/main" id="{71956650-3F6E-4B7D-AEB8-E87E719D746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9863A349-4B59-4B82-9DB8-D5377FBFAB2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E05EF3-225F-4840-BA1D-44688AEAA201}" type="slidenum">
              <a:rPr lang="zh-CN" altLang="en-US" smtClean="0"/>
              <a:t>‹#›</a:t>
            </a:fld>
            <a:endParaRPr lang="zh-CN" altLang="en-US"/>
          </a:p>
        </p:txBody>
      </p:sp>
    </p:spTree>
    <p:extLst>
      <p:ext uri="{BB962C8B-B14F-4D97-AF65-F5344CB8AC3E}">
        <p14:creationId xmlns:p14="http://schemas.microsoft.com/office/powerpoint/2010/main" val="9360488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3.xml"/><Relationship Id="rId5" Type="http://schemas.openxmlformats.org/officeDocument/2006/relationships/image" Target="../media/image17.pn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3.xml"/><Relationship Id="rId5" Type="http://schemas.openxmlformats.org/officeDocument/2006/relationships/image" Target="../media/image20.png"/><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4.xml"/><Relationship Id="rId1" Type="http://schemas.openxmlformats.org/officeDocument/2006/relationships/slideLayout" Target="../slideLayouts/slideLayout6.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6.xml"/><Relationship Id="rId4" Type="http://schemas.openxmlformats.org/officeDocument/2006/relationships/image" Target="../media/image23.png"/></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8.xml"/><Relationship Id="rId1" Type="http://schemas.openxmlformats.org/officeDocument/2006/relationships/slideLayout" Target="../slideLayouts/slideLayout6.xml"/><Relationship Id="rId4" Type="http://schemas.openxmlformats.org/officeDocument/2006/relationships/image" Target="../media/image26.png"/></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4.emf"/></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6.xml"/><Relationship Id="rId5" Type="http://schemas.openxmlformats.org/officeDocument/2006/relationships/image" Target="../media/image10.emf"/><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a:extLst>
              <a:ext uri="{FF2B5EF4-FFF2-40B4-BE49-F238E27FC236}">
                <a16:creationId xmlns:a16="http://schemas.microsoft.com/office/drawing/2014/main" id="{5626F554-6918-4F53-B079-E4AF4C011204}"/>
              </a:ext>
            </a:extLst>
          </p:cNvPr>
          <p:cNvGrpSpPr/>
          <p:nvPr/>
        </p:nvGrpSpPr>
        <p:grpSpPr>
          <a:xfrm>
            <a:off x="2541432" y="2323412"/>
            <a:ext cx="7109136" cy="1321657"/>
            <a:chOff x="3186113" y="2646724"/>
            <a:chExt cx="7109136" cy="1321657"/>
          </a:xfrm>
        </p:grpSpPr>
        <p:sp>
          <p:nvSpPr>
            <p:cNvPr id="13" name="文本框 12">
              <a:extLst>
                <a:ext uri="{FF2B5EF4-FFF2-40B4-BE49-F238E27FC236}">
                  <a16:creationId xmlns:a16="http://schemas.microsoft.com/office/drawing/2014/main" id="{45AF6A12-3F66-4FF0-A3BA-96EAE5F6B67E}"/>
                </a:ext>
              </a:extLst>
            </p:cNvPr>
            <p:cNvSpPr txBox="1"/>
            <p:nvPr/>
          </p:nvSpPr>
          <p:spPr>
            <a:xfrm>
              <a:off x="3186113" y="2646724"/>
              <a:ext cx="7109136" cy="923330"/>
            </a:xfrm>
            <a:prstGeom prst="rect">
              <a:avLst/>
            </a:prstGeom>
            <a:noFill/>
          </p:spPr>
          <p:txBody>
            <a:bodyPr wrap="square" lIns="0" rIns="0" rtlCol="0">
              <a:spAutoFit/>
            </a:bodyPr>
            <a:lstStyle/>
            <a:p>
              <a:pPr algn="ctr" fontAlgn="base"/>
              <a:r>
                <a:rPr lang="en-US" altLang="zh-CN" sz="5400" b="1" i="0" dirty="0">
                  <a:effectLst/>
                  <a:latin typeface="Times New Roman" panose="02020603050405020304" pitchFamily="18" charset="0"/>
                  <a:cs typeface="Times New Roman" panose="02020603050405020304" pitchFamily="18" charset="0"/>
                </a:rPr>
                <a:t>Bike Sharing</a:t>
              </a:r>
            </a:p>
          </p:txBody>
        </p:sp>
        <p:sp>
          <p:nvSpPr>
            <p:cNvPr id="14" name="文本框 13">
              <a:extLst>
                <a:ext uri="{FF2B5EF4-FFF2-40B4-BE49-F238E27FC236}">
                  <a16:creationId xmlns:a16="http://schemas.microsoft.com/office/drawing/2014/main" id="{17A443BF-F4C6-47EA-8039-F9ABB1EAAB0B}"/>
                </a:ext>
              </a:extLst>
            </p:cNvPr>
            <p:cNvSpPr txBox="1"/>
            <p:nvPr/>
          </p:nvSpPr>
          <p:spPr>
            <a:xfrm>
              <a:off x="3186113" y="3568271"/>
              <a:ext cx="7109136" cy="400110"/>
            </a:xfrm>
            <a:prstGeom prst="rect">
              <a:avLst/>
            </a:prstGeom>
            <a:noFill/>
          </p:spPr>
          <p:txBody>
            <a:bodyPr wrap="square" lIns="0" rIns="0"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dirty="0">
                <a:ln>
                  <a:noFill/>
                </a:ln>
                <a:solidFill>
                  <a:srgbClr val="355C7D"/>
                </a:solidFill>
                <a:effectLst/>
                <a:uLnTx/>
                <a:uFillTx/>
                <a:latin typeface="Times New Roman" panose="02020603050405020304" pitchFamily="18" charset="0"/>
                <a:ea typeface="微软雅黑 Light" panose="020B0502040204020203" pitchFamily="34" charset="-122"/>
                <a:cs typeface="Times New Roman" panose="02020603050405020304" pitchFamily="18" charset="0"/>
              </a:endParaRPr>
            </a:p>
          </p:txBody>
        </p:sp>
      </p:grpSp>
      <p:grpSp>
        <p:nvGrpSpPr>
          <p:cNvPr id="5" name="组合 4">
            <a:extLst>
              <a:ext uri="{FF2B5EF4-FFF2-40B4-BE49-F238E27FC236}">
                <a16:creationId xmlns:a16="http://schemas.microsoft.com/office/drawing/2014/main" id="{14D65FDE-0421-487D-B5EA-31FC417BC1AE}"/>
              </a:ext>
            </a:extLst>
          </p:cNvPr>
          <p:cNvGrpSpPr/>
          <p:nvPr/>
        </p:nvGrpSpPr>
        <p:grpSpPr>
          <a:xfrm>
            <a:off x="4616448" y="4008498"/>
            <a:ext cx="2959104" cy="1645505"/>
            <a:chOff x="4445733" y="4034462"/>
            <a:chExt cx="2959104" cy="1645505"/>
          </a:xfrm>
        </p:grpSpPr>
        <p:sp>
          <p:nvSpPr>
            <p:cNvPr id="16" name="文本框 15">
              <a:extLst>
                <a:ext uri="{FF2B5EF4-FFF2-40B4-BE49-F238E27FC236}">
                  <a16:creationId xmlns:a16="http://schemas.microsoft.com/office/drawing/2014/main" id="{341600CE-8D61-4453-8A08-74EE34236EA0}"/>
                </a:ext>
              </a:extLst>
            </p:cNvPr>
            <p:cNvSpPr txBox="1"/>
            <p:nvPr/>
          </p:nvSpPr>
          <p:spPr>
            <a:xfrm>
              <a:off x="4707990" y="4048751"/>
              <a:ext cx="2434590" cy="163121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srgbClr val="355C7D"/>
                  </a:solidFill>
                  <a:effectLst/>
                  <a:uLnTx/>
                  <a:uFillTx/>
                  <a:latin typeface="Times New Roman" panose="02020603050405020304" pitchFamily="18" charset="0"/>
                  <a:ea typeface="微软雅黑 Light" panose="020B0502040204020203" pitchFamily="34" charset="-122"/>
                  <a:cs typeface="Times New Roman" panose="02020603050405020304" pitchFamily="18" charset="0"/>
                </a:rPr>
                <a:t>WANG JIAHENG</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b="1" dirty="0">
                  <a:solidFill>
                    <a:srgbClr val="355C7D"/>
                  </a:solidFill>
                  <a:latin typeface="Times New Roman" panose="02020603050405020304" pitchFamily="18" charset="0"/>
                  <a:ea typeface="微软雅黑 Light" panose="020B0502040204020203" pitchFamily="34" charset="-122"/>
                  <a:cs typeface="Times New Roman" panose="02020603050405020304" pitchFamily="18" charset="0"/>
                </a:rPr>
                <a:t>WANG QINGGUO</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b="1" dirty="0">
                  <a:solidFill>
                    <a:srgbClr val="355C7D"/>
                  </a:solidFill>
                  <a:latin typeface="Times New Roman" panose="02020603050405020304" pitchFamily="18" charset="0"/>
                  <a:ea typeface="微软雅黑 Light" panose="020B0502040204020203" pitchFamily="34" charset="-122"/>
                  <a:cs typeface="Times New Roman" panose="02020603050405020304" pitchFamily="18" charset="0"/>
                </a:rPr>
                <a:t>WU MINGJING</a:t>
              </a:r>
              <a:endParaRPr kumimoji="0" lang="en-US" altLang="zh-CN" sz="2000" b="1" i="0" u="none" strike="noStrike" kern="1200" cap="none" spc="0" normalizeH="0" baseline="0" noProof="0" dirty="0">
                <a:ln>
                  <a:noFill/>
                </a:ln>
                <a:solidFill>
                  <a:srgbClr val="355C7D"/>
                </a:solidFill>
                <a:effectLst/>
                <a:uLnTx/>
                <a:uFillTx/>
                <a:latin typeface="Times New Roman" panose="02020603050405020304" pitchFamily="18" charset="0"/>
                <a:ea typeface="微软雅黑 Light" panose="020B0502040204020203" pitchFamily="34" charset="-122"/>
                <a:cs typeface="Times New Roman" panose="02020603050405020304" pitchFamily="18"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srgbClr val="355C7D"/>
                  </a:solidFill>
                  <a:effectLst/>
                  <a:uLnTx/>
                  <a:uFillTx/>
                  <a:latin typeface="Times New Roman" panose="02020603050405020304" pitchFamily="18" charset="0"/>
                  <a:ea typeface="微软雅黑 Light" panose="020B0502040204020203" pitchFamily="34" charset="-122"/>
                  <a:cs typeface="Times New Roman" panose="02020603050405020304" pitchFamily="18" charset="0"/>
                </a:rPr>
                <a:t>ZHANG YIQUN</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b="1" dirty="0">
                  <a:solidFill>
                    <a:srgbClr val="355C7D"/>
                  </a:solidFill>
                  <a:latin typeface="Times New Roman" panose="02020603050405020304" pitchFamily="18" charset="0"/>
                  <a:ea typeface="微软雅黑 Light" panose="020B0502040204020203" pitchFamily="34" charset="-122"/>
                  <a:cs typeface="Times New Roman" panose="02020603050405020304" pitchFamily="18" charset="0"/>
                </a:rPr>
                <a:t>ZHOU DUO</a:t>
              </a:r>
              <a:endParaRPr kumimoji="0" lang="zh-CN" altLang="en-US" sz="2000" b="1" i="0" u="none" strike="noStrike" kern="1200" cap="none" spc="0" normalizeH="0" baseline="0" noProof="0" dirty="0">
                <a:ln>
                  <a:noFill/>
                </a:ln>
                <a:solidFill>
                  <a:srgbClr val="355C7D"/>
                </a:solidFill>
                <a:effectLst/>
                <a:uLnTx/>
                <a:uFillTx/>
                <a:latin typeface="Times New Roman" panose="02020603050405020304" pitchFamily="18" charset="0"/>
                <a:ea typeface="微软雅黑 Light" panose="020B0502040204020203" pitchFamily="34" charset="-122"/>
                <a:cs typeface="Times New Roman" panose="02020603050405020304" pitchFamily="18" charset="0"/>
              </a:endParaRPr>
            </a:p>
          </p:txBody>
        </p:sp>
        <p:grpSp>
          <p:nvGrpSpPr>
            <p:cNvPr id="4" name="组合 3">
              <a:extLst>
                <a:ext uri="{FF2B5EF4-FFF2-40B4-BE49-F238E27FC236}">
                  <a16:creationId xmlns:a16="http://schemas.microsoft.com/office/drawing/2014/main" id="{A5FE94A9-83D1-4D06-9EE7-5C856095E260}"/>
                </a:ext>
              </a:extLst>
            </p:cNvPr>
            <p:cNvGrpSpPr/>
            <p:nvPr/>
          </p:nvGrpSpPr>
          <p:grpSpPr>
            <a:xfrm>
              <a:off x="4445733" y="4034462"/>
              <a:ext cx="2959104" cy="1625499"/>
              <a:chOff x="2993705" y="4048751"/>
              <a:chExt cx="2621283" cy="1505506"/>
            </a:xfrm>
          </p:grpSpPr>
          <p:cxnSp>
            <p:nvCxnSpPr>
              <p:cNvPr id="3" name="直接连接符 2">
                <a:extLst>
                  <a:ext uri="{FF2B5EF4-FFF2-40B4-BE49-F238E27FC236}">
                    <a16:creationId xmlns:a16="http://schemas.microsoft.com/office/drawing/2014/main" id="{9F590627-91B2-4327-9BAA-DB4A96571B1E}"/>
                  </a:ext>
                </a:extLst>
              </p:cNvPr>
              <p:cNvCxnSpPr/>
              <p:nvPr/>
            </p:nvCxnSpPr>
            <p:spPr>
              <a:xfrm>
                <a:off x="2993705" y="4048751"/>
                <a:ext cx="2621283" cy="0"/>
              </a:xfrm>
              <a:prstGeom prst="line">
                <a:avLst/>
              </a:prstGeom>
              <a:ln>
                <a:solidFill>
                  <a:srgbClr val="355C7D"/>
                </a:solidFill>
              </a:ln>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B00A971D-3EC3-42AD-AD86-F72C2E5A71C9}"/>
                  </a:ext>
                </a:extLst>
              </p:cNvPr>
              <p:cNvCxnSpPr/>
              <p:nvPr/>
            </p:nvCxnSpPr>
            <p:spPr>
              <a:xfrm>
                <a:off x="2993705" y="5554257"/>
                <a:ext cx="2621283" cy="0"/>
              </a:xfrm>
              <a:prstGeom prst="line">
                <a:avLst/>
              </a:prstGeom>
              <a:ln>
                <a:solidFill>
                  <a:srgbClr val="355C7D"/>
                </a:solidFill>
              </a:ln>
            </p:spPr>
            <p:style>
              <a:lnRef idx="1">
                <a:schemeClr val="accent1"/>
              </a:lnRef>
              <a:fillRef idx="0">
                <a:schemeClr val="accent1"/>
              </a:fillRef>
              <a:effectRef idx="0">
                <a:schemeClr val="accent1"/>
              </a:effectRef>
              <a:fontRef idx="minor">
                <a:schemeClr val="tx1"/>
              </a:fontRef>
            </p:style>
          </p:cxnSp>
        </p:grpSp>
      </p:grpSp>
      <p:grpSp>
        <p:nvGrpSpPr>
          <p:cNvPr id="42" name="组合 41">
            <a:extLst>
              <a:ext uri="{FF2B5EF4-FFF2-40B4-BE49-F238E27FC236}">
                <a16:creationId xmlns:a16="http://schemas.microsoft.com/office/drawing/2014/main" id="{C427B0B8-3C2F-40F5-8A60-B198EC5AF293}"/>
              </a:ext>
            </a:extLst>
          </p:cNvPr>
          <p:cNvGrpSpPr/>
          <p:nvPr/>
        </p:nvGrpSpPr>
        <p:grpSpPr>
          <a:xfrm>
            <a:off x="1255191" y="2180638"/>
            <a:ext cx="9681618" cy="2496724"/>
            <a:chOff x="1243014" y="2201974"/>
            <a:chExt cx="9681618" cy="2496724"/>
          </a:xfrm>
          <a:solidFill>
            <a:srgbClr val="CEE1EA"/>
          </a:solidFill>
        </p:grpSpPr>
        <p:sp>
          <p:nvSpPr>
            <p:cNvPr id="40" name="left-quotes-sign_39711">
              <a:extLst>
                <a:ext uri="{FF2B5EF4-FFF2-40B4-BE49-F238E27FC236}">
                  <a16:creationId xmlns:a16="http://schemas.microsoft.com/office/drawing/2014/main" id="{2E188ABD-A9EA-499E-AC66-B7B5042A9414}"/>
                </a:ext>
              </a:extLst>
            </p:cNvPr>
            <p:cNvSpPr>
              <a:spLocks noChangeAspect="1"/>
            </p:cNvSpPr>
            <p:nvPr/>
          </p:nvSpPr>
          <p:spPr bwMode="auto">
            <a:xfrm>
              <a:off x="1243014" y="2201974"/>
              <a:ext cx="1043030" cy="899784"/>
            </a:xfrm>
            <a:custGeom>
              <a:avLst/>
              <a:gdLst>
                <a:gd name="connsiteX0" fmla="*/ 513606 w 607058"/>
                <a:gd name="connsiteY0" fmla="*/ 6 h 523687"/>
                <a:gd name="connsiteX1" fmla="*/ 415721 w 607058"/>
                <a:gd name="connsiteY1" fmla="*/ 242967 h 523687"/>
                <a:gd name="connsiteX2" fmla="*/ 462502 w 607058"/>
                <a:gd name="connsiteY2" fmla="*/ 235092 h 523687"/>
                <a:gd name="connsiteX3" fmla="*/ 607058 w 607058"/>
                <a:gd name="connsiteY3" fmla="*/ 379345 h 523687"/>
                <a:gd name="connsiteX4" fmla="*/ 462502 w 607058"/>
                <a:gd name="connsiteY4" fmla="*/ 523687 h 523687"/>
                <a:gd name="connsiteX5" fmla="*/ 318036 w 607058"/>
                <a:gd name="connsiteY5" fmla="*/ 379345 h 523687"/>
                <a:gd name="connsiteX6" fmla="*/ 318036 w 607058"/>
                <a:gd name="connsiteY6" fmla="*/ 379166 h 523687"/>
                <a:gd name="connsiteX7" fmla="*/ 458918 w 607058"/>
                <a:gd name="connsiteY7" fmla="*/ 35447 h 523687"/>
                <a:gd name="connsiteX8" fmla="*/ 513606 w 607058"/>
                <a:gd name="connsiteY8" fmla="*/ 6 h 523687"/>
                <a:gd name="connsiteX9" fmla="*/ 195685 w 607058"/>
                <a:gd name="connsiteY9" fmla="*/ 6 h 523687"/>
                <a:gd name="connsiteX10" fmla="*/ 97831 w 607058"/>
                <a:gd name="connsiteY10" fmla="*/ 242967 h 523687"/>
                <a:gd name="connsiteX11" fmla="*/ 144615 w 607058"/>
                <a:gd name="connsiteY11" fmla="*/ 235092 h 523687"/>
                <a:gd name="connsiteX12" fmla="*/ 289091 w 607058"/>
                <a:gd name="connsiteY12" fmla="*/ 379345 h 523687"/>
                <a:gd name="connsiteX13" fmla="*/ 144615 w 607058"/>
                <a:gd name="connsiteY13" fmla="*/ 523687 h 523687"/>
                <a:gd name="connsiteX14" fmla="*/ 50 w 607058"/>
                <a:gd name="connsiteY14" fmla="*/ 379345 h 523687"/>
                <a:gd name="connsiteX15" fmla="*/ 140 w 607058"/>
                <a:gd name="connsiteY15" fmla="*/ 379166 h 523687"/>
                <a:gd name="connsiteX16" fmla="*/ 140941 w 607058"/>
                <a:gd name="connsiteY16" fmla="*/ 35447 h 523687"/>
                <a:gd name="connsiteX17" fmla="*/ 195685 w 607058"/>
                <a:gd name="connsiteY17" fmla="*/ 6 h 523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607058" h="523687">
                  <a:moveTo>
                    <a:pt x="513606" y="6"/>
                  </a:moveTo>
                  <a:cubicBezTo>
                    <a:pt x="528036" y="832"/>
                    <a:pt x="440120" y="103300"/>
                    <a:pt x="415721" y="242967"/>
                  </a:cubicBezTo>
                  <a:cubicBezTo>
                    <a:pt x="430419" y="237955"/>
                    <a:pt x="446102" y="235092"/>
                    <a:pt x="462502" y="235092"/>
                  </a:cubicBezTo>
                  <a:cubicBezTo>
                    <a:pt x="542353" y="235092"/>
                    <a:pt x="607058" y="299701"/>
                    <a:pt x="607058" y="379345"/>
                  </a:cubicBezTo>
                  <a:cubicBezTo>
                    <a:pt x="607058" y="459077"/>
                    <a:pt x="542353" y="523687"/>
                    <a:pt x="462502" y="523687"/>
                  </a:cubicBezTo>
                  <a:cubicBezTo>
                    <a:pt x="382741" y="523687"/>
                    <a:pt x="318036" y="459077"/>
                    <a:pt x="318036" y="379345"/>
                  </a:cubicBezTo>
                  <a:cubicBezTo>
                    <a:pt x="318036" y="379345"/>
                    <a:pt x="318036" y="379255"/>
                    <a:pt x="318036" y="379166"/>
                  </a:cubicBezTo>
                  <a:cubicBezTo>
                    <a:pt x="317857" y="374960"/>
                    <a:pt x="309343" y="145068"/>
                    <a:pt x="458918" y="35447"/>
                  </a:cubicBezTo>
                  <a:cubicBezTo>
                    <a:pt x="492614" y="10748"/>
                    <a:pt x="508796" y="-270"/>
                    <a:pt x="513606" y="6"/>
                  </a:cubicBezTo>
                  <a:close/>
                  <a:moveTo>
                    <a:pt x="195685" y="6"/>
                  </a:moveTo>
                  <a:cubicBezTo>
                    <a:pt x="210154" y="832"/>
                    <a:pt x="122231" y="103300"/>
                    <a:pt x="97831" y="242967"/>
                  </a:cubicBezTo>
                  <a:cubicBezTo>
                    <a:pt x="112529" y="237955"/>
                    <a:pt x="128214" y="235092"/>
                    <a:pt x="144615" y="235092"/>
                  </a:cubicBezTo>
                  <a:cubicBezTo>
                    <a:pt x="224471" y="235092"/>
                    <a:pt x="289091" y="299701"/>
                    <a:pt x="289091" y="379345"/>
                  </a:cubicBezTo>
                  <a:cubicBezTo>
                    <a:pt x="289091" y="459077"/>
                    <a:pt x="224471" y="523687"/>
                    <a:pt x="144615" y="523687"/>
                  </a:cubicBezTo>
                  <a:cubicBezTo>
                    <a:pt x="64759" y="523687"/>
                    <a:pt x="50" y="459077"/>
                    <a:pt x="50" y="379345"/>
                  </a:cubicBezTo>
                  <a:cubicBezTo>
                    <a:pt x="50" y="379345"/>
                    <a:pt x="140" y="379255"/>
                    <a:pt x="140" y="379166"/>
                  </a:cubicBezTo>
                  <a:cubicBezTo>
                    <a:pt x="-40" y="374960"/>
                    <a:pt x="-8554" y="145068"/>
                    <a:pt x="140941" y="35447"/>
                  </a:cubicBezTo>
                  <a:cubicBezTo>
                    <a:pt x="174662" y="10748"/>
                    <a:pt x="190862" y="-270"/>
                    <a:pt x="195685" y="6"/>
                  </a:cubicBezTo>
                  <a:close/>
                </a:path>
              </a:pathLst>
            </a:custGeom>
            <a:grpFill/>
            <a:ln>
              <a:noFill/>
            </a:ln>
          </p:spPr>
        </p:sp>
        <p:sp>
          <p:nvSpPr>
            <p:cNvPr id="41" name="left-quotes-sign_39711">
              <a:extLst>
                <a:ext uri="{FF2B5EF4-FFF2-40B4-BE49-F238E27FC236}">
                  <a16:creationId xmlns:a16="http://schemas.microsoft.com/office/drawing/2014/main" id="{8826B6FD-6DF3-49EF-A26A-755480BEF957}"/>
                </a:ext>
              </a:extLst>
            </p:cNvPr>
            <p:cNvSpPr>
              <a:spLocks noChangeAspect="1"/>
            </p:cNvSpPr>
            <p:nvPr/>
          </p:nvSpPr>
          <p:spPr bwMode="auto">
            <a:xfrm rot="10800000">
              <a:off x="9881602" y="3798914"/>
              <a:ext cx="1043030" cy="899784"/>
            </a:xfrm>
            <a:custGeom>
              <a:avLst/>
              <a:gdLst>
                <a:gd name="connsiteX0" fmla="*/ 513606 w 607058"/>
                <a:gd name="connsiteY0" fmla="*/ 6 h 523687"/>
                <a:gd name="connsiteX1" fmla="*/ 415721 w 607058"/>
                <a:gd name="connsiteY1" fmla="*/ 242967 h 523687"/>
                <a:gd name="connsiteX2" fmla="*/ 462502 w 607058"/>
                <a:gd name="connsiteY2" fmla="*/ 235092 h 523687"/>
                <a:gd name="connsiteX3" fmla="*/ 607058 w 607058"/>
                <a:gd name="connsiteY3" fmla="*/ 379345 h 523687"/>
                <a:gd name="connsiteX4" fmla="*/ 462502 w 607058"/>
                <a:gd name="connsiteY4" fmla="*/ 523687 h 523687"/>
                <a:gd name="connsiteX5" fmla="*/ 318036 w 607058"/>
                <a:gd name="connsiteY5" fmla="*/ 379345 h 523687"/>
                <a:gd name="connsiteX6" fmla="*/ 318036 w 607058"/>
                <a:gd name="connsiteY6" fmla="*/ 379166 h 523687"/>
                <a:gd name="connsiteX7" fmla="*/ 458918 w 607058"/>
                <a:gd name="connsiteY7" fmla="*/ 35447 h 523687"/>
                <a:gd name="connsiteX8" fmla="*/ 513606 w 607058"/>
                <a:gd name="connsiteY8" fmla="*/ 6 h 523687"/>
                <a:gd name="connsiteX9" fmla="*/ 195685 w 607058"/>
                <a:gd name="connsiteY9" fmla="*/ 6 h 523687"/>
                <a:gd name="connsiteX10" fmla="*/ 97831 w 607058"/>
                <a:gd name="connsiteY10" fmla="*/ 242967 h 523687"/>
                <a:gd name="connsiteX11" fmla="*/ 144615 w 607058"/>
                <a:gd name="connsiteY11" fmla="*/ 235092 h 523687"/>
                <a:gd name="connsiteX12" fmla="*/ 289091 w 607058"/>
                <a:gd name="connsiteY12" fmla="*/ 379345 h 523687"/>
                <a:gd name="connsiteX13" fmla="*/ 144615 w 607058"/>
                <a:gd name="connsiteY13" fmla="*/ 523687 h 523687"/>
                <a:gd name="connsiteX14" fmla="*/ 50 w 607058"/>
                <a:gd name="connsiteY14" fmla="*/ 379345 h 523687"/>
                <a:gd name="connsiteX15" fmla="*/ 140 w 607058"/>
                <a:gd name="connsiteY15" fmla="*/ 379166 h 523687"/>
                <a:gd name="connsiteX16" fmla="*/ 140941 w 607058"/>
                <a:gd name="connsiteY16" fmla="*/ 35447 h 523687"/>
                <a:gd name="connsiteX17" fmla="*/ 195685 w 607058"/>
                <a:gd name="connsiteY17" fmla="*/ 6 h 523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607058" h="523687">
                  <a:moveTo>
                    <a:pt x="513606" y="6"/>
                  </a:moveTo>
                  <a:cubicBezTo>
                    <a:pt x="528036" y="832"/>
                    <a:pt x="440120" y="103300"/>
                    <a:pt x="415721" y="242967"/>
                  </a:cubicBezTo>
                  <a:cubicBezTo>
                    <a:pt x="430419" y="237955"/>
                    <a:pt x="446102" y="235092"/>
                    <a:pt x="462502" y="235092"/>
                  </a:cubicBezTo>
                  <a:cubicBezTo>
                    <a:pt x="542353" y="235092"/>
                    <a:pt x="607058" y="299701"/>
                    <a:pt x="607058" y="379345"/>
                  </a:cubicBezTo>
                  <a:cubicBezTo>
                    <a:pt x="607058" y="459077"/>
                    <a:pt x="542353" y="523687"/>
                    <a:pt x="462502" y="523687"/>
                  </a:cubicBezTo>
                  <a:cubicBezTo>
                    <a:pt x="382741" y="523687"/>
                    <a:pt x="318036" y="459077"/>
                    <a:pt x="318036" y="379345"/>
                  </a:cubicBezTo>
                  <a:cubicBezTo>
                    <a:pt x="318036" y="379345"/>
                    <a:pt x="318036" y="379255"/>
                    <a:pt x="318036" y="379166"/>
                  </a:cubicBezTo>
                  <a:cubicBezTo>
                    <a:pt x="317857" y="374960"/>
                    <a:pt x="309343" y="145068"/>
                    <a:pt x="458918" y="35447"/>
                  </a:cubicBezTo>
                  <a:cubicBezTo>
                    <a:pt x="492614" y="10748"/>
                    <a:pt x="508796" y="-270"/>
                    <a:pt x="513606" y="6"/>
                  </a:cubicBezTo>
                  <a:close/>
                  <a:moveTo>
                    <a:pt x="195685" y="6"/>
                  </a:moveTo>
                  <a:cubicBezTo>
                    <a:pt x="210154" y="832"/>
                    <a:pt x="122231" y="103300"/>
                    <a:pt x="97831" y="242967"/>
                  </a:cubicBezTo>
                  <a:cubicBezTo>
                    <a:pt x="112529" y="237955"/>
                    <a:pt x="128214" y="235092"/>
                    <a:pt x="144615" y="235092"/>
                  </a:cubicBezTo>
                  <a:cubicBezTo>
                    <a:pt x="224471" y="235092"/>
                    <a:pt x="289091" y="299701"/>
                    <a:pt x="289091" y="379345"/>
                  </a:cubicBezTo>
                  <a:cubicBezTo>
                    <a:pt x="289091" y="459077"/>
                    <a:pt x="224471" y="523687"/>
                    <a:pt x="144615" y="523687"/>
                  </a:cubicBezTo>
                  <a:cubicBezTo>
                    <a:pt x="64759" y="523687"/>
                    <a:pt x="50" y="459077"/>
                    <a:pt x="50" y="379345"/>
                  </a:cubicBezTo>
                  <a:cubicBezTo>
                    <a:pt x="50" y="379345"/>
                    <a:pt x="140" y="379255"/>
                    <a:pt x="140" y="379166"/>
                  </a:cubicBezTo>
                  <a:cubicBezTo>
                    <a:pt x="-40" y="374960"/>
                    <a:pt x="-8554" y="145068"/>
                    <a:pt x="140941" y="35447"/>
                  </a:cubicBezTo>
                  <a:cubicBezTo>
                    <a:pt x="174662" y="10748"/>
                    <a:pt x="190862" y="-270"/>
                    <a:pt x="195685" y="6"/>
                  </a:cubicBezTo>
                  <a:close/>
                </a:path>
              </a:pathLst>
            </a:custGeom>
            <a:grpFill/>
            <a:ln>
              <a:noFill/>
            </a:ln>
          </p:spPr>
        </p:sp>
      </p:grpSp>
    </p:spTree>
    <p:extLst>
      <p:ext uri="{BB962C8B-B14F-4D97-AF65-F5344CB8AC3E}">
        <p14:creationId xmlns:p14="http://schemas.microsoft.com/office/powerpoint/2010/main" val="11853225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19DE6393-2AF7-49A0-A9BF-0726EC54D13B}"/>
              </a:ext>
            </a:extLst>
          </p:cNvPr>
          <p:cNvSpPr txBox="1"/>
          <p:nvPr/>
        </p:nvSpPr>
        <p:spPr>
          <a:xfrm>
            <a:off x="402671" y="441338"/>
            <a:ext cx="11789329" cy="461665"/>
          </a:xfrm>
          <a:prstGeom prst="rect">
            <a:avLst/>
          </a:prstGeom>
          <a:noFill/>
        </p:spPr>
        <p:txBody>
          <a:bodyPr wrap="square" lIns="0" rtlCol="0">
            <a:spAutoFit/>
          </a:bodyPr>
          <a:lstStyle/>
          <a:p>
            <a:r>
              <a:rPr lang="en-US" altLang="zh-CN" sz="2400" b="1" dirty="0">
                <a:solidFill>
                  <a:schemeClr val="tx1">
                    <a:lumMod val="85000"/>
                    <a:lumOff val="15000"/>
                  </a:schemeClr>
                </a:solidFill>
                <a:latin typeface="Times New Roman" panose="02020603050405020304" pitchFamily="18" charset="0"/>
                <a:ea typeface="微软雅黑 Light" panose="020B0502040204020203" pitchFamily="34" charset="-122"/>
                <a:cs typeface="Times New Roman" panose="02020603050405020304" pitchFamily="18" charset="0"/>
              </a:rPr>
              <a:t>Features Analysis - Holiday Analysis and Season Analysis</a:t>
            </a:r>
          </a:p>
        </p:txBody>
      </p:sp>
      <p:sp>
        <p:nvSpPr>
          <p:cNvPr id="5" name="文本框 4">
            <a:extLst>
              <a:ext uri="{FF2B5EF4-FFF2-40B4-BE49-F238E27FC236}">
                <a16:creationId xmlns:a16="http://schemas.microsoft.com/office/drawing/2014/main" id="{8BC53384-1456-4814-B6E4-C120D0C8B0BB}"/>
              </a:ext>
            </a:extLst>
          </p:cNvPr>
          <p:cNvSpPr txBox="1"/>
          <p:nvPr/>
        </p:nvSpPr>
        <p:spPr>
          <a:xfrm>
            <a:off x="359540" y="4256111"/>
            <a:ext cx="6639356" cy="2308324"/>
          </a:xfrm>
          <a:prstGeom prst="rect">
            <a:avLst/>
          </a:prstGeom>
          <a:noFill/>
        </p:spPr>
        <p:txBody>
          <a:bodyPr wrap="square">
            <a:spAutoFit/>
          </a:bodyPr>
          <a:lstStyle/>
          <a:p>
            <a:pPr marL="342900" indent="-342900" algn="l">
              <a:buFont typeface="Arial" panose="020B0604020202020204" pitchFamily="34" charset="0"/>
              <a:buChar char="•"/>
            </a:pPr>
            <a:r>
              <a:rPr lang="en-US" altLang="zh-CN" sz="2400" b="0" i="0" dirty="0">
                <a:effectLst/>
                <a:latin typeface="Times New Roman" panose="02020603050405020304" pitchFamily="18" charset="0"/>
                <a:cs typeface="Times New Roman" panose="02020603050405020304" pitchFamily="18" charset="0"/>
              </a:rPr>
              <a:t>Holiday only account for a less than 3% of total population, so this feature is not good feature to select.</a:t>
            </a:r>
          </a:p>
          <a:p>
            <a:pPr marL="342900" indent="-342900" algn="l">
              <a:buFont typeface="Arial" panose="020B0604020202020204" pitchFamily="34" charset="0"/>
              <a:buChar char="•"/>
            </a:pPr>
            <a:r>
              <a:rPr lang="en-US" altLang="zh-CN" sz="2400" b="0" i="0" dirty="0">
                <a:effectLst/>
                <a:latin typeface="Times New Roman" panose="02020603050405020304" pitchFamily="18" charset="0"/>
                <a:cs typeface="Times New Roman" panose="02020603050405020304" pitchFamily="18" charset="0"/>
              </a:rPr>
              <a:t>Holiday and non-holiday demands is a little bit different, but it is acceptable to use just the non-holiday data, because of the data size of holiday.</a:t>
            </a:r>
          </a:p>
        </p:txBody>
      </p:sp>
      <p:pic>
        <p:nvPicPr>
          <p:cNvPr id="7" name="图片 6">
            <a:extLst>
              <a:ext uri="{FF2B5EF4-FFF2-40B4-BE49-F238E27FC236}">
                <a16:creationId xmlns:a16="http://schemas.microsoft.com/office/drawing/2014/main" id="{B4DAB4DE-9DB9-427B-A4CD-98D00E9CB95F}"/>
              </a:ext>
            </a:extLst>
          </p:cNvPr>
          <p:cNvPicPr>
            <a:picLocks noChangeAspect="1"/>
          </p:cNvPicPr>
          <p:nvPr/>
        </p:nvPicPr>
        <p:blipFill rotWithShape="1">
          <a:blip r:embed="rId3"/>
          <a:srcRect l="1306" t="2076" r="1234" b="1924"/>
          <a:stretch/>
        </p:blipFill>
        <p:spPr>
          <a:xfrm>
            <a:off x="7007522" y="3956641"/>
            <a:ext cx="4762232" cy="2566610"/>
          </a:xfrm>
          <a:prstGeom prst="rect">
            <a:avLst/>
          </a:prstGeom>
          <a:ln>
            <a:noFill/>
          </a:ln>
        </p:spPr>
      </p:pic>
      <p:sp>
        <p:nvSpPr>
          <p:cNvPr id="10" name="文本框 9">
            <a:extLst>
              <a:ext uri="{FF2B5EF4-FFF2-40B4-BE49-F238E27FC236}">
                <a16:creationId xmlns:a16="http://schemas.microsoft.com/office/drawing/2014/main" id="{65790292-3BE1-4FF3-91A1-D035D03404B9}"/>
              </a:ext>
            </a:extLst>
          </p:cNvPr>
          <p:cNvSpPr txBox="1"/>
          <p:nvPr/>
        </p:nvSpPr>
        <p:spPr>
          <a:xfrm>
            <a:off x="6944486" y="1000663"/>
            <a:ext cx="4938638" cy="2923877"/>
          </a:xfrm>
          <a:prstGeom prst="rect">
            <a:avLst/>
          </a:prstGeom>
          <a:noFill/>
        </p:spPr>
        <p:txBody>
          <a:bodyPr wrap="square">
            <a:spAutoFit/>
          </a:bodyPr>
          <a:lstStyle/>
          <a:p>
            <a:pPr marL="342900" indent="-342900">
              <a:buFont typeface="Arial" panose="020B0604020202020204" pitchFamily="34" charset="0"/>
              <a:buChar char="•"/>
            </a:pPr>
            <a:r>
              <a:rPr lang="en-US" altLang="zh-CN" sz="2300" dirty="0">
                <a:latin typeface="Times New Roman" panose="02020603050405020304" pitchFamily="18" charset="0"/>
                <a:cs typeface="Times New Roman" panose="02020603050405020304" pitchFamily="18" charset="0"/>
              </a:rPr>
              <a:t>From the left, we could draw the conclusion that, from spring to fall, the demand keeps rising, and reaches its demand peak in fall.</a:t>
            </a:r>
          </a:p>
          <a:p>
            <a:pPr marL="342900" indent="-342900">
              <a:buFont typeface="Arial" panose="020B0604020202020204" pitchFamily="34" charset="0"/>
              <a:buChar char="•"/>
            </a:pPr>
            <a:r>
              <a:rPr lang="en-US" altLang="zh-CN" sz="2300" dirty="0">
                <a:latin typeface="Times New Roman" panose="02020603050405020304" pitchFamily="18" charset="0"/>
                <a:cs typeface="Times New Roman" panose="02020603050405020304" pitchFamily="18" charset="0"/>
              </a:rPr>
              <a:t>The box plot shows that there are much more outliers in spring and winter.</a:t>
            </a:r>
            <a:r>
              <a:rPr lang="zh-CN" altLang="en-US" sz="2300" dirty="0">
                <a:latin typeface="Times New Roman" panose="02020603050405020304" pitchFamily="18" charset="0"/>
                <a:cs typeface="Times New Roman" panose="02020603050405020304" pitchFamily="18" charset="0"/>
              </a:rPr>
              <a:t> </a:t>
            </a:r>
            <a:r>
              <a:rPr lang="en-US" altLang="zh-CN" sz="2300" dirty="0">
                <a:latin typeface="Times New Roman" panose="02020603050405020304" pitchFamily="18" charset="0"/>
                <a:cs typeface="Times New Roman" panose="02020603050405020304" pitchFamily="18" charset="0"/>
              </a:rPr>
              <a:t>You sure don't want to get a bike in a cold and snowy day!</a:t>
            </a:r>
          </a:p>
        </p:txBody>
      </p:sp>
      <p:pic>
        <p:nvPicPr>
          <p:cNvPr id="11" name="图片 10">
            <a:extLst>
              <a:ext uri="{FF2B5EF4-FFF2-40B4-BE49-F238E27FC236}">
                <a16:creationId xmlns:a16="http://schemas.microsoft.com/office/drawing/2014/main" id="{F2D5AD98-76EA-42AB-A92F-5D7D74C84A8A}"/>
              </a:ext>
            </a:extLst>
          </p:cNvPr>
          <p:cNvPicPr>
            <a:picLocks noChangeAspect="1"/>
          </p:cNvPicPr>
          <p:nvPr/>
        </p:nvPicPr>
        <p:blipFill>
          <a:blip r:embed="rId4"/>
          <a:stretch>
            <a:fillRect/>
          </a:stretch>
        </p:blipFill>
        <p:spPr>
          <a:xfrm>
            <a:off x="422246" y="1000663"/>
            <a:ext cx="6576650" cy="3111535"/>
          </a:xfrm>
          <a:prstGeom prst="rect">
            <a:avLst/>
          </a:prstGeom>
        </p:spPr>
      </p:pic>
      <p:sp>
        <p:nvSpPr>
          <p:cNvPr id="3" name="椭圆 2">
            <a:extLst>
              <a:ext uri="{FF2B5EF4-FFF2-40B4-BE49-F238E27FC236}">
                <a16:creationId xmlns:a16="http://schemas.microsoft.com/office/drawing/2014/main" id="{44DACE43-5CBA-4003-AF74-ED2AD08196D5}"/>
              </a:ext>
            </a:extLst>
          </p:cNvPr>
          <p:cNvSpPr/>
          <p:nvPr/>
        </p:nvSpPr>
        <p:spPr>
          <a:xfrm>
            <a:off x="4384194" y="1537224"/>
            <a:ext cx="411041" cy="1406343"/>
          </a:xfrm>
          <a:prstGeom prst="ellipse">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箭头连接符 5">
            <a:extLst>
              <a:ext uri="{FF2B5EF4-FFF2-40B4-BE49-F238E27FC236}">
                <a16:creationId xmlns:a16="http://schemas.microsoft.com/office/drawing/2014/main" id="{0064D143-C2DC-4ABA-B81F-E0EE7F3CC9D2}"/>
              </a:ext>
            </a:extLst>
          </p:cNvPr>
          <p:cNvCxnSpPr>
            <a:cxnSpLocks/>
          </p:cNvCxnSpPr>
          <p:nvPr/>
        </p:nvCxnSpPr>
        <p:spPr>
          <a:xfrm flipV="1">
            <a:off x="1350628" y="1333851"/>
            <a:ext cx="1182847" cy="94849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椭圆 11">
            <a:extLst>
              <a:ext uri="{FF2B5EF4-FFF2-40B4-BE49-F238E27FC236}">
                <a16:creationId xmlns:a16="http://schemas.microsoft.com/office/drawing/2014/main" id="{8481738A-EB6D-45B4-8E6C-2127436D9DFF}"/>
              </a:ext>
            </a:extLst>
          </p:cNvPr>
          <p:cNvSpPr/>
          <p:nvPr/>
        </p:nvSpPr>
        <p:spPr>
          <a:xfrm>
            <a:off x="6347669" y="1333852"/>
            <a:ext cx="411041" cy="948490"/>
          </a:xfrm>
          <a:prstGeom prst="ellipse">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a:extLst>
              <a:ext uri="{FF2B5EF4-FFF2-40B4-BE49-F238E27FC236}">
                <a16:creationId xmlns:a16="http://schemas.microsoft.com/office/drawing/2014/main" id="{5173B42B-F348-48C7-A464-6666F7CF698C}"/>
              </a:ext>
            </a:extLst>
          </p:cNvPr>
          <p:cNvSpPr/>
          <p:nvPr/>
        </p:nvSpPr>
        <p:spPr>
          <a:xfrm>
            <a:off x="10844532" y="5113411"/>
            <a:ext cx="621349" cy="230375"/>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1102890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19DE6393-2AF7-49A0-A9BF-0726EC54D13B}"/>
              </a:ext>
            </a:extLst>
          </p:cNvPr>
          <p:cNvSpPr txBox="1"/>
          <p:nvPr/>
        </p:nvSpPr>
        <p:spPr>
          <a:xfrm>
            <a:off x="402671" y="441338"/>
            <a:ext cx="11789329" cy="461665"/>
          </a:xfrm>
          <a:prstGeom prst="rect">
            <a:avLst/>
          </a:prstGeom>
          <a:noFill/>
        </p:spPr>
        <p:txBody>
          <a:bodyPr wrap="square" lIns="0" rtlCol="0">
            <a:spAutoFit/>
          </a:bodyPr>
          <a:lstStyle/>
          <a:p>
            <a:r>
              <a:rPr lang="en-US" altLang="zh-CN" sz="2400" b="1" dirty="0">
                <a:solidFill>
                  <a:schemeClr val="tx1">
                    <a:lumMod val="85000"/>
                    <a:lumOff val="15000"/>
                  </a:schemeClr>
                </a:solidFill>
                <a:latin typeface="Times New Roman" panose="02020603050405020304" pitchFamily="18" charset="0"/>
                <a:ea typeface="微软雅黑 Light" panose="020B0502040204020203" pitchFamily="34" charset="-122"/>
                <a:cs typeface="Times New Roman" panose="02020603050405020304" pitchFamily="18" charset="0"/>
              </a:rPr>
              <a:t>Features Analysis - Humidity Analysis and Windspeed Analysis</a:t>
            </a:r>
          </a:p>
        </p:txBody>
      </p:sp>
      <p:sp>
        <p:nvSpPr>
          <p:cNvPr id="10" name="文本框 9">
            <a:extLst>
              <a:ext uri="{FF2B5EF4-FFF2-40B4-BE49-F238E27FC236}">
                <a16:creationId xmlns:a16="http://schemas.microsoft.com/office/drawing/2014/main" id="{D795B416-0F5E-4349-A022-E1A83870F40F}"/>
              </a:ext>
            </a:extLst>
          </p:cNvPr>
          <p:cNvSpPr txBox="1"/>
          <p:nvPr/>
        </p:nvSpPr>
        <p:spPr>
          <a:xfrm>
            <a:off x="276837" y="4494663"/>
            <a:ext cx="5939405" cy="1815882"/>
          </a:xfrm>
          <a:prstGeom prst="rect">
            <a:avLst/>
          </a:prstGeom>
          <a:noFill/>
        </p:spPr>
        <p:txBody>
          <a:bodyPr wrap="square">
            <a:spAutoFit/>
          </a:bodyPr>
          <a:lstStyle/>
          <a:p>
            <a:pPr marL="342900" indent="-342900">
              <a:buFont typeface="Arial" panose="020B0604020202020204" pitchFamily="34" charset="0"/>
              <a:buChar char="•"/>
            </a:pPr>
            <a:r>
              <a:rPr lang="en-US" altLang="zh-CN" sz="2800" dirty="0">
                <a:latin typeface="Times New Roman" panose="02020603050405020304" pitchFamily="18" charset="0"/>
                <a:cs typeface="Times New Roman" panose="02020603050405020304" pitchFamily="18" charset="0"/>
              </a:rPr>
              <a:t>Windspeed's distribution in different seasons are almost the same. Which means windspeed column have no missing value.</a:t>
            </a:r>
          </a:p>
        </p:txBody>
      </p:sp>
      <p:pic>
        <p:nvPicPr>
          <p:cNvPr id="5" name="图片 4">
            <a:extLst>
              <a:ext uri="{FF2B5EF4-FFF2-40B4-BE49-F238E27FC236}">
                <a16:creationId xmlns:a16="http://schemas.microsoft.com/office/drawing/2014/main" id="{2B512C9E-9017-495B-8540-F8D14439822C}"/>
              </a:ext>
            </a:extLst>
          </p:cNvPr>
          <p:cNvPicPr>
            <a:picLocks noChangeAspect="1"/>
          </p:cNvPicPr>
          <p:nvPr/>
        </p:nvPicPr>
        <p:blipFill rotWithShape="1">
          <a:blip r:embed="rId3"/>
          <a:srcRect l="7982" t="10766" r="9312" b="5443"/>
          <a:stretch/>
        </p:blipFill>
        <p:spPr>
          <a:xfrm>
            <a:off x="402670" y="903003"/>
            <a:ext cx="5691931" cy="3243739"/>
          </a:xfrm>
          <a:prstGeom prst="rect">
            <a:avLst/>
          </a:prstGeom>
          <a:ln>
            <a:noFill/>
          </a:ln>
        </p:spPr>
      </p:pic>
      <p:sp>
        <p:nvSpPr>
          <p:cNvPr id="11" name="文本框 10">
            <a:extLst>
              <a:ext uri="{FF2B5EF4-FFF2-40B4-BE49-F238E27FC236}">
                <a16:creationId xmlns:a16="http://schemas.microsoft.com/office/drawing/2014/main" id="{CC25B8AF-A58D-4679-9ECF-1F579C79D691}"/>
              </a:ext>
            </a:extLst>
          </p:cNvPr>
          <p:cNvSpPr txBox="1"/>
          <p:nvPr/>
        </p:nvSpPr>
        <p:spPr>
          <a:xfrm>
            <a:off x="6097399" y="1215809"/>
            <a:ext cx="5691931" cy="1815882"/>
          </a:xfrm>
          <a:prstGeom prst="rect">
            <a:avLst/>
          </a:prstGeom>
          <a:noFill/>
        </p:spPr>
        <p:txBody>
          <a:bodyPr wrap="square">
            <a:spAutoFit/>
          </a:bodyPr>
          <a:lstStyle/>
          <a:p>
            <a:pPr marL="342900" indent="-342900">
              <a:buFont typeface="Arial" panose="020B0604020202020204" pitchFamily="34" charset="0"/>
              <a:buChar char="•"/>
            </a:pPr>
            <a:r>
              <a:rPr lang="en-US" altLang="zh-CN" sz="2800" dirty="0">
                <a:latin typeface="Times New Roman" panose="02020603050405020304" pitchFamily="18" charset="0"/>
                <a:cs typeface="Times New Roman" panose="02020603050405020304" pitchFamily="18" charset="0"/>
              </a:rPr>
              <a:t>Many data are concentrated around 0 in windspeed column, that may indicate that the data collector may fill up the missing value with 0.</a:t>
            </a:r>
          </a:p>
        </p:txBody>
      </p:sp>
      <p:pic>
        <p:nvPicPr>
          <p:cNvPr id="9" name="图片 8">
            <a:extLst>
              <a:ext uri="{FF2B5EF4-FFF2-40B4-BE49-F238E27FC236}">
                <a16:creationId xmlns:a16="http://schemas.microsoft.com/office/drawing/2014/main" id="{709F6E59-68BA-46AA-99EC-E2BCCA980BAD}"/>
              </a:ext>
            </a:extLst>
          </p:cNvPr>
          <p:cNvPicPr>
            <a:picLocks noChangeAspect="1"/>
          </p:cNvPicPr>
          <p:nvPr/>
        </p:nvPicPr>
        <p:blipFill rotWithShape="1">
          <a:blip r:embed="rId4"/>
          <a:srcRect l="1520" t="1453" r="4257" b="1573"/>
          <a:stretch/>
        </p:blipFill>
        <p:spPr>
          <a:xfrm>
            <a:off x="6094602" y="3629724"/>
            <a:ext cx="5694728" cy="2930467"/>
          </a:xfrm>
          <a:prstGeom prst="rect">
            <a:avLst/>
          </a:prstGeom>
          <a:ln>
            <a:noFill/>
          </a:ln>
        </p:spPr>
      </p:pic>
      <p:sp>
        <p:nvSpPr>
          <p:cNvPr id="7" name="椭圆 6">
            <a:extLst>
              <a:ext uri="{FF2B5EF4-FFF2-40B4-BE49-F238E27FC236}">
                <a16:creationId xmlns:a16="http://schemas.microsoft.com/office/drawing/2014/main" id="{F2BFDD6F-F6B7-4421-B95D-0AB19DE29867}"/>
              </a:ext>
            </a:extLst>
          </p:cNvPr>
          <p:cNvSpPr/>
          <p:nvPr/>
        </p:nvSpPr>
        <p:spPr>
          <a:xfrm>
            <a:off x="3671581" y="973125"/>
            <a:ext cx="355135" cy="1543571"/>
          </a:xfrm>
          <a:prstGeom prst="ellipse">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2612706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19DE6393-2AF7-49A0-A9BF-0726EC54D13B}"/>
              </a:ext>
            </a:extLst>
          </p:cNvPr>
          <p:cNvSpPr txBox="1"/>
          <p:nvPr/>
        </p:nvSpPr>
        <p:spPr>
          <a:xfrm>
            <a:off x="402671" y="441338"/>
            <a:ext cx="11789329" cy="461665"/>
          </a:xfrm>
          <a:prstGeom prst="rect">
            <a:avLst/>
          </a:prstGeom>
          <a:noFill/>
        </p:spPr>
        <p:txBody>
          <a:bodyPr wrap="square" lIns="0" rtlCol="0">
            <a:spAutoFit/>
          </a:bodyPr>
          <a:lstStyle/>
          <a:p>
            <a:r>
              <a:rPr lang="en-US" altLang="zh-CN" sz="2400" b="1" dirty="0">
                <a:solidFill>
                  <a:schemeClr val="tx1">
                    <a:lumMod val="85000"/>
                    <a:lumOff val="15000"/>
                  </a:schemeClr>
                </a:solidFill>
                <a:latin typeface="Times New Roman" panose="02020603050405020304" pitchFamily="18" charset="0"/>
                <a:ea typeface="微软雅黑 Light" panose="020B0502040204020203" pitchFamily="34" charset="-122"/>
                <a:cs typeface="Times New Roman" panose="02020603050405020304" pitchFamily="18" charset="0"/>
              </a:rPr>
              <a:t>Features Analysis - Weather Analysis</a:t>
            </a:r>
          </a:p>
        </p:txBody>
      </p:sp>
      <p:pic>
        <p:nvPicPr>
          <p:cNvPr id="4" name="图片 3">
            <a:extLst>
              <a:ext uri="{FF2B5EF4-FFF2-40B4-BE49-F238E27FC236}">
                <a16:creationId xmlns:a16="http://schemas.microsoft.com/office/drawing/2014/main" id="{E304EE7E-BD23-4957-B40F-51B36A5B3277}"/>
              </a:ext>
            </a:extLst>
          </p:cNvPr>
          <p:cNvPicPr>
            <a:picLocks noChangeAspect="1"/>
          </p:cNvPicPr>
          <p:nvPr/>
        </p:nvPicPr>
        <p:blipFill rotWithShape="1">
          <a:blip r:embed="rId3"/>
          <a:srcRect l="18670" t="12432" r="19679" b="15275"/>
          <a:stretch/>
        </p:blipFill>
        <p:spPr>
          <a:xfrm>
            <a:off x="7064228" y="1037705"/>
            <a:ext cx="3908571" cy="3437449"/>
          </a:xfrm>
          <a:prstGeom prst="rect">
            <a:avLst/>
          </a:prstGeom>
          <a:ln>
            <a:noFill/>
          </a:ln>
        </p:spPr>
      </p:pic>
      <p:sp>
        <p:nvSpPr>
          <p:cNvPr id="7" name="文本框 6">
            <a:extLst>
              <a:ext uri="{FF2B5EF4-FFF2-40B4-BE49-F238E27FC236}">
                <a16:creationId xmlns:a16="http://schemas.microsoft.com/office/drawing/2014/main" id="{6D4AF072-3D2E-4742-ACC4-1562C2F2CB1E}"/>
              </a:ext>
            </a:extLst>
          </p:cNvPr>
          <p:cNvSpPr txBox="1"/>
          <p:nvPr/>
        </p:nvSpPr>
        <p:spPr>
          <a:xfrm>
            <a:off x="6095999" y="4504143"/>
            <a:ext cx="5785607" cy="1938992"/>
          </a:xfrm>
          <a:prstGeom prst="rect">
            <a:avLst/>
          </a:prstGeom>
          <a:noFill/>
        </p:spPr>
        <p:txBody>
          <a:bodyPr wrap="square">
            <a:spAutoFit/>
          </a:bodyPr>
          <a:lstStyle/>
          <a:p>
            <a:pPr marL="342900" indent="-342900">
              <a:buFont typeface="Arial" panose="020B0604020202020204" pitchFamily="34" charset="0"/>
              <a:buChar char="•"/>
            </a:pPr>
            <a:r>
              <a:rPr lang="en-US" altLang="zh-CN" sz="2400" dirty="0">
                <a:latin typeface="Times New Roman" panose="02020603050405020304" pitchFamily="18" charset="0"/>
                <a:cs typeface="Times New Roman" panose="02020603050405020304" pitchFamily="18" charset="0"/>
              </a:rPr>
              <a:t>We find out that the worst weather occurred just 3 times, less than 0.01%. That means that we still could say that the worse the weather condition we have, the less demand we need.</a:t>
            </a:r>
            <a:endParaRPr lang="zh-CN" altLang="en-US" sz="2400" dirty="0">
              <a:latin typeface="Times New Roman" panose="02020603050405020304" pitchFamily="18" charset="0"/>
              <a:cs typeface="Times New Roman" panose="02020603050405020304" pitchFamily="18" charset="0"/>
            </a:endParaRPr>
          </a:p>
        </p:txBody>
      </p:sp>
      <p:pic>
        <p:nvPicPr>
          <p:cNvPr id="8" name="图片 7">
            <a:extLst>
              <a:ext uri="{FF2B5EF4-FFF2-40B4-BE49-F238E27FC236}">
                <a16:creationId xmlns:a16="http://schemas.microsoft.com/office/drawing/2014/main" id="{07AC690D-E158-47B9-930B-F36E8B057D6F}"/>
              </a:ext>
            </a:extLst>
          </p:cNvPr>
          <p:cNvPicPr>
            <a:picLocks noChangeAspect="1"/>
          </p:cNvPicPr>
          <p:nvPr/>
        </p:nvPicPr>
        <p:blipFill rotWithShape="1">
          <a:blip r:embed="rId4"/>
          <a:srcRect l="3831" t="11147" r="9197" b="2064"/>
          <a:stretch/>
        </p:blipFill>
        <p:spPr>
          <a:xfrm>
            <a:off x="620785" y="1037705"/>
            <a:ext cx="4840448" cy="3622677"/>
          </a:xfrm>
          <a:prstGeom prst="rect">
            <a:avLst/>
          </a:prstGeom>
          <a:ln>
            <a:solidFill>
              <a:srgbClr val="FF0000"/>
            </a:solidFill>
          </a:ln>
        </p:spPr>
      </p:pic>
      <p:sp>
        <p:nvSpPr>
          <p:cNvPr id="10" name="文本框 9">
            <a:extLst>
              <a:ext uri="{FF2B5EF4-FFF2-40B4-BE49-F238E27FC236}">
                <a16:creationId xmlns:a16="http://schemas.microsoft.com/office/drawing/2014/main" id="{D795B416-0F5E-4349-A022-E1A83870F40F}"/>
              </a:ext>
            </a:extLst>
          </p:cNvPr>
          <p:cNvSpPr txBox="1"/>
          <p:nvPr/>
        </p:nvSpPr>
        <p:spPr>
          <a:xfrm>
            <a:off x="310393" y="4662336"/>
            <a:ext cx="5587068" cy="1569660"/>
          </a:xfrm>
          <a:prstGeom prst="rect">
            <a:avLst/>
          </a:prstGeom>
          <a:noFill/>
        </p:spPr>
        <p:txBody>
          <a:bodyPr wrap="square">
            <a:spAutoFit/>
          </a:bodyPr>
          <a:lstStyle/>
          <a:p>
            <a:pPr marL="342900" indent="-342900">
              <a:buFont typeface="Arial" panose="020B0604020202020204" pitchFamily="34" charset="0"/>
              <a:buChar char="•"/>
            </a:pPr>
            <a:r>
              <a:rPr lang="en-US" altLang="zh-CN" sz="2400" b="1" dirty="0">
                <a:latin typeface="Times New Roman" panose="02020603050405020304" pitchFamily="18" charset="0"/>
                <a:cs typeface="Times New Roman" panose="02020603050405020304" pitchFamily="18" charset="0"/>
              </a:rPr>
              <a:t>Interesting Point! </a:t>
            </a:r>
            <a:r>
              <a:rPr lang="en-US" altLang="zh-CN" sz="2400" dirty="0">
                <a:latin typeface="Times New Roman" panose="02020603050405020304" pitchFamily="18" charset="0"/>
                <a:cs typeface="Times New Roman" panose="02020603050405020304" pitchFamily="18" charset="0"/>
              </a:rPr>
              <a:t>As the rule, the worse the weather, the lower the demand for orders, but in the worst weather(category 4), the demand reversed</a:t>
            </a:r>
          </a:p>
        </p:txBody>
      </p:sp>
      <p:pic>
        <p:nvPicPr>
          <p:cNvPr id="9" name="图片 8">
            <a:extLst>
              <a:ext uri="{FF2B5EF4-FFF2-40B4-BE49-F238E27FC236}">
                <a16:creationId xmlns:a16="http://schemas.microsoft.com/office/drawing/2014/main" id="{262EB9BB-1761-4BC9-A106-DFD77318817A}"/>
              </a:ext>
            </a:extLst>
          </p:cNvPr>
          <p:cNvPicPr>
            <a:picLocks noChangeAspect="1"/>
          </p:cNvPicPr>
          <p:nvPr/>
        </p:nvPicPr>
        <p:blipFill>
          <a:blip r:embed="rId5"/>
          <a:stretch>
            <a:fillRect/>
          </a:stretch>
        </p:blipFill>
        <p:spPr>
          <a:xfrm>
            <a:off x="566735" y="993338"/>
            <a:ext cx="4948547" cy="3711410"/>
          </a:xfrm>
          <a:prstGeom prst="rect">
            <a:avLst/>
          </a:prstGeom>
        </p:spPr>
      </p:pic>
      <p:sp>
        <p:nvSpPr>
          <p:cNvPr id="11" name="椭圆 10">
            <a:extLst>
              <a:ext uri="{FF2B5EF4-FFF2-40B4-BE49-F238E27FC236}">
                <a16:creationId xmlns:a16="http://schemas.microsoft.com/office/drawing/2014/main" id="{6BFDC60F-28B3-44D6-94B3-436A72BDDEA9}"/>
              </a:ext>
            </a:extLst>
          </p:cNvPr>
          <p:cNvSpPr/>
          <p:nvPr/>
        </p:nvSpPr>
        <p:spPr>
          <a:xfrm>
            <a:off x="4171557" y="1937857"/>
            <a:ext cx="766646" cy="2679311"/>
          </a:xfrm>
          <a:prstGeom prst="ellipse">
            <a:avLst/>
          </a:prstGeom>
          <a:noFill/>
          <a:ln w="762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a:extLst>
              <a:ext uri="{FF2B5EF4-FFF2-40B4-BE49-F238E27FC236}">
                <a16:creationId xmlns:a16="http://schemas.microsoft.com/office/drawing/2014/main" id="{04670EF1-7C09-4B86-B13B-F6ACF753B421}"/>
              </a:ext>
            </a:extLst>
          </p:cNvPr>
          <p:cNvSpPr/>
          <p:nvPr/>
        </p:nvSpPr>
        <p:spPr>
          <a:xfrm>
            <a:off x="9636517" y="2667482"/>
            <a:ext cx="724622" cy="268665"/>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3296647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19DE6393-2AF7-49A0-A9BF-0726EC54D13B}"/>
              </a:ext>
            </a:extLst>
          </p:cNvPr>
          <p:cNvSpPr txBox="1"/>
          <p:nvPr/>
        </p:nvSpPr>
        <p:spPr>
          <a:xfrm>
            <a:off x="402671" y="441338"/>
            <a:ext cx="11789329" cy="461665"/>
          </a:xfrm>
          <a:prstGeom prst="rect">
            <a:avLst/>
          </a:prstGeom>
          <a:noFill/>
        </p:spPr>
        <p:txBody>
          <a:bodyPr wrap="square" lIns="0" rtlCol="0">
            <a:spAutoFit/>
          </a:bodyPr>
          <a:lstStyle/>
          <a:p>
            <a:r>
              <a:rPr lang="en-US" altLang="zh-CN" sz="2400" b="1" dirty="0">
                <a:solidFill>
                  <a:schemeClr val="tx1">
                    <a:lumMod val="85000"/>
                    <a:lumOff val="15000"/>
                  </a:schemeClr>
                </a:solidFill>
                <a:latin typeface="Times New Roman" panose="02020603050405020304" pitchFamily="18" charset="0"/>
                <a:ea typeface="微软雅黑 Light" panose="020B0502040204020203" pitchFamily="34" charset="-122"/>
                <a:cs typeface="Times New Roman" panose="02020603050405020304" pitchFamily="18" charset="0"/>
              </a:rPr>
              <a:t>Features Analysis - Weather Analysis</a:t>
            </a:r>
          </a:p>
        </p:txBody>
      </p:sp>
      <p:pic>
        <p:nvPicPr>
          <p:cNvPr id="3" name="图片 2">
            <a:extLst>
              <a:ext uri="{FF2B5EF4-FFF2-40B4-BE49-F238E27FC236}">
                <a16:creationId xmlns:a16="http://schemas.microsoft.com/office/drawing/2014/main" id="{FBF64510-A109-4CC4-8E09-68424AA4B6EE}"/>
              </a:ext>
            </a:extLst>
          </p:cNvPr>
          <p:cNvPicPr>
            <a:picLocks noChangeAspect="1"/>
          </p:cNvPicPr>
          <p:nvPr/>
        </p:nvPicPr>
        <p:blipFill rotWithShape="1">
          <a:blip r:embed="rId3"/>
          <a:srcRect l="851" t="3156" r="1828" b="1807"/>
          <a:stretch/>
        </p:blipFill>
        <p:spPr>
          <a:xfrm>
            <a:off x="6172564" y="2835478"/>
            <a:ext cx="5625154" cy="1959391"/>
          </a:xfrm>
          <a:prstGeom prst="rect">
            <a:avLst/>
          </a:prstGeom>
          <a:ln>
            <a:noFill/>
          </a:ln>
        </p:spPr>
      </p:pic>
      <p:sp>
        <p:nvSpPr>
          <p:cNvPr id="9" name="文本框 8">
            <a:extLst>
              <a:ext uri="{FF2B5EF4-FFF2-40B4-BE49-F238E27FC236}">
                <a16:creationId xmlns:a16="http://schemas.microsoft.com/office/drawing/2014/main" id="{67A15F44-E750-44F4-A654-E60228975C1C}"/>
              </a:ext>
            </a:extLst>
          </p:cNvPr>
          <p:cNvSpPr txBox="1"/>
          <p:nvPr/>
        </p:nvSpPr>
        <p:spPr>
          <a:xfrm>
            <a:off x="1002146" y="3327426"/>
            <a:ext cx="4554162" cy="830997"/>
          </a:xfrm>
          <a:prstGeom prst="rect">
            <a:avLst/>
          </a:prstGeom>
          <a:noFill/>
        </p:spPr>
        <p:txBody>
          <a:bodyPr wrap="square">
            <a:spAutoFit/>
          </a:bodyPr>
          <a:lstStyle/>
          <a:p>
            <a:pPr marL="342900" indent="-342900">
              <a:buFont typeface="Arial" panose="020B0604020202020204" pitchFamily="34" charset="0"/>
              <a:buChar char="•"/>
            </a:pPr>
            <a:r>
              <a:rPr lang="en-US" altLang="zh-CN" sz="2400" dirty="0">
                <a:latin typeface="Times New Roman" panose="02020603050405020304" pitchFamily="18" charset="0"/>
                <a:cs typeface="Times New Roman" panose="02020603050405020304" pitchFamily="18" charset="0"/>
              </a:rPr>
              <a:t>good weather condition implies a smaller windspeed.</a:t>
            </a:r>
          </a:p>
        </p:txBody>
      </p:sp>
      <p:pic>
        <p:nvPicPr>
          <p:cNvPr id="6" name="图片 5">
            <a:extLst>
              <a:ext uri="{FF2B5EF4-FFF2-40B4-BE49-F238E27FC236}">
                <a16:creationId xmlns:a16="http://schemas.microsoft.com/office/drawing/2014/main" id="{65AE26BA-746A-4711-9E40-705CB1DE982A}"/>
              </a:ext>
            </a:extLst>
          </p:cNvPr>
          <p:cNvPicPr>
            <a:picLocks noChangeAspect="1"/>
          </p:cNvPicPr>
          <p:nvPr/>
        </p:nvPicPr>
        <p:blipFill rotWithShape="1">
          <a:blip r:embed="rId4"/>
          <a:srcRect l="851" t="2275" r="1314" b="2185"/>
          <a:stretch/>
        </p:blipFill>
        <p:spPr>
          <a:xfrm>
            <a:off x="394281" y="981512"/>
            <a:ext cx="5769893" cy="1959391"/>
          </a:xfrm>
          <a:prstGeom prst="rect">
            <a:avLst/>
          </a:prstGeom>
          <a:ln>
            <a:noFill/>
          </a:ln>
        </p:spPr>
      </p:pic>
      <p:sp>
        <p:nvSpPr>
          <p:cNvPr id="12" name="文本框 11">
            <a:extLst>
              <a:ext uri="{FF2B5EF4-FFF2-40B4-BE49-F238E27FC236}">
                <a16:creationId xmlns:a16="http://schemas.microsoft.com/office/drawing/2014/main" id="{AB52A673-F415-4F47-AB18-0F4B4AC385CD}"/>
              </a:ext>
            </a:extLst>
          </p:cNvPr>
          <p:cNvSpPr txBox="1"/>
          <p:nvPr/>
        </p:nvSpPr>
        <p:spPr>
          <a:xfrm>
            <a:off x="6096000" y="981512"/>
            <a:ext cx="5769892" cy="1569660"/>
          </a:xfrm>
          <a:prstGeom prst="rect">
            <a:avLst/>
          </a:prstGeom>
          <a:noFill/>
        </p:spPr>
        <p:txBody>
          <a:bodyPr wrap="square">
            <a:spAutoFit/>
          </a:bodyPr>
          <a:lstStyle/>
          <a:p>
            <a:pPr marL="342900" indent="-342900">
              <a:buFont typeface="Arial" panose="020B0604020202020204" pitchFamily="34" charset="0"/>
              <a:buChar char="•"/>
            </a:pPr>
            <a:r>
              <a:rPr lang="en-US" altLang="zh-CN" sz="2400" dirty="0">
                <a:latin typeface="Times New Roman" panose="02020603050405020304" pitchFamily="18" charset="0"/>
                <a:cs typeface="Times New Roman" panose="02020603050405020304" pitchFamily="18" charset="0"/>
              </a:rPr>
              <a:t>The worse the weather, the higher the humidity. We can deduce that the bad weather always accompanied by rain or snow, and this will lead to higher humidity.</a:t>
            </a:r>
          </a:p>
        </p:txBody>
      </p:sp>
      <p:pic>
        <p:nvPicPr>
          <p:cNvPr id="13" name="图片 12">
            <a:extLst>
              <a:ext uri="{FF2B5EF4-FFF2-40B4-BE49-F238E27FC236}">
                <a16:creationId xmlns:a16="http://schemas.microsoft.com/office/drawing/2014/main" id="{1615CD53-0D8E-4BF6-9B67-0A18598444CE}"/>
              </a:ext>
            </a:extLst>
          </p:cNvPr>
          <p:cNvPicPr>
            <a:picLocks noChangeAspect="1"/>
          </p:cNvPicPr>
          <p:nvPr/>
        </p:nvPicPr>
        <p:blipFill rotWithShape="1">
          <a:blip r:embed="rId5"/>
          <a:srcRect l="997" t="2617" r="2342" b="2617"/>
          <a:stretch/>
        </p:blipFill>
        <p:spPr>
          <a:xfrm>
            <a:off x="394281" y="4544947"/>
            <a:ext cx="5769893" cy="1967155"/>
          </a:xfrm>
          <a:prstGeom prst="rect">
            <a:avLst/>
          </a:prstGeom>
          <a:ln>
            <a:noFill/>
          </a:ln>
        </p:spPr>
      </p:pic>
      <p:sp>
        <p:nvSpPr>
          <p:cNvPr id="15" name="文本框 14">
            <a:extLst>
              <a:ext uri="{FF2B5EF4-FFF2-40B4-BE49-F238E27FC236}">
                <a16:creationId xmlns:a16="http://schemas.microsoft.com/office/drawing/2014/main" id="{4F838E77-0996-41FD-9325-D2A640211559}"/>
              </a:ext>
            </a:extLst>
          </p:cNvPr>
          <p:cNvSpPr txBox="1"/>
          <p:nvPr/>
        </p:nvSpPr>
        <p:spPr>
          <a:xfrm>
            <a:off x="6172564" y="5113025"/>
            <a:ext cx="5633544" cy="1200329"/>
          </a:xfrm>
          <a:prstGeom prst="rect">
            <a:avLst/>
          </a:prstGeom>
          <a:noFill/>
        </p:spPr>
        <p:txBody>
          <a:bodyPr wrap="square">
            <a:spAutoFit/>
          </a:bodyPr>
          <a:lstStyle/>
          <a:p>
            <a:pPr marL="342900" indent="-342900">
              <a:buFont typeface="Arial" panose="020B0604020202020204" pitchFamily="34" charset="0"/>
              <a:buChar char="•"/>
            </a:pPr>
            <a:r>
              <a:rPr lang="en-US" altLang="zh-CN" sz="2400" dirty="0">
                <a:latin typeface="Times New Roman" panose="02020603050405020304" pitchFamily="18" charset="0"/>
                <a:cs typeface="Times New Roman" panose="02020603050405020304" pitchFamily="18" charset="0"/>
              </a:rPr>
              <a:t>The distribution of temperature is largely close to normal distribution for all weather conditions.</a:t>
            </a:r>
          </a:p>
        </p:txBody>
      </p:sp>
      <p:cxnSp>
        <p:nvCxnSpPr>
          <p:cNvPr id="10" name="直接箭头连接符 9">
            <a:extLst>
              <a:ext uri="{FF2B5EF4-FFF2-40B4-BE49-F238E27FC236}">
                <a16:creationId xmlns:a16="http://schemas.microsoft.com/office/drawing/2014/main" id="{E4622179-96A8-4168-B3CF-F047D8CDA4EC}"/>
              </a:ext>
            </a:extLst>
          </p:cNvPr>
          <p:cNvCxnSpPr>
            <a:cxnSpLocks/>
          </p:cNvCxnSpPr>
          <p:nvPr/>
        </p:nvCxnSpPr>
        <p:spPr>
          <a:xfrm flipV="1">
            <a:off x="1350628" y="1199626"/>
            <a:ext cx="4328719" cy="1082715"/>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047243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81AA1B-7F66-494A-88C0-5AB0A611C4B9}"/>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Model</a:t>
            </a:r>
            <a:endParaRPr lang="zh-CN" altLang="en-US" dirty="0">
              <a:latin typeface="Times New Roman" panose="02020603050405020304" pitchFamily="18" charset="0"/>
              <a:cs typeface="Times New Roman" panose="02020603050405020304" pitchFamily="18" charset="0"/>
            </a:endParaRPr>
          </a:p>
        </p:txBody>
      </p:sp>
      <p:sp>
        <p:nvSpPr>
          <p:cNvPr id="8" name="文本框 7">
            <a:extLst>
              <a:ext uri="{FF2B5EF4-FFF2-40B4-BE49-F238E27FC236}">
                <a16:creationId xmlns:a16="http://schemas.microsoft.com/office/drawing/2014/main" id="{075A2288-F042-4831-9231-0E9ADDB9AB06}"/>
              </a:ext>
            </a:extLst>
          </p:cNvPr>
          <p:cNvSpPr txBox="1"/>
          <p:nvPr/>
        </p:nvSpPr>
        <p:spPr>
          <a:xfrm>
            <a:off x="838200" y="1690688"/>
            <a:ext cx="10851037" cy="923330"/>
          </a:xfrm>
          <a:prstGeom prst="rect">
            <a:avLst/>
          </a:prstGeom>
          <a:noFill/>
        </p:spPr>
        <p:txBody>
          <a:bodyPr wrap="square" rtlCol="0">
            <a:spAutoFit/>
          </a:bodyPr>
          <a:lstStyle/>
          <a:p>
            <a:r>
              <a:rPr lang="zh-CN" altLang="en-US" dirty="0">
                <a:latin typeface="Times New Roman" panose="02020603050405020304" pitchFamily="18" charset="0"/>
                <a:cs typeface="Times New Roman" panose="02020603050405020304" pitchFamily="18" charset="0"/>
              </a:rPr>
              <a:t>The model based on the decision tree algorithm can solve the </a:t>
            </a:r>
            <a:r>
              <a:rPr lang="en-US" altLang="zh-CN" dirty="0">
                <a:latin typeface="Times New Roman" panose="02020603050405020304" pitchFamily="18" charset="0"/>
                <a:cs typeface="Times New Roman" panose="02020603050405020304" pitchFamily="18" charset="0"/>
              </a:rPr>
              <a:t>regression</a:t>
            </a:r>
            <a:r>
              <a:rPr lang="zh-CN" altLang="en-US" dirty="0">
                <a:latin typeface="Times New Roman" panose="02020603050405020304" pitchFamily="18" charset="0"/>
                <a:cs typeface="Times New Roman" panose="02020603050405020304" pitchFamily="18" charset="0"/>
              </a:rPr>
              <a:t> problem well</a:t>
            </a:r>
            <a:r>
              <a:rPr lang="en-US" altLang="zh-CN" dirty="0">
                <a:latin typeface="Times New Roman" panose="02020603050405020304" pitchFamily="18" charset="0"/>
                <a:cs typeface="Times New Roman" panose="02020603050405020304" pitchFamily="18" charset="0"/>
              </a:rPr>
              <a:t>. Therefore, we decide to deploy </a:t>
            </a:r>
            <a:r>
              <a:rPr lang="zh-CN" altLang="en-US" dirty="0">
                <a:latin typeface="Times New Roman" panose="02020603050405020304" pitchFamily="18" charset="0"/>
                <a:cs typeface="Times New Roman" panose="02020603050405020304" pitchFamily="18" charset="0"/>
              </a:rPr>
              <a:t>decision tree </a:t>
            </a:r>
            <a:r>
              <a:rPr lang="en-US" altLang="zh-CN" dirty="0">
                <a:latin typeface="Times New Roman" panose="02020603050405020304" pitchFamily="18" charset="0"/>
                <a:cs typeface="Times New Roman" panose="02020603050405020304" pitchFamily="18" charset="0"/>
              </a:rPr>
              <a:t>model and use boosting and bagging algorithm to improve it. At the same time, we also adopt some classic models such as neural network(MLP) and KNN to solve the regression problem.</a:t>
            </a:r>
          </a:p>
        </p:txBody>
      </p:sp>
      <p:graphicFrame>
        <p:nvGraphicFramePr>
          <p:cNvPr id="15" name="Diagram 7">
            <a:extLst>
              <a:ext uri="{FF2B5EF4-FFF2-40B4-BE49-F238E27FC236}">
                <a16:creationId xmlns:a16="http://schemas.microsoft.com/office/drawing/2014/main" id="{9766D757-477C-43AF-ABB7-E9CA135A851C}"/>
              </a:ext>
            </a:extLst>
          </p:cNvPr>
          <p:cNvGraphicFramePr/>
          <p:nvPr/>
        </p:nvGraphicFramePr>
        <p:xfrm>
          <a:off x="3320070" y="3016251"/>
          <a:ext cx="5887296" cy="328006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978014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9E3436-BA2B-4161-ACE9-94B1FBA447D9}"/>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Evaluation metric</a:t>
            </a:r>
            <a:endParaRPr lang="zh-CN" altLang="en-US" dirty="0">
              <a:latin typeface="Times New Roman" panose="02020603050405020304" pitchFamily="18" charset="0"/>
              <a:cs typeface="Times New Roman" panose="02020603050405020304" pitchFamily="18" charset="0"/>
            </a:endParaRPr>
          </a:p>
        </p:txBody>
      </p:sp>
      <p:sp>
        <p:nvSpPr>
          <p:cNvPr id="4" name="文本框 3">
            <a:extLst>
              <a:ext uri="{FF2B5EF4-FFF2-40B4-BE49-F238E27FC236}">
                <a16:creationId xmlns:a16="http://schemas.microsoft.com/office/drawing/2014/main" id="{A3A98481-0F9F-4265-98C6-B779FDCBF7F2}"/>
              </a:ext>
            </a:extLst>
          </p:cNvPr>
          <p:cNvSpPr txBox="1"/>
          <p:nvPr/>
        </p:nvSpPr>
        <p:spPr>
          <a:xfrm>
            <a:off x="838200" y="1746256"/>
            <a:ext cx="2450970" cy="461665"/>
          </a:xfrm>
          <a:prstGeom prst="rect">
            <a:avLst/>
          </a:prstGeom>
          <a:noFill/>
        </p:spPr>
        <p:txBody>
          <a:bodyPr wrap="square" rtlCol="0">
            <a:spAutoFit/>
          </a:bodyPr>
          <a:lstStyle/>
          <a:p>
            <a:r>
              <a:rPr lang="en-US" altLang="zh-CN" sz="2400" dirty="0">
                <a:latin typeface="Times New Roman" panose="02020603050405020304" pitchFamily="18" charset="0"/>
                <a:cs typeface="Times New Roman" panose="02020603050405020304" pitchFamily="18" charset="0"/>
              </a:rPr>
              <a:t>Evaluation metric</a:t>
            </a:r>
            <a:endParaRPr lang="zh-CN" altLang="en-US" sz="2400" dirty="0">
              <a:latin typeface="Times New Roman" panose="02020603050405020304" pitchFamily="18" charset="0"/>
              <a:cs typeface="Times New Roman" panose="02020603050405020304" pitchFamily="18" charset="0"/>
            </a:endParaRPr>
          </a:p>
        </p:txBody>
      </p:sp>
      <p:sp>
        <p:nvSpPr>
          <p:cNvPr id="5" name="文本框 4">
            <a:extLst>
              <a:ext uri="{FF2B5EF4-FFF2-40B4-BE49-F238E27FC236}">
                <a16:creationId xmlns:a16="http://schemas.microsoft.com/office/drawing/2014/main" id="{F7C5B316-1659-4C43-B117-0DF72F391198}"/>
              </a:ext>
            </a:extLst>
          </p:cNvPr>
          <p:cNvSpPr txBox="1"/>
          <p:nvPr/>
        </p:nvSpPr>
        <p:spPr>
          <a:xfrm>
            <a:off x="838200" y="2207921"/>
            <a:ext cx="11030146"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Our model result are evaluated on the Root Mean Squared Logarithmic Error RMSLE. The RMSLE is calculated as</a:t>
            </a:r>
            <a:endParaRPr lang="zh-CN" altLang="en-US" dirty="0">
              <a:latin typeface="Times New Roman" panose="02020603050405020304" pitchFamily="18" charset="0"/>
              <a:cs typeface="Times New Roman" panose="02020603050405020304" pitchFamily="18" charset="0"/>
            </a:endParaRPr>
          </a:p>
        </p:txBody>
      </p:sp>
      <p:pic>
        <p:nvPicPr>
          <p:cNvPr id="6" name="Picture 2">
            <a:extLst>
              <a:ext uri="{FF2B5EF4-FFF2-40B4-BE49-F238E27FC236}">
                <a16:creationId xmlns:a16="http://schemas.microsoft.com/office/drawing/2014/main" id="{9B88B85E-83FE-40D7-8363-75401102FD0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39986" y="3195304"/>
            <a:ext cx="4712027" cy="1208804"/>
          </a:xfrm>
          <a:prstGeom prst="rect">
            <a:avLst/>
          </a:prstGeom>
          <a:noFill/>
          <a:extLst>
            <a:ext uri="{909E8E84-426E-40DD-AFC4-6F175D3DCCD1}">
              <a14:hiddenFill xmlns:a14="http://schemas.microsoft.com/office/drawing/2010/main">
                <a:solidFill>
                  <a:srgbClr val="FFFFFF"/>
                </a:solidFill>
              </a14:hiddenFill>
            </a:ext>
          </a:extLst>
        </p:spPr>
      </p:pic>
      <p:sp>
        <p:nvSpPr>
          <p:cNvPr id="7" name="文本框 6">
            <a:extLst>
              <a:ext uri="{FF2B5EF4-FFF2-40B4-BE49-F238E27FC236}">
                <a16:creationId xmlns:a16="http://schemas.microsoft.com/office/drawing/2014/main" id="{0E00FBFA-DC0D-49C1-BF07-842B9D609F08}"/>
              </a:ext>
            </a:extLst>
          </p:cNvPr>
          <p:cNvSpPr txBox="1"/>
          <p:nvPr/>
        </p:nvSpPr>
        <p:spPr>
          <a:xfrm>
            <a:off x="838200" y="4713402"/>
            <a:ext cx="10878532" cy="646331"/>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RMSLE penalizes under-prediction greater than over-prediction, and is suitable for certain scenarios where under-prediction requires greater losses, such as forecasting the demand for sharing bike. </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121668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2A29CD7-982F-40AB-852B-26BB0608C3D2}"/>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Result comparison</a:t>
            </a:r>
            <a:endParaRPr lang="zh-CN" altLang="en-US" dirty="0">
              <a:latin typeface="Times New Roman" panose="02020603050405020304" pitchFamily="18" charset="0"/>
              <a:cs typeface="Times New Roman" panose="02020603050405020304" pitchFamily="18" charset="0"/>
            </a:endParaRPr>
          </a:p>
        </p:txBody>
      </p:sp>
      <p:graphicFrame>
        <p:nvGraphicFramePr>
          <p:cNvPr id="5" name="图表 4">
            <a:extLst>
              <a:ext uri="{FF2B5EF4-FFF2-40B4-BE49-F238E27FC236}">
                <a16:creationId xmlns:a16="http://schemas.microsoft.com/office/drawing/2014/main" id="{0BB67B17-CDF6-4953-BF25-21A488D7A90C}"/>
              </a:ext>
            </a:extLst>
          </p:cNvPr>
          <p:cNvGraphicFramePr/>
          <p:nvPr/>
        </p:nvGraphicFramePr>
        <p:xfrm>
          <a:off x="383504" y="1310103"/>
          <a:ext cx="8128000" cy="5418667"/>
        </p:xfrm>
        <a:graphic>
          <a:graphicData uri="http://schemas.openxmlformats.org/drawingml/2006/chart">
            <c:chart xmlns:c="http://schemas.openxmlformats.org/drawingml/2006/chart" xmlns:r="http://schemas.openxmlformats.org/officeDocument/2006/relationships" r:id="rId3"/>
          </a:graphicData>
        </a:graphic>
      </p:graphicFrame>
      <p:cxnSp>
        <p:nvCxnSpPr>
          <p:cNvPr id="4" name="直接连接符 3">
            <a:extLst>
              <a:ext uri="{FF2B5EF4-FFF2-40B4-BE49-F238E27FC236}">
                <a16:creationId xmlns:a16="http://schemas.microsoft.com/office/drawing/2014/main" id="{92C50EA2-50C2-407B-8367-1E2D9A027275}"/>
              </a:ext>
            </a:extLst>
          </p:cNvPr>
          <p:cNvCxnSpPr/>
          <p:nvPr/>
        </p:nvCxnSpPr>
        <p:spPr>
          <a:xfrm>
            <a:off x="8511504" y="1310103"/>
            <a:ext cx="0" cy="5035640"/>
          </a:xfrm>
          <a:prstGeom prst="line">
            <a:avLst/>
          </a:prstGeom>
        </p:spPr>
        <p:style>
          <a:lnRef idx="1">
            <a:schemeClr val="accent1"/>
          </a:lnRef>
          <a:fillRef idx="0">
            <a:schemeClr val="accent1"/>
          </a:fillRef>
          <a:effectRef idx="0">
            <a:schemeClr val="accent1"/>
          </a:effectRef>
          <a:fontRef idx="minor">
            <a:schemeClr val="tx1"/>
          </a:fontRef>
        </p:style>
      </p:cxnSp>
      <p:sp>
        <p:nvSpPr>
          <p:cNvPr id="6" name="文本框 5">
            <a:extLst>
              <a:ext uri="{FF2B5EF4-FFF2-40B4-BE49-F238E27FC236}">
                <a16:creationId xmlns:a16="http://schemas.microsoft.com/office/drawing/2014/main" id="{E4971A97-98C2-49A7-A247-B67C66E371C8}"/>
              </a:ext>
            </a:extLst>
          </p:cNvPr>
          <p:cNvSpPr txBox="1"/>
          <p:nvPr/>
        </p:nvSpPr>
        <p:spPr>
          <a:xfrm>
            <a:off x="8713632" y="2277370"/>
            <a:ext cx="2640168" cy="461665"/>
          </a:xfrm>
          <a:prstGeom prst="rect">
            <a:avLst/>
          </a:prstGeom>
          <a:noFill/>
        </p:spPr>
        <p:txBody>
          <a:bodyPr wrap="square" rtlCol="0">
            <a:spAutoFit/>
          </a:bodyPr>
          <a:lstStyle/>
          <a:p>
            <a:r>
              <a:rPr lang="en-US" altLang="zh-CN" sz="2400" dirty="0">
                <a:latin typeface="Times New Roman" panose="02020603050405020304" pitchFamily="18" charset="0"/>
                <a:cs typeface="Times New Roman" panose="02020603050405020304" pitchFamily="18" charset="0"/>
              </a:rPr>
              <a:t>Bagging &gt; Boosting!</a:t>
            </a:r>
            <a:endParaRPr lang="zh-CN" altLang="en-US" sz="2400" dirty="0">
              <a:latin typeface="Times New Roman" panose="02020603050405020304" pitchFamily="18" charset="0"/>
              <a:cs typeface="Times New Roman" panose="02020603050405020304" pitchFamily="18" charset="0"/>
            </a:endParaRPr>
          </a:p>
        </p:txBody>
      </p:sp>
      <p:sp>
        <p:nvSpPr>
          <p:cNvPr id="7" name="文本框 6">
            <a:extLst>
              <a:ext uri="{FF2B5EF4-FFF2-40B4-BE49-F238E27FC236}">
                <a16:creationId xmlns:a16="http://schemas.microsoft.com/office/drawing/2014/main" id="{B30FABC3-4B9C-42D4-B4F5-881151D8CC54}"/>
              </a:ext>
            </a:extLst>
          </p:cNvPr>
          <p:cNvSpPr txBox="1"/>
          <p:nvPr/>
        </p:nvSpPr>
        <p:spPr>
          <a:xfrm>
            <a:off x="8678928" y="3556550"/>
            <a:ext cx="4007472" cy="461665"/>
          </a:xfrm>
          <a:prstGeom prst="rect">
            <a:avLst/>
          </a:prstGeom>
          <a:noFill/>
        </p:spPr>
        <p:txBody>
          <a:bodyPr wrap="square" rtlCol="0">
            <a:spAutoFit/>
          </a:bodyPr>
          <a:lstStyle/>
          <a:p>
            <a:r>
              <a:rPr lang="en-US" altLang="zh-CN" sz="2400" dirty="0">
                <a:latin typeface="Times New Roman" panose="02020603050405020304" pitchFamily="18" charset="0"/>
                <a:cs typeface="Times New Roman" panose="02020603050405020304" pitchFamily="18" charset="0"/>
              </a:rPr>
              <a:t>One-hot vs. label-encoding</a:t>
            </a:r>
            <a:endParaRPr lang="zh-CN" altLang="en-US" sz="2400" dirty="0">
              <a:latin typeface="Times New Roman" panose="02020603050405020304" pitchFamily="18" charset="0"/>
              <a:cs typeface="Times New Roman" panose="02020603050405020304" pitchFamily="18" charset="0"/>
            </a:endParaRPr>
          </a:p>
        </p:txBody>
      </p:sp>
      <p:sp>
        <p:nvSpPr>
          <p:cNvPr id="8" name="文本框 7">
            <a:extLst>
              <a:ext uri="{FF2B5EF4-FFF2-40B4-BE49-F238E27FC236}">
                <a16:creationId xmlns:a16="http://schemas.microsoft.com/office/drawing/2014/main" id="{61213306-FF91-4CFF-BEA6-B057F7AA3779}"/>
              </a:ext>
            </a:extLst>
          </p:cNvPr>
          <p:cNvSpPr txBox="1"/>
          <p:nvPr/>
        </p:nvSpPr>
        <p:spPr>
          <a:xfrm>
            <a:off x="8713632" y="4835730"/>
            <a:ext cx="2518892" cy="461665"/>
          </a:xfrm>
          <a:prstGeom prst="rect">
            <a:avLst/>
          </a:prstGeom>
          <a:noFill/>
        </p:spPr>
        <p:txBody>
          <a:bodyPr wrap="square" rtlCol="0">
            <a:spAutoFit/>
          </a:bodyPr>
          <a:lstStyle/>
          <a:p>
            <a:r>
              <a:rPr lang="en-US" altLang="zh-CN" sz="2400" dirty="0">
                <a:latin typeface="Times New Roman" panose="02020603050405020304" pitchFamily="18" charset="0"/>
                <a:cs typeface="Times New Roman" panose="02020603050405020304" pitchFamily="18" charset="0"/>
              </a:rPr>
              <a:t>Finding in KNN</a:t>
            </a:r>
            <a:endParaRPr lang="zh-CN" alt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018278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26D27FA-4CBF-429F-AA62-D36C61D24CB4}"/>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Feature importance</a:t>
            </a:r>
            <a:endParaRPr lang="zh-CN" altLang="en-US" dirty="0">
              <a:latin typeface="Times New Roman" panose="02020603050405020304" pitchFamily="18" charset="0"/>
              <a:cs typeface="Times New Roman" panose="02020603050405020304" pitchFamily="18" charset="0"/>
            </a:endParaRPr>
          </a:p>
        </p:txBody>
      </p:sp>
      <p:pic>
        <p:nvPicPr>
          <p:cNvPr id="4" name="图片 3">
            <a:extLst>
              <a:ext uri="{FF2B5EF4-FFF2-40B4-BE49-F238E27FC236}">
                <a16:creationId xmlns:a16="http://schemas.microsoft.com/office/drawing/2014/main" id="{DDCD5813-907E-4F36-9E69-A9D9FB16B4A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690688"/>
            <a:ext cx="5977242" cy="3896380"/>
          </a:xfrm>
          <a:prstGeom prst="rect">
            <a:avLst/>
          </a:prstGeom>
        </p:spPr>
      </p:pic>
      <p:pic>
        <p:nvPicPr>
          <p:cNvPr id="6" name="图片 5">
            <a:extLst>
              <a:ext uri="{FF2B5EF4-FFF2-40B4-BE49-F238E27FC236}">
                <a16:creationId xmlns:a16="http://schemas.microsoft.com/office/drawing/2014/main" id="{67D5E2CF-EBA7-46CB-AE30-4A21D2055EB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0" y="1690688"/>
            <a:ext cx="5977241" cy="3896379"/>
          </a:xfrm>
          <a:prstGeom prst="rect">
            <a:avLst/>
          </a:prstGeom>
        </p:spPr>
      </p:pic>
    </p:spTree>
    <p:extLst>
      <p:ext uri="{BB962C8B-B14F-4D97-AF65-F5344CB8AC3E}">
        <p14:creationId xmlns:p14="http://schemas.microsoft.com/office/powerpoint/2010/main" val="10605331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7F93263C-F28B-4598-ACE4-0242B3C0BDCD}"/>
              </a:ext>
            </a:extLst>
          </p:cNvPr>
          <p:cNvPicPr>
            <a:picLocks noChangeAspect="1"/>
          </p:cNvPicPr>
          <p:nvPr/>
        </p:nvPicPr>
        <p:blipFill rotWithShape="1">
          <a:blip r:embed="rId3"/>
          <a:srcRect l="8341" t="11413" r="9446" b="4917"/>
          <a:stretch/>
        </p:blipFill>
        <p:spPr>
          <a:xfrm>
            <a:off x="3460145" y="2097"/>
            <a:ext cx="8731855" cy="6855903"/>
          </a:xfrm>
          <a:prstGeom prst="rect">
            <a:avLst/>
          </a:prstGeom>
        </p:spPr>
      </p:pic>
      <p:sp>
        <p:nvSpPr>
          <p:cNvPr id="4" name="标题 1">
            <a:extLst>
              <a:ext uri="{FF2B5EF4-FFF2-40B4-BE49-F238E27FC236}">
                <a16:creationId xmlns:a16="http://schemas.microsoft.com/office/drawing/2014/main" id="{078CCBAE-505D-488A-9A2D-44E44289C6D8}"/>
              </a:ext>
            </a:extLst>
          </p:cNvPr>
          <p:cNvSpPr txBox="1">
            <a:spLocks/>
          </p:cNvSpPr>
          <p:nvPr/>
        </p:nvSpPr>
        <p:spPr>
          <a:xfrm>
            <a:off x="141514" y="278040"/>
            <a:ext cx="3318631" cy="294413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latin typeface="Times New Roman" panose="02020603050405020304" pitchFamily="18" charset="0"/>
                <a:cs typeface="Times New Roman" panose="02020603050405020304" pitchFamily="18" charset="0"/>
              </a:rPr>
              <a:t>Review</a:t>
            </a:r>
          </a:p>
          <a:p>
            <a:r>
              <a:rPr lang="en-US" altLang="zh-CN" dirty="0">
                <a:latin typeface="Times New Roman" panose="02020603050405020304" pitchFamily="18" charset="0"/>
                <a:cs typeface="Times New Roman" panose="02020603050405020304" pitchFamily="18" charset="0"/>
              </a:rPr>
              <a:t>&amp;</a:t>
            </a:r>
          </a:p>
          <a:p>
            <a:r>
              <a:rPr lang="en-US" altLang="zh-CN" dirty="0">
                <a:latin typeface="Times New Roman" panose="02020603050405020304" pitchFamily="18" charset="0"/>
                <a:cs typeface="Times New Roman" panose="02020603050405020304" pitchFamily="18" charset="0"/>
              </a:rPr>
              <a:t>Exploration</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556893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7C81AA-7340-42D0-BEFC-D96BB83E3B54}"/>
              </a:ext>
            </a:extLst>
          </p:cNvPr>
          <p:cNvSpPr>
            <a:spLocks noGrp="1"/>
          </p:cNvSpPr>
          <p:nvPr>
            <p:ph type="title"/>
          </p:nvPr>
        </p:nvSpPr>
        <p:spPr>
          <a:xfrm>
            <a:off x="838200" y="183870"/>
            <a:ext cx="10515600" cy="1325563"/>
          </a:xfrm>
        </p:spPr>
        <p:txBody>
          <a:bodyPr/>
          <a:lstStyle/>
          <a:p>
            <a:r>
              <a:rPr lang="en-US" altLang="zh-CN" dirty="0">
                <a:latin typeface="Times New Roman" panose="02020603050405020304" pitchFamily="18" charset="0"/>
                <a:cs typeface="Times New Roman" panose="02020603050405020304" pitchFamily="18" charset="0"/>
              </a:rPr>
              <a:t>Insights &amp; Conclusion</a:t>
            </a:r>
            <a:endParaRPr lang="zh-CN" altLang="en-US" dirty="0">
              <a:latin typeface="Times New Roman" panose="02020603050405020304" pitchFamily="18" charset="0"/>
              <a:cs typeface="Times New Roman" panose="02020603050405020304" pitchFamily="18" charset="0"/>
            </a:endParaRPr>
          </a:p>
        </p:txBody>
      </p:sp>
      <p:sp>
        <p:nvSpPr>
          <p:cNvPr id="3" name="文本框 2">
            <a:extLst>
              <a:ext uri="{FF2B5EF4-FFF2-40B4-BE49-F238E27FC236}">
                <a16:creationId xmlns:a16="http://schemas.microsoft.com/office/drawing/2014/main" id="{4B9D1007-DFA2-4562-B26D-4743DFCCF688}"/>
              </a:ext>
            </a:extLst>
          </p:cNvPr>
          <p:cNvSpPr txBox="1"/>
          <p:nvPr/>
        </p:nvSpPr>
        <p:spPr>
          <a:xfrm>
            <a:off x="6932645" y="1509433"/>
            <a:ext cx="4744292" cy="2308324"/>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1. The usage of bicycles in different time periods of the day has the most obvious change. The usage during the morning peak and evening peak hours of workdays has increased significantly, and the changing trend of the use of different periods on weekends and workdays is completely different. </a:t>
            </a:r>
          </a:p>
          <a:p>
            <a:endParaRPr lang="zh-CN" altLang="en-US" dirty="0">
              <a:latin typeface="Times New Roman" panose="02020603050405020304" pitchFamily="18" charset="0"/>
              <a:cs typeface="Times New Roman" panose="02020603050405020304" pitchFamily="18" charset="0"/>
            </a:endParaRPr>
          </a:p>
        </p:txBody>
      </p:sp>
      <p:pic>
        <p:nvPicPr>
          <p:cNvPr id="5" name="Picture 8">
            <a:extLst>
              <a:ext uri="{FF2B5EF4-FFF2-40B4-BE49-F238E27FC236}">
                <a16:creationId xmlns:a16="http://schemas.microsoft.com/office/drawing/2014/main" id="{3FB54080-B4D0-42DD-A115-29BD1EA4E5B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 r="-299" b="51492"/>
          <a:stretch/>
        </p:blipFill>
        <p:spPr bwMode="auto">
          <a:xfrm>
            <a:off x="1161337" y="1295370"/>
            <a:ext cx="5520982" cy="182923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a:extLst>
              <a:ext uri="{FF2B5EF4-FFF2-40B4-BE49-F238E27FC236}">
                <a16:creationId xmlns:a16="http://schemas.microsoft.com/office/drawing/2014/main" id="{8927A058-AC4D-40EC-BD79-B2D6CBBB717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61337" y="3075669"/>
            <a:ext cx="5520982" cy="3782331"/>
          </a:xfrm>
          <a:prstGeom prst="rect">
            <a:avLst/>
          </a:prstGeom>
          <a:noFill/>
          <a:extLst>
            <a:ext uri="{909E8E84-426E-40DD-AFC4-6F175D3DCCD1}">
              <a14:hiddenFill xmlns:a14="http://schemas.microsoft.com/office/drawing/2010/main">
                <a:solidFill>
                  <a:srgbClr val="FFFFFF"/>
                </a:solidFill>
              </a14:hiddenFill>
            </a:ext>
          </a:extLst>
        </p:spPr>
      </p:pic>
      <p:sp>
        <p:nvSpPr>
          <p:cNvPr id="7" name="文本框 6">
            <a:extLst>
              <a:ext uri="{FF2B5EF4-FFF2-40B4-BE49-F238E27FC236}">
                <a16:creationId xmlns:a16="http://schemas.microsoft.com/office/drawing/2014/main" id="{B1E18877-2914-4EFC-837A-B3886977B830}"/>
              </a:ext>
            </a:extLst>
          </p:cNvPr>
          <p:cNvSpPr txBox="1"/>
          <p:nvPr/>
        </p:nvSpPr>
        <p:spPr>
          <a:xfrm>
            <a:off x="6932645" y="3817757"/>
            <a:ext cx="4478518" cy="34163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latin typeface="Times New Roman" panose="02020603050405020304" pitchFamily="18" charset="0"/>
                <a:cs typeface="Times New Roman" panose="02020603050405020304" pitchFamily="18" charset="0"/>
              </a:rPr>
              <a:t>2. Months and seasons have a certain impact on the usage of bicycles, and the influence of seasons is more obvious. It is more in summer and autumn, but less in winter and spring (January and February are the least); It is quite obvious that people tend to rent a bike during the summer season since it is really conducive to riding a bike at that season. Therefore June, July, and August has got relatively higher demand for a bicycle.</a:t>
            </a:r>
          </a:p>
          <a:p>
            <a:endParaRPr lang="zh-CN" altLang="en-US" dirty="0"/>
          </a:p>
          <a:p>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784568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535413-5587-0947-87D3-6911E2C2390B}"/>
              </a:ext>
            </a:extLst>
          </p:cNvPr>
          <p:cNvSpPr>
            <a:spLocks noGrp="1"/>
          </p:cNvSpPr>
          <p:nvPr>
            <p:ph type="title"/>
          </p:nvPr>
        </p:nvSpPr>
        <p:spPr/>
        <p:txBody>
          <a:bodyPr/>
          <a:lstStyle/>
          <a:p>
            <a:r>
              <a:rPr lang="en" altLang="zh-CN" dirty="0">
                <a:latin typeface="Times New Roman" panose="02020603050405020304" pitchFamily="18" charset="0"/>
                <a:cs typeface="Times New Roman" panose="02020603050405020304" pitchFamily="18" charset="0"/>
              </a:rPr>
              <a:t>Bike </a:t>
            </a:r>
            <a:r>
              <a:rPr lang="en-US" altLang="zh-CN" dirty="0">
                <a:latin typeface="Times New Roman" panose="02020603050405020304" pitchFamily="18" charset="0"/>
                <a:cs typeface="Times New Roman" panose="02020603050405020304" pitchFamily="18" charset="0"/>
              </a:rPr>
              <a:t>S</a:t>
            </a:r>
            <a:r>
              <a:rPr lang="en" altLang="zh-CN" dirty="0">
                <a:latin typeface="Times New Roman" panose="02020603050405020304" pitchFamily="18" charset="0"/>
                <a:cs typeface="Times New Roman" panose="02020603050405020304" pitchFamily="18" charset="0"/>
              </a:rPr>
              <a:t>haring </a:t>
            </a:r>
            <a:r>
              <a:rPr lang="en-US" altLang="zh-CN" dirty="0">
                <a:latin typeface="Times New Roman" panose="02020603050405020304" pitchFamily="18" charset="0"/>
                <a:cs typeface="Times New Roman" panose="02020603050405020304" pitchFamily="18" charset="0"/>
              </a:rPr>
              <a:t>S</a:t>
            </a:r>
            <a:r>
              <a:rPr lang="en" altLang="zh-CN" dirty="0">
                <a:latin typeface="Times New Roman" panose="02020603050405020304" pitchFamily="18" charset="0"/>
                <a:cs typeface="Times New Roman" panose="02020603050405020304" pitchFamily="18" charset="0"/>
              </a:rPr>
              <a:t>ystem</a:t>
            </a:r>
            <a:endParaRPr kumimoji="1" lang="zh-CN" altLang="en-US" dirty="0">
              <a:latin typeface="Times New Roman" panose="02020603050405020304" pitchFamily="18" charset="0"/>
              <a:cs typeface="Times New Roman" panose="02020603050405020304" pitchFamily="18" charset="0"/>
            </a:endParaRPr>
          </a:p>
        </p:txBody>
      </p:sp>
      <p:pic>
        <p:nvPicPr>
          <p:cNvPr id="5" name="内容占位符 4" descr="蓝色自行车停在街道上&#10;&#10;描述已自动生成">
            <a:extLst>
              <a:ext uri="{FF2B5EF4-FFF2-40B4-BE49-F238E27FC236}">
                <a16:creationId xmlns:a16="http://schemas.microsoft.com/office/drawing/2014/main" id="{10B613F4-23BD-EA45-8403-49D791BC6A00}"/>
              </a:ext>
            </a:extLst>
          </p:cNvPr>
          <p:cNvPicPr>
            <a:picLocks noGrp="1" noChangeAspect="1"/>
          </p:cNvPicPr>
          <p:nvPr>
            <p:ph idx="1"/>
          </p:nvPr>
        </p:nvPicPr>
        <p:blipFill>
          <a:blip r:embed="rId3"/>
          <a:stretch>
            <a:fillRect/>
          </a:stretch>
        </p:blipFill>
        <p:spPr>
          <a:xfrm>
            <a:off x="6375659" y="1968883"/>
            <a:ext cx="5148262" cy="3432174"/>
          </a:xfrm>
        </p:spPr>
      </p:pic>
      <p:sp>
        <p:nvSpPr>
          <p:cNvPr id="6" name="矩形 5">
            <a:extLst>
              <a:ext uri="{FF2B5EF4-FFF2-40B4-BE49-F238E27FC236}">
                <a16:creationId xmlns:a16="http://schemas.microsoft.com/office/drawing/2014/main" id="{EA871502-8054-794B-A3FF-26D8F4FCE056}"/>
              </a:ext>
            </a:extLst>
          </p:cNvPr>
          <p:cNvSpPr/>
          <p:nvPr/>
        </p:nvSpPr>
        <p:spPr>
          <a:xfrm>
            <a:off x="838200" y="1607478"/>
            <a:ext cx="5073502" cy="3785652"/>
          </a:xfrm>
          <a:prstGeom prst="rect">
            <a:avLst/>
          </a:prstGeom>
        </p:spPr>
        <p:txBody>
          <a:bodyPr wrap="square">
            <a:spAutoFit/>
          </a:bodyPr>
          <a:lstStyle/>
          <a:p>
            <a:r>
              <a:rPr lang="en" altLang="zh-CN" sz="2400" dirty="0">
                <a:latin typeface="Times New Roman" panose="02020603050405020304" pitchFamily="18" charset="0"/>
                <a:cs typeface="Times New Roman" panose="02020603050405020304" pitchFamily="18" charset="0"/>
              </a:rPr>
              <a:t>Bike sharing systems are means of renting bicycles, and bike return is automated via a network of locations throughout a city. Using these systems, people are able to rent a bike from a one location and return it to a different place as they needed.</a:t>
            </a:r>
          </a:p>
          <a:p>
            <a:endParaRPr lang="en" altLang="zh-CN" sz="2400" dirty="0">
              <a:latin typeface="Times New Roman" panose="02020603050405020304" pitchFamily="18" charset="0"/>
              <a:cs typeface="Times New Roman" panose="02020603050405020304" pitchFamily="18" charset="0"/>
            </a:endParaRPr>
          </a:p>
          <a:p>
            <a:r>
              <a:rPr lang="en" altLang="zh-CN" sz="2400" dirty="0">
                <a:latin typeface="Times New Roman" panose="02020603050405020304" pitchFamily="18" charset="0"/>
                <a:cs typeface="Times New Roman" panose="02020603050405020304" pitchFamily="18" charset="0"/>
              </a:rPr>
              <a:t>Currently, there are over 500 bike-sharing programs around the world.</a:t>
            </a:r>
          </a:p>
        </p:txBody>
      </p:sp>
    </p:spTree>
    <p:extLst>
      <p:ext uri="{BB962C8B-B14F-4D97-AF65-F5344CB8AC3E}">
        <p14:creationId xmlns:p14="http://schemas.microsoft.com/office/powerpoint/2010/main" val="33738741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74201040-2411-4270-98AB-11D4AF72500F}"/>
              </a:ext>
            </a:extLst>
          </p:cNvPr>
          <p:cNvSpPr txBox="1"/>
          <p:nvPr/>
        </p:nvSpPr>
        <p:spPr>
          <a:xfrm>
            <a:off x="7417837" y="426008"/>
            <a:ext cx="3935963" cy="2585323"/>
          </a:xfrm>
          <a:prstGeom prst="rect">
            <a:avLst/>
          </a:prstGeom>
          <a:noFill/>
        </p:spPr>
        <p:txBody>
          <a:bodyPr wrap="square">
            <a:spAutoFit/>
          </a:bodyPr>
          <a:lstStyle/>
          <a:p>
            <a:r>
              <a:rPr lang="en-US" altLang="zh-CN" dirty="0">
                <a:latin typeface="Times New Roman" panose="02020603050405020304" pitchFamily="18" charset="0"/>
                <a:cs typeface="Times New Roman" panose="02020603050405020304" pitchFamily="18" charset="0"/>
              </a:rPr>
              <a:t>3. Severe weather (heavy rain, heavy snow, hail) will reduce the use of bicycles, and the impact of other weather is not obvious; When the body temperature is lower than 10 degrees, the amount of bicycle usage is obviously reduced, and the influence of other temperature ranges on the amount of bicycle usage is not obvious;</a:t>
            </a:r>
          </a:p>
        </p:txBody>
      </p:sp>
      <p:sp>
        <p:nvSpPr>
          <p:cNvPr id="6" name="文本框 5">
            <a:extLst>
              <a:ext uri="{FF2B5EF4-FFF2-40B4-BE49-F238E27FC236}">
                <a16:creationId xmlns:a16="http://schemas.microsoft.com/office/drawing/2014/main" id="{DD51E87F-3531-4A4E-B6C8-0E853C85EE14}"/>
              </a:ext>
            </a:extLst>
          </p:cNvPr>
          <p:cNvSpPr txBox="1"/>
          <p:nvPr/>
        </p:nvSpPr>
        <p:spPr>
          <a:xfrm>
            <a:off x="7417837" y="3846670"/>
            <a:ext cx="4318631" cy="2585323"/>
          </a:xfrm>
          <a:prstGeom prst="rect">
            <a:avLst/>
          </a:prstGeom>
          <a:noFill/>
        </p:spPr>
        <p:txBody>
          <a:bodyPr wrap="square">
            <a:spAutoFit/>
          </a:bodyPr>
          <a:lstStyle/>
          <a:p>
            <a:r>
              <a:rPr lang="en-US" altLang="zh-CN" dirty="0">
                <a:latin typeface="Times New Roman" panose="02020603050405020304" pitchFamily="18" charset="0"/>
                <a:cs typeface="Times New Roman" panose="02020603050405020304" pitchFamily="18" charset="0"/>
              </a:rPr>
              <a:t>4. In addition, registered users contribute most of the usage, and the changing trend at different times of the day is consistent with the changing trend of the total usage. There is no obvious trend in the usage of non-registered users at different times of the day. The peak user count around 7 AM-8 AM and 5 PM-6 PM are purely contributed by the registered users.</a:t>
            </a:r>
          </a:p>
        </p:txBody>
      </p:sp>
      <p:pic>
        <p:nvPicPr>
          <p:cNvPr id="7" name="Picture 8">
            <a:extLst>
              <a:ext uri="{FF2B5EF4-FFF2-40B4-BE49-F238E27FC236}">
                <a16:creationId xmlns:a16="http://schemas.microsoft.com/office/drawing/2014/main" id="{B3D9C9DE-C32C-4003-9510-5446D85E5F7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53" t="52166" r="-1888" b="1543"/>
          <a:stretch/>
        </p:blipFill>
        <p:spPr bwMode="auto">
          <a:xfrm>
            <a:off x="455532" y="4545715"/>
            <a:ext cx="6435710" cy="1994294"/>
          </a:xfrm>
          <a:prstGeom prst="rect">
            <a:avLst/>
          </a:prstGeom>
          <a:noFill/>
          <a:extLst>
            <a:ext uri="{909E8E84-426E-40DD-AFC4-6F175D3DCCD1}">
              <a14:hiddenFill xmlns:a14="http://schemas.microsoft.com/office/drawing/2010/main">
                <a:solidFill>
                  <a:srgbClr val="FFFFFF"/>
                </a:solidFill>
              </a14:hiddenFill>
            </a:ext>
          </a:extLst>
        </p:spPr>
      </p:pic>
      <p:sp>
        <p:nvSpPr>
          <p:cNvPr id="8" name="标题 1">
            <a:extLst>
              <a:ext uri="{FF2B5EF4-FFF2-40B4-BE49-F238E27FC236}">
                <a16:creationId xmlns:a16="http://schemas.microsoft.com/office/drawing/2014/main" id="{F3D73F12-3D4B-41A7-865C-B1B9468046C0}"/>
              </a:ext>
            </a:extLst>
          </p:cNvPr>
          <p:cNvSpPr txBox="1">
            <a:spLocks/>
          </p:cNvSpPr>
          <p:nvPr/>
        </p:nvSpPr>
        <p:spPr>
          <a:xfrm>
            <a:off x="838200" y="317991"/>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zh-CN" altLang="en-US">
              <a:latin typeface="Times New Roman" panose="02020603050405020304" pitchFamily="18" charset="0"/>
              <a:cs typeface="Times New Roman" panose="02020603050405020304" pitchFamily="18" charset="0"/>
            </a:endParaRPr>
          </a:p>
        </p:txBody>
      </p:sp>
      <p:pic>
        <p:nvPicPr>
          <p:cNvPr id="9" name="Picture 6">
            <a:extLst>
              <a:ext uri="{FF2B5EF4-FFF2-40B4-BE49-F238E27FC236}">
                <a16:creationId xmlns:a16="http://schemas.microsoft.com/office/drawing/2014/main" id="{D48732D4-92E7-4389-8EB2-C333B32AC0E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629" b="50080"/>
          <a:stretch/>
        </p:blipFill>
        <p:spPr bwMode="auto">
          <a:xfrm>
            <a:off x="455532" y="17171"/>
            <a:ext cx="6435709" cy="44205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20481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992D79-6C2C-0343-B29F-6073BB7FD9A3}"/>
              </a:ext>
            </a:extLst>
          </p:cNvPr>
          <p:cNvSpPr>
            <a:spLocks noGrp="1"/>
          </p:cNvSpPr>
          <p:nvPr>
            <p:ph type="title"/>
          </p:nvPr>
        </p:nvSpPr>
        <p:spPr/>
        <p:txBody>
          <a:bodyPr/>
          <a:lstStyle/>
          <a:p>
            <a:r>
              <a:rPr kumimoji="1" lang="en-US" altLang="zh-CN" dirty="0">
                <a:latin typeface="Times New Roman" panose="02020603050405020304" pitchFamily="18" charset="0"/>
                <a:cs typeface="Times New Roman" panose="02020603050405020304" pitchFamily="18" charset="0"/>
              </a:rPr>
              <a:t>Problem statement</a:t>
            </a:r>
            <a:endParaRPr kumimoji="1" lang="zh-CN" altLang="en-US" dirty="0"/>
          </a:p>
        </p:txBody>
      </p:sp>
      <p:graphicFrame>
        <p:nvGraphicFramePr>
          <p:cNvPr id="6" name="内容占位符 2">
            <a:extLst>
              <a:ext uri="{FF2B5EF4-FFF2-40B4-BE49-F238E27FC236}">
                <a16:creationId xmlns:a16="http://schemas.microsoft.com/office/drawing/2014/main" id="{73365D5C-6850-448D-A7A9-FF1FB86AAA27}"/>
              </a:ext>
            </a:extLst>
          </p:cNvPr>
          <p:cNvGraphicFramePr>
            <a:graphicFrameLocks noGrp="1"/>
          </p:cNvGraphicFramePr>
          <p:nvPr>
            <p:ph idx="1"/>
            <p:extLst>
              <p:ext uri="{D42A27DB-BD31-4B8C-83A1-F6EECF244321}">
                <p14:modId xmlns:p14="http://schemas.microsoft.com/office/powerpoint/2010/main" val="536290983"/>
              </p:ext>
            </p:extLst>
          </p:nvPr>
        </p:nvGraphicFramePr>
        <p:xfrm>
          <a:off x="838200" y="1825625"/>
          <a:ext cx="8837428"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33607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D4BA2E4-BE6B-7B4C-9482-461CE0F78F8D}"/>
              </a:ext>
            </a:extLst>
          </p:cNvPr>
          <p:cNvSpPr>
            <a:spLocks noGrp="1"/>
          </p:cNvSpPr>
          <p:nvPr>
            <p:ph type="title"/>
          </p:nvPr>
        </p:nvSpPr>
        <p:spPr/>
        <p:txBody>
          <a:bodyPr/>
          <a:lstStyle/>
          <a:p>
            <a:r>
              <a:rPr kumimoji="1" lang="en-US" altLang="zh-CN" dirty="0">
                <a:latin typeface="Times New Roman" panose="02020603050405020304" pitchFamily="18" charset="0"/>
                <a:cs typeface="Times New Roman" panose="02020603050405020304" pitchFamily="18" charset="0"/>
              </a:rPr>
              <a:t>Data description</a:t>
            </a:r>
            <a:endParaRPr kumimoji="1" lang="zh-CN" altLang="en-US"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40BCFAB9-27D8-B146-BA83-613EF42C42AB}"/>
              </a:ext>
            </a:extLst>
          </p:cNvPr>
          <p:cNvSpPr>
            <a:spLocks noGrp="1"/>
          </p:cNvSpPr>
          <p:nvPr>
            <p:ph idx="1"/>
          </p:nvPr>
        </p:nvSpPr>
        <p:spPr>
          <a:xfrm>
            <a:off x="750277" y="1813902"/>
            <a:ext cx="10691446" cy="4351338"/>
          </a:xfrm>
        </p:spPr>
        <p:txBody>
          <a:bodyPr>
            <a:normAutofit fontScale="92500" lnSpcReduction="10000"/>
          </a:bodyPr>
          <a:lstStyle/>
          <a:p>
            <a:pPr marL="285750" indent="-285750" algn="just">
              <a:lnSpc>
                <a:spcPct val="150000"/>
              </a:lnSpc>
            </a:pPr>
            <a:r>
              <a:rPr lang="en-US" altLang="zh-CN" b="1" dirty="0">
                <a:latin typeface="Times New Roman" panose="02020603050405020304" pitchFamily="18" charset="0"/>
                <a:cs typeface="Times New Roman" panose="02020603050405020304" pitchFamily="18" charset="0"/>
              </a:rPr>
              <a:t>9</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features</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in</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total (we combine the registered and casual as total)</a:t>
            </a:r>
          </a:p>
          <a:p>
            <a:pPr marL="742950" lvl="1" indent="-285750">
              <a:lnSpc>
                <a:spcPct val="150000"/>
              </a:lnSpc>
            </a:pPr>
            <a:r>
              <a:rPr lang="en-US" altLang="zh-CN" dirty="0">
                <a:latin typeface="Times New Roman" panose="02020603050405020304" pitchFamily="18" charset="0"/>
                <a:cs typeface="Times New Roman" panose="02020603050405020304" pitchFamily="18" charset="0"/>
              </a:rPr>
              <a:t>5 categorical: datetime, </a:t>
            </a:r>
            <a:r>
              <a:rPr lang="en" altLang="zh-CN" dirty="0">
                <a:latin typeface="Times New Roman" panose="02020603050405020304" pitchFamily="18" charset="0"/>
                <a:cs typeface="Times New Roman" panose="02020603050405020304" pitchFamily="18" charset="0"/>
              </a:rPr>
              <a:t>season, holiday, working day, weather</a:t>
            </a:r>
            <a:endParaRPr lang="en" altLang="zh-CN" dirty="0">
              <a:effectLst/>
              <a:latin typeface="Times New Roman" panose="02020603050405020304" pitchFamily="18" charset="0"/>
              <a:cs typeface="Times New Roman" panose="02020603050405020304" pitchFamily="18" charset="0"/>
            </a:endParaRPr>
          </a:p>
          <a:p>
            <a:pPr marL="742950" lvl="1" indent="-285750">
              <a:lnSpc>
                <a:spcPct val="150000"/>
              </a:lnSpc>
            </a:pPr>
            <a:r>
              <a:rPr lang="en-US" altLang="zh-CN" dirty="0">
                <a:latin typeface="Times New Roman" panose="02020603050405020304" pitchFamily="18" charset="0"/>
                <a:cs typeface="Times New Roman" panose="02020603050405020304" pitchFamily="18" charset="0"/>
              </a:rPr>
              <a:t>4 continuous: temp, </a:t>
            </a:r>
            <a:r>
              <a:rPr lang="en-US" altLang="zh-CN" dirty="0" err="1">
                <a:latin typeface="Times New Roman" panose="02020603050405020304" pitchFamily="18" charset="0"/>
                <a:cs typeface="Times New Roman" panose="02020603050405020304" pitchFamily="18" charset="0"/>
              </a:rPr>
              <a:t>atemp</a:t>
            </a:r>
            <a:r>
              <a:rPr lang="en-US" altLang="zh-CN" dirty="0">
                <a:latin typeface="Times New Roman" panose="02020603050405020304" pitchFamily="18" charset="0"/>
                <a:cs typeface="Times New Roman" panose="02020603050405020304" pitchFamily="18" charset="0"/>
              </a:rPr>
              <a:t>(</a:t>
            </a:r>
            <a:r>
              <a:rPr lang="en" altLang="zh-CN" dirty="0">
                <a:latin typeface="Times New Roman" panose="02020603050405020304" pitchFamily="18" charset="0"/>
                <a:cs typeface="Times New Roman" panose="02020603050405020304" pitchFamily="18" charset="0"/>
              </a:rPr>
              <a:t>"feels like" temperature in Celsius)</a:t>
            </a:r>
            <a:r>
              <a:rPr lang="en-US" altLang="zh-CN" dirty="0">
                <a:latin typeface="Times New Roman" panose="02020603050405020304" pitchFamily="18" charset="0"/>
                <a:cs typeface="Times New Roman" panose="02020603050405020304" pitchFamily="18" charset="0"/>
              </a:rPr>
              <a:t>, humidity, windspeed</a:t>
            </a:r>
          </a:p>
          <a:p>
            <a:pPr marL="285750" indent="-285750" algn="just">
              <a:lnSpc>
                <a:spcPct val="150000"/>
              </a:lnSpc>
            </a:pPr>
            <a:r>
              <a:rPr lang="en-US" altLang="zh-CN" b="1" dirty="0">
                <a:latin typeface="Times New Roman" panose="02020603050405020304" pitchFamily="18" charset="0"/>
                <a:cs typeface="Times New Roman" panose="02020603050405020304" pitchFamily="18" charset="0"/>
              </a:rPr>
              <a:t>10886</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data</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records</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in</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the</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training</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dataset</a:t>
            </a:r>
          </a:p>
          <a:p>
            <a:pPr marL="285750" indent="-285750" algn="just">
              <a:lnSpc>
                <a:spcPct val="150000"/>
              </a:lnSpc>
            </a:pPr>
            <a:r>
              <a:rPr lang="en-US" altLang="zh-CN" b="1" dirty="0">
                <a:latin typeface="Times New Roman" panose="02020603050405020304" pitchFamily="18" charset="0"/>
                <a:cs typeface="Times New Roman" panose="02020603050405020304" pitchFamily="18" charset="0"/>
              </a:rPr>
              <a:t>6493</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data</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records</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in</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the</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test</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dataset</a:t>
            </a:r>
          </a:p>
          <a:p>
            <a:pPr marL="285750" indent="-285750" algn="just">
              <a:lnSpc>
                <a:spcPct val="150000"/>
              </a:lnSpc>
            </a:pPr>
            <a:r>
              <a:rPr lang="en" altLang="zh-CN" dirty="0">
                <a:latin typeface="Times New Roman" panose="02020603050405020304" pitchFamily="18" charset="0"/>
                <a:cs typeface="Times New Roman" panose="02020603050405020304" pitchFamily="18" charset="0"/>
              </a:rPr>
              <a:t>Both train file and test test file are complete in which requires no imputation process.</a:t>
            </a:r>
          </a:p>
          <a:p>
            <a:pPr marL="285750" indent="-285750" algn="just">
              <a:lnSpc>
                <a:spcPct val="150000"/>
              </a:lnSpc>
            </a:pPr>
            <a:endParaRPr lang="en-US" altLang="zh-CN" dirty="0">
              <a:latin typeface="Times New Roman" panose="02020603050405020304" pitchFamily="18" charset="0"/>
              <a:cs typeface="Times New Roman" panose="02020603050405020304" pitchFamily="18" charset="0"/>
            </a:endParaRPr>
          </a:p>
          <a:p>
            <a:endParaRPr kumimoji="1" lang="zh-CN" altLang="en-US" dirty="0"/>
          </a:p>
        </p:txBody>
      </p:sp>
    </p:spTree>
    <p:extLst>
      <p:ext uri="{BB962C8B-B14F-4D97-AF65-F5344CB8AC3E}">
        <p14:creationId xmlns:p14="http://schemas.microsoft.com/office/powerpoint/2010/main" val="11523595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2A29CD7-982F-40AB-852B-26BB0608C3D2}"/>
              </a:ext>
            </a:extLst>
          </p:cNvPr>
          <p:cNvSpPr>
            <a:spLocks noGrp="1"/>
          </p:cNvSpPr>
          <p:nvPr>
            <p:ph type="title"/>
          </p:nvPr>
        </p:nvSpPr>
        <p:spPr>
          <a:xfrm>
            <a:off x="775447" y="278574"/>
            <a:ext cx="10515600" cy="1325563"/>
          </a:xfrm>
        </p:spPr>
        <p:txBody>
          <a:bodyPr/>
          <a:lstStyle/>
          <a:p>
            <a:r>
              <a:rPr lang="en-US" altLang="zh-CN" dirty="0">
                <a:latin typeface="Times New Roman" panose="02020603050405020304" pitchFamily="18" charset="0"/>
                <a:cs typeface="Times New Roman" panose="02020603050405020304" pitchFamily="18" charset="0"/>
              </a:rPr>
              <a:t>Feature engineering</a:t>
            </a:r>
            <a:endParaRPr lang="zh-CN" altLang="en-US"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4F4D969D-B4F2-436B-A0FC-4817D56B0E7D}"/>
              </a:ext>
            </a:extLst>
          </p:cNvPr>
          <p:cNvPicPr>
            <a:picLocks noChangeAspect="1"/>
          </p:cNvPicPr>
          <p:nvPr/>
        </p:nvPicPr>
        <p:blipFill>
          <a:blip r:embed="rId3"/>
          <a:stretch>
            <a:fillRect/>
          </a:stretch>
        </p:blipFill>
        <p:spPr>
          <a:xfrm>
            <a:off x="1791908" y="1690688"/>
            <a:ext cx="4771290" cy="4306832"/>
          </a:xfrm>
          <a:prstGeom prst="rect">
            <a:avLst/>
          </a:prstGeom>
        </p:spPr>
      </p:pic>
      <p:sp>
        <p:nvSpPr>
          <p:cNvPr id="7" name="Callout: Line 6">
            <a:extLst>
              <a:ext uri="{FF2B5EF4-FFF2-40B4-BE49-F238E27FC236}">
                <a16:creationId xmlns:a16="http://schemas.microsoft.com/office/drawing/2014/main" id="{900CFECF-B43F-4AE8-A569-AC39A44B8EB5}"/>
              </a:ext>
            </a:extLst>
          </p:cNvPr>
          <p:cNvSpPr/>
          <p:nvPr/>
        </p:nvSpPr>
        <p:spPr>
          <a:xfrm>
            <a:off x="2811815" y="2733649"/>
            <a:ext cx="527539" cy="571500"/>
          </a:xfrm>
          <a:prstGeom prst="borderCallout1">
            <a:avLst>
              <a:gd name="adj1" fmla="val -2788"/>
              <a:gd name="adj2" fmla="val 55000"/>
              <a:gd name="adj3" fmla="val -136731"/>
              <a:gd name="adj4" fmla="val 998333"/>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allout: Line 7">
            <a:extLst>
              <a:ext uri="{FF2B5EF4-FFF2-40B4-BE49-F238E27FC236}">
                <a16:creationId xmlns:a16="http://schemas.microsoft.com/office/drawing/2014/main" id="{C159C906-4DCB-4065-8CA0-149FBDCD3B31}"/>
              </a:ext>
            </a:extLst>
          </p:cNvPr>
          <p:cNvSpPr/>
          <p:nvPr/>
        </p:nvSpPr>
        <p:spPr>
          <a:xfrm>
            <a:off x="3412623" y="3558354"/>
            <a:ext cx="527539" cy="571500"/>
          </a:xfrm>
          <a:prstGeom prst="borderCallout1">
            <a:avLst>
              <a:gd name="adj1" fmla="val -2788"/>
              <a:gd name="adj2" fmla="val 55000"/>
              <a:gd name="adj3" fmla="val -132116"/>
              <a:gd name="adj4" fmla="val 881667"/>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allout: Line 8">
            <a:extLst>
              <a:ext uri="{FF2B5EF4-FFF2-40B4-BE49-F238E27FC236}">
                <a16:creationId xmlns:a16="http://schemas.microsoft.com/office/drawing/2014/main" id="{1BB02A03-48CA-4342-8DF7-9C96A8D728E9}"/>
              </a:ext>
            </a:extLst>
          </p:cNvPr>
          <p:cNvSpPr/>
          <p:nvPr/>
        </p:nvSpPr>
        <p:spPr>
          <a:xfrm>
            <a:off x="4057392" y="4440516"/>
            <a:ext cx="1216269" cy="571500"/>
          </a:xfrm>
          <a:prstGeom prst="borderCallout1">
            <a:avLst>
              <a:gd name="adj1" fmla="val -2788"/>
              <a:gd name="adj2" fmla="val 55000"/>
              <a:gd name="adj3" fmla="val -61347"/>
              <a:gd name="adj4" fmla="val 326144"/>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allout: Line 9">
            <a:extLst>
              <a:ext uri="{FF2B5EF4-FFF2-40B4-BE49-F238E27FC236}">
                <a16:creationId xmlns:a16="http://schemas.microsoft.com/office/drawing/2014/main" id="{20CF7282-DF65-41E2-8D4B-BD5CBCFB0DE9}"/>
              </a:ext>
            </a:extLst>
          </p:cNvPr>
          <p:cNvSpPr/>
          <p:nvPr/>
        </p:nvSpPr>
        <p:spPr>
          <a:xfrm>
            <a:off x="5308831" y="5305092"/>
            <a:ext cx="1216269" cy="571500"/>
          </a:xfrm>
          <a:prstGeom prst="borderCallout1">
            <a:avLst>
              <a:gd name="adj1" fmla="val -2788"/>
              <a:gd name="adj2" fmla="val 55000"/>
              <a:gd name="adj3" fmla="val -25963"/>
              <a:gd name="adj4" fmla="val 222771"/>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400"/>
          </a:p>
        </p:txBody>
      </p:sp>
      <p:sp>
        <p:nvSpPr>
          <p:cNvPr id="11" name="TextBox 10">
            <a:extLst>
              <a:ext uri="{FF2B5EF4-FFF2-40B4-BE49-F238E27FC236}">
                <a16:creationId xmlns:a16="http://schemas.microsoft.com/office/drawing/2014/main" id="{CF9A7B7D-1AD5-4473-B1CD-273F142CC4F5}"/>
              </a:ext>
            </a:extLst>
          </p:cNvPr>
          <p:cNvSpPr txBox="1"/>
          <p:nvPr/>
        </p:nvSpPr>
        <p:spPr>
          <a:xfrm>
            <a:off x="8052029" y="1541052"/>
            <a:ext cx="1798890" cy="769441"/>
          </a:xfrm>
          <a:prstGeom prst="rect">
            <a:avLst/>
          </a:prstGeom>
          <a:noFill/>
        </p:spPr>
        <p:txBody>
          <a:bodyPr wrap="none" rtlCol="0">
            <a:spAutoFit/>
          </a:bodyPr>
          <a:lstStyle/>
          <a:p>
            <a:r>
              <a:rPr lang="en-US" sz="4400" dirty="0"/>
              <a:t>Month</a:t>
            </a:r>
          </a:p>
        </p:txBody>
      </p:sp>
      <p:sp>
        <p:nvSpPr>
          <p:cNvPr id="12" name="TextBox 11">
            <a:extLst>
              <a:ext uri="{FF2B5EF4-FFF2-40B4-BE49-F238E27FC236}">
                <a16:creationId xmlns:a16="http://schemas.microsoft.com/office/drawing/2014/main" id="{E62DAA0A-41BD-40AE-96D6-7373C87DE843}"/>
              </a:ext>
            </a:extLst>
          </p:cNvPr>
          <p:cNvSpPr txBox="1"/>
          <p:nvPr/>
        </p:nvSpPr>
        <p:spPr>
          <a:xfrm>
            <a:off x="8052029" y="2429121"/>
            <a:ext cx="1119217" cy="769441"/>
          </a:xfrm>
          <a:prstGeom prst="rect">
            <a:avLst/>
          </a:prstGeom>
          <a:noFill/>
        </p:spPr>
        <p:txBody>
          <a:bodyPr wrap="none" rtlCol="0">
            <a:spAutoFit/>
          </a:bodyPr>
          <a:lstStyle/>
          <a:p>
            <a:r>
              <a:rPr lang="en-US" sz="4400" dirty="0"/>
              <a:t>Day</a:t>
            </a:r>
          </a:p>
        </p:txBody>
      </p:sp>
      <p:sp>
        <p:nvSpPr>
          <p:cNvPr id="13" name="TextBox 12">
            <a:extLst>
              <a:ext uri="{FF2B5EF4-FFF2-40B4-BE49-F238E27FC236}">
                <a16:creationId xmlns:a16="http://schemas.microsoft.com/office/drawing/2014/main" id="{4E9DA20C-1B5D-4A54-A4EB-3B767EBFAFA1}"/>
              </a:ext>
            </a:extLst>
          </p:cNvPr>
          <p:cNvSpPr txBox="1"/>
          <p:nvPr/>
        </p:nvSpPr>
        <p:spPr>
          <a:xfrm>
            <a:off x="8052029" y="3659438"/>
            <a:ext cx="1255472" cy="769441"/>
          </a:xfrm>
          <a:prstGeom prst="rect">
            <a:avLst/>
          </a:prstGeom>
          <a:noFill/>
        </p:spPr>
        <p:txBody>
          <a:bodyPr wrap="none" rtlCol="0">
            <a:spAutoFit/>
          </a:bodyPr>
          <a:lstStyle/>
          <a:p>
            <a:r>
              <a:rPr lang="en-US" sz="4400" dirty="0"/>
              <a:t>Year</a:t>
            </a:r>
          </a:p>
        </p:txBody>
      </p:sp>
      <p:sp>
        <p:nvSpPr>
          <p:cNvPr id="14" name="TextBox 13">
            <a:extLst>
              <a:ext uri="{FF2B5EF4-FFF2-40B4-BE49-F238E27FC236}">
                <a16:creationId xmlns:a16="http://schemas.microsoft.com/office/drawing/2014/main" id="{1DA5ECF5-4041-48D5-8C15-7DF0E26B4EDA}"/>
              </a:ext>
            </a:extLst>
          </p:cNvPr>
          <p:cNvSpPr txBox="1"/>
          <p:nvPr/>
        </p:nvSpPr>
        <p:spPr>
          <a:xfrm>
            <a:off x="8052029" y="4723868"/>
            <a:ext cx="1401346" cy="769441"/>
          </a:xfrm>
          <a:prstGeom prst="rect">
            <a:avLst/>
          </a:prstGeom>
          <a:noFill/>
        </p:spPr>
        <p:txBody>
          <a:bodyPr wrap="none" rtlCol="0">
            <a:spAutoFit/>
          </a:bodyPr>
          <a:lstStyle/>
          <a:p>
            <a:r>
              <a:rPr lang="en-US" sz="4400" dirty="0"/>
              <a:t>Hour</a:t>
            </a:r>
          </a:p>
        </p:txBody>
      </p:sp>
    </p:spTree>
    <p:extLst>
      <p:ext uri="{BB962C8B-B14F-4D97-AF65-F5344CB8AC3E}">
        <p14:creationId xmlns:p14="http://schemas.microsoft.com/office/powerpoint/2010/main" val="32323565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2A29CD7-982F-40AB-852B-26BB0608C3D2}"/>
              </a:ext>
            </a:extLst>
          </p:cNvPr>
          <p:cNvSpPr>
            <a:spLocks noGrp="1"/>
          </p:cNvSpPr>
          <p:nvPr>
            <p:ph type="title"/>
          </p:nvPr>
        </p:nvSpPr>
        <p:spPr>
          <a:xfrm>
            <a:off x="775447" y="143664"/>
            <a:ext cx="10515600" cy="1325563"/>
          </a:xfrm>
        </p:spPr>
        <p:txBody>
          <a:bodyPr/>
          <a:lstStyle/>
          <a:p>
            <a:r>
              <a:rPr lang="en-US" altLang="zh-CN" dirty="0">
                <a:latin typeface="Times New Roman" panose="02020603050405020304" pitchFamily="18" charset="0"/>
                <a:cs typeface="Times New Roman" panose="02020603050405020304" pitchFamily="18" charset="0"/>
              </a:rPr>
              <a:t>Feature engineering</a:t>
            </a:r>
            <a:endParaRPr lang="zh-CN" altLang="en-US" dirty="0">
              <a:latin typeface="Times New Roman" panose="02020603050405020304" pitchFamily="18" charset="0"/>
              <a:cs typeface="Times New Roman" panose="02020603050405020304" pitchFamily="18" charset="0"/>
            </a:endParaRPr>
          </a:p>
        </p:txBody>
      </p:sp>
      <p:sp>
        <p:nvSpPr>
          <p:cNvPr id="15" name="标题 1">
            <a:extLst>
              <a:ext uri="{FF2B5EF4-FFF2-40B4-BE49-F238E27FC236}">
                <a16:creationId xmlns:a16="http://schemas.microsoft.com/office/drawing/2014/main" id="{AB8E1DDD-F504-4FD1-B8BF-CF0EE8834AF1}"/>
              </a:ext>
            </a:extLst>
          </p:cNvPr>
          <p:cNvSpPr txBox="1">
            <a:spLocks/>
          </p:cNvSpPr>
          <p:nvPr/>
        </p:nvSpPr>
        <p:spPr>
          <a:xfrm>
            <a:off x="5813611" y="591457"/>
            <a:ext cx="10515600" cy="47506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400" dirty="0">
                <a:latin typeface="Times New Roman" panose="02020603050405020304" pitchFamily="18" charset="0"/>
                <a:cs typeface="Times New Roman" panose="02020603050405020304" pitchFamily="18" charset="0"/>
              </a:rPr>
              <a:t>Dealing with 0 in variable </a:t>
            </a:r>
            <a:r>
              <a:rPr lang="en-US" altLang="zh-CN" sz="2400" i="1" dirty="0">
                <a:latin typeface="Times New Roman" panose="02020603050405020304" pitchFamily="18" charset="0"/>
                <a:cs typeface="Times New Roman" panose="02020603050405020304" pitchFamily="18" charset="0"/>
              </a:rPr>
              <a:t>windspeed</a:t>
            </a:r>
            <a:r>
              <a:rPr lang="en-US" altLang="zh-CN" sz="2400" dirty="0">
                <a:latin typeface="Times New Roman" panose="02020603050405020304" pitchFamily="18" charset="0"/>
                <a:cs typeface="Times New Roman" panose="02020603050405020304" pitchFamily="18" charset="0"/>
              </a:rPr>
              <a:t>. (RF model)</a:t>
            </a:r>
            <a:endParaRPr lang="zh-CN" altLang="en-US" sz="24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E6EC4E48-1A06-4AAD-8D24-A6551525A129}"/>
              </a:ext>
            </a:extLst>
          </p:cNvPr>
          <p:cNvPicPr>
            <a:picLocks noChangeAspect="1"/>
          </p:cNvPicPr>
          <p:nvPr/>
        </p:nvPicPr>
        <p:blipFill>
          <a:blip r:embed="rId3"/>
          <a:stretch>
            <a:fillRect/>
          </a:stretch>
        </p:blipFill>
        <p:spPr>
          <a:xfrm>
            <a:off x="2096220" y="1256234"/>
            <a:ext cx="3255710" cy="5458102"/>
          </a:xfrm>
          <a:prstGeom prst="rect">
            <a:avLst/>
          </a:prstGeom>
        </p:spPr>
      </p:pic>
      <p:pic>
        <p:nvPicPr>
          <p:cNvPr id="18" name="Picture 17">
            <a:extLst>
              <a:ext uri="{FF2B5EF4-FFF2-40B4-BE49-F238E27FC236}">
                <a16:creationId xmlns:a16="http://schemas.microsoft.com/office/drawing/2014/main" id="{18EEEB1B-6B25-4504-B8C0-AC2443BDAD17}"/>
              </a:ext>
            </a:extLst>
          </p:cNvPr>
          <p:cNvPicPr>
            <a:picLocks noChangeAspect="1"/>
          </p:cNvPicPr>
          <p:nvPr/>
        </p:nvPicPr>
        <p:blipFill>
          <a:blip r:embed="rId4"/>
          <a:stretch>
            <a:fillRect/>
          </a:stretch>
        </p:blipFill>
        <p:spPr>
          <a:xfrm>
            <a:off x="5927910" y="1256234"/>
            <a:ext cx="3255710" cy="5458102"/>
          </a:xfrm>
          <a:prstGeom prst="rect">
            <a:avLst/>
          </a:prstGeom>
        </p:spPr>
      </p:pic>
    </p:spTree>
    <p:extLst>
      <p:ext uri="{BB962C8B-B14F-4D97-AF65-F5344CB8AC3E}">
        <p14:creationId xmlns:p14="http://schemas.microsoft.com/office/powerpoint/2010/main" val="27013111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2A29CD7-982F-40AB-852B-26BB0608C3D2}"/>
              </a:ext>
            </a:extLst>
          </p:cNvPr>
          <p:cNvSpPr>
            <a:spLocks noGrp="1"/>
          </p:cNvSpPr>
          <p:nvPr>
            <p:ph type="title"/>
          </p:nvPr>
        </p:nvSpPr>
        <p:spPr>
          <a:xfrm>
            <a:off x="775447" y="278574"/>
            <a:ext cx="10515600" cy="1325563"/>
          </a:xfrm>
        </p:spPr>
        <p:txBody>
          <a:bodyPr/>
          <a:lstStyle/>
          <a:p>
            <a:r>
              <a:rPr lang="en-US" altLang="zh-CN" dirty="0">
                <a:latin typeface="Times New Roman" panose="02020603050405020304" pitchFamily="18" charset="0"/>
                <a:cs typeface="Times New Roman" panose="02020603050405020304" pitchFamily="18" charset="0"/>
              </a:rPr>
              <a:t>Feature engineering</a:t>
            </a:r>
            <a:endParaRPr lang="zh-CN" altLang="en-US" dirty="0">
              <a:latin typeface="Times New Roman" panose="02020603050405020304" pitchFamily="18" charset="0"/>
              <a:cs typeface="Times New Roman" panose="02020603050405020304" pitchFamily="18" charset="0"/>
            </a:endParaRPr>
          </a:p>
        </p:txBody>
      </p:sp>
      <p:sp>
        <p:nvSpPr>
          <p:cNvPr id="15" name="标题 1">
            <a:extLst>
              <a:ext uri="{FF2B5EF4-FFF2-40B4-BE49-F238E27FC236}">
                <a16:creationId xmlns:a16="http://schemas.microsoft.com/office/drawing/2014/main" id="{AB8E1DDD-F504-4FD1-B8BF-CF0EE8834AF1}"/>
              </a:ext>
            </a:extLst>
          </p:cNvPr>
          <p:cNvSpPr txBox="1">
            <a:spLocks/>
          </p:cNvSpPr>
          <p:nvPr/>
        </p:nvSpPr>
        <p:spPr>
          <a:xfrm>
            <a:off x="5813611" y="726367"/>
            <a:ext cx="10515600" cy="47506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400" dirty="0">
                <a:latin typeface="Times New Roman" panose="02020603050405020304" pitchFamily="18" charset="0"/>
                <a:cs typeface="Times New Roman" panose="02020603050405020304" pitchFamily="18" charset="0"/>
              </a:rPr>
              <a:t>Dealing with 0 in variable </a:t>
            </a:r>
            <a:r>
              <a:rPr lang="en-US" altLang="zh-CN" sz="2400" i="1" dirty="0">
                <a:latin typeface="Times New Roman" panose="02020603050405020304" pitchFamily="18" charset="0"/>
                <a:cs typeface="Times New Roman" panose="02020603050405020304" pitchFamily="18" charset="0"/>
              </a:rPr>
              <a:t>windspeed</a:t>
            </a:r>
            <a:r>
              <a:rPr lang="en-US" altLang="zh-CN" sz="2400" dirty="0">
                <a:latin typeface="Times New Roman" panose="02020603050405020304" pitchFamily="18" charset="0"/>
                <a:cs typeface="Times New Roman" panose="02020603050405020304" pitchFamily="18" charset="0"/>
              </a:rPr>
              <a:t>. (RF model)</a:t>
            </a:r>
            <a:endParaRPr lang="zh-CN" altLang="en-US" sz="2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7B077AD4-1EE1-4315-927C-8A1A66ADCC8F}"/>
              </a:ext>
            </a:extLst>
          </p:cNvPr>
          <p:cNvPicPr>
            <a:picLocks noChangeAspect="1"/>
          </p:cNvPicPr>
          <p:nvPr/>
        </p:nvPicPr>
        <p:blipFill>
          <a:blip r:embed="rId3"/>
          <a:stretch>
            <a:fillRect/>
          </a:stretch>
        </p:blipFill>
        <p:spPr>
          <a:xfrm>
            <a:off x="0" y="1765971"/>
            <a:ext cx="6011622" cy="3384000"/>
          </a:xfrm>
          <a:prstGeom prst="rect">
            <a:avLst/>
          </a:prstGeom>
        </p:spPr>
      </p:pic>
      <p:pic>
        <p:nvPicPr>
          <p:cNvPr id="7" name="Picture 6">
            <a:extLst>
              <a:ext uri="{FF2B5EF4-FFF2-40B4-BE49-F238E27FC236}">
                <a16:creationId xmlns:a16="http://schemas.microsoft.com/office/drawing/2014/main" id="{A823232D-F207-41CC-9C18-07DD63B07B9E}"/>
              </a:ext>
            </a:extLst>
          </p:cNvPr>
          <p:cNvPicPr>
            <a:picLocks noChangeAspect="1"/>
          </p:cNvPicPr>
          <p:nvPr/>
        </p:nvPicPr>
        <p:blipFill>
          <a:blip r:embed="rId4"/>
          <a:stretch>
            <a:fillRect/>
          </a:stretch>
        </p:blipFill>
        <p:spPr>
          <a:xfrm>
            <a:off x="6077445" y="1708031"/>
            <a:ext cx="6114554" cy="3441940"/>
          </a:xfrm>
          <a:prstGeom prst="rect">
            <a:avLst/>
          </a:prstGeom>
        </p:spPr>
      </p:pic>
    </p:spTree>
    <p:extLst>
      <p:ext uri="{BB962C8B-B14F-4D97-AF65-F5344CB8AC3E}">
        <p14:creationId xmlns:p14="http://schemas.microsoft.com/office/powerpoint/2010/main" val="9287157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2A29CD7-982F-40AB-852B-26BB0608C3D2}"/>
              </a:ext>
            </a:extLst>
          </p:cNvPr>
          <p:cNvSpPr>
            <a:spLocks noGrp="1"/>
          </p:cNvSpPr>
          <p:nvPr>
            <p:ph type="title"/>
          </p:nvPr>
        </p:nvSpPr>
        <p:spPr>
          <a:xfrm>
            <a:off x="775447" y="278574"/>
            <a:ext cx="10515600" cy="1325563"/>
          </a:xfrm>
        </p:spPr>
        <p:txBody>
          <a:bodyPr/>
          <a:lstStyle/>
          <a:p>
            <a:r>
              <a:rPr lang="en-US" altLang="zh-CN" dirty="0">
                <a:latin typeface="Times New Roman" panose="02020603050405020304" pitchFamily="18" charset="0"/>
                <a:cs typeface="Times New Roman" panose="02020603050405020304" pitchFamily="18" charset="0"/>
              </a:rPr>
              <a:t>Feature selection</a:t>
            </a:r>
            <a:endParaRPr lang="zh-CN" altLang="en-US"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3FA4B5E1-4748-4B01-9D38-0C2DED5E4C59}"/>
              </a:ext>
            </a:extLst>
          </p:cNvPr>
          <p:cNvPicPr>
            <a:picLocks noChangeAspect="1"/>
          </p:cNvPicPr>
          <p:nvPr/>
        </p:nvPicPr>
        <p:blipFill>
          <a:blip r:embed="rId3"/>
          <a:stretch>
            <a:fillRect/>
          </a:stretch>
        </p:blipFill>
        <p:spPr>
          <a:xfrm>
            <a:off x="352245" y="1977536"/>
            <a:ext cx="11487510" cy="3987036"/>
          </a:xfrm>
          <a:prstGeom prst="rect">
            <a:avLst/>
          </a:prstGeom>
        </p:spPr>
      </p:pic>
      <p:sp>
        <p:nvSpPr>
          <p:cNvPr id="8" name="Oval 7">
            <a:extLst>
              <a:ext uri="{FF2B5EF4-FFF2-40B4-BE49-F238E27FC236}">
                <a16:creationId xmlns:a16="http://schemas.microsoft.com/office/drawing/2014/main" id="{781E17F1-761D-4BD5-9E9F-056B5353777A}"/>
              </a:ext>
            </a:extLst>
          </p:cNvPr>
          <p:cNvSpPr/>
          <p:nvPr/>
        </p:nvSpPr>
        <p:spPr>
          <a:xfrm>
            <a:off x="11221067" y="4780032"/>
            <a:ext cx="685800" cy="360485"/>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474AB25D-5D46-45EC-A437-763FEF75E764}"/>
              </a:ext>
            </a:extLst>
          </p:cNvPr>
          <p:cNvSpPr/>
          <p:nvPr/>
        </p:nvSpPr>
        <p:spPr>
          <a:xfrm>
            <a:off x="10605247" y="2536862"/>
            <a:ext cx="761836" cy="441230"/>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193331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9E3436-BA2B-4161-ACE9-94B1FBA447D9}"/>
              </a:ext>
            </a:extLst>
          </p:cNvPr>
          <p:cNvSpPr>
            <a:spLocks noGrp="1"/>
          </p:cNvSpPr>
          <p:nvPr>
            <p:ph type="title"/>
          </p:nvPr>
        </p:nvSpPr>
        <p:spPr>
          <a:xfrm>
            <a:off x="838200" y="340602"/>
            <a:ext cx="10515600" cy="1325563"/>
          </a:xfrm>
        </p:spPr>
        <p:txBody>
          <a:bodyPr/>
          <a:lstStyle/>
          <a:p>
            <a:r>
              <a:rPr lang="en-US" altLang="zh-CN" dirty="0">
                <a:latin typeface="Times New Roman" panose="02020603050405020304" pitchFamily="18" charset="0"/>
                <a:cs typeface="Times New Roman" panose="02020603050405020304" pitchFamily="18" charset="0"/>
              </a:rPr>
              <a:t>Scaling and Encoding</a:t>
            </a:r>
            <a:endParaRPr lang="zh-CN" altLang="en-US" dirty="0">
              <a:latin typeface="Times New Roman" panose="02020603050405020304" pitchFamily="18" charset="0"/>
              <a:cs typeface="Times New Roman" panose="02020603050405020304" pitchFamily="18" charset="0"/>
            </a:endParaRPr>
          </a:p>
        </p:txBody>
      </p:sp>
      <p:pic>
        <p:nvPicPr>
          <p:cNvPr id="12" name="Picture 11">
            <a:extLst>
              <a:ext uri="{FF2B5EF4-FFF2-40B4-BE49-F238E27FC236}">
                <a16:creationId xmlns:a16="http://schemas.microsoft.com/office/drawing/2014/main" id="{28F0876F-61BA-4A66-A750-870FED715AEC}"/>
              </a:ext>
            </a:extLst>
          </p:cNvPr>
          <p:cNvPicPr>
            <a:picLocks noChangeAspect="1"/>
          </p:cNvPicPr>
          <p:nvPr/>
        </p:nvPicPr>
        <p:blipFill>
          <a:blip r:embed="rId3"/>
          <a:stretch>
            <a:fillRect/>
          </a:stretch>
        </p:blipFill>
        <p:spPr>
          <a:xfrm>
            <a:off x="1181260" y="2895177"/>
            <a:ext cx="3472723" cy="1954829"/>
          </a:xfrm>
          <a:prstGeom prst="rect">
            <a:avLst/>
          </a:prstGeom>
        </p:spPr>
      </p:pic>
      <p:pic>
        <p:nvPicPr>
          <p:cNvPr id="14" name="Picture 13">
            <a:extLst>
              <a:ext uri="{FF2B5EF4-FFF2-40B4-BE49-F238E27FC236}">
                <a16:creationId xmlns:a16="http://schemas.microsoft.com/office/drawing/2014/main" id="{7A6FBDF1-8A77-4CA6-92FC-65712E3390D2}"/>
              </a:ext>
            </a:extLst>
          </p:cNvPr>
          <p:cNvPicPr>
            <a:picLocks noChangeAspect="1"/>
          </p:cNvPicPr>
          <p:nvPr/>
        </p:nvPicPr>
        <p:blipFill>
          <a:blip r:embed="rId4"/>
          <a:stretch>
            <a:fillRect/>
          </a:stretch>
        </p:blipFill>
        <p:spPr>
          <a:xfrm>
            <a:off x="1189012" y="4835888"/>
            <a:ext cx="3472723" cy="1954829"/>
          </a:xfrm>
          <a:prstGeom prst="rect">
            <a:avLst/>
          </a:prstGeom>
        </p:spPr>
      </p:pic>
      <p:sp>
        <p:nvSpPr>
          <p:cNvPr id="16" name="TextBox 15">
            <a:extLst>
              <a:ext uri="{FF2B5EF4-FFF2-40B4-BE49-F238E27FC236}">
                <a16:creationId xmlns:a16="http://schemas.microsoft.com/office/drawing/2014/main" id="{15D9987A-F3FA-4D84-BDCB-000413642968}"/>
              </a:ext>
            </a:extLst>
          </p:cNvPr>
          <p:cNvSpPr txBox="1"/>
          <p:nvPr/>
        </p:nvSpPr>
        <p:spPr>
          <a:xfrm>
            <a:off x="838200" y="1787453"/>
            <a:ext cx="5186981" cy="923330"/>
          </a:xfrm>
          <a:prstGeom prst="rect">
            <a:avLst/>
          </a:prstGeom>
          <a:noFill/>
        </p:spPr>
        <p:txBody>
          <a:bodyPr wrap="square">
            <a:spAutoFit/>
          </a:bodyPr>
          <a:lstStyle/>
          <a:p>
            <a:r>
              <a:rPr lang="en-SG" altLang="zh-CN" dirty="0">
                <a:latin typeface="Times New Roman" panose="02020603050405020304" pitchFamily="18" charset="0"/>
                <a:cs typeface="Times New Roman" panose="02020603050405020304" pitchFamily="18" charset="0"/>
              </a:rPr>
              <a:t>Standardization: make feature distribution </a:t>
            </a:r>
            <a:r>
              <a:rPr lang="en-SG" altLang="zh-CN" dirty="0" err="1">
                <a:latin typeface="Times New Roman" panose="02020603050405020304" pitchFamily="18" charset="0"/>
                <a:cs typeface="Times New Roman" panose="02020603050405020304" pitchFamily="18" charset="0"/>
              </a:rPr>
              <a:t>centered</a:t>
            </a:r>
            <a:r>
              <a:rPr lang="en-SG" altLang="zh-CN" dirty="0">
                <a:latin typeface="Times New Roman" panose="02020603050405020304" pitchFamily="18" charset="0"/>
                <a:cs typeface="Times New Roman" panose="02020603050405020304" pitchFamily="18" charset="0"/>
              </a:rPr>
              <a:t> at 0 and have unit variance. </a:t>
            </a:r>
            <a:r>
              <a:rPr lang="en-US" dirty="0">
                <a:latin typeface="Times New Roman" panose="02020603050405020304" pitchFamily="18" charset="0"/>
                <a:cs typeface="Times New Roman" panose="02020603050405020304" pitchFamily="18" charset="0"/>
              </a:rPr>
              <a:t>Log Transformation: Try to make the distribution ‘looks normal’.</a:t>
            </a:r>
          </a:p>
        </p:txBody>
      </p:sp>
      <p:grpSp>
        <p:nvGrpSpPr>
          <p:cNvPr id="7" name="组合 6">
            <a:extLst>
              <a:ext uri="{FF2B5EF4-FFF2-40B4-BE49-F238E27FC236}">
                <a16:creationId xmlns:a16="http://schemas.microsoft.com/office/drawing/2014/main" id="{064B5FF3-B3AF-4ABE-8F68-C54EFCBC42E0}"/>
              </a:ext>
            </a:extLst>
          </p:cNvPr>
          <p:cNvGrpSpPr/>
          <p:nvPr/>
        </p:nvGrpSpPr>
        <p:grpSpPr>
          <a:xfrm>
            <a:off x="6554840" y="4227296"/>
            <a:ext cx="4798960" cy="1644526"/>
            <a:chOff x="965856" y="3016251"/>
            <a:chExt cx="7579481" cy="1936685"/>
          </a:xfrm>
        </p:grpSpPr>
        <p:pic>
          <p:nvPicPr>
            <p:cNvPr id="8" name="Picture 5">
              <a:extLst>
                <a:ext uri="{FF2B5EF4-FFF2-40B4-BE49-F238E27FC236}">
                  <a16:creationId xmlns:a16="http://schemas.microsoft.com/office/drawing/2014/main" id="{149ACAD2-B262-4AE0-A9DF-71EEAB6AE620}"/>
                </a:ext>
              </a:extLst>
            </p:cNvPr>
            <p:cNvPicPr>
              <a:picLocks noChangeAspect="1"/>
            </p:cNvPicPr>
            <p:nvPr/>
          </p:nvPicPr>
          <p:blipFill>
            <a:blip r:embed="rId5"/>
            <a:stretch>
              <a:fillRect/>
            </a:stretch>
          </p:blipFill>
          <p:spPr>
            <a:xfrm>
              <a:off x="3646663" y="3016251"/>
              <a:ext cx="4898674" cy="1936685"/>
            </a:xfrm>
            <a:prstGeom prst="rect">
              <a:avLst/>
            </a:prstGeom>
          </p:spPr>
        </p:pic>
        <p:sp>
          <p:nvSpPr>
            <p:cNvPr id="9" name="Callout: Line 8">
              <a:extLst>
                <a:ext uri="{FF2B5EF4-FFF2-40B4-BE49-F238E27FC236}">
                  <a16:creationId xmlns:a16="http://schemas.microsoft.com/office/drawing/2014/main" id="{5A6B51FB-98B8-40A1-BFF9-838AC6689470}"/>
                </a:ext>
              </a:extLst>
            </p:cNvPr>
            <p:cNvSpPr/>
            <p:nvPr/>
          </p:nvSpPr>
          <p:spPr>
            <a:xfrm>
              <a:off x="4621953" y="3429000"/>
              <a:ext cx="267287" cy="285750"/>
            </a:xfrm>
            <a:prstGeom prst="borderCallout1">
              <a:avLst>
                <a:gd name="adj1" fmla="val -2788"/>
                <a:gd name="adj2" fmla="val 55000"/>
                <a:gd name="adj3" fmla="val -15915"/>
                <a:gd name="adj4" fmla="val -712187"/>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0" name="TextBox 6">
              <a:extLst>
                <a:ext uri="{FF2B5EF4-FFF2-40B4-BE49-F238E27FC236}">
                  <a16:creationId xmlns:a16="http://schemas.microsoft.com/office/drawing/2014/main" id="{C527097D-78CB-4D66-A9E2-EACCFCB1BDBA}"/>
                </a:ext>
              </a:extLst>
            </p:cNvPr>
            <p:cNvSpPr txBox="1"/>
            <p:nvPr/>
          </p:nvSpPr>
          <p:spPr>
            <a:xfrm>
              <a:off x="965856" y="3068419"/>
              <a:ext cx="1754155" cy="1413574"/>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Original season value is </a:t>
              </a:r>
              <a:r>
                <a:rPr lang="en-US" b="1" dirty="0">
                  <a:latin typeface="Times New Roman" panose="02020603050405020304" pitchFamily="18" charset="0"/>
                  <a:cs typeface="Times New Roman" panose="02020603050405020304" pitchFamily="18" charset="0"/>
                </a:rPr>
                <a:t>1</a:t>
              </a:r>
              <a:r>
                <a:rPr lang="en-US" dirty="0">
                  <a:latin typeface="Times New Roman" panose="02020603050405020304" pitchFamily="18" charset="0"/>
                  <a:cs typeface="Times New Roman" panose="02020603050405020304" pitchFamily="18" charset="0"/>
                </a:rPr>
                <a:t>.</a:t>
              </a:r>
            </a:p>
          </p:txBody>
        </p:sp>
      </p:grpSp>
      <p:sp>
        <p:nvSpPr>
          <p:cNvPr id="11" name="文本框 10">
            <a:extLst>
              <a:ext uri="{FF2B5EF4-FFF2-40B4-BE49-F238E27FC236}">
                <a16:creationId xmlns:a16="http://schemas.microsoft.com/office/drawing/2014/main" id="{01869128-1AF4-4E55-8C31-A1659420ABC9}"/>
              </a:ext>
            </a:extLst>
          </p:cNvPr>
          <p:cNvSpPr txBox="1"/>
          <p:nvPr/>
        </p:nvSpPr>
        <p:spPr>
          <a:xfrm>
            <a:off x="6689284" y="1816322"/>
            <a:ext cx="5186979" cy="1477328"/>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Just like scaling, it depends on what kind of models we will use to fit the data. </a:t>
            </a:r>
          </a:p>
          <a:p>
            <a:r>
              <a:rPr lang="en-US" altLang="zh-CN" dirty="0">
                <a:latin typeface="Times New Roman" panose="02020603050405020304" pitchFamily="18" charset="0"/>
                <a:cs typeface="Times New Roman" panose="02020603050405020304" pitchFamily="18" charset="0"/>
              </a:rPr>
              <a:t>If it is tree-based model, there is no need to apply one-hot encode to process the data.</a:t>
            </a:r>
          </a:p>
          <a:p>
            <a:r>
              <a:rPr lang="en-US" altLang="zh-CN" dirty="0">
                <a:latin typeface="Times New Roman" panose="02020603050405020304" pitchFamily="18" charset="0"/>
                <a:cs typeface="Times New Roman" panose="02020603050405020304" pitchFamily="18" charset="0"/>
              </a:rPr>
              <a:t>If the model relies on distance, encoding is needed.</a:t>
            </a:r>
          </a:p>
        </p:txBody>
      </p:sp>
      <p:sp>
        <p:nvSpPr>
          <p:cNvPr id="4" name="文本框 3">
            <a:extLst>
              <a:ext uri="{FF2B5EF4-FFF2-40B4-BE49-F238E27FC236}">
                <a16:creationId xmlns:a16="http://schemas.microsoft.com/office/drawing/2014/main" id="{9368DAEE-9320-4D80-B0B8-656E8222D129}"/>
              </a:ext>
            </a:extLst>
          </p:cNvPr>
          <p:cNvSpPr txBox="1"/>
          <p:nvPr/>
        </p:nvSpPr>
        <p:spPr>
          <a:xfrm>
            <a:off x="838200" y="1346776"/>
            <a:ext cx="1322773" cy="461665"/>
          </a:xfrm>
          <a:prstGeom prst="rect">
            <a:avLst/>
          </a:prstGeom>
          <a:noFill/>
        </p:spPr>
        <p:txBody>
          <a:bodyPr wrap="square" rtlCol="0">
            <a:spAutoFit/>
          </a:bodyPr>
          <a:lstStyle/>
          <a:p>
            <a:r>
              <a:rPr lang="en-US" altLang="zh-CN" sz="2400" dirty="0">
                <a:latin typeface="Times New Roman" panose="02020603050405020304" pitchFamily="18" charset="0"/>
                <a:cs typeface="Times New Roman" panose="02020603050405020304" pitchFamily="18" charset="0"/>
              </a:rPr>
              <a:t>scaling</a:t>
            </a:r>
            <a:endParaRPr lang="zh-CN" altLang="en-US" dirty="0">
              <a:latin typeface="Times New Roman" panose="02020603050405020304" pitchFamily="18" charset="0"/>
              <a:cs typeface="Times New Roman" panose="02020603050405020304" pitchFamily="18" charset="0"/>
            </a:endParaRPr>
          </a:p>
        </p:txBody>
      </p:sp>
      <p:sp>
        <p:nvSpPr>
          <p:cNvPr id="5" name="文本框 4">
            <a:extLst>
              <a:ext uri="{FF2B5EF4-FFF2-40B4-BE49-F238E27FC236}">
                <a16:creationId xmlns:a16="http://schemas.microsoft.com/office/drawing/2014/main" id="{86FBFCA0-50E8-4EF0-8999-F5481D3F0C72}"/>
              </a:ext>
            </a:extLst>
          </p:cNvPr>
          <p:cNvSpPr txBox="1"/>
          <p:nvPr/>
        </p:nvSpPr>
        <p:spPr>
          <a:xfrm>
            <a:off x="6691904" y="1346777"/>
            <a:ext cx="1429305" cy="461665"/>
          </a:xfrm>
          <a:prstGeom prst="rect">
            <a:avLst/>
          </a:prstGeom>
          <a:noFill/>
        </p:spPr>
        <p:txBody>
          <a:bodyPr wrap="square" rtlCol="0">
            <a:spAutoFit/>
          </a:bodyPr>
          <a:lstStyle/>
          <a:p>
            <a:r>
              <a:rPr lang="en-US" altLang="zh-CN" sz="2400" dirty="0">
                <a:latin typeface="Times New Roman" panose="02020603050405020304" pitchFamily="18" charset="0"/>
                <a:cs typeface="Times New Roman" panose="02020603050405020304" pitchFamily="18" charset="0"/>
              </a:rPr>
              <a:t>encoding</a:t>
            </a:r>
            <a:endParaRPr lang="zh-CN" altLang="en-US" sz="2400" dirty="0">
              <a:latin typeface="Times New Roman" panose="02020603050405020304" pitchFamily="18" charset="0"/>
              <a:cs typeface="Times New Roman" panose="02020603050405020304" pitchFamily="18" charset="0"/>
            </a:endParaRPr>
          </a:p>
        </p:txBody>
      </p:sp>
      <p:cxnSp>
        <p:nvCxnSpPr>
          <p:cNvPr id="15" name="直接连接符 14">
            <a:extLst>
              <a:ext uri="{FF2B5EF4-FFF2-40B4-BE49-F238E27FC236}">
                <a16:creationId xmlns:a16="http://schemas.microsoft.com/office/drawing/2014/main" id="{5220BF26-E079-46B3-A095-107A20F797C1}"/>
              </a:ext>
            </a:extLst>
          </p:cNvPr>
          <p:cNvCxnSpPr>
            <a:cxnSpLocks/>
          </p:cNvCxnSpPr>
          <p:nvPr/>
        </p:nvCxnSpPr>
        <p:spPr>
          <a:xfrm>
            <a:off x="5989468" y="1666165"/>
            <a:ext cx="0" cy="4779023"/>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77515643"/>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ADC109AAD3346B43A55817DAB3F6BC45" ma:contentTypeVersion="14" ma:contentTypeDescription="Create a new document." ma:contentTypeScope="" ma:versionID="8ea0369e1d3533e97692def1a6b85720">
  <xsd:schema xmlns:xsd="http://www.w3.org/2001/XMLSchema" xmlns:xs="http://www.w3.org/2001/XMLSchema" xmlns:p="http://schemas.microsoft.com/office/2006/metadata/properties" xmlns:ns3="315ecdb8-78b2-4e03-8578-871ffccfe425" xmlns:ns4="bc90d9bb-208a-4547-b90b-09e55359dfbb" targetNamespace="http://schemas.microsoft.com/office/2006/metadata/properties" ma:root="true" ma:fieldsID="3b9fd461c251a965b73316bc158ebec2" ns3:_="" ns4:_="">
    <xsd:import namespace="315ecdb8-78b2-4e03-8578-871ffccfe425"/>
    <xsd:import namespace="bc90d9bb-208a-4547-b90b-09e55359dfbb"/>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Location" minOccurs="0"/>
                <xsd:element ref="ns3:MediaLengthInSeconds" minOccurs="0"/>
                <xsd:element ref="ns3:MediaServiceAutoKeyPoints" minOccurs="0"/>
                <xsd:element ref="ns3:MediaServiceKeyPoints"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15ecdb8-78b2-4e03-8578-871ffccfe42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Location" ma:index="15" nillable="true" ma:displayName="Location" ma:internalName="MediaServiceLocation" ma:readOnly="true">
      <xsd:simpleType>
        <xsd:restriction base="dms:Text"/>
      </xsd:simpleType>
    </xsd:element>
    <xsd:element name="MediaLengthInSeconds" ma:index="16" nillable="true" ma:displayName="Length (seconds)" ma:internalName="MediaLengthInSeconds" ma:readOnly="true">
      <xsd:simpleType>
        <xsd:restriction base="dms:Unknown"/>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bc90d9bb-208a-4547-b90b-09e55359dfbb" elementFormDefault="qualified">
    <xsd:import namespace="http://schemas.microsoft.com/office/2006/documentManagement/types"/>
    <xsd:import namespace="http://schemas.microsoft.com/office/infopath/2007/PartnerControls"/>
    <xsd:element name="SharedWithUsers" ma:index="1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0" nillable="true" ma:displayName="Shared With Details" ma:internalName="SharedWithDetails" ma:readOnly="true">
      <xsd:simpleType>
        <xsd:restriction base="dms:Note">
          <xsd:maxLength value="255"/>
        </xsd:restriction>
      </xsd:simpleType>
    </xsd:element>
    <xsd:element name="SharingHintHash" ma:index="2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7539F9C-F994-4CD4-A623-BAE966A034F6}">
  <ds:schemaRefs>
    <ds:schemaRef ds:uri="http://purl.org/dc/terms/"/>
    <ds:schemaRef ds:uri="http://schemas.microsoft.com/office/2006/documentManagement/types"/>
    <ds:schemaRef ds:uri="bc90d9bb-208a-4547-b90b-09e55359dfbb"/>
    <ds:schemaRef ds:uri="http://schemas.microsoft.com/office/infopath/2007/PartnerControls"/>
    <ds:schemaRef ds:uri="http://schemas.openxmlformats.org/package/2006/metadata/core-properties"/>
    <ds:schemaRef ds:uri="http://purl.org/dc/elements/1.1/"/>
    <ds:schemaRef ds:uri="http://schemas.microsoft.com/office/2006/metadata/properties"/>
    <ds:schemaRef ds:uri="315ecdb8-78b2-4e03-8578-871ffccfe425"/>
    <ds:schemaRef ds:uri="http://www.w3.org/XML/1998/namespace"/>
    <ds:schemaRef ds:uri="http://purl.org/dc/dcmitype/"/>
  </ds:schemaRefs>
</ds:datastoreItem>
</file>

<file path=customXml/itemProps2.xml><?xml version="1.0" encoding="utf-8"?>
<ds:datastoreItem xmlns:ds="http://schemas.openxmlformats.org/officeDocument/2006/customXml" ds:itemID="{CD56DE76-FC1A-4963-8880-F6426628370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15ecdb8-78b2-4e03-8578-871ffccfe425"/>
    <ds:schemaRef ds:uri="bc90d9bb-208a-4547-b90b-09e55359dfb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AF6624E-1413-43A8-AFB9-3A497A452D1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1426</TotalTime>
  <Words>1982</Words>
  <Application>Microsoft Office PowerPoint</Application>
  <PresentationFormat>宽屏</PresentationFormat>
  <Paragraphs>127</Paragraphs>
  <Slides>20</Slides>
  <Notes>18</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20</vt:i4>
      </vt:variant>
    </vt:vector>
  </HeadingPairs>
  <TitlesOfParts>
    <vt:vector size="26" baseType="lpstr">
      <vt:lpstr>等线</vt:lpstr>
      <vt:lpstr>等线 Light</vt:lpstr>
      <vt:lpstr>Arial</vt:lpstr>
      <vt:lpstr>Calibri</vt:lpstr>
      <vt:lpstr>Times New Roman</vt:lpstr>
      <vt:lpstr>Office 主题​​</vt:lpstr>
      <vt:lpstr>PowerPoint 演示文稿</vt:lpstr>
      <vt:lpstr>Bike Sharing System</vt:lpstr>
      <vt:lpstr>Problem statement</vt:lpstr>
      <vt:lpstr>Data description</vt:lpstr>
      <vt:lpstr>Feature engineering</vt:lpstr>
      <vt:lpstr>Feature engineering</vt:lpstr>
      <vt:lpstr>Feature engineering</vt:lpstr>
      <vt:lpstr>Feature selection</vt:lpstr>
      <vt:lpstr>Scaling and Encoding</vt:lpstr>
      <vt:lpstr>PowerPoint 演示文稿</vt:lpstr>
      <vt:lpstr>PowerPoint 演示文稿</vt:lpstr>
      <vt:lpstr>PowerPoint 演示文稿</vt:lpstr>
      <vt:lpstr>PowerPoint 演示文稿</vt:lpstr>
      <vt:lpstr>Model</vt:lpstr>
      <vt:lpstr>Evaluation metric</vt:lpstr>
      <vt:lpstr>Result comparison</vt:lpstr>
      <vt:lpstr>Feature importance</vt:lpstr>
      <vt:lpstr>PowerPoint 演示文稿</vt:lpstr>
      <vt:lpstr>Insights &amp; Conclusion</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zj</dc:creator>
  <cp:lastModifiedBy>王 嘉珩</cp:lastModifiedBy>
  <cp:revision>208</cp:revision>
  <dcterms:created xsi:type="dcterms:W3CDTF">2018-08-26T00:55:13Z</dcterms:created>
  <dcterms:modified xsi:type="dcterms:W3CDTF">2021-10-23T14:36:34Z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0x010100ADC109AAD3346B43A55817DAB3F6BC45</vt:lpwstr>
  </property>
</Properties>
</file>