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573DD-1287-4D21-845B-CA7311E26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885B05-74C4-42B4-B82D-94A90033E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6EEA6-4FAA-4011-91D0-66F210EC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2FFDD-5C85-45ED-9833-3E912514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9C447-479A-4F95-AF67-A4546C5B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9ED99-E3DB-4182-B018-2E19CE6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3295CD-632F-4A3E-846A-7747BB1D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A2FB5-F1FF-4CD5-9744-6A47A45B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739D9-D0B2-4C33-8967-17DED075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CEC17-C806-49D2-A717-EA0C773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ECFB9E-0A82-40C0-8EC2-3A6F023E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F4692A-6FEB-409F-A8CB-83BA16C5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2E4F4-D519-426D-A999-974B248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4DC65-03C4-4F18-8D1E-7E936BD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2A015-2195-4151-9CAE-7C5DE42B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A7612-9667-4824-A864-73174C2F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1CD98-0DC3-4ED8-868B-CA1BFDB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18644-6F8C-4641-BF87-143850A5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71BF7-AB7B-47CD-85B8-D432DA0C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7DF00-287C-4C34-8B59-5ECB0917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85687-85B0-44F3-B4AE-6D188976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4F01D-E782-4355-8902-73567D6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34BAD-8BC8-49D3-8F59-CD41DA72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BF9F1F-502B-4507-8F82-604632BE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ADDB8-8846-4809-97D5-42B0E9BF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B8711-5225-43D8-A480-7A8D9BD3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C22BF-CE52-476F-9135-D111B476B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2B5A2D-297C-4455-904C-E24C9DD8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5AEE0-6592-44E5-8206-DBEA784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430BF-B686-45CB-9847-8155C01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D9D39-3CCE-4A78-A98B-837A2C45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37986-942E-4987-B90C-C1A83648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0372C-D368-4E87-84E1-AC455530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B9924B-BC1F-4B11-882D-F2A584CF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F54A9F-CD95-44E9-AFDC-29DAC6B0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8A246A-E38A-45F6-9580-660DE629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D8CD16-A48E-49E0-8092-A75DD481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8AABBE-DDAE-46B7-B894-43F73EE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44FE5E-5BB3-440F-8249-77C6C45E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377F5-76DF-4E9B-857B-F39D30D3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C0F715-8257-44BF-AF40-10517C74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1B0C6-D15E-44DA-81CC-EAD096AB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4D77E2-8928-434F-BF68-DCA91F69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E479E-2CE7-42D7-A655-D57B54EE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15F6C-D19B-4DEF-9FD7-239D11EE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73D3E-0079-413B-97EA-8E9DDB9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8201-E081-42FA-9205-BCAA2CF5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5690A-207C-4149-8CBA-85305B4E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9EF95D-A4E4-4CF3-842E-FC5DE7AA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DA2984-0DCE-4B47-9DEA-80BFEB8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9A941A-4E61-4E40-BF6F-196F8524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F47F1-6233-44DF-9042-E633053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25879-10AE-4277-943F-74C93E9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3432AC-8764-4AFA-B561-3932E6A9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32C3A8-D3CD-40DC-8C0C-BCE1033D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F56FCF-9F21-4DF3-B8CE-8D40C88F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56C7B9-B54C-4220-B970-4AC5F23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87DD95-7D93-41A8-AA02-229685E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A86E4-C306-4D44-90C6-D4737B19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8726FC-384F-4E04-8543-F3BB33D3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6D896-4D35-4596-BA89-746F39F2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BB27-1BBA-4EC4-9D28-962E1020333B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A0F2-03FF-40FF-8A6A-C9E98A47B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19AA53-4675-4D94-BB8E-5737D5D6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C5BF-D21E-443A-B04F-56DDAB72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04D5E-BAA6-47CF-9ADE-ABC50AD8D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эффективности рейсов из Анапы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199D-9345-4BE5-AD8D-3FBAC33B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853"/>
            <a:ext cx="9144000" cy="1144783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pPr algn="r"/>
            <a:r>
              <a:rPr lang="en-US" dirty="0"/>
              <a:t>Analysis by Lemzar</a:t>
            </a:r>
          </a:p>
        </p:txBody>
      </p:sp>
    </p:spTree>
    <p:extLst>
      <p:ext uri="{BB962C8B-B14F-4D97-AF65-F5344CB8AC3E}">
        <p14:creationId xmlns:p14="http://schemas.microsoft.com/office/powerpoint/2010/main" val="19483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DAE9-A38C-4D63-A030-1FDE543A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Рейсы из Анапы в течение зимы 2016 -2017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46C96B7-7C37-437B-AA16-62CDA4DA2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1620" y="1368931"/>
            <a:ext cx="6402797" cy="4364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6C618-CB8B-4A31-A05B-55C41BD7C27B}"/>
              </a:ext>
            </a:extLst>
          </p:cNvPr>
          <p:cNvSpPr txBox="1"/>
          <p:nvPr/>
        </p:nvSpPr>
        <p:spPr>
          <a:xfrm>
            <a:off x="1055802" y="1621410"/>
            <a:ext cx="3459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Всего 3 направления:</a:t>
            </a:r>
          </a:p>
          <a:p>
            <a:endParaRPr lang="ru-RU" dirty="0"/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Москва (</a:t>
            </a:r>
            <a:r>
              <a:rPr lang="en-US" dirty="0"/>
              <a:t>SVO)</a:t>
            </a:r>
            <a:r>
              <a:rPr lang="ru-RU" dirty="0"/>
              <a:t>  90 рейсов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Белгород (</a:t>
            </a:r>
            <a:r>
              <a:rPr lang="en-US" dirty="0"/>
              <a:t>EGO</a:t>
            </a:r>
            <a:r>
              <a:rPr lang="ru-RU" dirty="0"/>
              <a:t>) 90 рейсов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Новокузнецк (</a:t>
            </a:r>
            <a:r>
              <a:rPr lang="en-US" dirty="0"/>
              <a:t>NOZ</a:t>
            </a:r>
            <a:r>
              <a:rPr lang="ru-RU" dirty="0"/>
              <a:t>) 13 рейсов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Поскольку билетов в Новокузнецк не было, вероятно это были технические рейсы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B1E2-8296-4967-B82A-7729F5D3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Всего </a:t>
            </a:r>
            <a:r>
              <a:rPr lang="en-US" dirty="0"/>
              <a:t>7 </a:t>
            </a:r>
            <a:r>
              <a:rPr lang="ru-RU" dirty="0"/>
              <a:t>рейсов с загрузкой меньше 75%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A563DF-8F81-41CF-84E3-4C319FC4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08"/>
            <a:ext cx="10515600" cy="37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B967B-591F-4F92-B950-CD4CC3CE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 этом средняя загрузка пассажиров     на </a:t>
            </a:r>
            <a:r>
              <a:rPr lang="en-US" sz="3200" dirty="0"/>
              <a:t>SVO</a:t>
            </a:r>
            <a:r>
              <a:rPr lang="ru-RU" sz="3200" dirty="0"/>
              <a:t> меньше, чем на </a:t>
            </a:r>
            <a:r>
              <a:rPr lang="en-US" sz="3200" dirty="0"/>
              <a:t>EGO.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A25A5C-4A68-440E-B39B-9FBDD8EE2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704"/>
            <a:ext cx="10515600" cy="3281624"/>
          </a:xfrm>
          <a:prstGeom prst="rect">
            <a:avLst/>
          </a:prstGeom>
        </p:spPr>
      </p:pic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63F0D397-66B0-4693-A9F0-5B5BE5130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92514"/>
              </p:ext>
            </p:extLst>
          </p:nvPr>
        </p:nvGraphicFramePr>
        <p:xfrm>
          <a:off x="1384954" y="5109328"/>
          <a:ext cx="91542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106">
                  <a:extLst>
                    <a:ext uri="{9D8B030D-6E8A-4147-A177-3AD203B41FA5}">
                      <a16:colId xmlns:a16="http://schemas.microsoft.com/office/drawing/2014/main" val="881179604"/>
                    </a:ext>
                  </a:extLst>
                </a:gridCol>
                <a:gridCol w="4577106">
                  <a:extLst>
                    <a:ext uri="{9D8B030D-6E8A-4147-A177-3AD203B41FA5}">
                      <a16:colId xmlns:a16="http://schemas.microsoft.com/office/drawing/2014/main" val="127521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расходы на топливо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рейс до </a:t>
                      </a:r>
                      <a:r>
                        <a:rPr lang="en-US" dirty="0"/>
                        <a:t>SVO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расходы на топливо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рейс до </a:t>
                      </a:r>
                      <a:r>
                        <a:rPr lang="en-US" dirty="0"/>
                        <a:t>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6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1231 р/чел,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577 р/чел,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Всего 160000.0 </a:t>
                      </a:r>
                      <a:r>
                        <a:rPr lang="ru-RU" dirty="0" err="1"/>
                        <a:t>руб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Всего 56000.0 </a:t>
                      </a:r>
                      <a:r>
                        <a:rPr lang="ru-RU" dirty="0" err="1"/>
                        <a:t>руб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974D-70A0-4B10-BBD9-822778A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95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en-US" dirty="0"/>
              <a:t>- </a:t>
            </a:r>
            <a:r>
              <a:rPr lang="en-US" sz="2700" dirty="0" err="1"/>
              <a:t>Дополнительные</a:t>
            </a:r>
            <a:r>
              <a:rPr lang="en-US" sz="2700" dirty="0"/>
              <a:t> </a:t>
            </a:r>
            <a:r>
              <a:rPr lang="en-US" sz="2700" dirty="0" err="1"/>
              <a:t>данные</a:t>
            </a:r>
            <a:r>
              <a:rPr lang="ru-RU" sz="2700" dirty="0"/>
              <a:t>, что нужно для дальнейшего анализа.</a:t>
            </a:r>
            <a:br>
              <a:rPr lang="ru-RU" sz="2700" dirty="0"/>
            </a:br>
            <a:r>
              <a:rPr lang="ru-RU" sz="2700" dirty="0"/>
              <a:t>Структура стоимости билетов, статьи расходов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050DEC-3C77-4B05-A524-AACD2E52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5625"/>
            <a:ext cx="10515600" cy="26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4A3982-7778-4728-9E37-1DB69692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780"/>
            <a:ext cx="9861223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A281E-B22C-4A3B-A47D-D42532DB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6652C-9055-4860-BB72-DE2BF6569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6699" cy="4351338"/>
          </a:xfrm>
        </p:spPr>
        <p:txBody>
          <a:bodyPr/>
          <a:lstStyle/>
          <a:p>
            <a:r>
              <a:rPr lang="ru-RU" dirty="0"/>
              <a:t>Снизить потребность полетов в Новокузнецк</a:t>
            </a:r>
          </a:p>
          <a:p>
            <a:r>
              <a:rPr lang="ru-RU" dirty="0"/>
              <a:t> Рассмотреть возможность замены</a:t>
            </a:r>
            <a:r>
              <a:rPr lang="en-US" dirty="0"/>
              <a:t> </a:t>
            </a:r>
            <a:r>
              <a:rPr lang="ru-RU" dirty="0"/>
              <a:t>как минимум  на 2 дня в неделю модель самолета на рейсе в </a:t>
            </a:r>
            <a:r>
              <a:rPr lang="en-US" dirty="0"/>
              <a:t>SVO c Boeing 737-300 </a:t>
            </a:r>
            <a:r>
              <a:rPr lang="ru-RU" dirty="0"/>
              <a:t>на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Уточнить причины недозагрузки рейсов. Возможно надо провести маркетинговые шаги.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4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Анализ эффективности рейсов из Анапы</vt:lpstr>
      <vt:lpstr>Рейсы из Анапы в течение зимы 2016 -2017</vt:lpstr>
      <vt:lpstr> Всего 7 рейсов с загрузкой меньше 75%</vt:lpstr>
      <vt:lpstr>При этом средняя загрузка пассажиров     на SVO меньше, чем на EGO.</vt:lpstr>
      <vt:lpstr>- Дополнительные данные, что нужно для дальнейшего анализа. Структура стоимости билетов, статьи расходов   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эффективности рейсов из Анапы</dc:title>
  <dc:creator>LL</dc:creator>
  <cp:lastModifiedBy>LL</cp:lastModifiedBy>
  <cp:revision>9</cp:revision>
  <dcterms:created xsi:type="dcterms:W3CDTF">2021-09-15T18:51:49Z</dcterms:created>
  <dcterms:modified xsi:type="dcterms:W3CDTF">2021-09-15T20:45:20Z</dcterms:modified>
</cp:coreProperties>
</file>