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af01d40b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af01d40b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f53aecc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df53aecc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df53aecc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df53aecc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af560b4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af560b4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af560b4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af560b4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076bf2a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076bf2a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af560b4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af560b4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af560b4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af560b4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af560b4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af560b4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[2장] 개략적인 규모 추정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가상 면접 사례로 배우는 대규모 시스템 설계 기초</a:t>
            </a:r>
            <a:endParaRPr b="1" sz="1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367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이민석 / unchaptered</a:t>
            </a:r>
            <a:endParaRPr sz="1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25775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https://inblog.ai/monthly-cs</a:t>
            </a:r>
            <a:endParaRPr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https://github.com/monthly-cs/2024-03-system-design-interview-1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감사합니다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개략적인 규모 추정(</a:t>
            </a:r>
            <a:r>
              <a:rPr b="1" lang="ko"/>
              <a:t>Back of the Envelope Estimation)</a:t>
            </a:r>
            <a:endParaRPr b="1"/>
          </a:p>
        </p:txBody>
      </p:sp>
      <p:sp>
        <p:nvSpPr>
          <p:cNvPr id="63" name="Google Shape;63;p14"/>
          <p:cNvSpPr txBox="1"/>
          <p:nvPr/>
        </p:nvSpPr>
        <p:spPr>
          <a:xfrm>
            <a:off x="7136650" y="890475"/>
            <a:ext cx="129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- </a:t>
            </a:r>
            <a:r>
              <a:rPr lang="ko" sz="1000">
                <a:solidFill>
                  <a:schemeClr val="lt2"/>
                </a:solidFill>
              </a:rPr>
              <a:t>Google, Jeff Dean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보편적으로 통용되는 성능 수치 상에서 사고 실험(Thought Experiements)을 행하여 </a:t>
            </a:r>
            <a:r>
              <a:rPr b="1" lang="ko">
                <a:solidFill>
                  <a:srgbClr val="EA9999"/>
                </a:solidFill>
              </a:rPr>
              <a:t>추정치</a:t>
            </a:r>
            <a:r>
              <a:rPr lang="ko"/>
              <a:t>를 계산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825" y="2479025"/>
            <a:ext cx="4902349" cy="15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26050" y="4049900"/>
            <a:ext cx="32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https://youtu.be/fdOPmffNKIA?si=fIxgEYII4o2gT-HB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2의 제곱수 (Network)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서비스에서 다루는 데이터가 </a:t>
            </a:r>
            <a:r>
              <a:rPr b="1" lang="ko"/>
              <a:t>어느 범위</a:t>
            </a:r>
            <a:r>
              <a:rPr lang="ko"/>
              <a:t>에 속하는지 </a:t>
            </a:r>
            <a:r>
              <a:rPr lang="ko"/>
              <a:t>고려</a:t>
            </a:r>
            <a:br>
              <a:rPr lang="ko"/>
            </a:br>
            <a:r>
              <a:rPr lang="ko"/>
              <a:t>예를 들어, 보편적으로 HTTP(S) 통신은 </a:t>
            </a:r>
            <a:r>
              <a:rPr lang="ko">
                <a:solidFill>
                  <a:srgbClr val="EA9999"/>
                </a:solidFill>
              </a:rPr>
              <a:t>1xx KB ~ x MB </a:t>
            </a:r>
            <a:r>
              <a:rPr lang="ko"/>
              <a:t>범위를 다루게 됩니다.</a:t>
            </a:r>
            <a:br>
              <a:rPr lang="ko"/>
            </a:br>
            <a:r>
              <a:rPr lang="ko"/>
              <a:t>하지만 동영상은 </a:t>
            </a:r>
            <a:r>
              <a:rPr lang="ko">
                <a:solidFill>
                  <a:srgbClr val="E06666"/>
                </a:solidFill>
              </a:rPr>
              <a:t>1x MB ~ 1xx GB</a:t>
            </a:r>
            <a:r>
              <a:rPr lang="ko"/>
              <a:t> 범위를 다루게 될 수 있습니다.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575" y="2343788"/>
            <a:ext cx="27622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29300" y="4563125"/>
            <a:ext cx="52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2"/>
                </a:solidFill>
              </a:rPr>
              <a:t>https://velog.io/@pjoon357/%EB%8C%80%EA%B7%9C%EB%AA%A8-%EC%8B%9C%EC%8A%A4%ED%85%9C-%EC%84%A4%EA%B3%84-%EA%B8%B0%EC%B4%88-2.-%EA%B0%9C%EB%9E%B5%EC%A0%81%EC%9D%B8-%EA%B7%9C%EB%AA%A8-%EC%B6%94%EC%A0%95#2%EC%9D%98-%EC%A0%9C%EA%B3%B1%EC%88%98</a:t>
            </a:r>
            <a:endParaRPr sz="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모든 프로그래머가 알아야 하는 응답지연 값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[과거 : ~ 2020]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메모리는 빠르고 디스크는 느리다.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디스크 탐색(seek)은 가능한 피하라.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단순한 압축 알고리즘은 빠르다.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데이터를 인터넷으로 전송하기 전에 가능하면 </a:t>
            </a:r>
            <a:r>
              <a:rPr lang="ko" sz="1000"/>
              <a:t>압축</a:t>
            </a:r>
            <a:r>
              <a:rPr lang="ko" sz="1000"/>
              <a:t>하라.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데이터 센터는 보통 여러 지역(Region)에 분산되어 있다.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ko" sz="1000"/>
            </a:br>
            <a:r>
              <a:rPr b="1" lang="ko" sz="1000"/>
              <a:t>[현재 : 2024 ~ ]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EA9999"/>
                </a:solidFill>
              </a:rPr>
              <a:t>엣지 네트워킹이</a:t>
            </a:r>
            <a:r>
              <a:rPr lang="ko" sz="1000"/>
              <a:t>나 </a:t>
            </a:r>
            <a:r>
              <a:rPr b="1" lang="ko" sz="1000">
                <a:solidFill>
                  <a:srgbClr val="EA9999"/>
                </a:solidFill>
              </a:rPr>
              <a:t>전용 가속 네트워크</a:t>
            </a:r>
            <a:r>
              <a:rPr lang="ko" sz="1000"/>
              <a:t>로 왕복 지연시간을 줄일 수 있다.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압축 알고리즘은 언어 별로 속도와 성능이 상이하다. (사용 언어 별 확인 필요)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언어나 프로그램 별로 성능이 상이하기에 </a:t>
            </a:r>
            <a:r>
              <a:rPr b="1" lang="ko" sz="1000">
                <a:solidFill>
                  <a:srgbClr val="EA9999"/>
                </a:solidFill>
              </a:rPr>
              <a:t>실제 측정</a:t>
            </a:r>
            <a:r>
              <a:rPr lang="ko" sz="1000"/>
              <a:t>이 필요하다.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성능만큼 중요한 것은 비용 문제이며, 대부분의 솔루션은 </a:t>
            </a:r>
            <a:r>
              <a:rPr b="1" lang="ko" sz="1000">
                <a:solidFill>
                  <a:srgbClr val="EA9999"/>
                </a:solidFill>
              </a:rPr>
              <a:t>추가 비용</a:t>
            </a:r>
            <a:r>
              <a:rPr lang="ko" sz="1000"/>
              <a:t>을 발생시킨다.</a:t>
            </a:r>
            <a:endParaRPr sz="10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425" y="990113"/>
            <a:ext cx="3880825" cy="3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765450" y="4764025"/>
            <a:ext cx="520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https://velog.io/@pjoon357/%EB%8C%80%EA%B7%9C%EB%AA%A8-%EC%8B%9C%EC%8A%A4%ED%85%9C-%EC%84%A4%EA%B3%84-%EA%B8%B0%EC%B4%88-2.-%EA%B0%9C%EB%9E%B5%EC%A0%81%EC%9D%B8-%EA%B7%9C%EB%AA%A8-%EC%B6%94%EC%A0%95#%EC%9D%91%EB%8B%B5%EC%A7%80%EC%97%B0-%EA%B0%92</a:t>
            </a:r>
            <a:endParaRPr sz="500">
              <a:solidFill>
                <a:schemeClr val="lt2"/>
              </a:solidFill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4992550" y="1151525"/>
            <a:ext cx="0" cy="3467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4438075" y="4280525"/>
            <a:ext cx="49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0000"/>
                </a:solidFill>
              </a:rPr>
              <a:t>중요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278175" y="1061975"/>
            <a:ext cx="65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EA9999"/>
                </a:solidFill>
              </a:rPr>
              <a:t>덜 중요</a:t>
            </a:r>
            <a:endParaRPr b="1" sz="1000">
              <a:solidFill>
                <a:srgbClr val="EA9999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10275" y="2671250"/>
            <a:ext cx="9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개선 포인트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163700" y="1397775"/>
            <a:ext cx="3054600" cy="750000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163700" y="2226350"/>
            <a:ext cx="3054600" cy="444900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163700" y="2796075"/>
            <a:ext cx="3630900" cy="7263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163700" y="3610100"/>
            <a:ext cx="3722100" cy="7500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163700" y="4447825"/>
            <a:ext cx="3722100" cy="1821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시스템 가용성에 관한 수치들</a:t>
            </a:r>
            <a:endParaRPr b="1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고가용성(HA:High Availability)</a:t>
            </a:r>
            <a:r>
              <a:rPr lang="ko"/>
              <a:t>은 시스템이 오랜 시간 지속적으로 중단 없이 운영될 수 있는 능력을 지칭하는 용어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클라우드 업체는 서비스 레벨 규약(SLA:Service Level Agreement)에 맞는 가용성을 보장하며, 이에 미치지 못할 시 크레딧으로 보상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750" y="2808438"/>
            <a:ext cx="28289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425975" y="4742025"/>
            <a:ext cx="328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https://uptime.is/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54400" y="4742025"/>
            <a:ext cx="520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https://velog.io/@pjoon357/%EB%8C%80%EA%B7%9C%EB%AA%A8-%EC%8B%9C%EC%8A%A4%ED%85%9C-%EC%84%A4%EA%B3%84-%EA%B8%B0%EC%B4%88-2.-%EA%B0%9C%EB%9E%B5%EC%A0%81%EC%9D%B8-%EA%B7%9C%EB%AA%A8-%EC%B6%94%EC%A0%95#%EC%9D%91%EB%8B%B5%EC%A7%80%EC%97%B0-%EA%B0%92</a:t>
            </a:r>
            <a:endParaRPr sz="500">
              <a:solidFill>
                <a:schemeClr val="lt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200" y="2808450"/>
            <a:ext cx="2805954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몇 가지 추가적인 논점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논점 1. </a:t>
            </a:r>
            <a:r>
              <a:rPr lang="ko"/>
              <a:t>Disk I/O 측정 및 병목 탐색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논점 2.</a:t>
            </a:r>
            <a:r>
              <a:rPr lang="ko"/>
              <a:t> Target Latency에 맞는 Protocol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논점 3.</a:t>
            </a:r>
            <a:r>
              <a:rPr lang="ko"/>
              <a:t> OSI 7 Layer을 고려한 솔루션 선택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논점 1. Disk I/O 측정 및 병목 탐색</a:t>
            </a:r>
            <a:endParaRPr b="1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 컴퓨터에 대한 Disk I/O 측정</a:t>
            </a:r>
            <a:br>
              <a:rPr lang="ko"/>
            </a:br>
            <a:r>
              <a:rPr lang="ko"/>
              <a:t>컴퓨터 내부 프로세스에 대한 Disk I/O 측정</a:t>
            </a:r>
            <a:br>
              <a:rPr lang="ko"/>
            </a:br>
            <a:r>
              <a:rPr lang="ko"/>
              <a:t>사람이 전부 진행할 수 없기 때문에</a:t>
            </a:r>
            <a:r>
              <a:rPr lang="ko">
                <a:solidFill>
                  <a:srgbClr val="EA9999"/>
                </a:solidFill>
              </a:rPr>
              <a:t> </a:t>
            </a:r>
            <a:r>
              <a:rPr b="1" lang="ko">
                <a:solidFill>
                  <a:srgbClr val="EA9999"/>
                </a:solidFill>
              </a:rPr>
              <a:t>오픈소스</a:t>
            </a:r>
            <a:r>
              <a:rPr lang="ko"/>
              <a:t>를 찾아 효율적으로 측정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iostat으로 보는 전체 DIsk I/O로 서비스 전체의 </a:t>
            </a:r>
            <a:r>
              <a:rPr b="1" lang="ko">
                <a:solidFill>
                  <a:srgbClr val="EA9999"/>
                </a:solidFill>
              </a:rPr>
              <a:t>병목 여부</a:t>
            </a:r>
            <a:r>
              <a:rPr lang="ko"/>
              <a:t> 판단 가능</a:t>
            </a:r>
            <a:br>
              <a:rPr lang="ko"/>
            </a:br>
            <a:r>
              <a:rPr lang="ko"/>
              <a:t>iotop으로 보는 프로세스별 Disk I/O로 </a:t>
            </a:r>
            <a:r>
              <a:rPr b="1" lang="ko">
                <a:solidFill>
                  <a:srgbClr val="EA9999"/>
                </a:solidFill>
              </a:rPr>
              <a:t>프로세스 병목 여부</a:t>
            </a:r>
            <a:r>
              <a:rPr lang="ko"/>
              <a:t>를 판단 가능</a:t>
            </a:r>
            <a:br>
              <a:rPr lang="ko"/>
            </a:br>
            <a:r>
              <a:rPr i="1" lang="ko"/>
              <a:t>특히, 서버에서 멀티 프로세싱, 차일드 프로세싱 등을 쓸 경우 유용하게 판별 가능</a:t>
            </a:r>
            <a:endParaRPr i="1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658" y="3436225"/>
            <a:ext cx="4994676" cy="8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861845" y="4384475"/>
            <a:ext cx="342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https://www.baeldung.com/linux/monitor-disk-io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논점 2. Target Latency에 맞는 Protocol 선택</a:t>
            </a:r>
            <a:endParaRPr b="1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서비스의 </a:t>
            </a:r>
            <a:r>
              <a:rPr b="1" lang="ko">
                <a:solidFill>
                  <a:srgbClr val="E06666"/>
                </a:solidFill>
              </a:rPr>
              <a:t>목표 지연시간</a:t>
            </a:r>
            <a:r>
              <a:rPr lang="ko"/>
              <a:t>이 필요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목표 지연시간에 맞춰 프로토콜(Protocl)</a:t>
            </a:r>
            <a:r>
              <a:rPr lang="ko"/>
              <a:t> 및 설계 방식을 정해야 할 수 있음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25" y="2050550"/>
            <a:ext cx="5492751" cy="25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926050" y="4625275"/>
            <a:ext cx="329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2"/>
                </a:solidFill>
              </a:rPr>
              <a:t>https://youtu.be/QbikCNYeZPU?si=FKi9nQUaH4EYaqoQ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논점 3. OSI 7 Layer을 고려한 솔루션 선택</a:t>
            </a:r>
            <a:endParaRPr b="1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서비스의 로드 밸런서나 라우터의 구성에 따라서 성능이 많이 달라지게 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목적에 맞춰서 L4, L7 계층의 라우터를 선택하거나 혼용하여 사용할 수 있습니다.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