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99" r:id="rId5"/>
    <p:sldId id="300" r:id="rId6"/>
    <p:sldId id="303" r:id="rId7"/>
    <p:sldId id="302" r:id="rId8"/>
    <p:sldId id="309" r:id="rId9"/>
    <p:sldId id="308" r:id="rId10"/>
    <p:sldId id="288" r:id="rId11"/>
    <p:sldId id="307" r:id="rId12"/>
    <p:sldId id="306" r:id="rId13"/>
    <p:sldId id="310" r:id="rId14"/>
    <p:sldId id="312" r:id="rId15"/>
    <p:sldId id="313" r:id="rId16"/>
    <p:sldId id="314" r:id="rId17"/>
    <p:sldId id="316" r:id="rId18"/>
    <p:sldId id="317" r:id="rId19"/>
    <p:sldId id="318" r:id="rId20"/>
    <p:sldId id="319" r:id="rId21"/>
    <p:sldId id="32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7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1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3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75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3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10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3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7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868" y="493986"/>
            <a:ext cx="4652264" cy="612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167866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PPT 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나눔스퀘어 Light"/>
                <a:cs typeface="+mn-cs"/>
              </a:rPr>
              <a:t>김주혁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119292" y="3244135"/>
            <a:ext cx="528702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가상면접 사례로 배우는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대규모 시스템 설계 기초</a:t>
            </a: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C1933-97D4-4252-BB3B-B9DAA291F914}"/>
              </a:ext>
            </a:extLst>
          </p:cNvPr>
          <p:cNvSpPr txBox="1"/>
          <p:nvPr/>
        </p:nvSpPr>
        <p:spPr>
          <a:xfrm>
            <a:off x="3860515" y="2767279"/>
            <a:ext cx="4470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Database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60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D43F18D-FBF9-F3E0-E637-AA36F34B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1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4CE84-8E3A-84DA-C091-6B8F0CCC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111A70A-A1BD-A1DB-7603-E83F650F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6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7686D89-F867-7F87-AE9D-07C60E6E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8" y="401603"/>
            <a:ext cx="6191060" cy="589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3BE73E-77A4-D9BA-32D2-D6832C966D63}"/>
              </a:ext>
            </a:extLst>
          </p:cNvPr>
          <p:cNvSpPr txBox="1"/>
          <p:nvPr/>
        </p:nvSpPr>
        <p:spPr>
          <a:xfrm>
            <a:off x="7237078" y="879388"/>
            <a:ext cx="4194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32F3E"/>
                </a:solidFill>
                <a:latin typeface="AmazonEmberBold"/>
              </a:rPr>
              <a:t>RDS</a:t>
            </a:r>
            <a:r>
              <a:rPr lang="ko-KR" altLang="en-US" dirty="0">
                <a:solidFill>
                  <a:srgbClr val="232F3E"/>
                </a:solidFill>
                <a:latin typeface="AmazonEmberBold"/>
              </a:rPr>
              <a:t> </a:t>
            </a:r>
            <a:r>
              <a:rPr lang="ko-KR" altLang="en-US" b="0" i="0" dirty="0">
                <a:solidFill>
                  <a:srgbClr val="232F3E"/>
                </a:solidFill>
                <a:effectLst/>
                <a:latin typeface="AmazonEmberBold"/>
              </a:rPr>
              <a:t>수평 확장 및 </a:t>
            </a:r>
            <a:r>
              <a:rPr lang="en-US" altLang="ko-KR" b="0" i="0" dirty="0">
                <a:solidFill>
                  <a:srgbClr val="232F3E"/>
                </a:solidFill>
                <a:effectLst/>
                <a:latin typeface="AmazonEmberBold"/>
              </a:rPr>
              <a:t>Amazon </a:t>
            </a:r>
            <a:r>
              <a:rPr lang="en-US" altLang="ko-KR" b="0" i="0" dirty="0" err="1">
                <a:solidFill>
                  <a:srgbClr val="232F3E"/>
                </a:solidFill>
                <a:effectLst/>
                <a:latin typeface="AmazonEmberBold"/>
              </a:rPr>
              <a:t>EventBridge</a:t>
            </a:r>
            <a:r>
              <a:rPr lang="en-US" altLang="ko-KR" b="0" i="0" dirty="0">
                <a:solidFill>
                  <a:srgbClr val="232F3E"/>
                </a:solidFill>
                <a:effectLst/>
                <a:latin typeface="AmazonEmberBold"/>
              </a:rPr>
              <a:t> </a:t>
            </a:r>
            <a:r>
              <a:rPr lang="ko-KR" altLang="en-US" b="0" i="0" dirty="0">
                <a:solidFill>
                  <a:srgbClr val="232F3E"/>
                </a:solidFill>
                <a:effectLst/>
                <a:latin typeface="AmazonEmberBold"/>
              </a:rPr>
              <a:t>및 </a:t>
            </a:r>
            <a:endParaRPr lang="en-US" altLang="ko-KR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r>
              <a:rPr lang="en-US" altLang="ko-KR" b="0" i="0" dirty="0">
                <a:solidFill>
                  <a:srgbClr val="232F3E"/>
                </a:solidFill>
                <a:effectLst/>
                <a:latin typeface="AmazonEmberBold"/>
              </a:rPr>
              <a:t>AWS Lambda</a:t>
            </a:r>
            <a:r>
              <a:rPr lang="ko-KR" altLang="en-US" b="0" i="0" dirty="0">
                <a:solidFill>
                  <a:srgbClr val="232F3E"/>
                </a:solidFill>
                <a:effectLst/>
                <a:latin typeface="AmazonEmberBold"/>
              </a:rPr>
              <a:t>와의 시스템 통합을 위해 </a:t>
            </a:r>
            <a:endParaRPr lang="en-US" altLang="ko-KR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r>
              <a:rPr lang="en-US" altLang="ko-KR" b="0" i="0" dirty="0">
                <a:solidFill>
                  <a:srgbClr val="232F3E"/>
                </a:solidFill>
                <a:effectLst/>
                <a:latin typeface="AmazonEmberBold"/>
              </a:rPr>
              <a:t>Amazon RDS </a:t>
            </a:r>
            <a:r>
              <a:rPr lang="ko-KR" altLang="en-US" b="0" i="0" dirty="0">
                <a:solidFill>
                  <a:srgbClr val="232F3E"/>
                </a:solidFill>
                <a:effectLst/>
                <a:latin typeface="AmazonEmberBold"/>
              </a:rPr>
              <a:t>자동화</a:t>
            </a:r>
            <a:endParaRPr lang="en-US" altLang="ko-KR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endParaRPr lang="en-US" altLang="ko-KR" dirty="0">
              <a:solidFill>
                <a:srgbClr val="232F3E"/>
              </a:solidFill>
              <a:latin typeface="AmazonEmberBold"/>
            </a:endParaRPr>
          </a:p>
          <a:p>
            <a:r>
              <a:rPr lang="ko-KR" altLang="en-US" b="0" i="0" dirty="0">
                <a:solidFill>
                  <a:srgbClr val="232F3E"/>
                </a:solidFill>
                <a:effectLst/>
                <a:latin typeface="AmazonEmberBold"/>
              </a:rPr>
              <a:t>해당 안건에 대해서는 지식이 부족하여</a:t>
            </a:r>
            <a:endParaRPr lang="en-US" altLang="ko-KR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r>
              <a:rPr lang="ko-KR" altLang="en-US" dirty="0">
                <a:solidFill>
                  <a:srgbClr val="232F3E"/>
                </a:solidFill>
                <a:latin typeface="AmazonEmberBold"/>
              </a:rPr>
              <a:t>간단한 </a:t>
            </a:r>
            <a:r>
              <a:rPr lang="ko-KR" altLang="en-US" dirty="0" err="1">
                <a:solidFill>
                  <a:srgbClr val="232F3E"/>
                </a:solidFill>
                <a:latin typeface="AmazonEmberBold"/>
              </a:rPr>
              <a:t>아키텍쳐로</a:t>
            </a:r>
            <a:r>
              <a:rPr lang="ko-KR" altLang="en-US" dirty="0">
                <a:solidFill>
                  <a:srgbClr val="232F3E"/>
                </a:solidFill>
                <a:latin typeface="AmazonEmberBold"/>
              </a:rPr>
              <a:t> 대체합니다</a:t>
            </a:r>
            <a:r>
              <a:rPr lang="en-US" altLang="ko-KR" dirty="0">
                <a:solidFill>
                  <a:srgbClr val="232F3E"/>
                </a:solidFill>
                <a:latin typeface="AmazonEmberBold"/>
              </a:rPr>
              <a:t>.</a:t>
            </a:r>
            <a:endParaRPr lang="ko-KR" altLang="en-US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48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2947544" y="2767279"/>
            <a:ext cx="6296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srgbClr val="FFFFFF"/>
                </a:solidFill>
                <a:latin typeface="+mj-lt"/>
                <a:ea typeface="나눔스퀘어 Light"/>
              </a:rPr>
              <a:t>Cache / CDN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79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AC272-DCA5-0D36-8C27-3E3A3DDD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D2A651C-595F-CEE1-6279-387B88D5B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" y="361773"/>
            <a:ext cx="10430312" cy="5867051"/>
          </a:xfrm>
          <a:prstGeom prst="rect">
            <a:avLst/>
          </a:prstGeom>
        </p:spPr>
      </p:pic>
      <p:pic>
        <p:nvPicPr>
          <p:cNvPr id="3" name="그림 2" descr="일렉트릭 블루, 상징, 폰트, 로고이(가) 표시된 사진&#10;&#10;자동 생성된 설명">
            <a:extLst>
              <a:ext uri="{FF2B5EF4-FFF2-40B4-BE49-F238E27FC236}">
                <a16:creationId xmlns:a16="http://schemas.microsoft.com/office/drawing/2014/main" id="{AC495D6B-F12A-01CA-C281-6CE7F329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281" y="1668624"/>
            <a:ext cx="742388" cy="742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7982C-867E-4F98-0BE7-A1ED03DC4930}"/>
              </a:ext>
            </a:extLst>
          </p:cNvPr>
          <p:cNvSpPr txBox="1"/>
          <p:nvPr/>
        </p:nvSpPr>
        <p:spPr>
          <a:xfrm>
            <a:off x="8392281" y="2411012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Cache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6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1935F-2ADA-1D62-E1C0-168EC4B6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887D615-93A9-6AF5-6A68-C8B84E47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406"/>
            <a:ext cx="12192000" cy="49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5101244" y="2767279"/>
            <a:ext cx="1989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Etc..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640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5101244" y="2767279"/>
            <a:ext cx="1989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Etc..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74D30C-A8FD-0C3F-DEA9-9CCD0A7C82A4}"/>
              </a:ext>
            </a:extLst>
          </p:cNvPr>
          <p:cNvSpPr/>
          <p:nvPr/>
        </p:nvSpPr>
        <p:spPr>
          <a:xfrm>
            <a:off x="696286" y="687897"/>
            <a:ext cx="4966283" cy="47146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0FD159-A721-1F77-A97E-8C06AD39E930}"/>
              </a:ext>
            </a:extLst>
          </p:cNvPr>
          <p:cNvSpPr/>
          <p:nvPr/>
        </p:nvSpPr>
        <p:spPr>
          <a:xfrm>
            <a:off x="780176" y="755009"/>
            <a:ext cx="4790114" cy="4538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96981-8E05-6FF6-038B-371959ECF760}"/>
              </a:ext>
            </a:extLst>
          </p:cNvPr>
          <p:cNvSpPr txBox="1"/>
          <p:nvPr/>
        </p:nvSpPr>
        <p:spPr>
          <a:xfrm>
            <a:off x="1979802" y="5662569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Security Groups</a:t>
            </a:r>
            <a:endParaRPr lang="ko-KR" altLang="en-US" dirty="0"/>
          </a:p>
        </p:txBody>
      </p:sp>
      <p:pic>
        <p:nvPicPr>
          <p:cNvPr id="7" name="그림 6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583741F2-F8C2-895B-7C76-509F06687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21" y="1295225"/>
            <a:ext cx="3885836" cy="3461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138B0-9094-B246-E1D7-D34CFBA9C700}"/>
              </a:ext>
            </a:extLst>
          </p:cNvPr>
          <p:cNvSpPr txBox="1"/>
          <p:nvPr/>
        </p:nvSpPr>
        <p:spPr>
          <a:xfrm>
            <a:off x="9002507" y="5662569"/>
            <a:ext cx="53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92304-7D23-20B6-946A-B64203C9C7DF}"/>
              </a:ext>
            </a:extLst>
          </p:cNvPr>
          <p:cNvSpPr txBox="1"/>
          <p:nvPr/>
        </p:nvSpPr>
        <p:spPr>
          <a:xfrm>
            <a:off x="655441" y="100343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Vpc</a:t>
            </a:r>
            <a:r>
              <a:rPr lang="ko-KR" altLang="en-US" dirty="0"/>
              <a:t>의 </a:t>
            </a:r>
            <a:r>
              <a:rPr lang="en-US" altLang="ko-KR" dirty="0"/>
              <a:t>stateful / stateless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226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5101244" y="2767279"/>
            <a:ext cx="1989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Etc..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pic>
        <p:nvPicPr>
          <p:cNvPr id="9" name="그림 8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3BC0B533-DE96-EAED-0EF7-3E5CF11BD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71" y="438524"/>
            <a:ext cx="9053968" cy="59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061E1C-27E7-AA11-1FE4-22387337A7DA}"/>
              </a:ext>
            </a:extLst>
          </p:cNvPr>
          <p:cNvSpPr txBox="1"/>
          <p:nvPr/>
        </p:nvSpPr>
        <p:spPr>
          <a:xfrm>
            <a:off x="438540" y="25385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Geo Routing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416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6539355" y="2944445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사용자 수에 따른 규모 확장성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1501915" cy="461665"/>
            <a:chOff x="873760" y="2564953"/>
            <a:chExt cx="1501915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Medium"/>
                  <a:ea typeface="나눔스퀘어 Light"/>
                  <a:cs typeface="+mn-cs"/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DNS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230644"/>
            <a:ext cx="2834459" cy="461665"/>
            <a:chOff x="873760" y="2564953"/>
            <a:chExt cx="2834459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Medium"/>
                  <a:ea typeface="나눔스퀘어 Light"/>
                  <a:cs typeface="+mn-cs"/>
                </a:rPr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2140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Load Balancer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555014"/>
            <a:ext cx="2563103" cy="461665"/>
            <a:chOff x="873760" y="2564953"/>
            <a:chExt cx="256310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Medium"/>
                  <a:ea typeface="나눔스퀘어 Light"/>
                  <a:cs typeface="+mn-cs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8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캐시와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CDN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39F280-F131-5398-8201-43B8E2404721}"/>
              </a:ext>
            </a:extLst>
          </p:cNvPr>
          <p:cNvGrpSpPr/>
          <p:nvPr/>
        </p:nvGrpSpPr>
        <p:grpSpPr>
          <a:xfrm>
            <a:off x="868295" y="3896335"/>
            <a:ext cx="2164404" cy="461665"/>
            <a:chOff x="873760" y="2564953"/>
            <a:chExt cx="2164404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8072D-72E4-F29E-E4DE-9B031DFAD160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Medium"/>
                  <a:ea typeface="나눔스퀘어 Light"/>
                  <a:cs typeface="+mn-cs"/>
                </a:rPr>
                <a:t>03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BAAB58-6250-5C10-6924-DFE112BC9E56}"/>
                </a:ext>
              </a:extLst>
            </p:cNvPr>
            <p:cNvSpPr txBox="1"/>
            <p:nvPr/>
          </p:nvSpPr>
          <p:spPr>
            <a:xfrm>
              <a:off x="1567440" y="2564953"/>
              <a:ext cx="1470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Database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B880C5-8DFC-E6C6-4935-82B677A777EE}"/>
              </a:ext>
            </a:extLst>
          </p:cNvPr>
          <p:cNvGrpSpPr/>
          <p:nvPr/>
        </p:nvGrpSpPr>
        <p:grpSpPr>
          <a:xfrm>
            <a:off x="868295" y="5293494"/>
            <a:ext cx="1602903" cy="461665"/>
            <a:chOff x="873760" y="2564953"/>
            <a:chExt cx="160290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0FDDFA-3FBC-C7C2-110F-EEC667725B91}"/>
                </a:ext>
              </a:extLst>
            </p:cNvPr>
            <p:cNvSpPr txBox="1"/>
            <p:nvPr/>
          </p:nvSpPr>
          <p:spPr>
            <a:xfrm>
              <a:off x="873760" y="26111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Medium"/>
                  <a:ea typeface="나눔스퀘어 Light"/>
                  <a:cs typeface="+mn-cs"/>
                </a:rPr>
                <a:t>05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1D39DA-47F0-EF62-0D1B-91E9FC6BFA6D}"/>
                </a:ext>
              </a:extLst>
            </p:cNvPr>
            <p:cNvSpPr txBox="1"/>
            <p:nvPr/>
          </p:nvSpPr>
          <p:spPr>
            <a:xfrm>
              <a:off x="1567440" y="2564953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그 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5101244" y="2767279"/>
            <a:ext cx="1989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Etc..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01E5632E-0F05-F25F-1D4F-9E8D68D5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3" y="0"/>
            <a:ext cx="11140673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B1C323-335D-3C85-D234-BFA48792D859}"/>
              </a:ext>
            </a:extLst>
          </p:cNvPr>
          <p:cNvSpPr txBox="1"/>
          <p:nvPr/>
        </p:nvSpPr>
        <p:spPr>
          <a:xfrm>
            <a:off x="3049398" y="324643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 descr="그래픽, 로고, 상징, 폰트이(가) 표시된 사진&#10;&#10;자동 생성된 설명">
            <a:extLst>
              <a:ext uri="{FF2B5EF4-FFF2-40B4-BE49-F238E27FC236}">
                <a16:creationId xmlns:a16="http://schemas.microsoft.com/office/drawing/2014/main" id="{5C8E3914-7515-9B81-2F89-F6BE65199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12" y="1216601"/>
            <a:ext cx="896277" cy="896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D0A1BF-B0A4-7306-0A1D-89CBE29E33E5}"/>
              </a:ext>
            </a:extLst>
          </p:cNvPr>
          <p:cNvSpPr txBox="1"/>
          <p:nvPr/>
        </p:nvSpPr>
        <p:spPr>
          <a:xfrm>
            <a:off x="307910" y="29858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메시지 큐</a:t>
            </a:r>
          </a:p>
        </p:txBody>
      </p:sp>
    </p:spTree>
    <p:extLst>
      <p:ext uri="{BB962C8B-B14F-4D97-AF65-F5344CB8AC3E}">
        <p14:creationId xmlns:p14="http://schemas.microsoft.com/office/powerpoint/2010/main" val="2886326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EE88-7D09-D2D9-3E9E-2995AA05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3D0FE-66F6-8B6C-E22B-433C04F18746}"/>
              </a:ext>
            </a:extLst>
          </p:cNvPr>
          <p:cNvSpPr txBox="1"/>
          <p:nvPr/>
        </p:nvSpPr>
        <p:spPr>
          <a:xfrm>
            <a:off x="5101244" y="2767279"/>
            <a:ext cx="1989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Etc..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1C323-335D-3C85-D234-BFA48792D859}"/>
              </a:ext>
            </a:extLst>
          </p:cNvPr>
          <p:cNvSpPr txBox="1"/>
          <p:nvPr/>
        </p:nvSpPr>
        <p:spPr>
          <a:xfrm>
            <a:off x="3049398" y="3246431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0A1BF-B0A4-7306-0A1D-89CBE29E33E5}"/>
              </a:ext>
            </a:extLst>
          </p:cNvPr>
          <p:cNvSpPr txBox="1"/>
          <p:nvPr/>
        </p:nvSpPr>
        <p:spPr>
          <a:xfrm>
            <a:off x="307910" y="298580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 err="1"/>
              <a:t>메트릭</a:t>
            </a:r>
            <a:r>
              <a:rPr lang="ko-KR" altLang="en-US" dirty="0"/>
              <a:t> 그리고 자동화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6FAA9DC-1181-294A-AEE3-EB842B29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2" y="1073124"/>
            <a:ext cx="6000750" cy="1219200"/>
          </a:xfrm>
          <a:prstGeom prst="rect">
            <a:avLst/>
          </a:prstGeom>
        </p:spPr>
      </p:pic>
      <p:pic>
        <p:nvPicPr>
          <p:cNvPr id="6" name="그림 5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4200CF5C-8263-90C4-BCFE-06994292B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1" y="2599085"/>
            <a:ext cx="10202441" cy="1294692"/>
          </a:xfrm>
          <a:prstGeom prst="rect">
            <a:avLst/>
          </a:prstGeom>
        </p:spPr>
      </p:pic>
      <p:pic>
        <p:nvPicPr>
          <p:cNvPr id="8" name="그림 7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B26836F-3EFE-A4C9-5CDD-798997391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2" y="4372929"/>
            <a:ext cx="840222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0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9F6073-E957-A357-98FA-EA71DEBC6C1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8CDE17-FF2B-12E3-ED09-D3BEBA55E6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4860725" y="2611120"/>
              <a:ext cx="247054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나눔스퀘어 Light"/>
                  <a:cs typeface="+mn-cs"/>
                </a:rPr>
                <a:t>DNS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CDD4C1-F6ED-582A-73E7-C93E47E50F1C}"/>
              </a:ext>
            </a:extLst>
          </p:cNvPr>
          <p:cNvSpPr txBox="1"/>
          <p:nvPr/>
        </p:nvSpPr>
        <p:spPr>
          <a:xfrm>
            <a:off x="4572000" y="3860654"/>
            <a:ext cx="318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BA606-6218-9E58-1D7E-597198F4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4BAE85F6-99DA-EDCF-4417-EA8ED74E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" y="1530640"/>
            <a:ext cx="5544324" cy="4239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7033B3-5E21-C748-D7AB-AE1C9B9E70AB}"/>
              </a:ext>
            </a:extLst>
          </p:cNvPr>
          <p:cNvSpPr txBox="1"/>
          <p:nvPr/>
        </p:nvSpPr>
        <p:spPr>
          <a:xfrm>
            <a:off x="7715074" y="2573030"/>
            <a:ext cx="18966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1. Client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가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AWS DNS resolver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에 도메인 주소인 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www.example.com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으로 쿼리를 질의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2. DNS resolver 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서버는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 root 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에 도메인관련 정보 질의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3. DNS root 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다시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 resolver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로 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.com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을 관리하는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의 정보를 응답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4. DNS resolver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다시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.com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을 관리하는 서버로 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www.example.com 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관련 쿼리 질의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5. .com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을 관리하는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www.example.com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을 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route53 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로 다시 응답</a:t>
            </a: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6. DNS resolver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route 53 name server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로 질의해 </a:t>
            </a: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ip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 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주소를 </a:t>
            </a:r>
            <a:r>
              <a:rPr kumimoji="0" lang="ko-KR" altLang="en-US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얻게되고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해당 </a:t>
            </a:r>
            <a:r>
              <a:rPr kumimoji="0" lang="en-US" altLang="ko-KR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ip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 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주소를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client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에 전달함으로 써 </a:t>
            </a:r>
            <a:r>
              <a:rPr kumimoji="0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 </a:t>
            </a:r>
            <a:r>
              <a: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관련 정보를 얻어 해당 주소로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0B192-851E-5EDF-3C92-4EE843AD774E}"/>
              </a:ext>
            </a:extLst>
          </p:cNvPr>
          <p:cNvSpPr txBox="1"/>
          <p:nvPr/>
        </p:nvSpPr>
        <p:spPr>
          <a:xfrm>
            <a:off x="1623596" y="755394"/>
            <a:ext cx="340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AWS Route 53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으로 알아보는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pic>
        <p:nvPicPr>
          <p:cNvPr id="13" name="그림 12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18641F9C-C42C-EBE8-7416-BB13F43F0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" y="383717"/>
            <a:ext cx="704426" cy="7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B1858-4D82-DFA9-347F-FCDB5B81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B95F7-D291-8E83-8E6C-FEB86D13DC3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43819-3D1E-C618-D335-6D5FE698C0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9E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9CC029-931C-E7E7-6F00-F4D5EAF8645C}"/>
              </a:ext>
            </a:extLst>
          </p:cNvPr>
          <p:cNvGrpSpPr/>
          <p:nvPr/>
        </p:nvGrpSpPr>
        <p:grpSpPr>
          <a:xfrm>
            <a:off x="2785641" y="2345306"/>
            <a:ext cx="6620723" cy="1886168"/>
            <a:chOff x="2785641" y="2611120"/>
            <a:chExt cx="6620723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3DD016-53F5-8F5E-1094-4DF3E8981136}"/>
                </a:ext>
              </a:extLst>
            </p:cNvPr>
            <p:cNvSpPr txBox="1"/>
            <p:nvPr/>
          </p:nvSpPr>
          <p:spPr>
            <a:xfrm>
              <a:off x="2785641" y="2611120"/>
              <a:ext cx="662072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나눔스퀘어 Light"/>
                  <a:cs typeface="+mn-cs"/>
                </a:rPr>
                <a:t>Load</a:t>
              </a:r>
              <a:r>
                <a:rPr kumimoji="0" lang="ko-KR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나눔스퀘어 Light"/>
                  <a:cs typeface="+mn-cs"/>
                </a:rPr>
                <a:t> </a:t>
              </a:r>
              <a:r>
                <a:rPr kumimoji="0" lang="en-US" altLang="ko-KR" sz="8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나눔스퀘어 Light"/>
                  <a:cs typeface="+mn-cs"/>
                </a:rPr>
                <a:t>Balancer</a:t>
              </a:r>
              <a:endPara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5DC9D-6598-CB37-5ED2-29365BAE8B1A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6F8304-4204-D5FE-AC9D-04F6E3FDB863}"/>
              </a:ext>
            </a:extLst>
          </p:cNvPr>
          <p:cNvSpPr txBox="1"/>
          <p:nvPr/>
        </p:nvSpPr>
        <p:spPr>
          <a:xfrm>
            <a:off x="4572000" y="3860654"/>
            <a:ext cx="318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66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4AD551C4-4736-FCF5-E75E-89D0BB7B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1" y="1392573"/>
            <a:ext cx="6629291" cy="4072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A01A6-6E87-1EAE-913F-277A19D0DD9E}"/>
              </a:ext>
            </a:extLst>
          </p:cNvPr>
          <p:cNvSpPr txBox="1"/>
          <p:nvPr/>
        </p:nvSpPr>
        <p:spPr>
          <a:xfrm>
            <a:off x="657507" y="2553149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Client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로부터 전달받은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load balancer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의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Public IP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를 통해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접근합니다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5651-D202-EC00-2114-FB618C88F781}"/>
              </a:ext>
            </a:extLst>
          </p:cNvPr>
          <p:cNvSpPr txBox="1"/>
          <p:nvPr/>
        </p:nvSpPr>
        <p:spPr>
          <a:xfrm>
            <a:off x="7645534" y="2828835"/>
            <a:ext cx="3787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수직적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Scale up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과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수평적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scale out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?</a:t>
            </a:r>
          </a:p>
        </p:txBody>
      </p:sp>
      <p:pic>
        <p:nvPicPr>
          <p:cNvPr id="2" name="그림 1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354789F8-57B1-57DA-E874-BE5092FE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2" y="1545147"/>
            <a:ext cx="545035" cy="54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E24FD-3650-FB3B-3BF6-020D26830590}"/>
              </a:ext>
            </a:extLst>
          </p:cNvPr>
          <p:cNvSpPr txBox="1"/>
          <p:nvPr/>
        </p:nvSpPr>
        <p:spPr>
          <a:xfrm>
            <a:off x="1275127" y="158515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Load</a:t>
            </a:r>
            <a:r>
              <a:rPr lang="ko-KR" altLang="en-US" sz="1000" dirty="0"/>
              <a:t> </a:t>
            </a:r>
            <a:r>
              <a:rPr lang="en-US" altLang="ko-KR" sz="1000" dirty="0"/>
              <a:t>balancer</a:t>
            </a:r>
            <a:r>
              <a:rPr lang="ko-KR" altLang="en-US" sz="1000" dirty="0"/>
              <a:t>는 </a:t>
            </a:r>
            <a:endParaRPr lang="en-US" altLang="ko-KR" sz="1000" dirty="0"/>
          </a:p>
          <a:p>
            <a:r>
              <a:rPr lang="en-US" altLang="ko-KR" sz="1000" dirty="0"/>
              <a:t>route 53</a:t>
            </a:r>
            <a:r>
              <a:rPr lang="ko-KR" altLang="en-US" sz="1000" dirty="0"/>
              <a:t>에 레코드로 등록됩니다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30A0ED-D449-B598-8499-586E4B8E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44845"/>
            <a:ext cx="7414280" cy="30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1846-7537-5ADE-517F-783A4EEF9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C12D4D-99ED-09F4-1341-8980B3A3E3F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68FD4-3B2B-B2BC-6C64-6CBD2708F6D7}"/>
              </a:ext>
            </a:extLst>
          </p:cNvPr>
          <p:cNvSpPr txBox="1"/>
          <p:nvPr/>
        </p:nvSpPr>
        <p:spPr>
          <a:xfrm>
            <a:off x="5277268" y="4334662"/>
            <a:ext cx="1861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+mj-lt"/>
                <a:ea typeface="나눔스퀘어 Light"/>
                <a:cs typeface="+mn-cs"/>
              </a:rPr>
              <a:t>VS.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+mj-lt"/>
              <a:ea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3BD83-27CC-92C6-3A3E-D0118E85E003}"/>
              </a:ext>
            </a:extLst>
          </p:cNvPr>
          <p:cNvSpPr txBox="1"/>
          <p:nvPr/>
        </p:nvSpPr>
        <p:spPr>
          <a:xfrm>
            <a:off x="457493" y="4765549"/>
            <a:ext cx="4646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Without Load Balancing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4" name="그림 3" descr="텍스트, 스크린샷, 라인, 시계이(가) 표시된 사진">
            <a:extLst>
              <a:ext uri="{FF2B5EF4-FFF2-40B4-BE49-F238E27FC236}">
                <a16:creationId xmlns:a16="http://schemas.microsoft.com/office/drawing/2014/main" id="{C89ABF46-3196-0B65-D325-2BBCD5ED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6" y="1024437"/>
            <a:ext cx="4710677" cy="3416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51E34-C4C2-4182-5CE1-98AB3CB0799A}"/>
              </a:ext>
            </a:extLst>
          </p:cNvPr>
          <p:cNvSpPr txBox="1"/>
          <p:nvPr/>
        </p:nvSpPr>
        <p:spPr>
          <a:xfrm>
            <a:off x="7462117" y="4765549"/>
            <a:ext cx="40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With Load Balancing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 descr="스크린샷, 텍스트, 도표, 원이(가) 표시된 사진&#10;&#10;자동 생성된 설명">
            <a:extLst>
              <a:ext uri="{FF2B5EF4-FFF2-40B4-BE49-F238E27FC236}">
                <a16:creationId xmlns:a16="http://schemas.microsoft.com/office/drawing/2014/main" id="{E20B4EBE-B6AE-CB6C-76DE-5292C817C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90" y="989741"/>
            <a:ext cx="4806361" cy="34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8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106F19DF-7495-A422-83C5-5703F71A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01" y="93305"/>
            <a:ext cx="9993194" cy="6139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575C3-22ED-0E3C-8012-A3FF972561F0}"/>
              </a:ext>
            </a:extLst>
          </p:cNvPr>
          <p:cNvSpPr txBox="1"/>
          <p:nvPr/>
        </p:nvSpPr>
        <p:spPr>
          <a:xfrm>
            <a:off x="1207220" y="1957531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Client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DNS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로부터 전달받은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load balancer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의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/>
              <a:ea typeface="나눔스퀘어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Public IP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를 통해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접근합니다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/>
                <a:ea typeface="나눔스퀘어 Light"/>
                <a:cs typeface="+mn-cs"/>
              </a:rPr>
              <a:t>.</a:t>
            </a:r>
          </a:p>
        </p:txBody>
      </p:sp>
      <p:pic>
        <p:nvPicPr>
          <p:cNvPr id="5" name="그림 4" descr="그래픽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7EACE506-2A3A-D74F-E567-1A3A5CDC0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05" y="949529"/>
            <a:ext cx="545035" cy="545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ECAFC-5F88-20BC-8BA9-E4EC5FB476CE}"/>
              </a:ext>
            </a:extLst>
          </p:cNvPr>
          <p:cNvSpPr txBox="1"/>
          <p:nvPr/>
        </p:nvSpPr>
        <p:spPr>
          <a:xfrm>
            <a:off x="1824840" y="9895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Load</a:t>
            </a:r>
            <a:r>
              <a:rPr lang="ko-KR" altLang="en-US" sz="1000" dirty="0"/>
              <a:t> </a:t>
            </a:r>
            <a:r>
              <a:rPr lang="en-US" altLang="ko-KR" sz="1000" dirty="0"/>
              <a:t>balancer</a:t>
            </a:r>
            <a:r>
              <a:rPr lang="ko-KR" altLang="en-US" sz="1000" dirty="0"/>
              <a:t>는 </a:t>
            </a:r>
            <a:endParaRPr lang="en-US" altLang="ko-KR" sz="1000" dirty="0"/>
          </a:p>
          <a:p>
            <a:r>
              <a:rPr lang="en-US" altLang="ko-KR" sz="1000" dirty="0"/>
              <a:t>route 53</a:t>
            </a:r>
            <a:r>
              <a:rPr lang="ko-KR" altLang="en-US" sz="1000" dirty="0"/>
              <a:t>에 레코드로 등록됩니다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0783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B454A9-5BED-065D-5761-4717C91AE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6" y="783770"/>
            <a:ext cx="11359465" cy="48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283</Words>
  <Application>Microsoft Office PowerPoint</Application>
  <PresentationFormat>와이드스크린</PresentationFormat>
  <Paragraphs>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AmazonEmberBold</vt:lpstr>
      <vt:lpstr>G마켓 산스 TTF Bold</vt:lpstr>
      <vt:lpstr>G마켓 산스 TTF Light</vt:lpstr>
      <vt:lpstr>G마켓 산스 TTF Medium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김주혁</dc:creator>
  <cp:lastModifiedBy>김주혁</cp:lastModifiedBy>
  <cp:revision>4</cp:revision>
  <dcterms:created xsi:type="dcterms:W3CDTF">2024-02-26T13:45:57Z</dcterms:created>
  <dcterms:modified xsi:type="dcterms:W3CDTF">2024-03-09T06:34:14Z</dcterms:modified>
</cp:coreProperties>
</file>