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e73d3c8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e73d3c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f01d4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f01d4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af01d40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af01d40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af01d40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af01d40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af01d40b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af01d40b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af01d40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af01d40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af01d40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af01d40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af01d40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af01d40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f01d40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af01d40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af01d40b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af01d40b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53aec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53aec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af01d40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af01d40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af01d40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af01d40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af01d40b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af01d40b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af01d40b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af01d40b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af01d40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af01d40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af01d40b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af01d40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af01d40b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af01d40b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df53aec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df53aec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e73d3c8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e73d3c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f53aecc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f53aec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f53aec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f53aec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df53aecc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df53aecc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f53aecc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df53aecc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df53aecc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df53aecc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[1장] 사용자 수에 따른 규모 확장성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서버의 수평적 확장</a:t>
            </a:r>
            <a:endParaRPr b="1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기존에는 </a:t>
            </a:r>
            <a:r>
              <a:rPr b="1" lang="ko"/>
              <a:t>단일 서버</a:t>
            </a:r>
            <a:r>
              <a:rPr lang="ko"/>
              <a:t>였으나</a:t>
            </a:r>
            <a:br>
              <a:rPr lang="ko"/>
            </a:br>
            <a:r>
              <a:rPr lang="ko"/>
              <a:t>현재는 서버1과 서버2로 확장되었습니다.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이를 </a:t>
            </a:r>
            <a:r>
              <a:rPr b="1" lang="ko"/>
              <a:t>수평적 확장</a:t>
            </a:r>
            <a:r>
              <a:rPr lang="ko"/>
              <a:t>이라고 부릅니다.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38" y="1356675"/>
            <a:ext cx="3424916" cy="26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5164950" y="409512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https://aws.amazon.com/ko/elasticloadbalancing/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164950" y="4274556"/>
            <a:ext cx="329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https://d1.awsstatic.com/legal/AmazonElasticLoadBalancing/Amazon_Elastic_Load_Balancing_Service_Level_Agreement_2022-07-25_KO-KR.pdf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164950" y="476899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https://uptime.is/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164950" y="3927756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https://ssdragon.tistory.com/152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다중 데이터베이스</a:t>
            </a:r>
            <a:endParaRPr b="1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수직적확장</a:t>
            </a:r>
            <a:r>
              <a:rPr lang="ko"/>
              <a:t> : 단일 데이터 베이스는 치명적인 SPoF로 작용할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수평적 확장</a:t>
            </a:r>
            <a:r>
              <a:rPr lang="ko"/>
              <a:t> : 단일 데이터 베이스를 여러 개의 샤드(Shard)로 분할하는 기술</a:t>
            </a:r>
            <a:br>
              <a:rPr lang="ko"/>
            </a:br>
            <a:r>
              <a:rPr lang="ko"/>
              <a:t>                      모든 샤드는 같은 스키마를 쓰지만 데이터에는 중복이 없음</a:t>
            </a:r>
            <a:br>
              <a:rPr lang="ko"/>
            </a:br>
            <a:r>
              <a:rPr lang="ko"/>
              <a:t>                      하지만 샤딩은 </a:t>
            </a:r>
            <a:r>
              <a:rPr b="1" lang="ko">
                <a:solidFill>
                  <a:srgbClr val="E06666"/>
                </a:solidFill>
              </a:rPr>
              <a:t>복잡성을 증가시킴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63" y="2805500"/>
            <a:ext cx="2943023" cy="19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713" y="2805500"/>
            <a:ext cx="3691433" cy="19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🚩샤드 ? 샤딩 ?</a:t>
            </a:r>
            <a:endParaRPr b="1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파티션키(Partition Key)</a:t>
            </a:r>
            <a:r>
              <a:rPr lang="ko"/>
              <a:t>에 따라서 샤딩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샤드 소진(Shard Exhaustion)</a:t>
            </a:r>
            <a:r>
              <a:rPr lang="ko"/>
              <a:t>이 있으면, 재샤딩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유명인사(Celebrity) 이슈가 발생할 수 있음</a:t>
            </a:r>
            <a:br>
              <a:rPr b="1" lang="ko"/>
            </a:br>
            <a:br>
              <a:rPr b="1" lang="ko"/>
            </a:br>
            <a:r>
              <a:rPr b="1" lang="ko"/>
              <a:t>What is the Database Sharding?</a:t>
            </a:r>
            <a:br>
              <a:rPr b="1" lang="ko"/>
            </a:br>
            <a:r>
              <a:rPr b="1" lang="ko" sz="1500"/>
              <a:t>- https://youtu.be/XP98YCr-iXQ?si=u_XTF7SKiaUcsTJO</a:t>
            </a:r>
            <a:endParaRPr sz="15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474" y="2214202"/>
            <a:ext cx="2351750" cy="2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🚩유명인사(Celebrity) 이슈</a:t>
            </a:r>
            <a:endParaRPr b="1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한 샤드에 유명인사가 포함되어 있으면,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한 샤드에 read 요청이 집중적으로 몰리게 됩니다.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이 현상을 유명인사 이슈라고 부릅니다.</a:t>
            </a:r>
            <a:br>
              <a:rPr b="1" lang="ko"/>
            </a:br>
            <a:br>
              <a:rPr b="1" lang="ko"/>
            </a:br>
            <a:r>
              <a:rPr b="1" lang="ko"/>
              <a:t>Alibaba Cloud의 핫스파킷 키 검색 및 공통 솔루션</a:t>
            </a:r>
            <a:br>
              <a:rPr b="1" lang="ko"/>
            </a:br>
            <a:r>
              <a:rPr b="1" lang="ko" sz="1400"/>
              <a:t>- https://www.alibabacloud.com/blog/redis-hotspot-key-discovery-and-common-solutions_594446</a:t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🚩파티션 키의 종류에 따라</a:t>
            </a:r>
            <a:endParaRPr b="1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Range-based Sharding</a:t>
            </a:r>
            <a:br>
              <a:rPr b="1" lang="ko"/>
            </a:br>
            <a:r>
              <a:rPr b="1" lang="ko" sz="1400"/>
              <a:t>- ‘A’ to ‘I’ → Shard 1</a:t>
            </a:r>
            <a:br>
              <a:rPr b="1" lang="ko" sz="1400"/>
            </a:br>
            <a:r>
              <a:rPr b="1" lang="ko" sz="1400"/>
              <a:t>- ‘J’ to ‘S’ → Shard 2</a:t>
            </a:r>
            <a:br>
              <a:rPr b="1" lang="ko" sz="1400"/>
            </a:br>
            <a:r>
              <a:rPr b="1" lang="ko" sz="1400"/>
              <a:t>- ‘T’ to ‘Z’ → Shard 3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Hashed Sharding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Directory Sharding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Geo Sharding</a:t>
            </a:r>
            <a:endParaRPr b="1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825" y="852724"/>
            <a:ext cx="3175123" cy="16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826" y="2893858"/>
            <a:ext cx="3175127" cy="151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299825" y="2508900"/>
            <a:ext cx="361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EA9999"/>
                </a:solidFill>
              </a:rPr>
              <a:t>Hashed Sharding</a:t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299825" y="4568875"/>
            <a:ext cx="361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EA9999"/>
                </a:solidFill>
              </a:rPr>
              <a:t>Directory Sharding</a:t>
            </a:r>
            <a:endParaRPr b="1" sz="11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센터(지리적 라우팅)</a:t>
            </a:r>
            <a:endParaRPr b="1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일정한 조건에 맞는 곳에 라우팅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트래픽 우회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 데이터 동기화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테스트와 배포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625" y="967113"/>
            <a:ext cx="3367749" cy="32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5778675" y="1737450"/>
            <a:ext cx="1792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5799450" y="1696500"/>
            <a:ext cx="17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D0D0D"/>
                </a:solidFill>
              </a:rPr>
              <a:t>HostingZone / loadBalancer</a:t>
            </a:r>
            <a:endParaRPr sz="1000">
              <a:solidFill>
                <a:srgbClr val="0D0D0D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5500150" y="3461925"/>
            <a:ext cx="478800" cy="48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922550" y="3461925"/>
            <a:ext cx="478800" cy="48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7"/>
          <p:cNvCxnSpPr>
            <a:stCxn id="182" idx="2"/>
            <a:endCxn id="183" idx="2"/>
          </p:cNvCxnSpPr>
          <p:nvPr/>
        </p:nvCxnSpPr>
        <p:spPr>
          <a:xfrm flipH="1" rot="-5400000">
            <a:off x="6450400" y="3239775"/>
            <a:ext cx="600" cy="1422300"/>
          </a:xfrm>
          <a:prstGeom prst="curvedConnector3">
            <a:avLst>
              <a:gd fmla="val 26925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/>
          <p:nvPr/>
        </p:nvSpPr>
        <p:spPr>
          <a:xfrm>
            <a:off x="6124500" y="3461925"/>
            <a:ext cx="478800" cy="48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7541800" y="3461925"/>
            <a:ext cx="507900" cy="488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7"/>
          <p:cNvCxnSpPr>
            <a:stCxn id="185" idx="2"/>
            <a:endCxn id="186" idx="2"/>
          </p:cNvCxnSpPr>
          <p:nvPr/>
        </p:nvCxnSpPr>
        <p:spPr>
          <a:xfrm flipH="1" rot="-5400000">
            <a:off x="7079550" y="3234975"/>
            <a:ext cx="600" cy="1431900"/>
          </a:xfrm>
          <a:prstGeom prst="curvedConnector3">
            <a:avLst>
              <a:gd fmla="val 29783333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상태(stateful)와 무상태(stateless)</a:t>
            </a:r>
            <a:endParaRPr b="1"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JWT가 아닌 Session 방식의 서비스에서</a:t>
            </a:r>
            <a:br>
              <a:rPr lang="ko"/>
            </a:br>
            <a:r>
              <a:rPr lang="ko"/>
              <a:t>별도의 Session Storage의 유무에 따라서 </a:t>
            </a:r>
            <a:r>
              <a:rPr b="1" lang="ko"/>
              <a:t>상태 아키텍처 </a:t>
            </a:r>
            <a:r>
              <a:rPr lang="ko"/>
              <a:t>/ </a:t>
            </a:r>
            <a:r>
              <a:rPr b="1" lang="ko"/>
              <a:t>무상태 아키텍처</a:t>
            </a:r>
            <a:r>
              <a:rPr lang="ko"/>
              <a:t> 구분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094375" y="1927400"/>
            <a:ext cx="13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06666"/>
                </a:solidFill>
              </a:rPr>
              <a:t>상태 아키텍처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395475" y="1927400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06666"/>
                </a:solidFill>
              </a:rPr>
              <a:t>무상태 아키텍처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076" y="2327600"/>
            <a:ext cx="2621073" cy="27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캐시(Cache)</a:t>
            </a:r>
            <a:endParaRPr b="1"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4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주로</a:t>
            </a:r>
            <a:r>
              <a:rPr lang="ko">
                <a:solidFill>
                  <a:srgbClr val="E06666"/>
                </a:solidFill>
              </a:rPr>
              <a:t> </a:t>
            </a:r>
            <a:r>
              <a:rPr b="1" lang="ko">
                <a:solidFill>
                  <a:srgbClr val="E06666"/>
                </a:solidFill>
              </a:rPr>
              <a:t>많이 접근을 하는 데이터들</a:t>
            </a:r>
            <a:r>
              <a:rPr lang="ko"/>
              <a:t>에 캐시(Cache)를 도입하거나…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39711" l="0" r="0" t="0"/>
          <a:stretch/>
        </p:blipFill>
        <p:spPr>
          <a:xfrm>
            <a:off x="1785938" y="2241725"/>
            <a:ext cx="5572125" cy="18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3105350" y="4234581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https://youtu.be/92NizoBL4uA?si=rCs6mboYZlfNlGB7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콘텐츠 전송 네트워크(CDN</a:t>
            </a:r>
            <a:r>
              <a:rPr b="1" lang="ko"/>
              <a:t>)</a:t>
            </a:r>
            <a:endParaRPr b="1"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많이 제공 되는 파일(프론트엔드 페이지)</a:t>
            </a:r>
            <a:r>
              <a:rPr lang="ko"/>
              <a:t>들은 CDN을 사용한다던가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145950"/>
            <a:ext cx="51816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3105350" y="4234581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https://youtu.be/ZBR2Ub325Uc?si=8OMUz6MB3zecwA_G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</a:t>
            </a:r>
            <a:r>
              <a:rPr b="1" lang="ko"/>
              <a:t>Edge?</a:t>
            </a:r>
            <a:endParaRPr b="1"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전세계 주요 지점</a:t>
            </a:r>
            <a:r>
              <a:rPr lang="ko"/>
              <a:t>에 거점을 만들고 한 번 조회한 데이터는 거점에 저장됨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10" y="1665200"/>
            <a:ext cx="5054397" cy="3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161" y="2004475"/>
            <a:ext cx="2936523" cy="1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확장성(scalability)이란 무엇인가?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클라우드에서 </a:t>
            </a:r>
            <a:r>
              <a:rPr b="1" lang="ko"/>
              <a:t>확장성</a:t>
            </a:r>
            <a:r>
              <a:rPr lang="ko"/>
              <a:t>은 증가하는 트래픽(Traffic)에 맞춰서 시스템의 규모가 확장되거나 축소될 수 있는 특징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776" y="2282275"/>
            <a:ext cx="3666900" cy="2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🚩Edge Computing, Edge Function</a:t>
            </a:r>
            <a:endParaRPr b="1"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전세계 주요 지점</a:t>
            </a:r>
            <a:r>
              <a:rPr lang="ko"/>
              <a:t>에 서버가 있으면 Edge Computing 함수가 있으면 Edge Function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10" y="1665200"/>
            <a:ext cx="5054397" cy="30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메세지 큐</a:t>
            </a:r>
            <a:endParaRPr b="1"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독립적인 2개의 서비스를 하나의 서비스로 </a:t>
            </a:r>
            <a:r>
              <a:rPr b="1" lang="ko">
                <a:solidFill>
                  <a:srgbClr val="E06666"/>
                </a:solidFill>
              </a:rPr>
              <a:t>유연하게 연결</a:t>
            </a:r>
            <a:r>
              <a:rPr lang="ko"/>
              <a:t>하기 위해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2012950"/>
            <a:ext cx="48672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3105350" y="4234581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https://youtu.be/xErwDaOc-Gs?si=ttm2YzzNCfZ9Y2sx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🚩Producer&amp;Consumer or Publisher&amp;Subscriber</a:t>
            </a:r>
            <a:endParaRPr b="1"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메세지(작업)을 만드는 사람을 Pub으로 이를 꺼내서 사용하는 사람을 Sub으로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75" y="1751675"/>
            <a:ext cx="5290850" cy="28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2210050" y="4151950"/>
            <a:ext cx="7722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6078050" y="4151950"/>
            <a:ext cx="7722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2330200" y="4110550"/>
            <a:ext cx="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Pub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6198200" y="4110550"/>
            <a:ext cx="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Sub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🚩Decouple?</a:t>
            </a:r>
            <a:endParaRPr b="1"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개별 모듈(pub/sub) 간 연결고리를 끊고 의존성을 없앤 것을 </a:t>
            </a:r>
            <a:r>
              <a:rPr b="1" lang="ko">
                <a:solidFill>
                  <a:srgbClr val="E06666"/>
                </a:solidFill>
              </a:rPr>
              <a:t>Decouple</a:t>
            </a:r>
            <a:r>
              <a:rPr lang="ko"/>
              <a:t>이라 한다.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75" y="1751675"/>
            <a:ext cx="5290850" cy="28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2210050" y="4151950"/>
            <a:ext cx="7722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6078050" y="4151950"/>
            <a:ext cx="7722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2330200" y="4110550"/>
            <a:ext cx="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Pub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198200" y="4110550"/>
            <a:ext cx="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Sub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로그, 매트릭 그리고 자동화</a:t>
            </a:r>
            <a:endParaRPr b="1"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06666"/>
                </a:solidFill>
              </a:rPr>
              <a:t>어플리케이션(L7) 계층에서 기록</a:t>
            </a:r>
            <a:r>
              <a:rPr lang="ko"/>
              <a:t>한 로그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다양한 어플리케이션(L7)과 </a:t>
            </a:r>
            <a:r>
              <a:rPr b="1" lang="ko">
                <a:solidFill>
                  <a:srgbClr val="E06666"/>
                </a:solidFill>
              </a:rPr>
              <a:t>시스템 구성요소의 지표(CPU/MEM/Networking I/O)</a:t>
            </a:r>
            <a:r>
              <a:rPr lang="ko"/>
              <a:t>를 부르는 매트릭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시스템을 더욱 안정적이고 견고하게 만들어주는 </a:t>
            </a:r>
            <a:r>
              <a:rPr b="1" lang="ko">
                <a:solidFill>
                  <a:srgbClr val="E06666"/>
                </a:solidFill>
              </a:rPr>
              <a:t>자동화</a:t>
            </a:r>
            <a:r>
              <a:rPr lang="ko"/>
              <a:t> 등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백만 사용자, 그 이상 </a:t>
            </a:r>
            <a:endParaRPr b="1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작업들을 반복하면서 더욱 </a:t>
            </a:r>
            <a:r>
              <a:rPr b="1" lang="ko"/>
              <a:t>고가용성</a:t>
            </a:r>
            <a:r>
              <a:rPr lang="ko"/>
              <a:t> 및 </a:t>
            </a:r>
            <a:r>
              <a:rPr b="1" lang="ko"/>
              <a:t>고확장성</a:t>
            </a:r>
            <a:r>
              <a:rPr lang="ko"/>
              <a:t>에 맞게 시스템을 고도화해 나가면서 xx Million 단위의 트래픽을 버틸 수 있는 서비스로 성장시킬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단, 이 과정에서의 </a:t>
            </a:r>
            <a:r>
              <a:rPr b="1" lang="ko"/>
              <a:t>비용(노동, 유지/보수, 사용량)</a:t>
            </a:r>
            <a:r>
              <a:rPr lang="ko"/>
              <a:t>을 반드시 고려해야한다.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감사합니다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그렇다면 가용성(Availability)는 무엇인가?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시스템이 필요한 시간에 </a:t>
            </a:r>
            <a:r>
              <a:rPr b="1" lang="ko"/>
              <a:t>항상 사용 가능한 상태</a:t>
            </a:r>
            <a:r>
              <a:rPr lang="ko"/>
              <a:t>를 유지하는 능력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즉, 어떤 상황에서도 서비스가 다운되지 않는다면 가용성이 매우 높다고 볼 수 있습니다.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0275" y="5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대부분의 클라우드 아키텍처는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가용성</a:t>
            </a:r>
            <a:r>
              <a:rPr lang="ko"/>
              <a:t> / </a:t>
            </a:r>
            <a:r>
              <a:rPr b="1" lang="ko"/>
              <a:t>확장성</a:t>
            </a:r>
            <a:r>
              <a:rPr lang="ko"/>
              <a:t>을 비롯하여 다양한 요소를 신경써서 설계를 진행함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따라서 이런 관점에 따라서 1장을 읽어보았습니다.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기본적인 단일 서버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DNS 서버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페이지</a:t>
            </a:r>
            <a:r>
              <a:rPr lang="ko"/>
              <a:t>(Frontend)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서버 </a:t>
            </a:r>
            <a:r>
              <a:rPr lang="ko"/>
              <a:t>(Backend) + </a:t>
            </a:r>
            <a:r>
              <a:rPr b="1" lang="ko"/>
              <a:t>데</a:t>
            </a:r>
            <a:r>
              <a:rPr b="1" lang="ko"/>
              <a:t>이터베이스 </a:t>
            </a:r>
            <a:r>
              <a:rPr lang="ko"/>
              <a:t>(Database)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306" y="1356663"/>
            <a:ext cx="3519001" cy="2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313300" y="396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https://ssdragon.tistory.com/152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단일 서버의 SPoF 문제점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SPoF</a:t>
            </a:r>
            <a:r>
              <a:rPr lang="ko"/>
              <a:t>(Single Point of Failure)는</a:t>
            </a:r>
            <a:br>
              <a:rPr lang="ko"/>
            </a:br>
            <a:r>
              <a:rPr lang="ko"/>
              <a:t>한 기능을 담당하는 시스템의 일부가 죽으면</a:t>
            </a:r>
            <a:br>
              <a:rPr lang="ko"/>
            </a:br>
            <a:r>
              <a:rPr lang="ko"/>
              <a:t>시스템 전체가 마비되는 </a:t>
            </a:r>
            <a:r>
              <a:rPr b="1" lang="ko"/>
              <a:t>지점(부분)</a:t>
            </a:r>
            <a:r>
              <a:rPr lang="ko"/>
              <a:t>을 의미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06" y="1356663"/>
            <a:ext cx="3519001" cy="2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500850" y="2891650"/>
            <a:ext cx="1624200" cy="104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048650" y="2571750"/>
            <a:ext cx="5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SPoF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117900" y="396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https://ssdragon.tistory.com/152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핵심은 SPoF를 줄여서 고가용성의 서비스를 구축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서버가 N개로 늘어나면서 </a:t>
            </a:r>
            <a:r>
              <a:rPr b="1" lang="ko"/>
              <a:t>서버 가용성 개선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하지만 로드 밸런서가 새로운 SPoF로 보임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38" y="1356675"/>
            <a:ext cx="3424916" cy="26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5962475" y="2387750"/>
            <a:ext cx="397200" cy="49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398525" y="2464400"/>
            <a:ext cx="5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SLA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17900" y="396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https://ssdragon.tistory.com/152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모든 서비스의 SPoF를 줄이기 어렵다.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SPoF를 피할 수 없는 경우,</a:t>
            </a:r>
            <a:br>
              <a:rPr lang="ko"/>
            </a:br>
            <a:r>
              <a:rPr lang="ko"/>
              <a:t>CSP 업체는 </a:t>
            </a:r>
            <a:r>
              <a:rPr b="1" lang="ko"/>
              <a:t>일부 가용성을 보장</a:t>
            </a:r>
            <a:br>
              <a:rPr b="1" lang="ko"/>
            </a:br>
            <a:br>
              <a:rPr b="1" lang="ko"/>
            </a:br>
            <a:r>
              <a:rPr lang="ko"/>
              <a:t>AWS의 로드 밸런서의 경우,</a:t>
            </a:r>
            <a:br>
              <a:rPr b="1" lang="ko"/>
            </a:br>
            <a:r>
              <a:rPr lang="ko"/>
              <a:t>AWS ELB(ALB, L7)가 있으며,</a:t>
            </a:r>
            <a:br>
              <a:rPr lang="ko"/>
            </a:br>
            <a:r>
              <a:rPr lang="ko"/>
              <a:t>99.99%의 SLA를 보장한다.</a:t>
            </a:r>
            <a:br>
              <a:rPr lang="ko"/>
            </a:br>
            <a:br>
              <a:rPr lang="ko"/>
            </a:br>
            <a:r>
              <a:rPr lang="ko"/>
              <a:t>- 하루 8.6 초 / 주 1분 / 월 4분 21초 / 연 52분</a:t>
            </a:r>
            <a:br>
              <a:rPr lang="ko"/>
            </a:b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38" y="1356675"/>
            <a:ext cx="3424916" cy="26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5962475" y="2387750"/>
            <a:ext cx="397200" cy="49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398525" y="2387450"/>
            <a:ext cx="139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Service : AWS ELB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SLA : </a:t>
            </a:r>
            <a:r>
              <a:rPr b="1" lang="ko" sz="1000">
                <a:solidFill>
                  <a:srgbClr val="FF0000"/>
                </a:solidFill>
              </a:rPr>
              <a:t>99.99%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164950" y="409512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https://aws.amazon.com/ko/elasticloadbalancing/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164950" y="4274556"/>
            <a:ext cx="329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https://d1.awsstatic.com/legal/AmazonElasticLoadBalancing/Amazon_Elastic_Load_Balancing_Service_Level_Agreement_2022-07-25_KO-KR.pdf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164950" y="476899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https://uptime.is/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164950" y="3927756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https://ssdragon.tistory.com/152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그리고 모든 SPoF를 줄이는 것이 옳지 않을 수 있다.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SPoF를 피하기 위해서 </a:t>
            </a:r>
            <a:r>
              <a:rPr b="1" lang="ko"/>
              <a:t>다중화를 하는 경우</a:t>
            </a:r>
            <a:r>
              <a:rPr lang="ko"/>
              <a:t>,</a:t>
            </a:r>
            <a:br>
              <a:rPr lang="ko"/>
            </a:br>
            <a:r>
              <a:rPr lang="ko"/>
              <a:t>다중화 갯수에 만큼 비용 증가가 발생한다.</a:t>
            </a:r>
            <a:br>
              <a:rPr lang="ko"/>
            </a:br>
            <a:br>
              <a:rPr lang="ko"/>
            </a:br>
            <a:r>
              <a:rPr lang="ko"/>
              <a:t>또한 인프라 복잡성 증가에 따라,</a:t>
            </a:r>
            <a:br>
              <a:rPr lang="ko"/>
            </a:br>
            <a:r>
              <a:rPr b="1" lang="ko">
                <a:solidFill>
                  <a:srgbClr val="E06666"/>
                </a:solidFill>
              </a:rPr>
              <a:t>개발 및 운영 복잡성</a:t>
            </a:r>
            <a:r>
              <a:rPr lang="ko"/>
              <a:t>이 증가한다.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ko"/>
            </a:br>
            <a:r>
              <a:rPr lang="ko"/>
              <a:t>따라서 SPoF 지점에 대해서 </a:t>
            </a:r>
            <a:r>
              <a:rPr b="1" lang="ko"/>
              <a:t>인지</a:t>
            </a:r>
            <a:r>
              <a:rPr lang="ko"/>
              <a:t>하고</a:t>
            </a:r>
            <a:br>
              <a:rPr lang="ko"/>
            </a:br>
            <a:r>
              <a:rPr lang="ko"/>
              <a:t>비용/가용성/확장성에 </a:t>
            </a:r>
            <a:r>
              <a:rPr b="1" lang="ko"/>
              <a:t>타협</a:t>
            </a:r>
            <a:r>
              <a:rPr lang="ko"/>
              <a:t>이 필요할 수 있다.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38" y="1356675"/>
            <a:ext cx="3424916" cy="26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962475" y="2387750"/>
            <a:ext cx="397200" cy="49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398525" y="2387450"/>
            <a:ext cx="139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Service : AWS ELB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SLA : 99.99%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164950" y="409512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https://aws.amazon.com/ko/elasticloadbalancing/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164950" y="4274556"/>
            <a:ext cx="329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2"/>
                </a:solidFill>
              </a:rPr>
              <a:t>https://d1.awsstatic.com/legal/AmazonElasticLoadBalancing/Amazon_Elastic_Load_Balancing_Service_Level_Agreement_2022-07-25_KO-KR.pdf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64950" y="4768998"/>
            <a:ext cx="32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https://uptime.is/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164950" y="3927756"/>
            <a:ext cx="329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https://ssdragon.tistory.com/152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