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12643b9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c12643b9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12643b9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c12643b9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131d0f7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c131d0f7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131d0f7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c131d0f7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131d0f74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c131d0f7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131d0f74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c131d0f7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131d0f7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c131d0f7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131d0f74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c131d0f74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137fb28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c137fb28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137fb28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c137fb28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12643b5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c12643b5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12643b5a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c12643b5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12643b5a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c12643b5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12643b5a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c12643b5a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12643b9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c12643b9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12643b9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c12643b9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12643b9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c12643b9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 sz="2800"/>
              <a:t>[1장] 사용자 수에 따른 규모 확장성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ko" sz="1500"/>
              <a:t>가상 면접 사례로 배우는 대규모 시스템 설계 기초</a:t>
            </a:r>
            <a:endParaRPr b="1" sz="15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53675"/>
            <a:ext cx="8520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500"/>
              <a:t>이인호 </a:t>
            </a:r>
            <a:r>
              <a:rPr lang="ko" sz="1500"/>
              <a:t>/ mystyle2006</a:t>
            </a:r>
            <a:endParaRPr sz="1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425775"/>
            <a:ext cx="8520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유사하지만 차이는 존재한다.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하지만 좋은 설계를 위해서는 둘을 떼놓을 수 없을 듯하다.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ko"/>
              <a:t>규모에 따른 확장 변화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ko" sz="1400">
                <a:solidFill>
                  <a:srgbClr val="FF9900"/>
                </a:solidFill>
              </a:rPr>
              <a:t>단일 서버 -&gt; 데이터베이스 분리 -&gt; 로드 밸런서로 수평 확장 -&gt; 데이터베이스 분산 처리 (Replication)</a:t>
            </a:r>
            <a:r>
              <a:rPr b="1" lang="ko" sz="1400"/>
              <a:t> </a:t>
            </a:r>
            <a:r>
              <a:rPr b="1" lang="ko" sz="1400">
                <a:solidFill>
                  <a:srgbClr val="FF9900"/>
                </a:solidFill>
              </a:rPr>
              <a:t>-&gt; 캐시 서버</a:t>
            </a:r>
            <a:r>
              <a:rPr b="1" lang="ko" sz="1400"/>
              <a:t> </a:t>
            </a:r>
            <a:r>
              <a:rPr b="1" lang="ko" sz="1400">
                <a:solidFill>
                  <a:srgbClr val="FF9900"/>
                </a:solidFill>
              </a:rPr>
              <a:t>분리 -&gt; 정적 컨텐츠 캐시(CDN) 분리</a:t>
            </a:r>
            <a:r>
              <a:rPr b="1" lang="ko" sz="1400"/>
              <a:t> </a:t>
            </a:r>
            <a:r>
              <a:rPr b="1" lang="ko" sz="1400">
                <a:solidFill>
                  <a:srgbClr val="FF9900"/>
                </a:solidFill>
              </a:rPr>
              <a:t>-&gt; Stateless 아키텍처</a:t>
            </a:r>
            <a:r>
              <a:rPr b="1" lang="ko" sz="1400"/>
              <a:t> -&gt; 지리적 분산 -&gt; </a:t>
            </a:r>
            <a:r>
              <a:rPr b="1" lang="ko" sz="1400">
                <a:solidFill>
                  <a:srgbClr val="FF9900"/>
                </a:solidFill>
              </a:rPr>
              <a:t>각 애플리케이션 의존성 분리 (메시지 큐) -&gt; 로깅 및 CI/CD 추가</a:t>
            </a:r>
            <a:r>
              <a:rPr b="1" lang="ko" sz="1400"/>
              <a:t> -&gt; 데이터베이스 수평 확장 (샤딩) -&gt; 그 이상…</a:t>
            </a:r>
            <a:endParaRPr b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ko" sz="1600"/>
              <a:t>규모에 따라 변화하는 과정에서 공통점을 찾을 수 있다.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ko" sz="1600"/>
              <a:t>바로 수직적 확장보다는 수평적 확장을 선택한다는 것이다.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ko" sz="1600"/>
              <a:t>수직적 확장을 선택하지 않는 이유?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CPU, RAM 등 성능을 무한히 증설할 수 없다.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SPOF(Single Point Of Failure, 단일 장애점) 에 매우 노출되어 있다.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비용이 많이 든다. 고성능으로 갈수록 단가가 높아짐!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하지만! 실제 서비스를 운영하다보면 수평적 확장을 미리 준비하지 못했다면 (확장성이 낮다면) 수직적 확장이 클라우드 환경에서는 가장 빠르게 대응할 수 있는 옵션이기에 절대 잊어버리면 안된다.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수평적 확장의 장점은 책에서도 나와 알고 있지만 수평점 확장에도 단점이 존재할까?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 sz="1600"/>
              <a:t>복잡성 증가: 수평적 확장은 여러 서버로 분산시키는 것을 의미하기에 분산한 만큼 관리하는데 복잡성을 증가시킨다. 그렇기 때문에 수평적 확장을 선택했다면 로깅과 모니터링을 더 신경써야한다.</a:t>
            </a:r>
            <a:endParaRPr b="1" sz="1600"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 sz="1600"/>
              <a:t>샤딩 오버헤드: 데이터의 샤딩(수평적 확장)은 책에서 간략하게 나온 것처럼 데이터의 적재를 얼마나 효율적으로 적재하느냐에 따라 성능이 달라진다. 이 때 데이터의 분배 과정에서 오버헤드가 발생할 수 있다.</a:t>
            </a:r>
            <a:endParaRPr b="1" sz="1600"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 sz="1600"/>
              <a:t>일관성과 동기화 문제: 분산 시스템에서는 여러 서버 간의 데이터 일관성을 유지하는 것이 매우 어렵다. 서버 간의 동기화 문제와 일관성을 유지하기 위한 복잡한 매커니즘이 필요할 수 있다.</a:t>
            </a:r>
            <a:endParaRPr b="1" sz="1600"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 sz="1600"/>
              <a:t>비용 문제</a:t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분산 처리만으로 모든 트래픽을 처리하기 비효율적이기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때문에 캐싱으로 보완</a:t>
            </a:r>
            <a:endParaRPr b="1"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731625"/>
            <a:ext cx="85206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수직, 수평 확장만으로 모든 트래픽을 처리해야하는 것은 매우 비효율적이다. 우리도 일을 하다보면 반복적인 것을 함수로 만들거나 상수로 정의하듯이 캐시를 통해 자주 참조되는 자원들을 대신 처리해 줄 캐시 서버 또는 CDN을 활용한다.</a:t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이러한 캐시를 활용할 때 주의해야할 점은?</a:t>
            </a:r>
            <a:endParaRPr b="1"/>
          </a:p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1115275"/>
            <a:ext cx="8520600" cy="3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캐시는 어떤 상황에 바람직한가?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어떤 데이터를 캐시에 두어야 하는가?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캐시에 보관된 데이터는 어떻게 만료(expire) 되는가?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일관성(consistency)는 어떻게 유지되는가?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장애에는 어떻게 대처할 것인가?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캐시 메모리는 얼마나 크게 잡을 것인가?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데이터 방출(eviction) 정책은 무엇인가?</a:t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이러한 캐시를 활용할 때 주의해야할 점은?</a:t>
            </a:r>
            <a:endParaRPr b="1"/>
          </a:p>
        </p:txBody>
      </p:sp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1115275"/>
            <a:ext cx="8520600" cy="3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캐시는 어떤 상황에 바람직한가?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어떤 데이터를 캐시에 두어야 하는가?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캐시에 보관된 데이터는 어떻게 만료(expire) 되는가?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일관성(consistency)는 어떻게 유지되는가?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장애에는 어떻게 대처할 것인가?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캐시 메모리는 얼마나 크게 잡을 것인가?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데이터 방출(eviction) 정책은 무엇인가?</a:t>
            </a:r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정적 컨텐츠는 CDN으로 delivery 하기</a:t>
            </a:r>
            <a:endParaRPr b="1"/>
          </a:p>
        </p:txBody>
      </p:sp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1115275"/>
            <a:ext cx="8520600" cy="3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주로 AWS 상에서 정적 컨텐츠를 빠르고 효율적으로 제공하기 위해 CloudFront를 활용한다.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이러한 CDN에는 주의해야할 점은 무엇일까?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비용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자주 사용하지 않는 것은 구지 CDN에 적재하는 것은 비용만 발생!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적절한 만료 시한 설정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CDN 장애 대처 방안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컨텐츠 무효화 (Invalidation)</a:t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비동기 아키텍처로 어플리케이션 간의 의존성을 줄여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확장성을 높일 수 있다.</a:t>
            </a:r>
            <a:endParaRPr b="1"/>
          </a:p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1731625"/>
            <a:ext cx="85206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복잡한 서비스의 경우 서로의 의존성이 점점 높아지는 경우가 많다. 이렇게 의존성이 높아지면 한 곳의 장애가 전체 장애로 퍼지는 SPOF 와 유사한 장애가 발생할 수도 있기 때문에 </a:t>
            </a:r>
            <a:r>
              <a:rPr b="1" lang="ko" sz="1600">
                <a:solidFill>
                  <a:schemeClr val="accent4"/>
                </a:solidFill>
              </a:rPr>
              <a:t>메시지 큐</a:t>
            </a:r>
            <a:r>
              <a:rPr b="1" lang="ko" sz="1600"/>
              <a:t>를 활용하여 좀 더 안정적인 서비스를 구성할 수 있다.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하지만 비동기 아키텍처의 경우 어떤 점을 주의해야할까?</a:t>
            </a:r>
            <a:endParaRPr b="1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ko"/>
              <a:t>비동기 아키텍처 주의해야할 점</a:t>
            </a:r>
            <a:endParaRPr b="1"/>
          </a:p>
        </p:txBody>
      </p:sp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1731625"/>
            <a:ext cx="85206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복잡한 서비스의 경우 서로의 의존성이 점점 높아지는 경우가 많다. 이렇게 의존성이 높아지면 한 곳의 장애가 전체 장애로 퍼지는 SPOF 와 유사한 장애가 발생할 수도 있기 때문에 </a:t>
            </a:r>
            <a:r>
              <a:rPr b="1" lang="ko" sz="1600">
                <a:solidFill>
                  <a:schemeClr val="accent4"/>
                </a:solidFill>
              </a:rPr>
              <a:t>메시지 큐</a:t>
            </a:r>
            <a:r>
              <a:rPr b="1" lang="ko" sz="1600"/>
              <a:t>를 활용하여 좀 더 안정적인 서비스를 구성할 수 있다.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확장성(Scalability)이란?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시스템의 성장 능력을 설명하며, 사용자 요청이 증가할 때 필요한 컴퓨팅 자원과 서비스를 쉽게 늘리거나 줄일 수 있는 능력을 말한다.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098475" y="3514000"/>
            <a:ext cx="425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</a:rPr>
              <a:t>수직 확장  VS 수평 확장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034550" y="3433450"/>
            <a:ext cx="1467600" cy="73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SPEC UP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flipH="1">
            <a:off x="5992925" y="3433450"/>
            <a:ext cx="1467600" cy="73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ADD UP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68725" y="1979500"/>
            <a:ext cx="544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얼마나 정확하고 빠르게 효율적으로 확장할 수 있으냐? 가 중요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68725" y="2792250"/>
            <a:ext cx="425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확장의 방식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감사합니다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이러한 컴퓨팅 자원과 서비스를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높은 확장성을 가지기 위해 </a:t>
            </a:r>
            <a:r>
              <a:rPr b="1" lang="ko" u="sng"/>
              <a:t>뭘 해야할까요?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0" y="1617300"/>
            <a:ext cx="9144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첫번째, 모듈화된 아키텍처</a:t>
            </a:r>
            <a:endParaRPr b="1"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소프트웨어를 모듈화를 잘하여 각 어플리케이션들이 독립적으로 개발, 테스트, 배포할 수 있도록 하는 것입니다. 이렇게 모듈화를 통해 필요한 부분만 수정할 수 있고 다른 부분에 영향을 미치지 않을 수 있어요.</a:t>
            </a:r>
            <a:endParaRPr b="1" sz="16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0" y="2862950"/>
            <a:ext cx="9144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두번째</a:t>
            </a:r>
            <a:r>
              <a:rPr b="1" lang="ko" sz="1600"/>
              <a:t>, 자동화</a:t>
            </a:r>
            <a:r>
              <a:rPr b="1" lang="ko" sz="1600"/>
              <a:t>된 테스트와 배포</a:t>
            </a:r>
            <a:endParaRPr b="1"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테스트 자동화 및 지속적인 통합/지속적인 배포(CI/CD) 프로세스를 구축하여 변경사항을 안정적으로 테스트하고 배포할 수 있어요.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155200"/>
            <a:ext cx="91440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세번째</a:t>
            </a:r>
            <a:r>
              <a:rPr b="1" lang="ko" sz="1600"/>
              <a:t>, 클라우</a:t>
            </a:r>
            <a:r>
              <a:rPr b="1" lang="ko" sz="1600"/>
              <a:t>드 기술과 컨테이너 기술</a:t>
            </a:r>
            <a:endParaRPr b="1"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AWS, GCP 등 다양한 클라우드 기술을 활용하여 확장성있는 설계를 할 수 있어요. 아마 이러한 확장성이 높기 때문에 스타트업 뿐만아니라 다양한 대기업에서도 클라우드 기술을 적극적으로 도입하려고 하는 것 같아요. 컨테이너 기술 또한 확장하는 하는데 아주 유용하죠. </a:t>
            </a:r>
            <a:endParaRPr b="1" sz="1600"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0" y="1665001"/>
            <a:ext cx="9144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네번째</a:t>
            </a:r>
            <a:r>
              <a:rPr b="1" lang="ko" sz="1600"/>
              <a:t>, 모니터링</a:t>
            </a:r>
            <a:r>
              <a:rPr b="1" lang="ko" sz="1600"/>
              <a:t>과 분석</a:t>
            </a:r>
            <a:endParaRPr b="1"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1장 타이틀에서 알 수 있듯이 규모에 따라 인프라는 변화해야합니다. 따라서 확장성있는 설계를 위해서는 모니터링과 분석은 필수 요소인 것 같아요. (책에도 나온 것처럼!)</a:t>
            </a:r>
            <a:endParaRPr b="1" sz="1600"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0" y="3116101"/>
            <a:ext cx="9144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마지막으로</a:t>
            </a:r>
            <a:r>
              <a:rPr b="1" lang="ko" sz="1600"/>
              <a:t>, 연속적</a:t>
            </a:r>
            <a:r>
              <a:rPr b="1" lang="ko" sz="1600"/>
              <a:t>인 개선과 반복</a:t>
            </a:r>
            <a:endParaRPr b="1"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무엇을 해야하기 전에 일단 해야 무엇을 해야할지 알 수 있죠. 소프트웨어 개발 및 운영 프로세스를 지속적으로 개선하고 반복함으로써 높은 수준의 확장성을 달성할 수 있을거에요.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확장성에 함께 따라오는 탄력성(Elasticity)</a:t>
            </a:r>
            <a:endParaRPr b="1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확장성을 찾아보다보니 탄력성(Elasticity)이라는 단어가 자주 보였는데요. 간단하게 비교하여 알아보겠습니다.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탄력성</a:t>
            </a:r>
            <a:r>
              <a:rPr b="1" lang="ko"/>
              <a:t>(Elasticity)이</a:t>
            </a:r>
            <a:r>
              <a:rPr b="1" lang="ko"/>
              <a:t>란?</a:t>
            </a:r>
            <a:endParaRPr b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rgbClr val="ECECEC"/>
                </a:solidFill>
                <a:highlight>
                  <a:schemeClr val="lt1"/>
                </a:highlight>
              </a:rPr>
              <a:t>시스템이나 소프트웨어가 변화나 부하의 증감에 유연하게 대응할 수 있는 능력을 말한다. 이는 시스템이 변화에 적응하거나 부하가 증가했을 때 추가 리소스를 할당하여 성능을 유지하는 데 사용된다.</a:t>
            </a:r>
            <a:endParaRPr sz="14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ECECEC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확장성(</a:t>
            </a:r>
            <a:r>
              <a:rPr b="1" lang="ko"/>
              <a:t>Scalability)와 </a:t>
            </a:r>
            <a:r>
              <a:rPr b="1" lang="ko"/>
              <a:t>탄력성(Elasticity)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비슷</a:t>
            </a:r>
            <a:r>
              <a:rPr b="1" lang="ko"/>
              <a:t>한거 같은데… 뭐가 다를까?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89475"/>
            <a:ext cx="8520600" cy="3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rgbClr val="ECECEC"/>
                </a:solidFill>
                <a:highlight>
                  <a:schemeClr val="lt1"/>
                </a:highlight>
              </a:rPr>
              <a:t>확장성: 부하로 인한 시스템의 크기 조절에 초점에 초점!</a:t>
            </a:r>
            <a:endParaRPr sz="14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Char char="-"/>
            </a:pPr>
            <a:r>
              <a:rPr lang="ko" sz="1400">
                <a:solidFill>
                  <a:srgbClr val="ECECEC"/>
                </a:solidFill>
                <a:highlight>
                  <a:schemeClr val="lt1"/>
                </a:highlight>
              </a:rPr>
              <a:t>탄력성: 부하로 인한 시스템이 동적으로 변화하는 환경에 대응하는 능력에 초점! (실시간)</a:t>
            </a:r>
            <a:endParaRPr sz="1400">
              <a:solidFill>
                <a:srgbClr val="ECECEC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좀 더 쉽게 이해기 위해 사례들을 보면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17725"/>
            <a:ext cx="85206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Char char="-"/>
            </a:pPr>
            <a:r>
              <a:rPr lang="ko" sz="1400">
                <a:solidFill>
                  <a:srgbClr val="ECECEC"/>
                </a:solidFill>
                <a:highlight>
                  <a:schemeClr val="lt1"/>
                </a:highlight>
              </a:rPr>
              <a:t>확장성이 높은 사례</a:t>
            </a:r>
            <a:endParaRPr sz="14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대규모 데이터베이스 시스템 (예: Google의 Bigtable, Amazon의 DynamoDB)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대규모 데이터베이스 시스템은 막대한 양의 데이터를 처리하고 저장해야 합니다. 이러한 시스템은 데이터를 여러 노드에 분산하여 처리하므로, 데이터베이스의 크기가 증가하면 시스템을 확장하여 새로운 노드를 추가할 수 있습니다.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대규모 웹 애플리케이션 (예: Facebook, Twitter)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대규모 웹 애플리케이션은 많은 사용자 요청을 처리하고 매우 높은 트래픽을 관리해야 합니다. 확장성이 높아야 합니다. 이러한 웹 애플리케이션은 일반적으로 수평적 확장을 사용하여 여러 서버 인스턴스를 추가하여 트래픽을 분산하고 처리합니다.</a:t>
            </a:r>
            <a:endParaRPr sz="1400">
              <a:solidFill>
                <a:srgbClr val="ECECEC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좀 더 쉽게 이해기 위해 사례들을 보면</a:t>
            </a:r>
            <a:endParaRPr b="1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17725"/>
            <a:ext cx="85206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Char char="-"/>
            </a:pPr>
            <a:r>
              <a:rPr lang="ko" sz="1400">
                <a:solidFill>
                  <a:srgbClr val="ECECEC"/>
                </a:solidFill>
                <a:highlight>
                  <a:schemeClr val="lt1"/>
                </a:highlight>
              </a:rPr>
              <a:t>탄력성</a:t>
            </a:r>
            <a:r>
              <a:rPr lang="ko" sz="1400">
                <a:solidFill>
                  <a:srgbClr val="ECECEC"/>
                </a:solidFill>
                <a:highlight>
                  <a:schemeClr val="lt1"/>
                </a:highlight>
              </a:rPr>
              <a:t>이 높은 사례</a:t>
            </a:r>
            <a:endParaRPr sz="14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클라우드 컴퓨팅 플랫폼 (예: AWS, Azure, Google Cloud)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클라우드 컴퓨팅 플랫폼은 탄력성이 높은 전형적인 예입니다. (그래서 AWS에서 Scalable 이 아닌 Elastic이라고 브랜딩함)  사용자는 필요에 따라 서버 인스턴스, 스토리지, 데이터베이스, 그리고 다양한 클라우드 서비스를 신속하게 프로비저닝할 수 있습니다. 이러한 플랫폼에서는 자동 확장 기능을 통해 부하가 증가하면 자동으로 인프라를 확장하여 추가 요청을 처리할 수 있습니다.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인터넷 스트리밍 서비스 (예: Netflix, YouTube):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인터넷 스트리밍 서비스는 많은 동시 사용자와 다양한 컨텐츠에 대한 요청을 처리해야 합니다. 이러한 서비스는 탄력성이 높아야 합니다. 사용자 수에 따라 동적으로 확장하여 서버 및 네트워크 리소스를 할당합니다. 또한 캐싱 및 콘텐츠 전달 네트워크(CDN)와 같은 기술을 사용하여 사용자에게 최적의 성능을 제공합니다.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