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6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7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4.xml" ContentType="application/vnd.openxmlformats-officedocument.themeOverride+xml"/>
  <Override PartName="/ppt/notesSlides/notesSlide8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9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5.xml" ContentType="application/vnd.openxmlformats-officedocument.themeOverride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6.xml" ContentType="application/vnd.openxmlformats-officedocument.themeOverr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7.xml" ContentType="application/vnd.openxmlformats-officedocument.themeOverr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heme/themeOverride8.xml" ContentType="application/vnd.openxmlformats-officedocument.themeOverride+xml"/>
  <Override PartName="/ppt/notesSlides/notesSlide12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heme/themeOverride9.xml" ContentType="application/vnd.openxmlformats-officedocument.themeOverride+xml"/>
  <Override PartName="/ppt/notesSlides/notesSlide13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heme/themeOverride10.xml" ContentType="application/vnd.openxmlformats-officedocument.themeOverr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heme/themeOverride11.xml" ContentType="application/vnd.openxmlformats-officedocument.themeOverr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heme/themeOverride12.xml" ContentType="application/vnd.openxmlformats-officedocument.themeOverride+xml"/>
  <Override PartName="/ppt/notesSlides/notesSlide14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heme/themeOverride1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65" r:id="rId3"/>
    <p:sldId id="264" r:id="rId4"/>
    <p:sldId id="257" r:id="rId5"/>
    <p:sldId id="258" r:id="rId6"/>
    <p:sldId id="263" r:id="rId7"/>
    <p:sldId id="267" r:id="rId8"/>
    <p:sldId id="259" r:id="rId9"/>
    <p:sldId id="262" r:id="rId10"/>
    <p:sldId id="268" r:id="rId11"/>
    <p:sldId id="266" r:id="rId12"/>
    <p:sldId id="270" r:id="rId13"/>
    <p:sldId id="271" r:id="rId14"/>
    <p:sldId id="272" r:id="rId15"/>
    <p:sldId id="273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BF69"/>
    <a:srgbClr val="FF5BA2"/>
    <a:srgbClr val="FF4B88"/>
    <a:srgbClr val="FF8501"/>
    <a:srgbClr val="D6A500"/>
    <a:srgbClr val="7F7F7F"/>
    <a:srgbClr val="7C7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216"/>
    <p:restoredTop sz="96281"/>
  </p:normalViewPr>
  <p:slideViewPr>
    <p:cSldViewPr snapToGrid="0">
      <p:cViewPr varScale="1">
        <p:scale>
          <a:sx n="136" d="100"/>
          <a:sy n="136" d="100"/>
        </p:scale>
        <p:origin x="200" y="7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file:////Users/lena/Desktop/Lena-NURA-24/Lena%20NURA%20'24%20Data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oleObject" Target="file:////Users/lena/Desktop/Lena-NURA-24/Lena%20NURA%20'24%20Data.xlsx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oleObject" Target="file:////Users/lena/Desktop/Lena-NURA-24/Lena%20NURA%20'24%20Data.xlsx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oleObject" Target="file:////Users/lena/Desktop/Lena-NURA-24/Lena%20NURA%20'24%20Data.xlsx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oleObject" Target="file:////Users/lena/Desktop/Lena-NURA-24/Lena%20NURA%20'24%20Data.xlsx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oleObject" Target="file:////Users/lena/Desktop/Lena-NURA-24/Lena%20NURA%20'24%20Data.xlsx" TargetMode="Externa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oleObject" Target="file:////Users/lena/Desktop/Lena-NURA-24/Lena%20NURA%20'24%20Data.xlsx" TargetMode="Externa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8.xml"/><Relationship Id="rId1" Type="http://schemas.microsoft.com/office/2011/relationships/chartStyle" Target="style18.xml"/><Relationship Id="rId4" Type="http://schemas.openxmlformats.org/officeDocument/2006/relationships/oleObject" Target="file:////Users/lena/Desktop/Lena-NURA-24/Lena%20NURA%20'24%20Data.xlsx" TargetMode="Externa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19.xml"/><Relationship Id="rId1" Type="http://schemas.microsoft.com/office/2011/relationships/chartStyle" Target="style19.xml"/><Relationship Id="rId4" Type="http://schemas.openxmlformats.org/officeDocument/2006/relationships/oleObject" Target="file:////Users/lena/Desktop/Lena-NURA-24/Lena%20NURA%20'24%20Data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/Users/lena/Desktop/Lena-NURA-24/Lena%20NURA%20'24%20Data.xlsx" TargetMode="Externa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20.xml"/><Relationship Id="rId1" Type="http://schemas.microsoft.com/office/2011/relationships/chartStyle" Target="style20.xml"/><Relationship Id="rId4" Type="http://schemas.openxmlformats.org/officeDocument/2006/relationships/oleObject" Target="file:////Users/lena/Desktop/Lena-NURA-24/Lena%20NURA%20'24%20Data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/Users/lena/Desktop/Lena-NURA-24/Lena%20NURA%20'24%20Data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lena/Desktop/Lena-NURA-24/Lena%20NURA%20'24%20Data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file:////Users/lena/Desktop/Lena-NURA-24/Lena%20NURA%20'24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Match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('All Data'!$B$46,'All Data'!$M$46)</c:f>
                <c:numCache>
                  <c:formatCode>General</c:formatCode>
                  <c:ptCount val="2"/>
                  <c:pt idx="0">
                    <c:v>4.1972451701757944E-2</c:v>
                  </c:pt>
                  <c:pt idx="1">
                    <c:v>3.4919274519243038E-2</c:v>
                  </c:pt>
                </c:numCache>
              </c:numRef>
            </c:plus>
            <c:minus>
              <c:numRef>
                <c:f>('All Data'!$B$46,'All Data'!$M$46)</c:f>
                <c:numCache>
                  <c:formatCode>General</c:formatCode>
                  <c:ptCount val="2"/>
                  <c:pt idx="0">
                    <c:v>4.1972451701757944E-2</c:v>
                  </c:pt>
                  <c:pt idx="1">
                    <c:v>3.4919274519243038E-2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('All Data'!$B$44,'All Data'!$M$44)</c:f>
              <c:numCache>
                <c:formatCode>General</c:formatCode>
                <c:ptCount val="2"/>
                <c:pt idx="0">
                  <c:v>0.78358361111111108</c:v>
                </c:pt>
                <c:pt idx="1">
                  <c:v>0.82940166666666659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5D-B94C-8131-DF36C43411DE}"/>
            </c:ext>
          </c:extLst>
        </c:ser>
        <c:ser>
          <c:idx val="0"/>
          <c:order val="1"/>
          <c:tx>
            <c:v>Mismatch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('All Data'!$C$46,'All Data'!$N$46)</c:f>
                <c:numCache>
                  <c:formatCode>General</c:formatCode>
                  <c:ptCount val="2"/>
                  <c:pt idx="0">
                    <c:v>3.0283687648108869E-2</c:v>
                  </c:pt>
                  <c:pt idx="1">
                    <c:v>3.1824540184233981E-2</c:v>
                  </c:pt>
                </c:numCache>
              </c:numRef>
            </c:plus>
            <c:minus>
              <c:numRef>
                <c:f>('All Data'!$C$46,'All Data'!$N$46)</c:f>
                <c:numCache>
                  <c:formatCode>General</c:formatCode>
                  <c:ptCount val="2"/>
                  <c:pt idx="0">
                    <c:v>3.0283687648108869E-2</c:v>
                  </c:pt>
                  <c:pt idx="1">
                    <c:v>3.1824540184233981E-2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('All Data'!$C$44,'All Data'!$N$44)</c:f>
              <c:numCache>
                <c:formatCode>General</c:formatCode>
                <c:ptCount val="2"/>
                <c:pt idx="0">
                  <c:v>0.80966388888888896</c:v>
                </c:pt>
                <c:pt idx="1">
                  <c:v>0.77224416666666673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5D-B94C-8131-DF36C43411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1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Proportion Correct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1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mTBI</c:v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Control'!$K$19,'mTBI vs Control'!$V$19)</c:f>
                <c:numCache>
                  <c:formatCode>General</c:formatCode>
                  <c:ptCount val="2"/>
                  <c:pt idx="0">
                    <c:v>6.85925549145961</c:v>
                  </c:pt>
                  <c:pt idx="1">
                    <c:v>3.7174711694806555</c:v>
                  </c:pt>
                </c:numCache>
              </c:numRef>
            </c:plus>
            <c:minus>
              <c:numRef>
                <c:f>('mTBI vs Control'!$K$19,'mTBI vs Control'!$V$19)</c:f>
                <c:numCache>
                  <c:formatCode>General</c:formatCode>
                  <c:ptCount val="2"/>
                  <c:pt idx="0">
                    <c:v>6.85925549145961</c:v>
                  </c:pt>
                  <c:pt idx="1">
                    <c:v>3.7174711694806555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Intermix</c:v>
              </c:pt>
            </c:strLit>
          </c:cat>
          <c:val>
            <c:numRef>
              <c:f>('mTBI vs Control'!$K$17,'mTBI vs Control'!$V$17)</c:f>
              <c:numCache>
                <c:formatCode>General</c:formatCode>
                <c:ptCount val="2"/>
                <c:pt idx="0">
                  <c:v>30.277145454545451</c:v>
                </c:pt>
                <c:pt idx="1">
                  <c:v>48.052336363636364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A0-C844-92CD-3553FA0E72C1}"/>
            </c:ext>
          </c:extLst>
        </c:ser>
        <c:ser>
          <c:idx val="0"/>
          <c:order val="1"/>
          <c:tx>
            <c:v>Control</c:v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Control'!$K$54,'mTBI vs Control'!$V$54)</c:f>
                <c:numCache>
                  <c:formatCode>General</c:formatCode>
                  <c:ptCount val="2"/>
                  <c:pt idx="0">
                    <c:v>2.9037987422403018</c:v>
                  </c:pt>
                  <c:pt idx="1">
                    <c:v>2.8646899661620799</c:v>
                  </c:pt>
                </c:numCache>
              </c:numRef>
            </c:plus>
            <c:minus>
              <c:numRef>
                <c:f>('mTBI vs Control'!$K$54,'mTBI vs Control'!$V$54)</c:f>
                <c:numCache>
                  <c:formatCode>General</c:formatCode>
                  <c:ptCount val="2"/>
                  <c:pt idx="0">
                    <c:v>2.9037987422403018</c:v>
                  </c:pt>
                  <c:pt idx="1">
                    <c:v>2.8646899661620799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Intermix</c:v>
              </c:pt>
            </c:strLit>
          </c:cat>
          <c:val>
            <c:numRef>
              <c:f>('mTBI vs Control'!$K$52,'mTBI vs Control'!$V$52)</c:f>
              <c:numCache>
                <c:formatCode>General</c:formatCode>
                <c:ptCount val="2"/>
                <c:pt idx="0">
                  <c:v>26.565427999999997</c:v>
                </c:pt>
                <c:pt idx="1">
                  <c:v>44.207352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9A0-C844-92CD-3553FA0E72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8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aseline="0">
                    <a:solidFill>
                      <a:schemeClr val="tx1"/>
                    </a:solidFill>
                  </a:rPr>
                  <a:t> Degree Error</a:t>
                </a:r>
                <a:endParaRPr lang="en-US" sz="16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20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Block</c:v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'Performance Over Time'!$B$46:$E$46</c:f>
                <c:numCache>
                  <c:formatCode>General</c:formatCode>
                  <c:ptCount val="4"/>
                  <c:pt idx="0">
                    <c:v>3.3537182067009605</c:v>
                  </c:pt>
                  <c:pt idx="1">
                    <c:v>3.2686612113301212</c:v>
                  </c:pt>
                  <c:pt idx="2">
                    <c:v>4.5521428494624763</c:v>
                  </c:pt>
                  <c:pt idx="3">
                    <c:v>3.2121815614462736</c:v>
                  </c:pt>
                </c:numCache>
              </c:numRef>
            </c:plus>
            <c:minus>
              <c:numRef>
                <c:f>'Performance Over Time'!$B$46:$E$46</c:f>
                <c:numCache>
                  <c:formatCode>General</c:formatCode>
                  <c:ptCount val="4"/>
                  <c:pt idx="0">
                    <c:v>3.3537182067009605</c:v>
                  </c:pt>
                  <c:pt idx="1">
                    <c:v>3.2686612113301212</c:v>
                  </c:pt>
                  <c:pt idx="2">
                    <c:v>4.5521428494624763</c:v>
                  </c:pt>
                  <c:pt idx="3">
                    <c:v>3.2121815614462736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4"/>
              <c:pt idx="0">
                <c:v>1-25</c:v>
              </c:pt>
              <c:pt idx="1">
                <c:v> 26-50</c:v>
              </c:pt>
              <c:pt idx="2">
                <c:v>51-75</c:v>
              </c:pt>
              <c:pt idx="3">
                <c:v>76-100</c:v>
              </c:pt>
            </c:strLit>
          </c:cat>
          <c:val>
            <c:numRef>
              <c:f>'Performance Over Time'!$B$44:$E$44</c:f>
              <c:numCache>
                <c:formatCode>General</c:formatCode>
                <c:ptCount val="4"/>
                <c:pt idx="0">
                  <c:v>26.589907407407402</c:v>
                </c:pt>
                <c:pt idx="1">
                  <c:v>25.992928743961354</c:v>
                </c:pt>
                <c:pt idx="2">
                  <c:v>29.407830112721413</c:v>
                </c:pt>
                <c:pt idx="3">
                  <c:v>28.780395962732914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EA-FC45-AA4B-7442F61C482E}"/>
            </c:ext>
          </c:extLst>
        </c:ser>
        <c:ser>
          <c:idx val="0"/>
          <c:order val="1"/>
          <c:tx>
            <c:v>Intermix</c:v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'Performance Over Time'!$F$46:$I$46</c:f>
                <c:numCache>
                  <c:formatCode>General</c:formatCode>
                  <c:ptCount val="4"/>
                  <c:pt idx="0">
                    <c:v>3.5928950892214782</c:v>
                  </c:pt>
                  <c:pt idx="1">
                    <c:v>3.4480658631805889</c:v>
                  </c:pt>
                  <c:pt idx="2">
                    <c:v>3.3694442638088695</c:v>
                  </c:pt>
                  <c:pt idx="3">
                    <c:v>3.1794915216494046</c:v>
                  </c:pt>
                </c:numCache>
              </c:numRef>
            </c:plus>
            <c:minus>
              <c:numRef>
                <c:f>'Performance Over Time'!$F$46:$I$46</c:f>
                <c:numCache>
                  <c:formatCode>General</c:formatCode>
                  <c:ptCount val="4"/>
                  <c:pt idx="0">
                    <c:v>3.5928950892214782</c:v>
                  </c:pt>
                  <c:pt idx="1">
                    <c:v>3.4480658631805889</c:v>
                  </c:pt>
                  <c:pt idx="2">
                    <c:v>3.3694442638088695</c:v>
                  </c:pt>
                  <c:pt idx="3">
                    <c:v>3.1794915216494046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4"/>
              <c:pt idx="0">
                <c:v>1-25</c:v>
              </c:pt>
              <c:pt idx="1">
                <c:v> 26-50</c:v>
              </c:pt>
              <c:pt idx="2">
                <c:v>51-75</c:v>
              </c:pt>
              <c:pt idx="3">
                <c:v>76-100</c:v>
              </c:pt>
            </c:strLit>
          </c:cat>
          <c:val>
            <c:numRef>
              <c:f>'Performance Over Time'!$F$44:$I$44</c:f>
              <c:numCache>
                <c:formatCode>General</c:formatCode>
                <c:ptCount val="4"/>
                <c:pt idx="0">
                  <c:v>47.355740740740742</c:v>
                </c:pt>
                <c:pt idx="1">
                  <c:v>42.470138888888897</c:v>
                </c:pt>
                <c:pt idx="2">
                  <c:v>45.599629263651011</c:v>
                </c:pt>
                <c:pt idx="3">
                  <c:v>46.026910591421462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EA-FC45-AA4B-7442F61C48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Block</a:t>
                </a:r>
                <a:r>
                  <a:rPr lang="en-US" sz="1600" baseline="0">
                    <a:solidFill>
                      <a:schemeClr val="tx1"/>
                    </a:solidFill>
                  </a:rPr>
                  <a:t> of Trials</a:t>
                </a:r>
                <a:endParaRPr lang="en-US" sz="16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8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Degree 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20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Control'!$AG$19,'mTBI vs Control'!$AG$54)</c:f>
                <c:numCache>
                  <c:formatCode>General</c:formatCode>
                  <c:ptCount val="2"/>
                  <c:pt idx="0">
                    <c:v>2.4129874966116476</c:v>
                  </c:pt>
                  <c:pt idx="1">
                    <c:v>1.2627198849478747</c:v>
                  </c:pt>
                </c:numCache>
              </c:numRef>
            </c:plus>
            <c:minus>
              <c:numRef>
                <c:f>('mTBI vs Control'!$AG$19,'mTBI vs Control'!$AG$54)</c:f>
                <c:numCache>
                  <c:formatCode>General</c:formatCode>
                  <c:ptCount val="2"/>
                  <c:pt idx="0">
                    <c:v>2.4129874966116476</c:v>
                  </c:pt>
                  <c:pt idx="1">
                    <c:v>1.2627198849478747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mTBI</c:v>
              </c:pt>
              <c:pt idx="1">
                <c:v>Control</c:v>
              </c:pt>
            </c:strLit>
          </c:cat>
          <c:val>
            <c:numRef>
              <c:f>('mTBI vs Control'!$AG$17,'mTBI vs Control'!$AG$52)</c:f>
              <c:numCache>
                <c:formatCode>General</c:formatCode>
                <c:ptCount val="2"/>
                <c:pt idx="0">
                  <c:v>15.454545454545455</c:v>
                </c:pt>
                <c:pt idx="1">
                  <c:v>16.28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38-7C47-AEE5-DEC5F9720B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Group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32"/>
          <c:min val="8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0" i="0" u="none" strike="noStrike" kern="1200" baseline="0" dirty="0">
                    <a:solidFill>
                      <a:schemeClr val="tx1"/>
                    </a:solidFill>
                    <a:latin typeface="+mn-lt"/>
                    <a:cs typeface="Calibri Light" panose="020F0302020204030204" pitchFamily="34" charset="0"/>
                  </a:rPr>
                  <a:t>BIS</a:t>
                </a:r>
                <a:r>
                  <a:rPr lang="en-US" sz="1600" b="0" i="0" u="none" strike="noStrike" kern="1200" baseline="0" dirty="0">
                    <a:solidFill>
                      <a:sysClr val="windowText" lastClr="000000"/>
                    </a:solidFill>
                    <a:latin typeface="+mn-lt"/>
                  </a:rPr>
                  <a:t> – </a:t>
                </a:r>
                <a:r>
                  <a:rPr lang="en-US" sz="1600" b="0" i="0" u="none" strike="noStrike" kern="1200" baseline="0" dirty="0">
                    <a:solidFill>
                      <a:schemeClr val="tx1"/>
                    </a:solidFill>
                    <a:latin typeface="+mn-lt"/>
                    <a:cs typeface="Calibri Light" panose="020F0302020204030204" pitchFamily="34" charset="0"/>
                  </a:rPr>
                  <a:t>Brief Score </a:t>
                </a:r>
                <a:endParaRPr lang="en-US" sz="1600">
                  <a:solidFill>
                    <a:schemeClr val="tx1"/>
                  </a:solidFill>
                  <a:latin typeface="+mn-lt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4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Block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Data'!$AG$2:$AG$43</c:f>
              <c:numCache>
                <c:formatCode>General</c:formatCode>
                <c:ptCount val="42"/>
                <c:pt idx="0">
                  <c:v>16</c:v>
                </c:pt>
                <c:pt idx="1">
                  <c:v>21</c:v>
                </c:pt>
                <c:pt idx="2">
                  <c:v>22</c:v>
                </c:pt>
                <c:pt idx="3">
                  <c:v>21</c:v>
                </c:pt>
                <c:pt idx="4">
                  <c:v>16</c:v>
                </c:pt>
                <c:pt idx="5">
                  <c:v>14</c:v>
                </c:pt>
                <c:pt idx="6">
                  <c:v>18</c:v>
                </c:pt>
                <c:pt idx="7">
                  <c:v>10</c:v>
                </c:pt>
                <c:pt idx="8">
                  <c:v>19</c:v>
                </c:pt>
                <c:pt idx="9">
                  <c:v>15</c:v>
                </c:pt>
                <c:pt idx="10">
                  <c:v>12</c:v>
                </c:pt>
                <c:pt idx="11">
                  <c:v>17</c:v>
                </c:pt>
                <c:pt idx="12">
                  <c:v>14</c:v>
                </c:pt>
                <c:pt idx="13">
                  <c:v>15</c:v>
                </c:pt>
                <c:pt idx="14">
                  <c:v>14</c:v>
                </c:pt>
                <c:pt idx="15">
                  <c:v>14</c:v>
                </c:pt>
                <c:pt idx="16">
                  <c:v>12</c:v>
                </c:pt>
                <c:pt idx="17">
                  <c:v>13</c:v>
                </c:pt>
                <c:pt idx="18">
                  <c:v>16</c:v>
                </c:pt>
                <c:pt idx="19">
                  <c:v>17</c:v>
                </c:pt>
                <c:pt idx="20">
                  <c:v>17</c:v>
                </c:pt>
                <c:pt idx="21">
                  <c:v>21</c:v>
                </c:pt>
                <c:pt idx="22">
                  <c:v>17</c:v>
                </c:pt>
                <c:pt idx="23">
                  <c:v>21</c:v>
                </c:pt>
                <c:pt idx="24">
                  <c:v>14</c:v>
                </c:pt>
                <c:pt idx="25">
                  <c:v>18</c:v>
                </c:pt>
                <c:pt idx="26">
                  <c:v>17</c:v>
                </c:pt>
                <c:pt idx="27">
                  <c:v>14</c:v>
                </c:pt>
                <c:pt idx="28">
                  <c:v>22</c:v>
                </c:pt>
                <c:pt idx="29">
                  <c:v>9</c:v>
                </c:pt>
                <c:pt idx="30">
                  <c:v>13</c:v>
                </c:pt>
                <c:pt idx="31">
                  <c:v>16</c:v>
                </c:pt>
                <c:pt idx="32">
                  <c:v>20</c:v>
                </c:pt>
                <c:pt idx="33">
                  <c:v>11</c:v>
                </c:pt>
                <c:pt idx="34">
                  <c:v>12</c:v>
                </c:pt>
                <c:pt idx="35">
                  <c:v>19</c:v>
                </c:pt>
              </c:numCache>
            </c:numRef>
          </c:xVal>
          <c:yVal>
            <c:numRef>
              <c:f>'All Data'!$D$2:$D$43</c:f>
              <c:numCache>
                <c:formatCode>General</c:formatCode>
                <c:ptCount val="42"/>
                <c:pt idx="0">
                  <c:v>0.84</c:v>
                </c:pt>
                <c:pt idx="1">
                  <c:v>0.7</c:v>
                </c:pt>
                <c:pt idx="2">
                  <c:v>0.78788000000000002</c:v>
                </c:pt>
                <c:pt idx="3">
                  <c:v>0.76</c:v>
                </c:pt>
                <c:pt idx="4">
                  <c:v>0.87</c:v>
                </c:pt>
                <c:pt idx="5">
                  <c:v>0.74</c:v>
                </c:pt>
                <c:pt idx="6">
                  <c:v>0.72448999999999997</c:v>
                </c:pt>
                <c:pt idx="7">
                  <c:v>0.80808000000000002</c:v>
                </c:pt>
                <c:pt idx="8">
                  <c:v>0.93</c:v>
                </c:pt>
                <c:pt idx="9">
                  <c:v>0.77</c:v>
                </c:pt>
                <c:pt idx="10">
                  <c:v>0.79591999999999996</c:v>
                </c:pt>
                <c:pt idx="11">
                  <c:v>0.78</c:v>
                </c:pt>
                <c:pt idx="12">
                  <c:v>0.72972999999999999</c:v>
                </c:pt>
                <c:pt idx="13">
                  <c:v>0.74226999999999999</c:v>
                </c:pt>
                <c:pt idx="14">
                  <c:v>0.81</c:v>
                </c:pt>
                <c:pt idx="15">
                  <c:v>0.84</c:v>
                </c:pt>
                <c:pt idx="16">
                  <c:v>0.73468999999999995</c:v>
                </c:pt>
                <c:pt idx="17">
                  <c:v>0.92</c:v>
                </c:pt>
                <c:pt idx="18">
                  <c:v>0.76</c:v>
                </c:pt>
                <c:pt idx="19">
                  <c:v>0.76</c:v>
                </c:pt>
                <c:pt idx="20">
                  <c:v>0.80611999999999995</c:v>
                </c:pt>
                <c:pt idx="21">
                  <c:v>0.77778000000000003</c:v>
                </c:pt>
                <c:pt idx="22">
                  <c:v>0.84848000000000001</c:v>
                </c:pt>
                <c:pt idx="23">
                  <c:v>0.85</c:v>
                </c:pt>
                <c:pt idx="24">
                  <c:v>0.78788000000000002</c:v>
                </c:pt>
                <c:pt idx="25">
                  <c:v>0.89898999999999996</c:v>
                </c:pt>
                <c:pt idx="26">
                  <c:v>0.79</c:v>
                </c:pt>
                <c:pt idx="27">
                  <c:v>0.69696999999999998</c:v>
                </c:pt>
                <c:pt idx="28">
                  <c:v>0.9</c:v>
                </c:pt>
                <c:pt idx="29">
                  <c:v>0.84</c:v>
                </c:pt>
                <c:pt idx="30">
                  <c:v>0.73736999999999997</c:v>
                </c:pt>
                <c:pt idx="31">
                  <c:v>0.84</c:v>
                </c:pt>
                <c:pt idx="32">
                  <c:v>0.78</c:v>
                </c:pt>
                <c:pt idx="33">
                  <c:v>0.73736999999999997</c:v>
                </c:pt>
                <c:pt idx="34">
                  <c:v>0.82</c:v>
                </c:pt>
                <c:pt idx="35">
                  <c:v>0.7732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BD8-094F-9C31-8303C67944EE}"/>
            </c:ext>
          </c:extLst>
        </c:ser>
        <c:ser>
          <c:idx val="1"/>
          <c:order val="1"/>
          <c:tx>
            <c:v>Intermix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Data'!$AG$2:$AG$43</c:f>
              <c:numCache>
                <c:formatCode>General</c:formatCode>
                <c:ptCount val="42"/>
                <c:pt idx="0">
                  <c:v>16</c:v>
                </c:pt>
                <c:pt idx="1">
                  <c:v>21</c:v>
                </c:pt>
                <c:pt idx="2">
                  <c:v>22</c:v>
                </c:pt>
                <c:pt idx="3">
                  <c:v>21</c:v>
                </c:pt>
                <c:pt idx="4">
                  <c:v>16</c:v>
                </c:pt>
                <c:pt idx="5">
                  <c:v>14</c:v>
                </c:pt>
                <c:pt idx="6">
                  <c:v>18</c:v>
                </c:pt>
                <c:pt idx="7">
                  <c:v>10</c:v>
                </c:pt>
                <c:pt idx="8">
                  <c:v>19</c:v>
                </c:pt>
                <c:pt idx="9">
                  <c:v>15</c:v>
                </c:pt>
                <c:pt idx="10">
                  <c:v>12</c:v>
                </c:pt>
                <c:pt idx="11">
                  <c:v>17</c:v>
                </c:pt>
                <c:pt idx="12">
                  <c:v>14</c:v>
                </c:pt>
                <c:pt idx="13">
                  <c:v>15</c:v>
                </c:pt>
                <c:pt idx="14">
                  <c:v>14</c:v>
                </c:pt>
                <c:pt idx="15">
                  <c:v>14</c:v>
                </c:pt>
                <c:pt idx="16">
                  <c:v>12</c:v>
                </c:pt>
                <c:pt idx="17">
                  <c:v>13</c:v>
                </c:pt>
                <c:pt idx="18">
                  <c:v>16</c:v>
                </c:pt>
                <c:pt idx="19">
                  <c:v>17</c:v>
                </c:pt>
                <c:pt idx="20">
                  <c:v>17</c:v>
                </c:pt>
                <c:pt idx="21">
                  <c:v>21</c:v>
                </c:pt>
                <c:pt idx="22">
                  <c:v>17</c:v>
                </c:pt>
                <c:pt idx="23">
                  <c:v>21</c:v>
                </c:pt>
                <c:pt idx="24">
                  <c:v>14</c:v>
                </c:pt>
                <c:pt idx="25">
                  <c:v>18</c:v>
                </c:pt>
                <c:pt idx="26">
                  <c:v>17</c:v>
                </c:pt>
                <c:pt idx="27">
                  <c:v>14</c:v>
                </c:pt>
                <c:pt idx="28">
                  <c:v>22</c:v>
                </c:pt>
                <c:pt idx="29">
                  <c:v>9</c:v>
                </c:pt>
                <c:pt idx="30">
                  <c:v>13</c:v>
                </c:pt>
                <c:pt idx="31">
                  <c:v>16</c:v>
                </c:pt>
                <c:pt idx="32">
                  <c:v>20</c:v>
                </c:pt>
                <c:pt idx="33">
                  <c:v>11</c:v>
                </c:pt>
                <c:pt idx="34">
                  <c:v>12</c:v>
                </c:pt>
                <c:pt idx="35">
                  <c:v>19</c:v>
                </c:pt>
              </c:numCache>
            </c:numRef>
          </c:xVal>
          <c:yVal>
            <c:numRef>
              <c:f>'All Data'!$O$2:$O$43</c:f>
              <c:numCache>
                <c:formatCode>General</c:formatCode>
                <c:ptCount val="42"/>
                <c:pt idx="0">
                  <c:v>0.84536</c:v>
                </c:pt>
                <c:pt idx="1">
                  <c:v>0.77551000000000003</c:v>
                </c:pt>
                <c:pt idx="2">
                  <c:v>0.78</c:v>
                </c:pt>
                <c:pt idx="3">
                  <c:v>0.80645</c:v>
                </c:pt>
                <c:pt idx="4">
                  <c:v>0.91</c:v>
                </c:pt>
                <c:pt idx="5">
                  <c:v>0.74</c:v>
                </c:pt>
                <c:pt idx="6">
                  <c:v>0.75</c:v>
                </c:pt>
                <c:pt idx="7">
                  <c:v>0.83838000000000001</c:v>
                </c:pt>
                <c:pt idx="8">
                  <c:v>0.85</c:v>
                </c:pt>
                <c:pt idx="9">
                  <c:v>0.75</c:v>
                </c:pt>
                <c:pt idx="10">
                  <c:v>0.84848000000000001</c:v>
                </c:pt>
                <c:pt idx="11">
                  <c:v>0.83</c:v>
                </c:pt>
                <c:pt idx="12">
                  <c:v>0.74</c:v>
                </c:pt>
                <c:pt idx="13">
                  <c:v>0.76</c:v>
                </c:pt>
                <c:pt idx="14">
                  <c:v>0.85</c:v>
                </c:pt>
                <c:pt idx="15">
                  <c:v>0.80808000000000002</c:v>
                </c:pt>
                <c:pt idx="16">
                  <c:v>0.8125</c:v>
                </c:pt>
                <c:pt idx="17">
                  <c:v>0.91</c:v>
                </c:pt>
                <c:pt idx="18">
                  <c:v>0.74490000000000001</c:v>
                </c:pt>
                <c:pt idx="19">
                  <c:v>0.68686999999999998</c:v>
                </c:pt>
                <c:pt idx="20">
                  <c:v>0.75758000000000003</c:v>
                </c:pt>
                <c:pt idx="21">
                  <c:v>0.81442999999999999</c:v>
                </c:pt>
                <c:pt idx="22">
                  <c:v>0.83</c:v>
                </c:pt>
                <c:pt idx="23">
                  <c:v>0.88</c:v>
                </c:pt>
                <c:pt idx="24">
                  <c:v>0.76768000000000003</c:v>
                </c:pt>
                <c:pt idx="25">
                  <c:v>0.85858999999999996</c:v>
                </c:pt>
                <c:pt idx="26">
                  <c:v>0.75788999999999995</c:v>
                </c:pt>
                <c:pt idx="27">
                  <c:v>0.84043000000000001</c:v>
                </c:pt>
                <c:pt idx="28">
                  <c:v>0.78788000000000002</c:v>
                </c:pt>
                <c:pt idx="29">
                  <c:v>0.81818000000000002</c:v>
                </c:pt>
                <c:pt idx="30">
                  <c:v>0.83838000000000001</c:v>
                </c:pt>
                <c:pt idx="31">
                  <c:v>0.89795999999999998</c:v>
                </c:pt>
                <c:pt idx="32">
                  <c:v>0.72</c:v>
                </c:pt>
                <c:pt idx="33">
                  <c:v>0.62104999999999999</c:v>
                </c:pt>
                <c:pt idx="34">
                  <c:v>0.84694000000000003</c:v>
                </c:pt>
                <c:pt idx="35">
                  <c:v>0.76041999999999998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BD8-094F-9C31-8303C67944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346096"/>
        <c:axId val="1787853760"/>
      </c:scatterChart>
      <c:valAx>
        <c:axId val="1651346096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BIS-Brief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853760"/>
        <c:crosses val="autoZero"/>
        <c:crossBetween val="midCat"/>
        <c:majorUnit val="4"/>
      </c:valAx>
      <c:valAx>
        <c:axId val="1787853760"/>
        <c:scaling>
          <c:orientation val="minMax"/>
          <c:max val="1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Proportion Correct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46096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Block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Data'!$AG$2:$AG$43</c:f>
              <c:numCache>
                <c:formatCode>General</c:formatCode>
                <c:ptCount val="42"/>
                <c:pt idx="0">
                  <c:v>16</c:v>
                </c:pt>
                <c:pt idx="1">
                  <c:v>21</c:v>
                </c:pt>
                <c:pt idx="2">
                  <c:v>22</c:v>
                </c:pt>
                <c:pt idx="3">
                  <c:v>21</c:v>
                </c:pt>
                <c:pt idx="4">
                  <c:v>16</c:v>
                </c:pt>
                <c:pt idx="5">
                  <c:v>14</c:v>
                </c:pt>
                <c:pt idx="6">
                  <c:v>18</c:v>
                </c:pt>
                <c:pt idx="7">
                  <c:v>10</c:v>
                </c:pt>
                <c:pt idx="8">
                  <c:v>19</c:v>
                </c:pt>
                <c:pt idx="9">
                  <c:v>15</c:v>
                </c:pt>
                <c:pt idx="10">
                  <c:v>12</c:v>
                </c:pt>
                <c:pt idx="11">
                  <c:v>17</c:v>
                </c:pt>
                <c:pt idx="12">
                  <c:v>14</c:v>
                </c:pt>
                <c:pt idx="13">
                  <c:v>15</c:v>
                </c:pt>
                <c:pt idx="14">
                  <c:v>14</c:v>
                </c:pt>
                <c:pt idx="15">
                  <c:v>14</c:v>
                </c:pt>
                <c:pt idx="16">
                  <c:v>12</c:v>
                </c:pt>
                <c:pt idx="17">
                  <c:v>13</c:v>
                </c:pt>
                <c:pt idx="18">
                  <c:v>16</c:v>
                </c:pt>
                <c:pt idx="19">
                  <c:v>17</c:v>
                </c:pt>
                <c:pt idx="20">
                  <c:v>17</c:v>
                </c:pt>
                <c:pt idx="21">
                  <c:v>21</c:v>
                </c:pt>
                <c:pt idx="22">
                  <c:v>17</c:v>
                </c:pt>
                <c:pt idx="23">
                  <c:v>21</c:v>
                </c:pt>
                <c:pt idx="24">
                  <c:v>14</c:v>
                </c:pt>
                <c:pt idx="25">
                  <c:v>18</c:v>
                </c:pt>
                <c:pt idx="26">
                  <c:v>17</c:v>
                </c:pt>
                <c:pt idx="27">
                  <c:v>14</c:v>
                </c:pt>
                <c:pt idx="28">
                  <c:v>22</c:v>
                </c:pt>
                <c:pt idx="29">
                  <c:v>9</c:v>
                </c:pt>
                <c:pt idx="30">
                  <c:v>13</c:v>
                </c:pt>
                <c:pt idx="31">
                  <c:v>16</c:v>
                </c:pt>
                <c:pt idx="32">
                  <c:v>20</c:v>
                </c:pt>
                <c:pt idx="33">
                  <c:v>11</c:v>
                </c:pt>
                <c:pt idx="34">
                  <c:v>12</c:v>
                </c:pt>
                <c:pt idx="35">
                  <c:v>19</c:v>
                </c:pt>
              </c:numCache>
            </c:numRef>
          </c:xVal>
          <c:yVal>
            <c:numRef>
              <c:f>'All Data'!$Z$2:$Z$43</c:f>
              <c:numCache>
                <c:formatCode>General</c:formatCode>
                <c:ptCount val="42"/>
                <c:pt idx="0">
                  <c:v>2.04</c:v>
                </c:pt>
                <c:pt idx="1">
                  <c:v>1.2</c:v>
                </c:pt>
                <c:pt idx="2">
                  <c:v>1.7229000000000001</c:v>
                </c:pt>
                <c:pt idx="3">
                  <c:v>1.56</c:v>
                </c:pt>
                <c:pt idx="4">
                  <c:v>2.2200000000000002</c:v>
                </c:pt>
                <c:pt idx="5">
                  <c:v>1.44</c:v>
                </c:pt>
                <c:pt idx="6">
                  <c:v>1.3574999999999999</c:v>
                </c:pt>
                <c:pt idx="7">
                  <c:v>1.8404</c:v>
                </c:pt>
                <c:pt idx="8">
                  <c:v>2.58</c:v>
                </c:pt>
                <c:pt idx="9">
                  <c:v>1.62</c:v>
                </c:pt>
                <c:pt idx="10">
                  <c:v>1.7755000000000001</c:v>
                </c:pt>
                <c:pt idx="11">
                  <c:v>1.68</c:v>
                </c:pt>
                <c:pt idx="12">
                  <c:v>1.3209</c:v>
                </c:pt>
                <c:pt idx="13">
                  <c:v>1.4655</c:v>
                </c:pt>
                <c:pt idx="14">
                  <c:v>1.86</c:v>
                </c:pt>
                <c:pt idx="15">
                  <c:v>2.04</c:v>
                </c:pt>
                <c:pt idx="16">
                  <c:v>1.3925000000000001</c:v>
                </c:pt>
                <c:pt idx="17">
                  <c:v>2.52</c:v>
                </c:pt>
                <c:pt idx="18">
                  <c:v>1.56</c:v>
                </c:pt>
                <c:pt idx="19">
                  <c:v>1.56</c:v>
                </c:pt>
                <c:pt idx="20">
                  <c:v>1.8325</c:v>
                </c:pt>
                <c:pt idx="21">
                  <c:v>1.6727000000000001</c:v>
                </c:pt>
                <c:pt idx="22">
                  <c:v>2.0853000000000002</c:v>
                </c:pt>
                <c:pt idx="23">
                  <c:v>2.1</c:v>
                </c:pt>
                <c:pt idx="24">
                  <c:v>1.7339</c:v>
                </c:pt>
                <c:pt idx="25">
                  <c:v>2.3914</c:v>
                </c:pt>
                <c:pt idx="26">
                  <c:v>1.74</c:v>
                </c:pt>
                <c:pt idx="27">
                  <c:v>1.1890000000000001</c:v>
                </c:pt>
                <c:pt idx="28">
                  <c:v>2.4</c:v>
                </c:pt>
                <c:pt idx="29">
                  <c:v>2.04</c:v>
                </c:pt>
                <c:pt idx="30">
                  <c:v>1.4240999999999999</c:v>
                </c:pt>
                <c:pt idx="31">
                  <c:v>2.04</c:v>
                </c:pt>
                <c:pt idx="32">
                  <c:v>1.68</c:v>
                </c:pt>
                <c:pt idx="33">
                  <c:v>1.4301999999999999</c:v>
                </c:pt>
                <c:pt idx="34">
                  <c:v>1.92</c:v>
                </c:pt>
                <c:pt idx="35">
                  <c:v>1.6365000000000001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FB9-044B-8601-B8447F4101F7}"/>
            </c:ext>
          </c:extLst>
        </c:ser>
        <c:ser>
          <c:idx val="1"/>
          <c:order val="1"/>
          <c:tx>
            <c:v>Intermix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Data'!$AG$2:$AG$43</c:f>
              <c:numCache>
                <c:formatCode>General</c:formatCode>
                <c:ptCount val="42"/>
                <c:pt idx="0">
                  <c:v>16</c:v>
                </c:pt>
                <c:pt idx="1">
                  <c:v>21</c:v>
                </c:pt>
                <c:pt idx="2">
                  <c:v>22</c:v>
                </c:pt>
                <c:pt idx="3">
                  <c:v>21</c:v>
                </c:pt>
                <c:pt idx="4">
                  <c:v>16</c:v>
                </c:pt>
                <c:pt idx="5">
                  <c:v>14</c:v>
                </c:pt>
                <c:pt idx="6">
                  <c:v>18</c:v>
                </c:pt>
                <c:pt idx="7">
                  <c:v>10</c:v>
                </c:pt>
                <c:pt idx="8">
                  <c:v>19</c:v>
                </c:pt>
                <c:pt idx="9">
                  <c:v>15</c:v>
                </c:pt>
                <c:pt idx="10">
                  <c:v>12</c:v>
                </c:pt>
                <c:pt idx="11">
                  <c:v>17</c:v>
                </c:pt>
                <c:pt idx="12">
                  <c:v>14</c:v>
                </c:pt>
                <c:pt idx="13">
                  <c:v>15</c:v>
                </c:pt>
                <c:pt idx="14">
                  <c:v>14</c:v>
                </c:pt>
                <c:pt idx="15">
                  <c:v>14</c:v>
                </c:pt>
                <c:pt idx="16">
                  <c:v>12</c:v>
                </c:pt>
                <c:pt idx="17">
                  <c:v>13</c:v>
                </c:pt>
                <c:pt idx="18">
                  <c:v>16</c:v>
                </c:pt>
                <c:pt idx="19">
                  <c:v>17</c:v>
                </c:pt>
                <c:pt idx="20">
                  <c:v>17</c:v>
                </c:pt>
                <c:pt idx="21">
                  <c:v>21</c:v>
                </c:pt>
                <c:pt idx="22">
                  <c:v>17</c:v>
                </c:pt>
                <c:pt idx="23">
                  <c:v>21</c:v>
                </c:pt>
                <c:pt idx="24">
                  <c:v>14</c:v>
                </c:pt>
                <c:pt idx="25">
                  <c:v>18</c:v>
                </c:pt>
                <c:pt idx="26">
                  <c:v>17</c:v>
                </c:pt>
                <c:pt idx="27">
                  <c:v>14</c:v>
                </c:pt>
                <c:pt idx="28">
                  <c:v>22</c:v>
                </c:pt>
                <c:pt idx="29">
                  <c:v>9</c:v>
                </c:pt>
                <c:pt idx="30">
                  <c:v>13</c:v>
                </c:pt>
                <c:pt idx="31">
                  <c:v>16</c:v>
                </c:pt>
                <c:pt idx="32">
                  <c:v>20</c:v>
                </c:pt>
                <c:pt idx="33">
                  <c:v>11</c:v>
                </c:pt>
                <c:pt idx="34">
                  <c:v>12</c:v>
                </c:pt>
                <c:pt idx="35">
                  <c:v>19</c:v>
                </c:pt>
              </c:numCache>
            </c:numRef>
          </c:xVal>
          <c:yVal>
            <c:numRef>
              <c:f>'All Data'!$AC$2:$AC$43</c:f>
              <c:numCache>
                <c:formatCode>General</c:formatCode>
                <c:ptCount val="42"/>
                <c:pt idx="0">
                  <c:v>2.0739999999999998</c:v>
                </c:pt>
                <c:pt idx="1">
                  <c:v>1.6575</c:v>
                </c:pt>
                <c:pt idx="2">
                  <c:v>1.68</c:v>
                </c:pt>
                <c:pt idx="3">
                  <c:v>1.8344</c:v>
                </c:pt>
                <c:pt idx="4">
                  <c:v>2.46</c:v>
                </c:pt>
                <c:pt idx="5">
                  <c:v>1.44</c:v>
                </c:pt>
                <c:pt idx="6">
                  <c:v>1.5</c:v>
                </c:pt>
                <c:pt idx="7">
                  <c:v>2.0253000000000001</c:v>
                </c:pt>
                <c:pt idx="8">
                  <c:v>2.1</c:v>
                </c:pt>
                <c:pt idx="9">
                  <c:v>1.5</c:v>
                </c:pt>
                <c:pt idx="10">
                  <c:v>2.0962999999999998</c:v>
                </c:pt>
                <c:pt idx="11">
                  <c:v>1.98</c:v>
                </c:pt>
                <c:pt idx="12">
                  <c:v>1.44</c:v>
                </c:pt>
                <c:pt idx="13">
                  <c:v>1.56</c:v>
                </c:pt>
                <c:pt idx="14">
                  <c:v>2.1</c:v>
                </c:pt>
                <c:pt idx="15">
                  <c:v>1.8527</c:v>
                </c:pt>
                <c:pt idx="16">
                  <c:v>1.8823000000000001</c:v>
                </c:pt>
                <c:pt idx="17">
                  <c:v>2.46</c:v>
                </c:pt>
                <c:pt idx="18">
                  <c:v>1.4824999999999999</c:v>
                </c:pt>
                <c:pt idx="19">
                  <c:v>1.1154999999999999</c:v>
                </c:pt>
                <c:pt idx="20">
                  <c:v>1.5478000000000001</c:v>
                </c:pt>
                <c:pt idx="21">
                  <c:v>1.8587</c:v>
                </c:pt>
                <c:pt idx="22">
                  <c:v>1.98</c:v>
                </c:pt>
                <c:pt idx="23">
                  <c:v>2.2799999999999998</c:v>
                </c:pt>
                <c:pt idx="24">
                  <c:v>1.6015999999999999</c:v>
                </c:pt>
                <c:pt idx="25">
                  <c:v>2.1551</c:v>
                </c:pt>
                <c:pt idx="26">
                  <c:v>1.5399</c:v>
                </c:pt>
                <c:pt idx="27">
                  <c:v>2.0352999999999999</c:v>
                </c:pt>
                <c:pt idx="28">
                  <c:v>1.7241</c:v>
                </c:pt>
                <c:pt idx="29">
                  <c:v>1.9065000000000001</c:v>
                </c:pt>
                <c:pt idx="30">
                  <c:v>2.0301999999999998</c:v>
                </c:pt>
                <c:pt idx="31">
                  <c:v>2.3877999999999999</c:v>
                </c:pt>
                <c:pt idx="32">
                  <c:v>1.32</c:v>
                </c:pt>
                <c:pt idx="33">
                  <c:v>0.72606000000000004</c:v>
                </c:pt>
                <c:pt idx="34">
                  <c:v>2.0815999999999999</c:v>
                </c:pt>
                <c:pt idx="35">
                  <c:v>1.5625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FB9-044B-8601-B8447F4101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346096"/>
        <c:axId val="1787853760"/>
      </c:scatterChart>
      <c:valAx>
        <c:axId val="1651346096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BIS-Brief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853760"/>
        <c:crosses val="autoZero"/>
        <c:crossBetween val="midCat"/>
        <c:majorUnit val="4"/>
      </c:valAx>
      <c:valAx>
        <c:axId val="1787853760"/>
        <c:scaling>
          <c:orientation val="minMax"/>
          <c:max val="3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K-Value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46096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Block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Data'!$AG$2:$AG$43</c:f>
              <c:numCache>
                <c:formatCode>General</c:formatCode>
                <c:ptCount val="42"/>
                <c:pt idx="0">
                  <c:v>16</c:v>
                </c:pt>
                <c:pt idx="1">
                  <c:v>21</c:v>
                </c:pt>
                <c:pt idx="2">
                  <c:v>22</c:v>
                </c:pt>
                <c:pt idx="3">
                  <c:v>21</c:v>
                </c:pt>
                <c:pt idx="4">
                  <c:v>16</c:v>
                </c:pt>
                <c:pt idx="5">
                  <c:v>14</c:v>
                </c:pt>
                <c:pt idx="6">
                  <c:v>18</c:v>
                </c:pt>
                <c:pt idx="7">
                  <c:v>10</c:v>
                </c:pt>
                <c:pt idx="8">
                  <c:v>19</c:v>
                </c:pt>
                <c:pt idx="9">
                  <c:v>15</c:v>
                </c:pt>
                <c:pt idx="10">
                  <c:v>12</c:v>
                </c:pt>
                <c:pt idx="11">
                  <c:v>17</c:v>
                </c:pt>
                <c:pt idx="12">
                  <c:v>14</c:v>
                </c:pt>
                <c:pt idx="13">
                  <c:v>15</c:v>
                </c:pt>
                <c:pt idx="14">
                  <c:v>14</c:v>
                </c:pt>
                <c:pt idx="15">
                  <c:v>14</c:v>
                </c:pt>
                <c:pt idx="16">
                  <c:v>12</c:v>
                </c:pt>
                <c:pt idx="17">
                  <c:v>13</c:v>
                </c:pt>
                <c:pt idx="18">
                  <c:v>16</c:v>
                </c:pt>
                <c:pt idx="19">
                  <c:v>17</c:v>
                </c:pt>
                <c:pt idx="20">
                  <c:v>17</c:v>
                </c:pt>
                <c:pt idx="21">
                  <c:v>21</c:v>
                </c:pt>
                <c:pt idx="22">
                  <c:v>17</c:v>
                </c:pt>
                <c:pt idx="23">
                  <c:v>21</c:v>
                </c:pt>
                <c:pt idx="24">
                  <c:v>14</c:v>
                </c:pt>
                <c:pt idx="25">
                  <c:v>18</c:v>
                </c:pt>
                <c:pt idx="26">
                  <c:v>17</c:v>
                </c:pt>
                <c:pt idx="27">
                  <c:v>14</c:v>
                </c:pt>
                <c:pt idx="28">
                  <c:v>22</c:v>
                </c:pt>
                <c:pt idx="29">
                  <c:v>9</c:v>
                </c:pt>
                <c:pt idx="30">
                  <c:v>13</c:v>
                </c:pt>
                <c:pt idx="31">
                  <c:v>16</c:v>
                </c:pt>
                <c:pt idx="32">
                  <c:v>20</c:v>
                </c:pt>
                <c:pt idx="33">
                  <c:v>11</c:v>
                </c:pt>
                <c:pt idx="34">
                  <c:v>12</c:v>
                </c:pt>
                <c:pt idx="35">
                  <c:v>19</c:v>
                </c:pt>
              </c:numCache>
            </c:numRef>
          </c:xVal>
          <c:yVal>
            <c:numRef>
              <c:f>'All Data'!$G$2:$G$43</c:f>
              <c:numCache>
                <c:formatCode>General</c:formatCode>
                <c:ptCount val="42"/>
                <c:pt idx="0">
                  <c:v>1.0145999999999999</c:v>
                </c:pt>
                <c:pt idx="1">
                  <c:v>0.77298</c:v>
                </c:pt>
                <c:pt idx="2">
                  <c:v>0.65971000000000002</c:v>
                </c:pt>
                <c:pt idx="3">
                  <c:v>0.69015000000000004</c:v>
                </c:pt>
                <c:pt idx="4">
                  <c:v>0.61302000000000001</c:v>
                </c:pt>
                <c:pt idx="5">
                  <c:v>0.68589999999999995</c:v>
                </c:pt>
                <c:pt idx="6">
                  <c:v>1.0972</c:v>
                </c:pt>
                <c:pt idx="7">
                  <c:v>0.90324000000000004</c:v>
                </c:pt>
                <c:pt idx="8">
                  <c:v>0.80686000000000002</c:v>
                </c:pt>
                <c:pt idx="9">
                  <c:v>0.5272</c:v>
                </c:pt>
                <c:pt idx="10">
                  <c:v>0.79413</c:v>
                </c:pt>
                <c:pt idx="11">
                  <c:v>0.70938000000000001</c:v>
                </c:pt>
                <c:pt idx="12">
                  <c:v>0.85807</c:v>
                </c:pt>
                <c:pt idx="13">
                  <c:v>0.71218000000000004</c:v>
                </c:pt>
                <c:pt idx="14">
                  <c:v>0.63376999999999994</c:v>
                </c:pt>
                <c:pt idx="15">
                  <c:v>0.52131000000000005</c:v>
                </c:pt>
                <c:pt idx="16">
                  <c:v>0.89978000000000002</c:v>
                </c:pt>
                <c:pt idx="17">
                  <c:v>0.79349999999999998</c:v>
                </c:pt>
                <c:pt idx="18">
                  <c:v>0.81489999999999996</c:v>
                </c:pt>
                <c:pt idx="19">
                  <c:v>0.67159999999999997</c:v>
                </c:pt>
                <c:pt idx="20">
                  <c:v>1.0936999999999999</c:v>
                </c:pt>
                <c:pt idx="21">
                  <c:v>0.82723000000000002</c:v>
                </c:pt>
                <c:pt idx="22">
                  <c:v>0.62105999999999995</c:v>
                </c:pt>
                <c:pt idx="23">
                  <c:v>0.62643000000000004</c:v>
                </c:pt>
                <c:pt idx="24">
                  <c:v>0.65317999999999998</c:v>
                </c:pt>
                <c:pt idx="25">
                  <c:v>1.1657</c:v>
                </c:pt>
                <c:pt idx="26">
                  <c:v>0.84740000000000004</c:v>
                </c:pt>
                <c:pt idx="27">
                  <c:v>0.91612000000000005</c:v>
                </c:pt>
                <c:pt idx="28">
                  <c:v>0.58023999999999998</c:v>
                </c:pt>
                <c:pt idx="29">
                  <c:v>0.62277000000000005</c:v>
                </c:pt>
                <c:pt idx="30">
                  <c:v>0.66266000000000003</c:v>
                </c:pt>
                <c:pt idx="31">
                  <c:v>0.87585999999999997</c:v>
                </c:pt>
                <c:pt idx="32">
                  <c:v>0.65664</c:v>
                </c:pt>
                <c:pt idx="33">
                  <c:v>0.70672000000000001</c:v>
                </c:pt>
                <c:pt idx="34">
                  <c:v>0.74531999999999998</c:v>
                </c:pt>
                <c:pt idx="35">
                  <c:v>1.0338000000000001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9A6-6B42-83C2-455ABFDAC7E3}"/>
            </c:ext>
          </c:extLst>
        </c:ser>
        <c:ser>
          <c:idx val="1"/>
          <c:order val="1"/>
          <c:tx>
            <c:v>Intermix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Data'!$AG$2:$AG$43</c:f>
              <c:numCache>
                <c:formatCode>General</c:formatCode>
                <c:ptCount val="42"/>
                <c:pt idx="0">
                  <c:v>16</c:v>
                </c:pt>
                <c:pt idx="1">
                  <c:v>21</c:v>
                </c:pt>
                <c:pt idx="2">
                  <c:v>22</c:v>
                </c:pt>
                <c:pt idx="3">
                  <c:v>21</c:v>
                </c:pt>
                <c:pt idx="4">
                  <c:v>16</c:v>
                </c:pt>
                <c:pt idx="5">
                  <c:v>14</c:v>
                </c:pt>
                <c:pt idx="6">
                  <c:v>18</c:v>
                </c:pt>
                <c:pt idx="7">
                  <c:v>10</c:v>
                </c:pt>
                <c:pt idx="8">
                  <c:v>19</c:v>
                </c:pt>
                <c:pt idx="9">
                  <c:v>15</c:v>
                </c:pt>
                <c:pt idx="10">
                  <c:v>12</c:v>
                </c:pt>
                <c:pt idx="11">
                  <c:v>17</c:v>
                </c:pt>
                <c:pt idx="12">
                  <c:v>14</c:v>
                </c:pt>
                <c:pt idx="13">
                  <c:v>15</c:v>
                </c:pt>
                <c:pt idx="14">
                  <c:v>14</c:v>
                </c:pt>
                <c:pt idx="15">
                  <c:v>14</c:v>
                </c:pt>
                <c:pt idx="16">
                  <c:v>12</c:v>
                </c:pt>
                <c:pt idx="17">
                  <c:v>13</c:v>
                </c:pt>
                <c:pt idx="18">
                  <c:v>16</c:v>
                </c:pt>
                <c:pt idx="19">
                  <c:v>17</c:v>
                </c:pt>
                <c:pt idx="20">
                  <c:v>17</c:v>
                </c:pt>
                <c:pt idx="21">
                  <c:v>21</c:v>
                </c:pt>
                <c:pt idx="22">
                  <c:v>17</c:v>
                </c:pt>
                <c:pt idx="23">
                  <c:v>21</c:v>
                </c:pt>
                <c:pt idx="24">
                  <c:v>14</c:v>
                </c:pt>
                <c:pt idx="25">
                  <c:v>18</c:v>
                </c:pt>
                <c:pt idx="26">
                  <c:v>17</c:v>
                </c:pt>
                <c:pt idx="27">
                  <c:v>14</c:v>
                </c:pt>
                <c:pt idx="28">
                  <c:v>22</c:v>
                </c:pt>
                <c:pt idx="29">
                  <c:v>9</c:v>
                </c:pt>
                <c:pt idx="30">
                  <c:v>13</c:v>
                </c:pt>
                <c:pt idx="31">
                  <c:v>16</c:v>
                </c:pt>
                <c:pt idx="32">
                  <c:v>20</c:v>
                </c:pt>
                <c:pt idx="33">
                  <c:v>11</c:v>
                </c:pt>
                <c:pt idx="34">
                  <c:v>12</c:v>
                </c:pt>
                <c:pt idx="35">
                  <c:v>19</c:v>
                </c:pt>
              </c:numCache>
            </c:numRef>
          </c:xVal>
          <c:yVal>
            <c:numRef>
              <c:f>'All Data'!$R$2:$R$43</c:f>
              <c:numCache>
                <c:formatCode>General</c:formatCode>
                <c:ptCount val="42"/>
                <c:pt idx="0">
                  <c:v>1.1879</c:v>
                </c:pt>
                <c:pt idx="1">
                  <c:v>0.93703000000000003</c:v>
                </c:pt>
                <c:pt idx="2">
                  <c:v>0.65905000000000002</c:v>
                </c:pt>
                <c:pt idx="3">
                  <c:v>0.78942000000000001</c:v>
                </c:pt>
                <c:pt idx="4">
                  <c:v>0.71572999999999998</c:v>
                </c:pt>
                <c:pt idx="5">
                  <c:v>0.71084000000000003</c:v>
                </c:pt>
                <c:pt idx="6">
                  <c:v>1.1218999999999999</c:v>
                </c:pt>
                <c:pt idx="7">
                  <c:v>1.0162</c:v>
                </c:pt>
                <c:pt idx="8">
                  <c:v>0.80267999999999995</c:v>
                </c:pt>
                <c:pt idx="9">
                  <c:v>0.61819000000000002</c:v>
                </c:pt>
                <c:pt idx="10">
                  <c:v>0.82440999999999998</c:v>
                </c:pt>
                <c:pt idx="11">
                  <c:v>0.67130000000000001</c:v>
                </c:pt>
                <c:pt idx="12">
                  <c:v>1.0481</c:v>
                </c:pt>
                <c:pt idx="13">
                  <c:v>0.71189999999999998</c:v>
                </c:pt>
                <c:pt idx="14">
                  <c:v>0.73309000000000002</c:v>
                </c:pt>
                <c:pt idx="15">
                  <c:v>0.62483</c:v>
                </c:pt>
                <c:pt idx="16">
                  <c:v>1.1344000000000001</c:v>
                </c:pt>
                <c:pt idx="17">
                  <c:v>1.0403</c:v>
                </c:pt>
                <c:pt idx="18">
                  <c:v>1.0443</c:v>
                </c:pt>
                <c:pt idx="19">
                  <c:v>0.71548</c:v>
                </c:pt>
                <c:pt idx="20">
                  <c:v>1.2649999999999999</c:v>
                </c:pt>
                <c:pt idx="21">
                  <c:v>0.92813999999999997</c:v>
                </c:pt>
                <c:pt idx="22">
                  <c:v>0.58203000000000005</c:v>
                </c:pt>
                <c:pt idx="23">
                  <c:v>0.67351000000000005</c:v>
                </c:pt>
                <c:pt idx="24">
                  <c:v>0.81677</c:v>
                </c:pt>
                <c:pt idx="25">
                  <c:v>1.3148</c:v>
                </c:pt>
                <c:pt idx="26">
                  <c:v>1.0786</c:v>
                </c:pt>
                <c:pt idx="27">
                  <c:v>0.98143999999999998</c:v>
                </c:pt>
                <c:pt idx="28">
                  <c:v>0.63261999999999996</c:v>
                </c:pt>
                <c:pt idx="29">
                  <c:v>0.81964000000000004</c:v>
                </c:pt>
                <c:pt idx="30">
                  <c:v>0.71545999999999998</c:v>
                </c:pt>
                <c:pt idx="31">
                  <c:v>1.1105</c:v>
                </c:pt>
                <c:pt idx="32">
                  <c:v>0.61477999999999999</c:v>
                </c:pt>
                <c:pt idx="33">
                  <c:v>1.0275000000000001</c:v>
                </c:pt>
                <c:pt idx="34">
                  <c:v>1.0267999999999999</c:v>
                </c:pt>
                <c:pt idx="35">
                  <c:v>0.97030000000000005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9A6-6B42-83C2-455ABFDAC7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346096"/>
        <c:axId val="1787853760"/>
      </c:scatterChart>
      <c:valAx>
        <c:axId val="1651346096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BIS-Brief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853760"/>
        <c:crosses val="autoZero"/>
        <c:crossBetween val="midCat"/>
        <c:majorUnit val="4"/>
      </c:valAx>
      <c:valAx>
        <c:axId val="1787853760"/>
        <c:scaling>
          <c:orientation val="minMax"/>
          <c:max val="1.5"/>
          <c:min val="0.3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Reaction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46096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Block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Data'!$AG$2:$AG$43</c:f>
              <c:numCache>
                <c:formatCode>General</c:formatCode>
                <c:ptCount val="42"/>
                <c:pt idx="0">
                  <c:v>16</c:v>
                </c:pt>
                <c:pt idx="1">
                  <c:v>21</c:v>
                </c:pt>
                <c:pt idx="2">
                  <c:v>22</c:v>
                </c:pt>
                <c:pt idx="3">
                  <c:v>21</c:v>
                </c:pt>
                <c:pt idx="4">
                  <c:v>16</c:v>
                </c:pt>
                <c:pt idx="5">
                  <c:v>14</c:v>
                </c:pt>
                <c:pt idx="6">
                  <c:v>18</c:v>
                </c:pt>
                <c:pt idx="7">
                  <c:v>10</c:v>
                </c:pt>
                <c:pt idx="8">
                  <c:v>19</c:v>
                </c:pt>
                <c:pt idx="9">
                  <c:v>15</c:v>
                </c:pt>
                <c:pt idx="10">
                  <c:v>12</c:v>
                </c:pt>
                <c:pt idx="11">
                  <c:v>17</c:v>
                </c:pt>
                <c:pt idx="12">
                  <c:v>14</c:v>
                </c:pt>
                <c:pt idx="13">
                  <c:v>15</c:v>
                </c:pt>
                <c:pt idx="14">
                  <c:v>14</c:v>
                </c:pt>
                <c:pt idx="15">
                  <c:v>14</c:v>
                </c:pt>
                <c:pt idx="16">
                  <c:v>12</c:v>
                </c:pt>
                <c:pt idx="17">
                  <c:v>13</c:v>
                </c:pt>
                <c:pt idx="18">
                  <c:v>16</c:v>
                </c:pt>
                <c:pt idx="19">
                  <c:v>17</c:v>
                </c:pt>
                <c:pt idx="20">
                  <c:v>17</c:v>
                </c:pt>
                <c:pt idx="21">
                  <c:v>21</c:v>
                </c:pt>
                <c:pt idx="22">
                  <c:v>17</c:v>
                </c:pt>
                <c:pt idx="23">
                  <c:v>21</c:v>
                </c:pt>
                <c:pt idx="24">
                  <c:v>14</c:v>
                </c:pt>
                <c:pt idx="25">
                  <c:v>18</c:v>
                </c:pt>
                <c:pt idx="26">
                  <c:v>17</c:v>
                </c:pt>
                <c:pt idx="27">
                  <c:v>14</c:v>
                </c:pt>
                <c:pt idx="28">
                  <c:v>22</c:v>
                </c:pt>
                <c:pt idx="29">
                  <c:v>9</c:v>
                </c:pt>
                <c:pt idx="30">
                  <c:v>13</c:v>
                </c:pt>
                <c:pt idx="31">
                  <c:v>16</c:v>
                </c:pt>
                <c:pt idx="32">
                  <c:v>20</c:v>
                </c:pt>
                <c:pt idx="33">
                  <c:v>11</c:v>
                </c:pt>
                <c:pt idx="34">
                  <c:v>12</c:v>
                </c:pt>
                <c:pt idx="35">
                  <c:v>19</c:v>
                </c:pt>
              </c:numCache>
            </c:numRef>
          </c:xVal>
          <c:yVal>
            <c:numRef>
              <c:f>'All Data'!$K$2:$K$42</c:f>
              <c:numCache>
                <c:formatCode>General</c:formatCode>
                <c:ptCount val="41"/>
                <c:pt idx="0">
                  <c:v>26.41</c:v>
                </c:pt>
                <c:pt idx="1">
                  <c:v>21.3673</c:v>
                </c:pt>
                <c:pt idx="2">
                  <c:v>27.626300000000001</c:v>
                </c:pt>
                <c:pt idx="3">
                  <c:v>27.81</c:v>
                </c:pt>
                <c:pt idx="4">
                  <c:v>16.71</c:v>
                </c:pt>
                <c:pt idx="5">
                  <c:v>22.050999999999998</c:v>
                </c:pt>
                <c:pt idx="6">
                  <c:v>36.861699999999999</c:v>
                </c:pt>
                <c:pt idx="7">
                  <c:v>26.97</c:v>
                </c:pt>
                <c:pt idx="8">
                  <c:v>27.828299999999999</c:v>
                </c:pt>
                <c:pt idx="9">
                  <c:v>32.909999999999997</c:v>
                </c:pt>
                <c:pt idx="10">
                  <c:v>24.83</c:v>
                </c:pt>
                <c:pt idx="11">
                  <c:v>20.4468</c:v>
                </c:pt>
                <c:pt idx="12">
                  <c:v>32.418399999999998</c:v>
                </c:pt>
                <c:pt idx="13">
                  <c:v>32.4</c:v>
                </c:pt>
                <c:pt idx="14">
                  <c:v>20.5657</c:v>
                </c:pt>
                <c:pt idx="15">
                  <c:v>24.8</c:v>
                </c:pt>
                <c:pt idx="16">
                  <c:v>34.99</c:v>
                </c:pt>
                <c:pt idx="17">
                  <c:v>14.94</c:v>
                </c:pt>
                <c:pt idx="18">
                  <c:v>37.950000000000003</c:v>
                </c:pt>
                <c:pt idx="19">
                  <c:v>15.1111</c:v>
                </c:pt>
                <c:pt idx="20">
                  <c:v>22.91</c:v>
                </c:pt>
                <c:pt idx="21">
                  <c:v>31.7</c:v>
                </c:pt>
                <c:pt idx="22">
                  <c:v>36.214300000000001</c:v>
                </c:pt>
                <c:pt idx="23">
                  <c:v>26.97</c:v>
                </c:pt>
                <c:pt idx="24">
                  <c:v>31.25</c:v>
                </c:pt>
                <c:pt idx="25">
                  <c:v>13.71</c:v>
                </c:pt>
                <c:pt idx="26">
                  <c:v>33.520000000000003</c:v>
                </c:pt>
                <c:pt idx="27">
                  <c:v>20.2</c:v>
                </c:pt>
                <c:pt idx="28">
                  <c:v>18.32</c:v>
                </c:pt>
                <c:pt idx="29">
                  <c:v>35.571399999999997</c:v>
                </c:pt>
                <c:pt idx="30">
                  <c:v>30.37</c:v>
                </c:pt>
                <c:pt idx="31">
                  <c:v>18.14</c:v>
                </c:pt>
                <c:pt idx="32">
                  <c:v>31.616199999999999</c:v>
                </c:pt>
                <c:pt idx="33">
                  <c:v>59.395800000000001</c:v>
                </c:pt>
                <c:pt idx="34">
                  <c:v>38.79</c:v>
                </c:pt>
                <c:pt idx="35">
                  <c:v>23.51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02F-8843-87BE-3503642B8353}"/>
            </c:ext>
          </c:extLst>
        </c:ser>
        <c:ser>
          <c:idx val="1"/>
          <c:order val="1"/>
          <c:tx>
            <c:v>Intermix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'All Data'!$AG$2:$AG$43</c:f>
              <c:numCache>
                <c:formatCode>General</c:formatCode>
                <c:ptCount val="42"/>
                <c:pt idx="0">
                  <c:v>16</c:v>
                </c:pt>
                <c:pt idx="1">
                  <c:v>21</c:v>
                </c:pt>
                <c:pt idx="2">
                  <c:v>22</c:v>
                </c:pt>
                <c:pt idx="3">
                  <c:v>21</c:v>
                </c:pt>
                <c:pt idx="4">
                  <c:v>16</c:v>
                </c:pt>
                <c:pt idx="5">
                  <c:v>14</c:v>
                </c:pt>
                <c:pt idx="6">
                  <c:v>18</c:v>
                </c:pt>
                <c:pt idx="7">
                  <c:v>10</c:v>
                </c:pt>
                <c:pt idx="8">
                  <c:v>19</c:v>
                </c:pt>
                <c:pt idx="9">
                  <c:v>15</c:v>
                </c:pt>
                <c:pt idx="10">
                  <c:v>12</c:v>
                </c:pt>
                <c:pt idx="11">
                  <c:v>17</c:v>
                </c:pt>
                <c:pt idx="12">
                  <c:v>14</c:v>
                </c:pt>
                <c:pt idx="13">
                  <c:v>15</c:v>
                </c:pt>
                <c:pt idx="14">
                  <c:v>14</c:v>
                </c:pt>
                <c:pt idx="15">
                  <c:v>14</c:v>
                </c:pt>
                <c:pt idx="16">
                  <c:v>12</c:v>
                </c:pt>
                <c:pt idx="17">
                  <c:v>13</c:v>
                </c:pt>
                <c:pt idx="18">
                  <c:v>16</c:v>
                </c:pt>
                <c:pt idx="19">
                  <c:v>17</c:v>
                </c:pt>
                <c:pt idx="20">
                  <c:v>17</c:v>
                </c:pt>
                <c:pt idx="21">
                  <c:v>21</c:v>
                </c:pt>
                <c:pt idx="22">
                  <c:v>17</c:v>
                </c:pt>
                <c:pt idx="23">
                  <c:v>21</c:v>
                </c:pt>
                <c:pt idx="24">
                  <c:v>14</c:v>
                </c:pt>
                <c:pt idx="25">
                  <c:v>18</c:v>
                </c:pt>
                <c:pt idx="26">
                  <c:v>17</c:v>
                </c:pt>
                <c:pt idx="27">
                  <c:v>14</c:v>
                </c:pt>
                <c:pt idx="28">
                  <c:v>22</c:v>
                </c:pt>
                <c:pt idx="29">
                  <c:v>9</c:v>
                </c:pt>
                <c:pt idx="30">
                  <c:v>13</c:v>
                </c:pt>
                <c:pt idx="31">
                  <c:v>16</c:v>
                </c:pt>
                <c:pt idx="32">
                  <c:v>20</c:v>
                </c:pt>
                <c:pt idx="33">
                  <c:v>11</c:v>
                </c:pt>
                <c:pt idx="34">
                  <c:v>12</c:v>
                </c:pt>
                <c:pt idx="35">
                  <c:v>19</c:v>
                </c:pt>
              </c:numCache>
            </c:numRef>
          </c:xVal>
          <c:yVal>
            <c:numRef>
              <c:f>'All Data'!$V$2:$V$43</c:f>
              <c:numCache>
                <c:formatCode>General</c:formatCode>
                <c:ptCount val="42"/>
                <c:pt idx="0">
                  <c:v>48.6</c:v>
                </c:pt>
                <c:pt idx="1">
                  <c:v>50.041699999999999</c:v>
                </c:pt>
                <c:pt idx="2">
                  <c:v>46.798000000000002</c:v>
                </c:pt>
                <c:pt idx="3">
                  <c:v>42.218800000000002</c:v>
                </c:pt>
                <c:pt idx="4">
                  <c:v>44.030299999999997</c:v>
                </c:pt>
                <c:pt idx="5">
                  <c:v>39.525300000000001</c:v>
                </c:pt>
                <c:pt idx="6">
                  <c:v>55.636400000000002</c:v>
                </c:pt>
                <c:pt idx="7">
                  <c:v>49.22</c:v>
                </c:pt>
                <c:pt idx="8">
                  <c:v>42.080800000000004</c:v>
                </c:pt>
                <c:pt idx="9">
                  <c:v>34.040399999999998</c:v>
                </c:pt>
                <c:pt idx="10">
                  <c:v>42.14</c:v>
                </c:pt>
                <c:pt idx="11">
                  <c:v>35.8506</c:v>
                </c:pt>
                <c:pt idx="12">
                  <c:v>58.479599999999998</c:v>
                </c:pt>
                <c:pt idx="13">
                  <c:v>46.595999999999997</c:v>
                </c:pt>
                <c:pt idx="14">
                  <c:v>50.1</c:v>
                </c:pt>
                <c:pt idx="15">
                  <c:v>47.191899999999997</c:v>
                </c:pt>
                <c:pt idx="16">
                  <c:v>56.54</c:v>
                </c:pt>
                <c:pt idx="17">
                  <c:v>39.630000000000003</c:v>
                </c:pt>
                <c:pt idx="18">
                  <c:v>52.48</c:v>
                </c:pt>
                <c:pt idx="19">
                  <c:v>38.369999999999997</c:v>
                </c:pt>
                <c:pt idx="20">
                  <c:v>46.556699999999999</c:v>
                </c:pt>
                <c:pt idx="21">
                  <c:v>42.798000000000002</c:v>
                </c:pt>
                <c:pt idx="22">
                  <c:v>52.938099999999999</c:v>
                </c:pt>
                <c:pt idx="23">
                  <c:v>54.171700000000001</c:v>
                </c:pt>
                <c:pt idx="24">
                  <c:v>43.17</c:v>
                </c:pt>
                <c:pt idx="25">
                  <c:v>38.47</c:v>
                </c:pt>
                <c:pt idx="26">
                  <c:v>43.88</c:v>
                </c:pt>
                <c:pt idx="27">
                  <c:v>36.2121</c:v>
                </c:pt>
                <c:pt idx="28">
                  <c:v>35.32</c:v>
                </c:pt>
                <c:pt idx="29">
                  <c:v>47.7273</c:v>
                </c:pt>
                <c:pt idx="30">
                  <c:v>34.26</c:v>
                </c:pt>
                <c:pt idx="31">
                  <c:v>39.85</c:v>
                </c:pt>
                <c:pt idx="32">
                  <c:v>43.2121</c:v>
                </c:pt>
                <c:pt idx="33">
                  <c:v>60.92</c:v>
                </c:pt>
                <c:pt idx="34">
                  <c:v>54.33</c:v>
                </c:pt>
                <c:pt idx="35">
                  <c:v>40.373699999999999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02F-8843-87BE-3503642B83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346096"/>
        <c:axId val="1787853760"/>
      </c:scatterChart>
      <c:valAx>
        <c:axId val="1651346096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BIS-Brief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853760"/>
        <c:crosses val="autoZero"/>
        <c:crossBetween val="midCat"/>
        <c:majorUnit val="4"/>
      </c:valAx>
      <c:valAx>
        <c:axId val="1787853760"/>
        <c:scaling>
          <c:orientation val="minMax"/>
          <c:max val="8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Degree 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46096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Block - mTBI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Control'!$AG$3:$AG$16</c:f>
              <c:numCache>
                <c:formatCode>General</c:formatCode>
                <c:ptCount val="14"/>
                <c:pt idx="0">
                  <c:v>22</c:v>
                </c:pt>
                <c:pt idx="1">
                  <c:v>19</c:v>
                </c:pt>
                <c:pt idx="2">
                  <c:v>12</c:v>
                </c:pt>
                <c:pt idx="3">
                  <c:v>15</c:v>
                </c:pt>
                <c:pt idx="4">
                  <c:v>14</c:v>
                </c:pt>
                <c:pt idx="5">
                  <c:v>14</c:v>
                </c:pt>
                <c:pt idx="6">
                  <c:v>16</c:v>
                </c:pt>
                <c:pt idx="7">
                  <c:v>17</c:v>
                </c:pt>
                <c:pt idx="8">
                  <c:v>21</c:v>
                </c:pt>
                <c:pt idx="9">
                  <c:v>9</c:v>
                </c:pt>
                <c:pt idx="10">
                  <c:v>11</c:v>
                </c:pt>
              </c:numCache>
            </c:numRef>
          </c:xVal>
          <c:yVal>
            <c:numRef>
              <c:f>'mTBI vs Control'!$D$3:$D$16</c:f>
              <c:numCache>
                <c:formatCode>General</c:formatCode>
                <c:ptCount val="14"/>
                <c:pt idx="0">
                  <c:v>0.78788000000000002</c:v>
                </c:pt>
                <c:pt idx="1">
                  <c:v>0.93</c:v>
                </c:pt>
                <c:pt idx="2">
                  <c:v>0.79591999999999996</c:v>
                </c:pt>
                <c:pt idx="3">
                  <c:v>0.74226999999999999</c:v>
                </c:pt>
                <c:pt idx="4">
                  <c:v>0.81</c:v>
                </c:pt>
                <c:pt idx="5">
                  <c:v>0.84</c:v>
                </c:pt>
                <c:pt idx="6">
                  <c:v>0.76</c:v>
                </c:pt>
                <c:pt idx="7">
                  <c:v>0.76</c:v>
                </c:pt>
                <c:pt idx="8">
                  <c:v>0.85</c:v>
                </c:pt>
                <c:pt idx="9">
                  <c:v>0.84</c:v>
                </c:pt>
                <c:pt idx="10">
                  <c:v>0.73736999999999997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824-2E43-8DF5-8DEEB35B381F}"/>
            </c:ext>
          </c:extLst>
        </c:ser>
        <c:ser>
          <c:idx val="1"/>
          <c:order val="1"/>
          <c:tx>
            <c:v>Intermix - mTBI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Control'!$AG$3:$AG$16</c:f>
              <c:numCache>
                <c:formatCode>General</c:formatCode>
                <c:ptCount val="14"/>
                <c:pt idx="0">
                  <c:v>22</c:v>
                </c:pt>
                <c:pt idx="1">
                  <c:v>19</c:v>
                </c:pt>
                <c:pt idx="2">
                  <c:v>12</c:v>
                </c:pt>
                <c:pt idx="3">
                  <c:v>15</c:v>
                </c:pt>
                <c:pt idx="4">
                  <c:v>14</c:v>
                </c:pt>
                <c:pt idx="5">
                  <c:v>14</c:v>
                </c:pt>
                <c:pt idx="6">
                  <c:v>16</c:v>
                </c:pt>
                <c:pt idx="7">
                  <c:v>17</c:v>
                </c:pt>
                <c:pt idx="8">
                  <c:v>21</c:v>
                </c:pt>
                <c:pt idx="9">
                  <c:v>9</c:v>
                </c:pt>
                <c:pt idx="10">
                  <c:v>11</c:v>
                </c:pt>
              </c:numCache>
            </c:numRef>
          </c:xVal>
          <c:yVal>
            <c:numRef>
              <c:f>'mTBI vs Control'!$O$3:$O$16</c:f>
              <c:numCache>
                <c:formatCode>General</c:formatCode>
                <c:ptCount val="14"/>
                <c:pt idx="0">
                  <c:v>0.78</c:v>
                </c:pt>
                <c:pt idx="1">
                  <c:v>0.85</c:v>
                </c:pt>
                <c:pt idx="2">
                  <c:v>0.84848000000000001</c:v>
                </c:pt>
                <c:pt idx="3">
                  <c:v>0.76</c:v>
                </c:pt>
                <c:pt idx="4">
                  <c:v>0.85</c:v>
                </c:pt>
                <c:pt idx="5">
                  <c:v>0.80808000000000002</c:v>
                </c:pt>
                <c:pt idx="6">
                  <c:v>0.74490000000000001</c:v>
                </c:pt>
                <c:pt idx="7">
                  <c:v>0.68686999999999998</c:v>
                </c:pt>
                <c:pt idx="8">
                  <c:v>0.88</c:v>
                </c:pt>
                <c:pt idx="9">
                  <c:v>0.81818000000000002</c:v>
                </c:pt>
                <c:pt idx="10">
                  <c:v>0.62104999999999999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F824-2E43-8DF5-8DEEB35B381F}"/>
            </c:ext>
          </c:extLst>
        </c:ser>
        <c:ser>
          <c:idx val="2"/>
          <c:order val="2"/>
          <c:tx>
            <c:v>Block - control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Control'!$AG$24:$AG$51</c:f>
              <c:numCache>
                <c:formatCode>General</c:formatCode>
                <c:ptCount val="28"/>
                <c:pt idx="0">
                  <c:v>16</c:v>
                </c:pt>
                <c:pt idx="1">
                  <c:v>21</c:v>
                </c:pt>
                <c:pt idx="2">
                  <c:v>21</c:v>
                </c:pt>
                <c:pt idx="3">
                  <c:v>16</c:v>
                </c:pt>
                <c:pt idx="4">
                  <c:v>14</c:v>
                </c:pt>
                <c:pt idx="5">
                  <c:v>18</c:v>
                </c:pt>
                <c:pt idx="6">
                  <c:v>10</c:v>
                </c:pt>
                <c:pt idx="7">
                  <c:v>15</c:v>
                </c:pt>
                <c:pt idx="8">
                  <c:v>17</c:v>
                </c:pt>
                <c:pt idx="9">
                  <c:v>14</c:v>
                </c:pt>
                <c:pt idx="10">
                  <c:v>12</c:v>
                </c:pt>
                <c:pt idx="11">
                  <c:v>13</c:v>
                </c:pt>
                <c:pt idx="12">
                  <c:v>17</c:v>
                </c:pt>
                <c:pt idx="13">
                  <c:v>21</c:v>
                </c:pt>
                <c:pt idx="14">
                  <c:v>17</c:v>
                </c:pt>
                <c:pt idx="15">
                  <c:v>14</c:v>
                </c:pt>
                <c:pt idx="16">
                  <c:v>18</c:v>
                </c:pt>
                <c:pt idx="17">
                  <c:v>17</c:v>
                </c:pt>
                <c:pt idx="18">
                  <c:v>14</c:v>
                </c:pt>
                <c:pt idx="19">
                  <c:v>22</c:v>
                </c:pt>
                <c:pt idx="20">
                  <c:v>13</c:v>
                </c:pt>
                <c:pt idx="21">
                  <c:v>16</c:v>
                </c:pt>
                <c:pt idx="22">
                  <c:v>20</c:v>
                </c:pt>
                <c:pt idx="23">
                  <c:v>12</c:v>
                </c:pt>
                <c:pt idx="24">
                  <c:v>19</c:v>
                </c:pt>
              </c:numCache>
            </c:numRef>
          </c:xVal>
          <c:yVal>
            <c:numRef>
              <c:f>'mTBI vs Control'!$D$24:$D$51</c:f>
              <c:numCache>
                <c:formatCode>General</c:formatCode>
                <c:ptCount val="28"/>
                <c:pt idx="0">
                  <c:v>0.84</c:v>
                </c:pt>
                <c:pt idx="1">
                  <c:v>0.7</c:v>
                </c:pt>
                <c:pt idx="2">
                  <c:v>0.76</c:v>
                </c:pt>
                <c:pt idx="3">
                  <c:v>0.87</c:v>
                </c:pt>
                <c:pt idx="4">
                  <c:v>0.74</c:v>
                </c:pt>
                <c:pt idx="5">
                  <c:v>0.72448999999999997</c:v>
                </c:pt>
                <c:pt idx="6">
                  <c:v>0.80808000000000002</c:v>
                </c:pt>
                <c:pt idx="7">
                  <c:v>0.77</c:v>
                </c:pt>
                <c:pt idx="8">
                  <c:v>0.78</c:v>
                </c:pt>
                <c:pt idx="9">
                  <c:v>0.72972999999999999</c:v>
                </c:pt>
                <c:pt idx="10">
                  <c:v>0.73468999999999995</c:v>
                </c:pt>
                <c:pt idx="11">
                  <c:v>0.92</c:v>
                </c:pt>
                <c:pt idx="12">
                  <c:v>0.80611999999999995</c:v>
                </c:pt>
                <c:pt idx="13">
                  <c:v>0.77778000000000003</c:v>
                </c:pt>
                <c:pt idx="14">
                  <c:v>0.84848000000000001</c:v>
                </c:pt>
                <c:pt idx="15">
                  <c:v>0.78788000000000002</c:v>
                </c:pt>
                <c:pt idx="16">
                  <c:v>0.89898999999999996</c:v>
                </c:pt>
                <c:pt idx="17">
                  <c:v>0.79</c:v>
                </c:pt>
                <c:pt idx="18">
                  <c:v>0.69696999999999998</c:v>
                </c:pt>
                <c:pt idx="19">
                  <c:v>0.9</c:v>
                </c:pt>
                <c:pt idx="20">
                  <c:v>0.73736999999999997</c:v>
                </c:pt>
                <c:pt idx="21">
                  <c:v>0.84</c:v>
                </c:pt>
                <c:pt idx="22">
                  <c:v>0.78</c:v>
                </c:pt>
                <c:pt idx="23">
                  <c:v>0.82</c:v>
                </c:pt>
                <c:pt idx="24">
                  <c:v>0.7732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F824-2E43-8DF5-8DEEB35B381F}"/>
            </c:ext>
          </c:extLst>
        </c:ser>
        <c:ser>
          <c:idx val="3"/>
          <c:order val="3"/>
          <c:tx>
            <c:v>Intermix - control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Control'!$AG$24:$AG$51</c:f>
              <c:numCache>
                <c:formatCode>General</c:formatCode>
                <c:ptCount val="28"/>
                <c:pt idx="0">
                  <c:v>16</c:v>
                </c:pt>
                <c:pt idx="1">
                  <c:v>21</c:v>
                </c:pt>
                <c:pt idx="2">
                  <c:v>21</c:v>
                </c:pt>
                <c:pt idx="3">
                  <c:v>16</c:v>
                </c:pt>
                <c:pt idx="4">
                  <c:v>14</c:v>
                </c:pt>
                <c:pt idx="5">
                  <c:v>18</c:v>
                </c:pt>
                <c:pt idx="6">
                  <c:v>10</c:v>
                </c:pt>
                <c:pt idx="7">
                  <c:v>15</c:v>
                </c:pt>
                <c:pt idx="8">
                  <c:v>17</c:v>
                </c:pt>
                <c:pt idx="9">
                  <c:v>14</c:v>
                </c:pt>
                <c:pt idx="10">
                  <c:v>12</c:v>
                </c:pt>
                <c:pt idx="11">
                  <c:v>13</c:v>
                </c:pt>
                <c:pt idx="12">
                  <c:v>17</c:v>
                </c:pt>
                <c:pt idx="13">
                  <c:v>21</c:v>
                </c:pt>
                <c:pt idx="14">
                  <c:v>17</c:v>
                </c:pt>
                <c:pt idx="15">
                  <c:v>14</c:v>
                </c:pt>
                <c:pt idx="16">
                  <c:v>18</c:v>
                </c:pt>
                <c:pt idx="17">
                  <c:v>17</c:v>
                </c:pt>
                <c:pt idx="18">
                  <c:v>14</c:v>
                </c:pt>
                <c:pt idx="19">
                  <c:v>22</c:v>
                </c:pt>
                <c:pt idx="20">
                  <c:v>13</c:v>
                </c:pt>
                <c:pt idx="21">
                  <c:v>16</c:v>
                </c:pt>
                <c:pt idx="22">
                  <c:v>20</c:v>
                </c:pt>
                <c:pt idx="23">
                  <c:v>12</c:v>
                </c:pt>
                <c:pt idx="24">
                  <c:v>19</c:v>
                </c:pt>
              </c:numCache>
            </c:numRef>
          </c:xVal>
          <c:yVal>
            <c:numRef>
              <c:f>'mTBI vs Control'!$O$24:$O$51</c:f>
              <c:numCache>
                <c:formatCode>General</c:formatCode>
                <c:ptCount val="28"/>
                <c:pt idx="0">
                  <c:v>0.84536</c:v>
                </c:pt>
                <c:pt idx="1">
                  <c:v>0.77551000000000003</c:v>
                </c:pt>
                <c:pt idx="2">
                  <c:v>0.80645</c:v>
                </c:pt>
                <c:pt idx="3">
                  <c:v>0.91</c:v>
                </c:pt>
                <c:pt idx="4">
                  <c:v>0.74</c:v>
                </c:pt>
                <c:pt idx="5">
                  <c:v>0.75</c:v>
                </c:pt>
                <c:pt idx="6">
                  <c:v>0.83838000000000001</c:v>
                </c:pt>
                <c:pt idx="7">
                  <c:v>0.75</c:v>
                </c:pt>
                <c:pt idx="8">
                  <c:v>0.83</c:v>
                </c:pt>
                <c:pt idx="9">
                  <c:v>0.74</c:v>
                </c:pt>
                <c:pt idx="10">
                  <c:v>0.8125</c:v>
                </c:pt>
                <c:pt idx="11">
                  <c:v>0.91</c:v>
                </c:pt>
                <c:pt idx="12">
                  <c:v>0.75758000000000003</c:v>
                </c:pt>
                <c:pt idx="13">
                  <c:v>0.81442999999999999</c:v>
                </c:pt>
                <c:pt idx="14">
                  <c:v>0.83</c:v>
                </c:pt>
                <c:pt idx="15">
                  <c:v>0.76768000000000003</c:v>
                </c:pt>
                <c:pt idx="16">
                  <c:v>0.85858999999999996</c:v>
                </c:pt>
                <c:pt idx="17">
                  <c:v>0.75788999999999995</c:v>
                </c:pt>
                <c:pt idx="18">
                  <c:v>0.84043000000000001</c:v>
                </c:pt>
                <c:pt idx="19">
                  <c:v>0.78788000000000002</c:v>
                </c:pt>
                <c:pt idx="20">
                  <c:v>0.83838000000000001</c:v>
                </c:pt>
                <c:pt idx="21">
                  <c:v>0.89795999999999998</c:v>
                </c:pt>
                <c:pt idx="22">
                  <c:v>0.72</c:v>
                </c:pt>
                <c:pt idx="23">
                  <c:v>0.84694000000000003</c:v>
                </c:pt>
                <c:pt idx="24">
                  <c:v>0.76041999999999998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F824-2E43-8DF5-8DEEB35B38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346096"/>
        <c:axId val="1787853760"/>
      </c:scatterChart>
      <c:valAx>
        <c:axId val="1651346096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BIS-Brief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853760"/>
        <c:crosses val="autoZero"/>
        <c:crossBetween val="midCat"/>
        <c:majorUnit val="4"/>
      </c:valAx>
      <c:valAx>
        <c:axId val="1787853760"/>
        <c:scaling>
          <c:orientation val="minMax"/>
          <c:max val="1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Proportion Correct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46096"/>
        <c:crosses val="autoZero"/>
        <c:crossBetween val="midCat"/>
        <c:majorUnit val="0.1"/>
      </c:valAx>
      <c:spPr>
        <a:noFill/>
        <a:ln>
          <a:noFill/>
        </a:ln>
        <a:effectLst/>
      </c:spPr>
    </c:plotArea>
    <c:legend>
      <c:legendPos val="r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Block - mTBI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Control'!$AG$3:$AG$16</c:f>
              <c:numCache>
                <c:formatCode>General</c:formatCode>
                <c:ptCount val="14"/>
                <c:pt idx="0">
                  <c:v>22</c:v>
                </c:pt>
                <c:pt idx="1">
                  <c:v>19</c:v>
                </c:pt>
                <c:pt idx="2">
                  <c:v>12</c:v>
                </c:pt>
                <c:pt idx="3">
                  <c:v>15</c:v>
                </c:pt>
                <c:pt idx="4">
                  <c:v>14</c:v>
                </c:pt>
                <c:pt idx="5">
                  <c:v>14</c:v>
                </c:pt>
                <c:pt idx="6">
                  <c:v>16</c:v>
                </c:pt>
                <c:pt idx="7">
                  <c:v>17</c:v>
                </c:pt>
                <c:pt idx="8">
                  <c:v>21</c:v>
                </c:pt>
                <c:pt idx="9">
                  <c:v>9</c:v>
                </c:pt>
                <c:pt idx="10">
                  <c:v>11</c:v>
                </c:pt>
              </c:numCache>
            </c:numRef>
          </c:xVal>
          <c:yVal>
            <c:numRef>
              <c:f>'mTBI vs Control'!$Z$3:$Z$16</c:f>
              <c:numCache>
                <c:formatCode>General</c:formatCode>
                <c:ptCount val="14"/>
                <c:pt idx="0">
                  <c:v>1.7229000000000001</c:v>
                </c:pt>
                <c:pt idx="1">
                  <c:v>2.58</c:v>
                </c:pt>
                <c:pt idx="2">
                  <c:v>1.7755000000000001</c:v>
                </c:pt>
                <c:pt idx="3">
                  <c:v>1.4655</c:v>
                </c:pt>
                <c:pt idx="4">
                  <c:v>1.86</c:v>
                </c:pt>
                <c:pt idx="5">
                  <c:v>2.04</c:v>
                </c:pt>
                <c:pt idx="6">
                  <c:v>1.56</c:v>
                </c:pt>
                <c:pt idx="7">
                  <c:v>1.56</c:v>
                </c:pt>
                <c:pt idx="8">
                  <c:v>2.1</c:v>
                </c:pt>
                <c:pt idx="9">
                  <c:v>2.04</c:v>
                </c:pt>
                <c:pt idx="10">
                  <c:v>1.4301999999999999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C2A-434D-BCEC-D7B1699079CA}"/>
            </c:ext>
          </c:extLst>
        </c:ser>
        <c:ser>
          <c:idx val="1"/>
          <c:order val="1"/>
          <c:tx>
            <c:v>Intermix - mTBI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Control'!$AG$3:$AG$16</c:f>
              <c:numCache>
                <c:formatCode>General</c:formatCode>
                <c:ptCount val="14"/>
                <c:pt idx="0">
                  <c:v>22</c:v>
                </c:pt>
                <c:pt idx="1">
                  <c:v>19</c:v>
                </c:pt>
                <c:pt idx="2">
                  <c:v>12</c:v>
                </c:pt>
                <c:pt idx="3">
                  <c:v>15</c:v>
                </c:pt>
                <c:pt idx="4">
                  <c:v>14</c:v>
                </c:pt>
                <c:pt idx="5">
                  <c:v>14</c:v>
                </c:pt>
                <c:pt idx="6">
                  <c:v>16</c:v>
                </c:pt>
                <c:pt idx="7">
                  <c:v>17</c:v>
                </c:pt>
                <c:pt idx="8">
                  <c:v>21</c:v>
                </c:pt>
                <c:pt idx="9">
                  <c:v>9</c:v>
                </c:pt>
                <c:pt idx="10">
                  <c:v>11</c:v>
                </c:pt>
              </c:numCache>
            </c:numRef>
          </c:xVal>
          <c:yVal>
            <c:numRef>
              <c:f>'mTBI vs Control'!$AC$3:$AC$16</c:f>
              <c:numCache>
                <c:formatCode>General</c:formatCode>
                <c:ptCount val="14"/>
                <c:pt idx="0">
                  <c:v>1.68</c:v>
                </c:pt>
                <c:pt idx="1">
                  <c:v>2.1</c:v>
                </c:pt>
                <c:pt idx="2">
                  <c:v>2.0962999999999998</c:v>
                </c:pt>
                <c:pt idx="3">
                  <c:v>1.56</c:v>
                </c:pt>
                <c:pt idx="4">
                  <c:v>2.1</c:v>
                </c:pt>
                <c:pt idx="5">
                  <c:v>1.8527</c:v>
                </c:pt>
                <c:pt idx="6">
                  <c:v>1.4824999999999999</c:v>
                </c:pt>
                <c:pt idx="7">
                  <c:v>1.1154999999999999</c:v>
                </c:pt>
                <c:pt idx="8">
                  <c:v>2.2799999999999998</c:v>
                </c:pt>
                <c:pt idx="9">
                  <c:v>1.9065000000000001</c:v>
                </c:pt>
                <c:pt idx="10">
                  <c:v>0.72606000000000004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C2A-434D-BCEC-D7B1699079CA}"/>
            </c:ext>
          </c:extLst>
        </c:ser>
        <c:ser>
          <c:idx val="2"/>
          <c:order val="2"/>
          <c:tx>
            <c:v>Block - control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22225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Control'!$AG$24:$AG$51</c:f>
              <c:numCache>
                <c:formatCode>General</c:formatCode>
                <c:ptCount val="28"/>
                <c:pt idx="0">
                  <c:v>16</c:v>
                </c:pt>
                <c:pt idx="1">
                  <c:v>21</c:v>
                </c:pt>
                <c:pt idx="2">
                  <c:v>21</c:v>
                </c:pt>
                <c:pt idx="3">
                  <c:v>16</c:v>
                </c:pt>
                <c:pt idx="4">
                  <c:v>14</c:v>
                </c:pt>
                <c:pt idx="5">
                  <c:v>18</c:v>
                </c:pt>
                <c:pt idx="6">
                  <c:v>10</c:v>
                </c:pt>
                <c:pt idx="7">
                  <c:v>15</c:v>
                </c:pt>
                <c:pt idx="8">
                  <c:v>17</c:v>
                </c:pt>
                <c:pt idx="9">
                  <c:v>14</c:v>
                </c:pt>
                <c:pt idx="10">
                  <c:v>12</c:v>
                </c:pt>
                <c:pt idx="11">
                  <c:v>13</c:v>
                </c:pt>
                <c:pt idx="12">
                  <c:v>17</c:v>
                </c:pt>
                <c:pt idx="13">
                  <c:v>21</c:v>
                </c:pt>
                <c:pt idx="14">
                  <c:v>17</c:v>
                </c:pt>
                <c:pt idx="15">
                  <c:v>14</c:v>
                </c:pt>
                <c:pt idx="16">
                  <c:v>18</c:v>
                </c:pt>
                <c:pt idx="17">
                  <c:v>17</c:v>
                </c:pt>
                <c:pt idx="18">
                  <c:v>14</c:v>
                </c:pt>
                <c:pt idx="19">
                  <c:v>22</c:v>
                </c:pt>
                <c:pt idx="20">
                  <c:v>13</c:v>
                </c:pt>
                <c:pt idx="21">
                  <c:v>16</c:v>
                </c:pt>
                <c:pt idx="22">
                  <c:v>20</c:v>
                </c:pt>
                <c:pt idx="23">
                  <c:v>12</c:v>
                </c:pt>
                <c:pt idx="24">
                  <c:v>19</c:v>
                </c:pt>
              </c:numCache>
            </c:numRef>
          </c:xVal>
          <c:yVal>
            <c:numRef>
              <c:f>'mTBI vs Control'!$Z$24:$Z$51</c:f>
              <c:numCache>
                <c:formatCode>General</c:formatCode>
                <c:ptCount val="28"/>
                <c:pt idx="0">
                  <c:v>2.04</c:v>
                </c:pt>
                <c:pt idx="1">
                  <c:v>1.2</c:v>
                </c:pt>
                <c:pt idx="2">
                  <c:v>1.56</c:v>
                </c:pt>
                <c:pt idx="3">
                  <c:v>2.2200000000000002</c:v>
                </c:pt>
                <c:pt idx="4">
                  <c:v>1.44</c:v>
                </c:pt>
                <c:pt idx="5">
                  <c:v>1.3574999999999999</c:v>
                </c:pt>
                <c:pt idx="6">
                  <c:v>1.8404</c:v>
                </c:pt>
                <c:pt idx="7">
                  <c:v>1.62</c:v>
                </c:pt>
                <c:pt idx="8">
                  <c:v>1.68</c:v>
                </c:pt>
                <c:pt idx="9">
                  <c:v>1.3209</c:v>
                </c:pt>
                <c:pt idx="10">
                  <c:v>1.3925000000000001</c:v>
                </c:pt>
                <c:pt idx="11">
                  <c:v>2.52</c:v>
                </c:pt>
                <c:pt idx="12">
                  <c:v>1.8325</c:v>
                </c:pt>
                <c:pt idx="13">
                  <c:v>1.6727000000000001</c:v>
                </c:pt>
                <c:pt idx="14">
                  <c:v>2.0853000000000002</c:v>
                </c:pt>
                <c:pt idx="15">
                  <c:v>1.7339</c:v>
                </c:pt>
                <c:pt idx="16">
                  <c:v>2.3914</c:v>
                </c:pt>
                <c:pt idx="17">
                  <c:v>1.74</c:v>
                </c:pt>
                <c:pt idx="18">
                  <c:v>1.1890000000000001</c:v>
                </c:pt>
                <c:pt idx="19">
                  <c:v>2.4</c:v>
                </c:pt>
                <c:pt idx="20">
                  <c:v>1.4240999999999999</c:v>
                </c:pt>
                <c:pt idx="21">
                  <c:v>2.04</c:v>
                </c:pt>
                <c:pt idx="22">
                  <c:v>1.68</c:v>
                </c:pt>
                <c:pt idx="23">
                  <c:v>1.92</c:v>
                </c:pt>
                <c:pt idx="24">
                  <c:v>1.6365000000000001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C2A-434D-BCEC-D7B1699079CA}"/>
            </c:ext>
          </c:extLst>
        </c:ser>
        <c:ser>
          <c:idx val="3"/>
          <c:order val="3"/>
          <c:tx>
            <c:v>Intermix - control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22225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Control'!$AG$24:$AG$51</c:f>
              <c:numCache>
                <c:formatCode>General</c:formatCode>
                <c:ptCount val="28"/>
                <c:pt idx="0">
                  <c:v>16</c:v>
                </c:pt>
                <c:pt idx="1">
                  <c:v>21</c:v>
                </c:pt>
                <c:pt idx="2">
                  <c:v>21</c:v>
                </c:pt>
                <c:pt idx="3">
                  <c:v>16</c:v>
                </c:pt>
                <c:pt idx="4">
                  <c:v>14</c:v>
                </c:pt>
                <c:pt idx="5">
                  <c:v>18</c:v>
                </c:pt>
                <c:pt idx="6">
                  <c:v>10</c:v>
                </c:pt>
                <c:pt idx="7">
                  <c:v>15</c:v>
                </c:pt>
                <c:pt idx="8">
                  <c:v>17</c:v>
                </c:pt>
                <c:pt idx="9">
                  <c:v>14</c:v>
                </c:pt>
                <c:pt idx="10">
                  <c:v>12</c:v>
                </c:pt>
                <c:pt idx="11">
                  <c:v>13</c:v>
                </c:pt>
                <c:pt idx="12">
                  <c:v>17</c:v>
                </c:pt>
                <c:pt idx="13">
                  <c:v>21</c:v>
                </c:pt>
                <c:pt idx="14">
                  <c:v>17</c:v>
                </c:pt>
                <c:pt idx="15">
                  <c:v>14</c:v>
                </c:pt>
                <c:pt idx="16">
                  <c:v>18</c:v>
                </c:pt>
                <c:pt idx="17">
                  <c:v>17</c:v>
                </c:pt>
                <c:pt idx="18">
                  <c:v>14</c:v>
                </c:pt>
                <c:pt idx="19">
                  <c:v>22</c:v>
                </c:pt>
                <c:pt idx="20">
                  <c:v>13</c:v>
                </c:pt>
                <c:pt idx="21">
                  <c:v>16</c:v>
                </c:pt>
                <c:pt idx="22">
                  <c:v>20</c:v>
                </c:pt>
                <c:pt idx="23">
                  <c:v>12</c:v>
                </c:pt>
                <c:pt idx="24">
                  <c:v>19</c:v>
                </c:pt>
              </c:numCache>
            </c:numRef>
          </c:xVal>
          <c:yVal>
            <c:numRef>
              <c:f>'mTBI vs Control'!$AC$24:$AC$51</c:f>
              <c:numCache>
                <c:formatCode>General</c:formatCode>
                <c:ptCount val="28"/>
                <c:pt idx="0">
                  <c:v>2.0739999999999998</c:v>
                </c:pt>
                <c:pt idx="1">
                  <c:v>1.6575</c:v>
                </c:pt>
                <c:pt idx="2">
                  <c:v>1.8344</c:v>
                </c:pt>
                <c:pt idx="3">
                  <c:v>2.46</c:v>
                </c:pt>
                <c:pt idx="4">
                  <c:v>1.44</c:v>
                </c:pt>
                <c:pt idx="5">
                  <c:v>1.5</c:v>
                </c:pt>
                <c:pt idx="6">
                  <c:v>2.0253000000000001</c:v>
                </c:pt>
                <c:pt idx="7">
                  <c:v>1.5</c:v>
                </c:pt>
                <c:pt idx="8">
                  <c:v>1.98</c:v>
                </c:pt>
                <c:pt idx="9">
                  <c:v>1.44</c:v>
                </c:pt>
                <c:pt idx="10">
                  <c:v>1.8823000000000001</c:v>
                </c:pt>
                <c:pt idx="11">
                  <c:v>2.46</c:v>
                </c:pt>
                <c:pt idx="12">
                  <c:v>1.5478000000000001</c:v>
                </c:pt>
                <c:pt idx="13">
                  <c:v>1.8587</c:v>
                </c:pt>
                <c:pt idx="14">
                  <c:v>1.98</c:v>
                </c:pt>
                <c:pt idx="15">
                  <c:v>1.6015999999999999</c:v>
                </c:pt>
                <c:pt idx="16">
                  <c:v>2.1551</c:v>
                </c:pt>
                <c:pt idx="17">
                  <c:v>1.5399</c:v>
                </c:pt>
                <c:pt idx="18">
                  <c:v>2.0352999999999999</c:v>
                </c:pt>
                <c:pt idx="19">
                  <c:v>1.7241</c:v>
                </c:pt>
                <c:pt idx="20">
                  <c:v>2.0301999999999998</c:v>
                </c:pt>
                <c:pt idx="21">
                  <c:v>2.3877999999999999</c:v>
                </c:pt>
                <c:pt idx="22">
                  <c:v>1.32</c:v>
                </c:pt>
                <c:pt idx="23">
                  <c:v>2.0815999999999999</c:v>
                </c:pt>
                <c:pt idx="24">
                  <c:v>1.5625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0C2A-434D-BCEC-D7B1699079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346096"/>
        <c:axId val="1787853760"/>
      </c:scatterChart>
      <c:valAx>
        <c:axId val="1651346096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BIS-Brief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853760"/>
        <c:crosses val="autoZero"/>
        <c:crossBetween val="midCat"/>
        <c:majorUnit val="4"/>
      </c:valAx>
      <c:valAx>
        <c:axId val="1787853760"/>
        <c:scaling>
          <c:orientation val="minMax"/>
          <c:max val="3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K-Value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46096"/>
        <c:crosses val="autoZero"/>
        <c:crossBetween val="midCat"/>
        <c:majorUnit val="0.5"/>
      </c:valAx>
      <c:spPr>
        <a:noFill/>
        <a:ln>
          <a:noFill/>
        </a:ln>
        <a:effectLst/>
      </c:spPr>
    </c:plotArea>
    <c:legend>
      <c:legendPos val="r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Block - mTBI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Control'!$AG$3:$AG$16</c:f>
              <c:numCache>
                <c:formatCode>General</c:formatCode>
                <c:ptCount val="14"/>
                <c:pt idx="0">
                  <c:v>22</c:v>
                </c:pt>
                <c:pt idx="1">
                  <c:v>19</c:v>
                </c:pt>
                <c:pt idx="2">
                  <c:v>12</c:v>
                </c:pt>
                <c:pt idx="3">
                  <c:v>15</c:v>
                </c:pt>
                <c:pt idx="4">
                  <c:v>14</c:v>
                </c:pt>
                <c:pt idx="5">
                  <c:v>14</c:v>
                </c:pt>
                <c:pt idx="6">
                  <c:v>16</c:v>
                </c:pt>
                <c:pt idx="7">
                  <c:v>17</c:v>
                </c:pt>
                <c:pt idx="8">
                  <c:v>21</c:v>
                </c:pt>
                <c:pt idx="9">
                  <c:v>9</c:v>
                </c:pt>
                <c:pt idx="10">
                  <c:v>11</c:v>
                </c:pt>
              </c:numCache>
            </c:numRef>
          </c:xVal>
          <c:yVal>
            <c:numRef>
              <c:f>'mTBI vs Control'!$G$3:$G$16</c:f>
              <c:numCache>
                <c:formatCode>General</c:formatCode>
                <c:ptCount val="14"/>
                <c:pt idx="0">
                  <c:v>0.65971000000000002</c:v>
                </c:pt>
                <c:pt idx="1">
                  <c:v>0.80686000000000002</c:v>
                </c:pt>
                <c:pt idx="2">
                  <c:v>0.79413</c:v>
                </c:pt>
                <c:pt idx="3">
                  <c:v>0.71218000000000004</c:v>
                </c:pt>
                <c:pt idx="4">
                  <c:v>0.63376999999999994</c:v>
                </c:pt>
                <c:pt idx="5">
                  <c:v>0.52131000000000005</c:v>
                </c:pt>
                <c:pt idx="6">
                  <c:v>0.81489999999999996</c:v>
                </c:pt>
                <c:pt idx="7">
                  <c:v>0.67159999999999997</c:v>
                </c:pt>
                <c:pt idx="8">
                  <c:v>0.62643000000000004</c:v>
                </c:pt>
                <c:pt idx="9">
                  <c:v>0.62277000000000005</c:v>
                </c:pt>
                <c:pt idx="10">
                  <c:v>0.70672000000000001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F7E-2743-8C8F-66702B720388}"/>
            </c:ext>
          </c:extLst>
        </c:ser>
        <c:ser>
          <c:idx val="1"/>
          <c:order val="1"/>
          <c:tx>
            <c:v>Intermix - mTBI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Control'!$AG$3:$AG$16</c:f>
              <c:numCache>
                <c:formatCode>General</c:formatCode>
                <c:ptCount val="14"/>
                <c:pt idx="0">
                  <c:v>22</c:v>
                </c:pt>
                <c:pt idx="1">
                  <c:v>19</c:v>
                </c:pt>
                <c:pt idx="2">
                  <c:v>12</c:v>
                </c:pt>
                <c:pt idx="3">
                  <c:v>15</c:v>
                </c:pt>
                <c:pt idx="4">
                  <c:v>14</c:v>
                </c:pt>
                <c:pt idx="5">
                  <c:v>14</c:v>
                </c:pt>
                <c:pt idx="6">
                  <c:v>16</c:v>
                </c:pt>
                <c:pt idx="7">
                  <c:v>17</c:v>
                </c:pt>
                <c:pt idx="8">
                  <c:v>21</c:v>
                </c:pt>
                <c:pt idx="9">
                  <c:v>9</c:v>
                </c:pt>
                <c:pt idx="10">
                  <c:v>11</c:v>
                </c:pt>
              </c:numCache>
            </c:numRef>
          </c:xVal>
          <c:yVal>
            <c:numRef>
              <c:f>'mTBI vs Control'!$R$3:$R$16</c:f>
              <c:numCache>
                <c:formatCode>General</c:formatCode>
                <c:ptCount val="14"/>
                <c:pt idx="0">
                  <c:v>0.65905000000000002</c:v>
                </c:pt>
                <c:pt idx="1">
                  <c:v>0.80267999999999995</c:v>
                </c:pt>
                <c:pt idx="2">
                  <c:v>0.82440999999999998</c:v>
                </c:pt>
                <c:pt idx="3">
                  <c:v>0.71189999999999998</c:v>
                </c:pt>
                <c:pt idx="4">
                  <c:v>0.73309000000000002</c:v>
                </c:pt>
                <c:pt idx="5">
                  <c:v>0.62483</c:v>
                </c:pt>
                <c:pt idx="6">
                  <c:v>1.0443</c:v>
                </c:pt>
                <c:pt idx="7">
                  <c:v>0.71548</c:v>
                </c:pt>
                <c:pt idx="8">
                  <c:v>0.67351000000000005</c:v>
                </c:pt>
                <c:pt idx="9">
                  <c:v>0.81964000000000004</c:v>
                </c:pt>
                <c:pt idx="10">
                  <c:v>1.0275000000000001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3F7E-2743-8C8F-66702B720388}"/>
            </c:ext>
          </c:extLst>
        </c:ser>
        <c:ser>
          <c:idx val="2"/>
          <c:order val="2"/>
          <c:tx>
            <c:v>Block - control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Control'!$AG$24:$AG$51</c:f>
              <c:numCache>
                <c:formatCode>General</c:formatCode>
                <c:ptCount val="28"/>
                <c:pt idx="0">
                  <c:v>16</c:v>
                </c:pt>
                <c:pt idx="1">
                  <c:v>21</c:v>
                </c:pt>
                <c:pt idx="2">
                  <c:v>21</c:v>
                </c:pt>
                <c:pt idx="3">
                  <c:v>16</c:v>
                </c:pt>
                <c:pt idx="4">
                  <c:v>14</c:v>
                </c:pt>
                <c:pt idx="5">
                  <c:v>18</c:v>
                </c:pt>
                <c:pt idx="6">
                  <c:v>10</c:v>
                </c:pt>
                <c:pt idx="7">
                  <c:v>15</c:v>
                </c:pt>
                <c:pt idx="8">
                  <c:v>17</c:v>
                </c:pt>
                <c:pt idx="9">
                  <c:v>14</c:v>
                </c:pt>
                <c:pt idx="10">
                  <c:v>12</c:v>
                </c:pt>
                <c:pt idx="11">
                  <c:v>13</c:v>
                </c:pt>
                <c:pt idx="12">
                  <c:v>17</c:v>
                </c:pt>
                <c:pt idx="13">
                  <c:v>21</c:v>
                </c:pt>
                <c:pt idx="14">
                  <c:v>17</c:v>
                </c:pt>
                <c:pt idx="15">
                  <c:v>14</c:v>
                </c:pt>
                <c:pt idx="16">
                  <c:v>18</c:v>
                </c:pt>
                <c:pt idx="17">
                  <c:v>17</c:v>
                </c:pt>
                <c:pt idx="18">
                  <c:v>14</c:v>
                </c:pt>
                <c:pt idx="19">
                  <c:v>22</c:v>
                </c:pt>
                <c:pt idx="20">
                  <c:v>13</c:v>
                </c:pt>
                <c:pt idx="21">
                  <c:v>16</c:v>
                </c:pt>
                <c:pt idx="22">
                  <c:v>20</c:v>
                </c:pt>
                <c:pt idx="23">
                  <c:v>12</c:v>
                </c:pt>
                <c:pt idx="24">
                  <c:v>19</c:v>
                </c:pt>
              </c:numCache>
            </c:numRef>
          </c:xVal>
          <c:yVal>
            <c:numRef>
              <c:f>'mTBI vs Control'!$G$24:$G$51</c:f>
              <c:numCache>
                <c:formatCode>General</c:formatCode>
                <c:ptCount val="28"/>
                <c:pt idx="0">
                  <c:v>1.0145999999999999</c:v>
                </c:pt>
                <c:pt idx="1">
                  <c:v>0.77298</c:v>
                </c:pt>
                <c:pt idx="2">
                  <c:v>0.69015000000000004</c:v>
                </c:pt>
                <c:pt idx="3">
                  <c:v>0.61302000000000001</c:v>
                </c:pt>
                <c:pt idx="4">
                  <c:v>0.68589999999999995</c:v>
                </c:pt>
                <c:pt idx="5">
                  <c:v>1.0972</c:v>
                </c:pt>
                <c:pt idx="6">
                  <c:v>0.90324000000000004</c:v>
                </c:pt>
                <c:pt idx="7">
                  <c:v>0.5272</c:v>
                </c:pt>
                <c:pt idx="8">
                  <c:v>0.70938000000000001</c:v>
                </c:pt>
                <c:pt idx="9">
                  <c:v>0.85807</c:v>
                </c:pt>
                <c:pt idx="10">
                  <c:v>0.89978000000000002</c:v>
                </c:pt>
                <c:pt idx="11">
                  <c:v>0.79349999999999998</c:v>
                </c:pt>
                <c:pt idx="12">
                  <c:v>1.0936999999999999</c:v>
                </c:pt>
                <c:pt idx="13">
                  <c:v>0.82723000000000002</c:v>
                </c:pt>
                <c:pt idx="14">
                  <c:v>0.62105999999999995</c:v>
                </c:pt>
                <c:pt idx="15">
                  <c:v>0.65317999999999998</c:v>
                </c:pt>
                <c:pt idx="16">
                  <c:v>1.1657</c:v>
                </c:pt>
                <c:pt idx="17">
                  <c:v>0.84740000000000004</c:v>
                </c:pt>
                <c:pt idx="18">
                  <c:v>0.91612000000000005</c:v>
                </c:pt>
                <c:pt idx="19">
                  <c:v>0.58023999999999998</c:v>
                </c:pt>
                <c:pt idx="20">
                  <c:v>0.66266000000000003</c:v>
                </c:pt>
                <c:pt idx="21">
                  <c:v>0.87585999999999997</c:v>
                </c:pt>
                <c:pt idx="22">
                  <c:v>0.65664</c:v>
                </c:pt>
                <c:pt idx="23">
                  <c:v>0.74531999999999998</c:v>
                </c:pt>
                <c:pt idx="24">
                  <c:v>1.0338000000000001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3F7E-2743-8C8F-66702B720388}"/>
            </c:ext>
          </c:extLst>
        </c:ser>
        <c:ser>
          <c:idx val="3"/>
          <c:order val="3"/>
          <c:tx>
            <c:v>Intermix - control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Control'!$AG$24:$AG$51</c:f>
              <c:numCache>
                <c:formatCode>General</c:formatCode>
                <c:ptCount val="28"/>
                <c:pt idx="0">
                  <c:v>16</c:v>
                </c:pt>
                <c:pt idx="1">
                  <c:v>21</c:v>
                </c:pt>
                <c:pt idx="2">
                  <c:v>21</c:v>
                </c:pt>
                <c:pt idx="3">
                  <c:v>16</c:v>
                </c:pt>
                <c:pt idx="4">
                  <c:v>14</c:v>
                </c:pt>
                <c:pt idx="5">
                  <c:v>18</c:v>
                </c:pt>
                <c:pt idx="6">
                  <c:v>10</c:v>
                </c:pt>
                <c:pt idx="7">
                  <c:v>15</c:v>
                </c:pt>
                <c:pt idx="8">
                  <c:v>17</c:v>
                </c:pt>
                <c:pt idx="9">
                  <c:v>14</c:v>
                </c:pt>
                <c:pt idx="10">
                  <c:v>12</c:v>
                </c:pt>
                <c:pt idx="11">
                  <c:v>13</c:v>
                </c:pt>
                <c:pt idx="12">
                  <c:v>17</c:v>
                </c:pt>
                <c:pt idx="13">
                  <c:v>21</c:v>
                </c:pt>
                <c:pt idx="14">
                  <c:v>17</c:v>
                </c:pt>
                <c:pt idx="15">
                  <c:v>14</c:v>
                </c:pt>
                <c:pt idx="16">
                  <c:v>18</c:v>
                </c:pt>
                <c:pt idx="17">
                  <c:v>17</c:v>
                </c:pt>
                <c:pt idx="18">
                  <c:v>14</c:v>
                </c:pt>
                <c:pt idx="19">
                  <c:v>22</c:v>
                </c:pt>
                <c:pt idx="20">
                  <c:v>13</c:v>
                </c:pt>
                <c:pt idx="21">
                  <c:v>16</c:v>
                </c:pt>
                <c:pt idx="22">
                  <c:v>20</c:v>
                </c:pt>
                <c:pt idx="23">
                  <c:v>12</c:v>
                </c:pt>
                <c:pt idx="24">
                  <c:v>19</c:v>
                </c:pt>
              </c:numCache>
            </c:numRef>
          </c:xVal>
          <c:yVal>
            <c:numRef>
              <c:f>'mTBI vs Control'!$R$24:$R$51</c:f>
              <c:numCache>
                <c:formatCode>General</c:formatCode>
                <c:ptCount val="28"/>
                <c:pt idx="0">
                  <c:v>1.1879</c:v>
                </c:pt>
                <c:pt idx="1">
                  <c:v>0.93703000000000003</c:v>
                </c:pt>
                <c:pt idx="2">
                  <c:v>0.78942000000000001</c:v>
                </c:pt>
                <c:pt idx="3">
                  <c:v>0.71572999999999998</c:v>
                </c:pt>
                <c:pt idx="4">
                  <c:v>0.71084000000000003</c:v>
                </c:pt>
                <c:pt idx="5">
                  <c:v>1.1218999999999999</c:v>
                </c:pt>
                <c:pt idx="6">
                  <c:v>1.0162</c:v>
                </c:pt>
                <c:pt idx="7">
                  <c:v>0.61819000000000002</c:v>
                </c:pt>
                <c:pt idx="8">
                  <c:v>0.67130000000000001</c:v>
                </c:pt>
                <c:pt idx="9">
                  <c:v>1.0481</c:v>
                </c:pt>
                <c:pt idx="10">
                  <c:v>1.1344000000000001</c:v>
                </c:pt>
                <c:pt idx="11">
                  <c:v>1.0403</c:v>
                </c:pt>
                <c:pt idx="12">
                  <c:v>1.2649999999999999</c:v>
                </c:pt>
                <c:pt idx="13">
                  <c:v>0.92813999999999997</c:v>
                </c:pt>
                <c:pt idx="14">
                  <c:v>0.58203000000000005</c:v>
                </c:pt>
                <c:pt idx="15">
                  <c:v>0.81677</c:v>
                </c:pt>
                <c:pt idx="16">
                  <c:v>1.3148</c:v>
                </c:pt>
                <c:pt idx="17">
                  <c:v>1.0786</c:v>
                </c:pt>
                <c:pt idx="18">
                  <c:v>0.98143999999999998</c:v>
                </c:pt>
                <c:pt idx="19">
                  <c:v>0.63261999999999996</c:v>
                </c:pt>
                <c:pt idx="20">
                  <c:v>0.71545999999999998</c:v>
                </c:pt>
                <c:pt idx="21">
                  <c:v>1.1105</c:v>
                </c:pt>
                <c:pt idx="22">
                  <c:v>0.61477999999999999</c:v>
                </c:pt>
                <c:pt idx="23">
                  <c:v>1.0267999999999999</c:v>
                </c:pt>
                <c:pt idx="24">
                  <c:v>0.97030000000000005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3F7E-2743-8C8F-66702B7203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346096"/>
        <c:axId val="1787853760"/>
      </c:scatterChart>
      <c:valAx>
        <c:axId val="1651346096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BIS-Brief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853760"/>
        <c:crosses val="autoZero"/>
        <c:crossBetween val="midCat"/>
        <c:majorUnit val="4"/>
      </c:valAx>
      <c:valAx>
        <c:axId val="1787853760"/>
        <c:scaling>
          <c:orientation val="minMax"/>
          <c:max val="1.2"/>
          <c:min val="0.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Reaction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46096"/>
        <c:crosses val="autoZero"/>
        <c:crossBetween val="midCat"/>
        <c:majorUnit val="0.2"/>
      </c:valAx>
      <c:spPr>
        <a:noFill/>
        <a:ln>
          <a:noFill/>
        </a:ln>
        <a:effectLst/>
      </c:spPr>
    </c:plotArea>
    <c:legend>
      <c:legendPos val="r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K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('All Data'!$Z$46,'All Data'!$AC$46)</c:f>
                <c:numCache>
                  <c:formatCode>General</c:formatCode>
                  <c:ptCount val="2"/>
                  <c:pt idx="0">
                    <c:v>0.11786176121229444</c:v>
                  </c:pt>
                  <c:pt idx="1">
                    <c:v>0.12298766617642094</c:v>
                  </c:pt>
                </c:numCache>
              </c:numRef>
            </c:plus>
            <c:minus>
              <c:numRef>
                <c:f>('All Data'!$Z$46,'All Data'!$AC$46)</c:f>
                <c:numCache>
                  <c:formatCode>General</c:formatCode>
                  <c:ptCount val="2"/>
                  <c:pt idx="0">
                    <c:v>0.11786176121229444</c:v>
                  </c:pt>
                  <c:pt idx="1">
                    <c:v>0.12298766617642094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('All Data'!$Z$44,'All Data'!$AC$44)</c:f>
              <c:numCache>
                <c:formatCode>General</c:formatCode>
                <c:ptCount val="2"/>
                <c:pt idx="0">
                  <c:v>1.7797444444444441</c:v>
                </c:pt>
                <c:pt idx="1">
                  <c:v>1.8049349999999995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08-654A-BA69-DC5621D4B9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3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K</a:t>
                </a:r>
                <a:r>
                  <a:rPr lang="en-US" sz="1600" baseline="0">
                    <a:solidFill>
                      <a:schemeClr val="tx1"/>
                    </a:solidFill>
                  </a:rPr>
                  <a:t> Value</a:t>
                </a:r>
                <a:endParaRPr lang="en-US" sz="16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5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Block - mTBI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Control'!$AG$3:$AG$16</c:f>
              <c:numCache>
                <c:formatCode>General</c:formatCode>
                <c:ptCount val="14"/>
                <c:pt idx="0">
                  <c:v>22</c:v>
                </c:pt>
                <c:pt idx="1">
                  <c:v>19</c:v>
                </c:pt>
                <c:pt idx="2">
                  <c:v>12</c:v>
                </c:pt>
                <c:pt idx="3">
                  <c:v>15</c:v>
                </c:pt>
                <c:pt idx="4">
                  <c:v>14</c:v>
                </c:pt>
                <c:pt idx="5">
                  <c:v>14</c:v>
                </c:pt>
                <c:pt idx="6">
                  <c:v>16</c:v>
                </c:pt>
                <c:pt idx="7">
                  <c:v>17</c:v>
                </c:pt>
                <c:pt idx="8">
                  <c:v>21</c:v>
                </c:pt>
                <c:pt idx="9">
                  <c:v>9</c:v>
                </c:pt>
                <c:pt idx="10">
                  <c:v>11</c:v>
                </c:pt>
              </c:numCache>
            </c:numRef>
          </c:xVal>
          <c:yVal>
            <c:numRef>
              <c:f>'mTBI vs Control'!$K$3:$K$16</c:f>
              <c:numCache>
                <c:formatCode>General</c:formatCode>
                <c:ptCount val="14"/>
                <c:pt idx="0">
                  <c:v>27.626300000000001</c:v>
                </c:pt>
                <c:pt idx="1">
                  <c:v>27.828299999999999</c:v>
                </c:pt>
                <c:pt idx="2">
                  <c:v>24.83</c:v>
                </c:pt>
                <c:pt idx="3">
                  <c:v>32.4</c:v>
                </c:pt>
                <c:pt idx="4">
                  <c:v>20.5657</c:v>
                </c:pt>
                <c:pt idx="5">
                  <c:v>24.8</c:v>
                </c:pt>
                <c:pt idx="6">
                  <c:v>37.950000000000003</c:v>
                </c:pt>
                <c:pt idx="7">
                  <c:v>15.1111</c:v>
                </c:pt>
                <c:pt idx="8">
                  <c:v>26.97</c:v>
                </c:pt>
                <c:pt idx="9">
                  <c:v>35.571399999999997</c:v>
                </c:pt>
                <c:pt idx="10">
                  <c:v>59.395800000000001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CBD-6148-87FF-A82BE0AF24D4}"/>
            </c:ext>
          </c:extLst>
        </c:ser>
        <c:ser>
          <c:idx val="1"/>
          <c:order val="1"/>
          <c:tx>
            <c:v>Intermix - mTBI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Control'!$AG$3:$AG$16</c:f>
              <c:numCache>
                <c:formatCode>General</c:formatCode>
                <c:ptCount val="14"/>
                <c:pt idx="0">
                  <c:v>22</c:v>
                </c:pt>
                <c:pt idx="1">
                  <c:v>19</c:v>
                </c:pt>
                <c:pt idx="2">
                  <c:v>12</c:v>
                </c:pt>
                <c:pt idx="3">
                  <c:v>15</c:v>
                </c:pt>
                <c:pt idx="4">
                  <c:v>14</c:v>
                </c:pt>
                <c:pt idx="5">
                  <c:v>14</c:v>
                </c:pt>
                <c:pt idx="6">
                  <c:v>16</c:v>
                </c:pt>
                <c:pt idx="7">
                  <c:v>17</c:v>
                </c:pt>
                <c:pt idx="8">
                  <c:v>21</c:v>
                </c:pt>
                <c:pt idx="9">
                  <c:v>9</c:v>
                </c:pt>
                <c:pt idx="10">
                  <c:v>11</c:v>
                </c:pt>
              </c:numCache>
            </c:numRef>
          </c:xVal>
          <c:yVal>
            <c:numRef>
              <c:f>'mTBI vs Control'!$V$3:$V$16</c:f>
              <c:numCache>
                <c:formatCode>General</c:formatCode>
                <c:ptCount val="14"/>
                <c:pt idx="0">
                  <c:v>46.798000000000002</c:v>
                </c:pt>
                <c:pt idx="1">
                  <c:v>42.080800000000004</c:v>
                </c:pt>
                <c:pt idx="2">
                  <c:v>42.14</c:v>
                </c:pt>
                <c:pt idx="3">
                  <c:v>46.595999999999997</c:v>
                </c:pt>
                <c:pt idx="4">
                  <c:v>50.1</c:v>
                </c:pt>
                <c:pt idx="5">
                  <c:v>47.191899999999997</c:v>
                </c:pt>
                <c:pt idx="6">
                  <c:v>52.48</c:v>
                </c:pt>
                <c:pt idx="7">
                  <c:v>38.369999999999997</c:v>
                </c:pt>
                <c:pt idx="8">
                  <c:v>54.171700000000001</c:v>
                </c:pt>
                <c:pt idx="9">
                  <c:v>47.7273</c:v>
                </c:pt>
                <c:pt idx="10">
                  <c:v>60.92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CBD-6148-87FF-A82BE0AF24D4}"/>
            </c:ext>
          </c:extLst>
        </c:ser>
        <c:ser>
          <c:idx val="2"/>
          <c:order val="2"/>
          <c:tx>
            <c:v>Block - control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Control'!$AG$24:$AG$51</c:f>
              <c:numCache>
                <c:formatCode>General</c:formatCode>
                <c:ptCount val="28"/>
                <c:pt idx="0">
                  <c:v>16</c:v>
                </c:pt>
                <c:pt idx="1">
                  <c:v>21</c:v>
                </c:pt>
                <c:pt idx="2">
                  <c:v>21</c:v>
                </c:pt>
                <c:pt idx="3">
                  <c:v>16</c:v>
                </c:pt>
                <c:pt idx="4">
                  <c:v>14</c:v>
                </c:pt>
                <c:pt idx="5">
                  <c:v>18</c:v>
                </c:pt>
                <c:pt idx="6">
                  <c:v>10</c:v>
                </c:pt>
                <c:pt idx="7">
                  <c:v>15</c:v>
                </c:pt>
                <c:pt idx="8">
                  <c:v>17</c:v>
                </c:pt>
                <c:pt idx="9">
                  <c:v>14</c:v>
                </c:pt>
                <c:pt idx="10">
                  <c:v>12</c:v>
                </c:pt>
                <c:pt idx="11">
                  <c:v>13</c:v>
                </c:pt>
                <c:pt idx="12">
                  <c:v>17</c:v>
                </c:pt>
                <c:pt idx="13">
                  <c:v>21</c:v>
                </c:pt>
                <c:pt idx="14">
                  <c:v>17</c:v>
                </c:pt>
                <c:pt idx="15">
                  <c:v>14</c:v>
                </c:pt>
                <c:pt idx="16">
                  <c:v>18</c:v>
                </c:pt>
                <c:pt idx="17">
                  <c:v>17</c:v>
                </c:pt>
                <c:pt idx="18">
                  <c:v>14</c:v>
                </c:pt>
                <c:pt idx="19">
                  <c:v>22</c:v>
                </c:pt>
                <c:pt idx="20">
                  <c:v>13</c:v>
                </c:pt>
                <c:pt idx="21">
                  <c:v>16</c:v>
                </c:pt>
                <c:pt idx="22">
                  <c:v>20</c:v>
                </c:pt>
                <c:pt idx="23">
                  <c:v>12</c:v>
                </c:pt>
                <c:pt idx="24">
                  <c:v>19</c:v>
                </c:pt>
              </c:numCache>
            </c:numRef>
          </c:xVal>
          <c:yVal>
            <c:numRef>
              <c:f>'mTBI vs Control'!$K$24:$K$51</c:f>
              <c:numCache>
                <c:formatCode>General</c:formatCode>
                <c:ptCount val="28"/>
                <c:pt idx="0">
                  <c:v>26.41</c:v>
                </c:pt>
                <c:pt idx="1">
                  <c:v>21.3673</c:v>
                </c:pt>
                <c:pt idx="2">
                  <c:v>27.81</c:v>
                </c:pt>
                <c:pt idx="3">
                  <c:v>16.71</c:v>
                </c:pt>
                <c:pt idx="4">
                  <c:v>22.050999999999998</c:v>
                </c:pt>
                <c:pt idx="5">
                  <c:v>36.861699999999999</c:v>
                </c:pt>
                <c:pt idx="6">
                  <c:v>26.97</c:v>
                </c:pt>
                <c:pt idx="7">
                  <c:v>32.909999999999997</c:v>
                </c:pt>
                <c:pt idx="8">
                  <c:v>20.4468</c:v>
                </c:pt>
                <c:pt idx="9">
                  <c:v>32.418399999999998</c:v>
                </c:pt>
                <c:pt idx="10">
                  <c:v>34.99</c:v>
                </c:pt>
                <c:pt idx="11">
                  <c:v>14.94</c:v>
                </c:pt>
                <c:pt idx="12">
                  <c:v>22.91</c:v>
                </c:pt>
                <c:pt idx="13">
                  <c:v>31.7</c:v>
                </c:pt>
                <c:pt idx="14">
                  <c:v>36.214300000000001</c:v>
                </c:pt>
                <c:pt idx="15">
                  <c:v>31.25</c:v>
                </c:pt>
                <c:pt idx="16">
                  <c:v>13.71</c:v>
                </c:pt>
                <c:pt idx="17">
                  <c:v>33.520000000000003</c:v>
                </c:pt>
                <c:pt idx="18">
                  <c:v>20.2</c:v>
                </c:pt>
                <c:pt idx="19">
                  <c:v>18.32</c:v>
                </c:pt>
                <c:pt idx="20">
                  <c:v>30.37</c:v>
                </c:pt>
                <c:pt idx="21">
                  <c:v>18.14</c:v>
                </c:pt>
                <c:pt idx="22">
                  <c:v>31.616199999999999</c:v>
                </c:pt>
                <c:pt idx="23">
                  <c:v>38.79</c:v>
                </c:pt>
                <c:pt idx="24">
                  <c:v>23.51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6CBD-6148-87FF-A82BE0AF24D4}"/>
            </c:ext>
          </c:extLst>
        </c:ser>
        <c:ser>
          <c:idx val="3"/>
          <c:order val="3"/>
          <c:tx>
            <c:v>Intermix - control</c:v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trendline>
            <c:spPr>
              <a:ln w="25400" cap="rnd">
                <a:solidFill>
                  <a:schemeClr val="accent4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xVal>
            <c:numRef>
              <c:f>'mTBI vs Control'!$AG$24:$AG$51</c:f>
              <c:numCache>
                <c:formatCode>General</c:formatCode>
                <c:ptCount val="28"/>
                <c:pt idx="0">
                  <c:v>16</c:v>
                </c:pt>
                <c:pt idx="1">
                  <c:v>21</c:v>
                </c:pt>
                <c:pt idx="2">
                  <c:v>21</c:v>
                </c:pt>
                <c:pt idx="3">
                  <c:v>16</c:v>
                </c:pt>
                <c:pt idx="4">
                  <c:v>14</c:v>
                </c:pt>
                <c:pt idx="5">
                  <c:v>18</c:v>
                </c:pt>
                <c:pt idx="6">
                  <c:v>10</c:v>
                </c:pt>
                <c:pt idx="7">
                  <c:v>15</c:v>
                </c:pt>
                <c:pt idx="8">
                  <c:v>17</c:v>
                </c:pt>
                <c:pt idx="9">
                  <c:v>14</c:v>
                </c:pt>
                <c:pt idx="10">
                  <c:v>12</c:v>
                </c:pt>
                <c:pt idx="11">
                  <c:v>13</c:v>
                </c:pt>
                <c:pt idx="12">
                  <c:v>17</c:v>
                </c:pt>
                <c:pt idx="13">
                  <c:v>21</c:v>
                </c:pt>
                <c:pt idx="14">
                  <c:v>17</c:v>
                </c:pt>
                <c:pt idx="15">
                  <c:v>14</c:v>
                </c:pt>
                <c:pt idx="16">
                  <c:v>18</c:v>
                </c:pt>
                <c:pt idx="17">
                  <c:v>17</c:v>
                </c:pt>
                <c:pt idx="18">
                  <c:v>14</c:v>
                </c:pt>
                <c:pt idx="19">
                  <c:v>22</c:v>
                </c:pt>
                <c:pt idx="20">
                  <c:v>13</c:v>
                </c:pt>
                <c:pt idx="21">
                  <c:v>16</c:v>
                </c:pt>
                <c:pt idx="22">
                  <c:v>20</c:v>
                </c:pt>
                <c:pt idx="23">
                  <c:v>12</c:v>
                </c:pt>
                <c:pt idx="24">
                  <c:v>19</c:v>
                </c:pt>
              </c:numCache>
            </c:numRef>
          </c:xVal>
          <c:yVal>
            <c:numRef>
              <c:f>'mTBI vs Control'!$V$24:$V$51</c:f>
              <c:numCache>
                <c:formatCode>General</c:formatCode>
                <c:ptCount val="28"/>
                <c:pt idx="0">
                  <c:v>48.6</c:v>
                </c:pt>
                <c:pt idx="1">
                  <c:v>50.041699999999999</c:v>
                </c:pt>
                <c:pt idx="2">
                  <c:v>42.218800000000002</c:v>
                </c:pt>
                <c:pt idx="3">
                  <c:v>44.030299999999997</c:v>
                </c:pt>
                <c:pt idx="4">
                  <c:v>39.525300000000001</c:v>
                </c:pt>
                <c:pt idx="5">
                  <c:v>55.636400000000002</c:v>
                </c:pt>
                <c:pt idx="6">
                  <c:v>49.22</c:v>
                </c:pt>
                <c:pt idx="7">
                  <c:v>34.040399999999998</c:v>
                </c:pt>
                <c:pt idx="8">
                  <c:v>35.8506</c:v>
                </c:pt>
                <c:pt idx="9">
                  <c:v>58.479599999999998</c:v>
                </c:pt>
                <c:pt idx="10">
                  <c:v>56.54</c:v>
                </c:pt>
                <c:pt idx="11">
                  <c:v>39.630000000000003</c:v>
                </c:pt>
                <c:pt idx="12">
                  <c:v>46.556699999999999</c:v>
                </c:pt>
                <c:pt idx="13">
                  <c:v>42.798000000000002</c:v>
                </c:pt>
                <c:pt idx="14">
                  <c:v>52.938099999999999</c:v>
                </c:pt>
                <c:pt idx="15">
                  <c:v>43.17</c:v>
                </c:pt>
                <c:pt idx="16">
                  <c:v>38.47</c:v>
                </c:pt>
                <c:pt idx="17">
                  <c:v>43.88</c:v>
                </c:pt>
                <c:pt idx="18">
                  <c:v>36.2121</c:v>
                </c:pt>
                <c:pt idx="19">
                  <c:v>35.32</c:v>
                </c:pt>
                <c:pt idx="20">
                  <c:v>34.26</c:v>
                </c:pt>
                <c:pt idx="21">
                  <c:v>39.85</c:v>
                </c:pt>
                <c:pt idx="22">
                  <c:v>43.2121</c:v>
                </c:pt>
                <c:pt idx="23">
                  <c:v>54.33</c:v>
                </c:pt>
                <c:pt idx="24">
                  <c:v>40.373699999999999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6CBD-6148-87FF-A82BE0AF24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51346096"/>
        <c:axId val="1787853760"/>
      </c:scatterChart>
      <c:valAx>
        <c:axId val="1651346096"/>
        <c:scaling>
          <c:orientation val="minMax"/>
          <c:max val="32"/>
          <c:min val="8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BIS-Brief 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7853760"/>
        <c:crosses val="autoZero"/>
        <c:crossBetween val="midCat"/>
        <c:majorUnit val="4"/>
      </c:valAx>
      <c:valAx>
        <c:axId val="1787853760"/>
        <c:scaling>
          <c:orientation val="minMax"/>
          <c:max val="8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Degree Error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1346096"/>
        <c:crosses val="autoZero"/>
        <c:crossBetween val="midCat"/>
        <c:majorUnit val="20"/>
      </c:valAx>
      <c:spPr>
        <a:noFill/>
        <a:ln>
          <a:noFill/>
        </a:ln>
        <a:effectLst/>
      </c:spPr>
    </c:plotArea>
    <c:legend>
      <c:legendPos val="r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Match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('All Data'!$E$46,'All Data'!$P$46)</c:f>
                <c:numCache>
                  <c:formatCode>General</c:formatCode>
                  <c:ptCount val="2"/>
                  <c:pt idx="0">
                    <c:v>6.079351629281627E-2</c:v>
                  </c:pt>
                  <c:pt idx="1">
                    <c:v>7.298051492749956E-2</c:v>
                  </c:pt>
                </c:numCache>
              </c:numRef>
            </c:plus>
            <c:minus>
              <c:numRef>
                <c:f>('All Data'!$E$46,'All Data'!$P$46)</c:f>
                <c:numCache>
                  <c:formatCode>General</c:formatCode>
                  <c:ptCount val="2"/>
                  <c:pt idx="0">
                    <c:v>6.079351629281627E-2</c:v>
                  </c:pt>
                  <c:pt idx="1">
                    <c:v>7.298051492749956E-2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('All Data'!$E$44,'All Data'!$P$44)</c:f>
              <c:numCache>
                <c:formatCode>General</c:formatCode>
                <c:ptCount val="2"/>
                <c:pt idx="0">
                  <c:v>0.74855277777777773</c:v>
                </c:pt>
                <c:pt idx="1">
                  <c:v>0.86143194444444449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F9-BF4E-BB17-E8E28D039DB2}"/>
            </c:ext>
          </c:extLst>
        </c:ser>
        <c:ser>
          <c:idx val="0"/>
          <c:order val="1"/>
          <c:tx>
            <c:v>Mismatch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('All Data'!$F$46,'All Data'!$Q$46)</c:f>
                <c:numCache>
                  <c:formatCode>General</c:formatCode>
                  <c:ptCount val="2"/>
                  <c:pt idx="0">
                    <c:v>5.1041562780537821E-2</c:v>
                  </c:pt>
                  <c:pt idx="1">
                    <c:v>6.9544259029846719E-2</c:v>
                  </c:pt>
                </c:numCache>
              </c:numRef>
            </c:plus>
            <c:minus>
              <c:numRef>
                <c:f>('All Data'!$F$46,'All Data'!$Q$46)</c:f>
                <c:numCache>
                  <c:formatCode>General</c:formatCode>
                  <c:ptCount val="2"/>
                  <c:pt idx="0">
                    <c:v>5.1041562780537821E-2</c:v>
                  </c:pt>
                  <c:pt idx="1">
                    <c:v>6.9544259029846719E-2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('All Data'!$F$44,'All Data'!$Q$44)</c:f>
              <c:numCache>
                <c:formatCode>General</c:formatCode>
                <c:ptCount val="2"/>
                <c:pt idx="0">
                  <c:v>0.79427499999999995</c:v>
                </c:pt>
                <c:pt idx="1">
                  <c:v>0.91001749999999992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F9-BF4E-BB17-E8E28D039D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1.1000000000000001"/>
          <c:min val="0.3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Reaction</a:t>
                </a:r>
                <a:r>
                  <a:rPr lang="en-US" sz="1600" baseline="0">
                    <a:solidFill>
                      <a:schemeClr val="tx1"/>
                    </a:solidFill>
                  </a:rPr>
                  <a:t> Time (s)</a:t>
                </a:r>
                <a:endParaRPr lang="en-US" sz="16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2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mTBI</c:v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Control'!$Z$19,'mTBI vs Control'!$AC$19)</c:f>
                <c:numCache>
                  <c:formatCode>General</c:formatCode>
                  <c:ptCount val="2"/>
                  <c:pt idx="0">
                    <c:v>0.20277809306046971</c:v>
                  </c:pt>
                  <c:pt idx="1">
                    <c:v>0.27927054520179639</c:v>
                  </c:pt>
                </c:numCache>
              </c:numRef>
            </c:plus>
            <c:minus>
              <c:numRef>
                <c:f>('mTBI vs Control'!$Z$19,'mTBI vs Control'!$AC$19)</c:f>
                <c:numCache>
                  <c:formatCode>General</c:formatCode>
                  <c:ptCount val="2"/>
                  <c:pt idx="0">
                    <c:v>0.20277809306046971</c:v>
                  </c:pt>
                  <c:pt idx="1">
                    <c:v>0.27927054520179639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Intermix</c:v>
              </c:pt>
            </c:strLit>
          </c:cat>
          <c:val>
            <c:numRef>
              <c:f>('mTBI vs Control'!$Z$17,'mTBI vs Control'!$AC$17)</c:f>
              <c:numCache>
                <c:formatCode>General</c:formatCode>
                <c:ptCount val="2"/>
                <c:pt idx="0">
                  <c:v>1.8303727272727273</c:v>
                </c:pt>
                <c:pt idx="1">
                  <c:v>1.7181418181818187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AA-664C-907F-AD51467DBCED}"/>
            </c:ext>
          </c:extLst>
        </c:ser>
        <c:ser>
          <c:idx val="0"/>
          <c:order val="1"/>
          <c:tx>
            <c:v>Control</c:v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Control'!$Z$54,'mTBI vs Control'!$AC$54)</c:f>
                <c:numCache>
                  <c:formatCode>General</c:formatCode>
                  <c:ptCount val="2"/>
                  <c:pt idx="0">
                    <c:v>0.14619680531945645</c:v>
                  </c:pt>
                  <c:pt idx="1">
                    <c:v>0.12923632317114583</c:v>
                  </c:pt>
                </c:numCache>
              </c:numRef>
            </c:plus>
            <c:minus>
              <c:numRef>
                <c:f>('mTBI vs Control'!$Z$54,'mTBI vs Control'!$AC$54)</c:f>
                <c:numCache>
                  <c:formatCode>General</c:formatCode>
                  <c:ptCount val="2"/>
                  <c:pt idx="0">
                    <c:v>0.14619680531945645</c:v>
                  </c:pt>
                  <c:pt idx="1">
                    <c:v>0.12923632317114583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Intermix</c:v>
              </c:pt>
            </c:strLit>
          </c:cat>
          <c:val>
            <c:numRef>
              <c:f>('mTBI vs Control'!$Z$52,'mTBI vs Control'!$AC$52)</c:f>
              <c:numCache>
                <c:formatCode>General</c:formatCode>
                <c:ptCount val="2"/>
                <c:pt idx="0">
                  <c:v>1.757468</c:v>
                </c:pt>
                <c:pt idx="1">
                  <c:v>1.8431240000000002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AA-664C-907F-AD51467DBC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3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K</a:t>
                </a:r>
                <a:r>
                  <a:rPr lang="en-US" sz="1600" baseline="0">
                    <a:solidFill>
                      <a:schemeClr val="tx1"/>
                    </a:solidFill>
                  </a:rPr>
                  <a:t> Value</a:t>
                </a:r>
                <a:endParaRPr lang="en-US" sz="16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5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mTBI</c:v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Control'!$D$19,'mTBI vs Control'!$O$19)</c:f>
                <c:numCache>
                  <c:formatCode>General</c:formatCode>
                  <c:ptCount val="2"/>
                  <c:pt idx="0">
                    <c:v>3.3978002855582681E-2</c:v>
                  </c:pt>
                  <c:pt idx="1">
                    <c:v>4.6490666224601511E-2</c:v>
                  </c:pt>
                </c:numCache>
              </c:numRef>
            </c:plus>
            <c:minus>
              <c:numRef>
                <c:f>('mTBI vs Control'!$D$19,'mTBI vs Control'!$O$19)</c:f>
                <c:numCache>
                  <c:formatCode>General</c:formatCode>
                  <c:ptCount val="2"/>
                  <c:pt idx="0">
                    <c:v>3.3978002855582681E-2</c:v>
                  </c:pt>
                  <c:pt idx="1">
                    <c:v>4.6490666224601511E-2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('mTBI vs Control'!$D$17,'mTBI vs Control'!$O$17)</c:f>
              <c:numCache>
                <c:formatCode>General</c:formatCode>
                <c:ptCount val="2"/>
                <c:pt idx="0">
                  <c:v>0.80485818181818169</c:v>
                </c:pt>
                <c:pt idx="1">
                  <c:v>0.78614181818181816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9A-D94B-B3F0-2EC8D9E05C49}"/>
            </c:ext>
          </c:extLst>
        </c:ser>
        <c:ser>
          <c:idx val="0"/>
          <c:order val="1"/>
          <c:tx>
            <c:v>Control</c:v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Control'!$D$54,'mTBI vs Control'!$O$54)</c:f>
                <c:numCache>
                  <c:formatCode>General</c:formatCode>
                  <c:ptCount val="2"/>
                  <c:pt idx="0">
                    <c:v>2.4249818581815713E-2</c:v>
                  </c:pt>
                  <c:pt idx="1">
                    <c:v>2.1532500034989695E-2</c:v>
                  </c:pt>
                </c:numCache>
              </c:numRef>
            </c:plus>
            <c:minus>
              <c:numRef>
                <c:f>('mTBI vs Control'!$D$54,'mTBI vs Control'!$O$54)</c:f>
                <c:numCache>
                  <c:formatCode>General</c:formatCode>
                  <c:ptCount val="2"/>
                  <c:pt idx="0">
                    <c:v>2.4249818581815713E-2</c:v>
                  </c:pt>
                  <c:pt idx="1">
                    <c:v>2.1532500034989695E-2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('mTBI vs Control'!$D$52,'mTBI vs Control'!$O$52)</c:f>
              <c:numCache>
                <c:formatCode>General</c:formatCode>
                <c:ptCount val="2"/>
                <c:pt idx="0">
                  <c:v>0.79335120000000003</c:v>
                </c:pt>
                <c:pt idx="1">
                  <c:v>0.80745520000000015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9A-D94B-B3F0-2EC8D9E05C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1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Proportion Correct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1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mTBI</c:v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Control'!$G$19,'mTBI vs Control'!$R$19)</c:f>
                <c:numCache>
                  <c:formatCode>General</c:formatCode>
                  <c:ptCount val="2"/>
                  <c:pt idx="0">
                    <c:v>5.360128783928577E-2</c:v>
                  </c:pt>
                  <c:pt idx="1">
                    <c:v>8.2717861234838916E-2</c:v>
                  </c:pt>
                </c:numCache>
              </c:numRef>
            </c:plus>
            <c:minus>
              <c:numRef>
                <c:f>('mTBI vs Control'!$G$19,'mTBI vs Control'!$R$19)</c:f>
                <c:numCache>
                  <c:formatCode>General</c:formatCode>
                  <c:ptCount val="2"/>
                  <c:pt idx="0">
                    <c:v>5.360128783928577E-2</c:v>
                  </c:pt>
                  <c:pt idx="1">
                    <c:v>8.2717861234838916E-2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('mTBI vs Control'!$G$17,'mTBI vs Control'!$R$17)</c:f>
              <c:numCache>
                <c:formatCode>General</c:formatCode>
                <c:ptCount val="2"/>
                <c:pt idx="0">
                  <c:v>0.68821636363636352</c:v>
                </c:pt>
                <c:pt idx="1">
                  <c:v>0.78512636363636368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C3-5C4F-B721-1FCF27858C63}"/>
            </c:ext>
          </c:extLst>
        </c:ser>
        <c:ser>
          <c:idx val="0"/>
          <c:order val="1"/>
          <c:tx>
            <c:v>Control</c:v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('mTBI vs Control'!$G$54,'mTBI vs Control'!$R$54)</c:f>
                <c:numCache>
                  <c:formatCode>General</c:formatCode>
                  <c:ptCount val="2"/>
                  <c:pt idx="0">
                    <c:v>6.8859521570750232E-2</c:v>
                  </c:pt>
                  <c:pt idx="1">
                    <c:v>8.5841730160286303E-2</c:v>
                  </c:pt>
                </c:numCache>
              </c:numRef>
            </c:plus>
            <c:minus>
              <c:numRef>
                <c:f>('mTBI vs Control'!$G$54,'mTBI vs Control'!$R$54)</c:f>
                <c:numCache>
                  <c:formatCode>General</c:formatCode>
                  <c:ptCount val="2"/>
                  <c:pt idx="0">
                    <c:v>6.8859521570750232E-2</c:v>
                  </c:pt>
                  <c:pt idx="1">
                    <c:v>8.5841730160286303E-2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('mTBI vs Control'!$G$52,'mTBI vs Control'!$R$52)</c:f>
              <c:numCache>
                <c:formatCode>General</c:formatCode>
                <c:ptCount val="2"/>
                <c:pt idx="0">
                  <c:v>0.80975719999999995</c:v>
                </c:pt>
                <c:pt idx="1">
                  <c:v>0.92114200000000024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C3-5C4F-B721-1FCF27858C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1.1000000000000001"/>
          <c:min val="0.3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Reaction</a:t>
                </a:r>
                <a:r>
                  <a:rPr lang="en-US" sz="1600" baseline="0">
                    <a:solidFill>
                      <a:schemeClr val="tx1"/>
                    </a:solidFill>
                  </a:rPr>
                  <a:t> Time (s)</a:t>
                </a:r>
                <a:endParaRPr lang="en-US" sz="16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2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Block</c:v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'Performance Over Time'!$J$46:$M$46</c:f>
                <c:numCache>
                  <c:formatCode>General</c:formatCode>
                  <c:ptCount val="4"/>
                  <c:pt idx="0">
                    <c:v>3.5812514953218549E-2</c:v>
                  </c:pt>
                  <c:pt idx="1">
                    <c:v>2.6650961127791955E-2</c:v>
                  </c:pt>
                  <c:pt idx="2">
                    <c:v>2.9907052026806529E-2</c:v>
                  </c:pt>
                  <c:pt idx="3">
                    <c:v>2.9542645257679832E-2</c:v>
                  </c:pt>
                </c:numCache>
              </c:numRef>
            </c:plus>
            <c:minus>
              <c:numRef>
                <c:f>'Performance Over Time'!$J$46:$M$46</c:f>
                <c:numCache>
                  <c:formatCode>General</c:formatCode>
                  <c:ptCount val="4"/>
                  <c:pt idx="0">
                    <c:v>3.5812514953218549E-2</c:v>
                  </c:pt>
                  <c:pt idx="1">
                    <c:v>2.6650961127791955E-2</c:v>
                  </c:pt>
                  <c:pt idx="2">
                    <c:v>2.9907052026806529E-2</c:v>
                  </c:pt>
                  <c:pt idx="3">
                    <c:v>2.9542645257679832E-2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4"/>
              <c:pt idx="0">
                <c:v>1-25</c:v>
              </c:pt>
              <c:pt idx="1">
                <c:v> 26-50</c:v>
              </c:pt>
              <c:pt idx="2">
                <c:v>51-75</c:v>
              </c:pt>
              <c:pt idx="3">
                <c:v>76-100</c:v>
              </c:pt>
            </c:strLit>
          </c:cat>
          <c:val>
            <c:numRef>
              <c:f>'Performance Over Time'!$J$44:$M$44</c:f>
              <c:numCache>
                <c:formatCode>General</c:formatCode>
                <c:ptCount val="4"/>
                <c:pt idx="0">
                  <c:v>0.78714285714285737</c:v>
                </c:pt>
                <c:pt idx="1">
                  <c:v>0.81453703703703739</c:v>
                </c:pt>
                <c:pt idx="2">
                  <c:v>0.79459303176694496</c:v>
                </c:pt>
                <c:pt idx="3">
                  <c:v>0.79268518518518516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16-2841-938E-64224E6B654B}"/>
            </c:ext>
          </c:extLst>
        </c:ser>
        <c:ser>
          <c:idx val="0"/>
          <c:order val="1"/>
          <c:tx>
            <c:v>Intermix</c:v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'Performance Over Time'!$N$46:$Q$46</c:f>
                <c:numCache>
                  <c:formatCode>General</c:formatCode>
                  <c:ptCount val="4"/>
                  <c:pt idx="0">
                    <c:v>3.3376587575940433E-2</c:v>
                  </c:pt>
                  <c:pt idx="1">
                    <c:v>2.8767530157946933E-2</c:v>
                  </c:pt>
                  <c:pt idx="2">
                    <c:v>3.0933637955692338E-2</c:v>
                  </c:pt>
                  <c:pt idx="3">
                    <c:v>2.4281431079351486E-2</c:v>
                  </c:pt>
                </c:numCache>
              </c:numRef>
            </c:plus>
            <c:minus>
              <c:numRef>
                <c:f>'Performance Over Time'!$N$46:$Q$46</c:f>
                <c:numCache>
                  <c:formatCode>General</c:formatCode>
                  <c:ptCount val="4"/>
                  <c:pt idx="0">
                    <c:v>3.3376587575940433E-2</c:v>
                  </c:pt>
                  <c:pt idx="1">
                    <c:v>2.8767530157946933E-2</c:v>
                  </c:pt>
                  <c:pt idx="2">
                    <c:v>3.0933637955692338E-2</c:v>
                  </c:pt>
                  <c:pt idx="3">
                    <c:v>2.4281431079351486E-2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4"/>
              <c:pt idx="0">
                <c:v>1-25</c:v>
              </c:pt>
              <c:pt idx="1">
                <c:v> 26-50</c:v>
              </c:pt>
              <c:pt idx="2">
                <c:v>51-75</c:v>
              </c:pt>
              <c:pt idx="3">
                <c:v>76-100</c:v>
              </c:pt>
            </c:strLit>
          </c:cat>
          <c:val>
            <c:numRef>
              <c:f>'Performance Over Time'!$N$44:$Q$44</c:f>
              <c:numCache>
                <c:formatCode>General</c:formatCode>
                <c:ptCount val="4"/>
                <c:pt idx="0">
                  <c:v>0.79282749858836832</c:v>
                </c:pt>
                <c:pt idx="1">
                  <c:v>0.80366747181964593</c:v>
                </c:pt>
                <c:pt idx="2">
                  <c:v>0.8017565144195582</c:v>
                </c:pt>
                <c:pt idx="3">
                  <c:v>0.80438405797101453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16-2841-938E-64224E6B65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Block</a:t>
                </a:r>
                <a:r>
                  <a:rPr lang="en-US" sz="1600" baseline="0">
                    <a:solidFill>
                      <a:schemeClr val="tx1"/>
                    </a:solidFill>
                  </a:rPr>
                  <a:t> of Trials</a:t>
                </a:r>
                <a:endParaRPr lang="en-US" sz="16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1"/>
          <c:min val="0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Proportion Correct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1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Block</c:v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'Performance Over Time'!$R$46:$U$46</c:f>
                <c:numCache>
                  <c:formatCode>General</c:formatCode>
                  <c:ptCount val="4"/>
                  <c:pt idx="0">
                    <c:v>5.5594004108081851E-2</c:v>
                  </c:pt>
                  <c:pt idx="1">
                    <c:v>5.3277746289395703E-2</c:v>
                  </c:pt>
                  <c:pt idx="2">
                    <c:v>6.5417569183447197E-2</c:v>
                  </c:pt>
                  <c:pt idx="3">
                    <c:v>5.5998403806470497E-2</c:v>
                  </c:pt>
                </c:numCache>
              </c:numRef>
            </c:plus>
            <c:minus>
              <c:numRef>
                <c:f>'Performance Over Time'!$R$46:$U$46</c:f>
                <c:numCache>
                  <c:formatCode>General</c:formatCode>
                  <c:ptCount val="4"/>
                  <c:pt idx="0">
                    <c:v>5.5594004108081851E-2</c:v>
                  </c:pt>
                  <c:pt idx="1">
                    <c:v>5.3277746289395703E-2</c:v>
                  </c:pt>
                  <c:pt idx="2">
                    <c:v>6.5417569183447197E-2</c:v>
                  </c:pt>
                  <c:pt idx="3">
                    <c:v>5.5998403806470497E-2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4"/>
              <c:pt idx="0">
                <c:v>1-25</c:v>
              </c:pt>
              <c:pt idx="1">
                <c:v> 26-50</c:v>
              </c:pt>
              <c:pt idx="2">
                <c:v>51-75</c:v>
              </c:pt>
              <c:pt idx="3">
                <c:v>76-100</c:v>
              </c:pt>
            </c:strLit>
          </c:cat>
          <c:val>
            <c:numRef>
              <c:f>'Performance Over Time'!$R$44:$U$44</c:f>
              <c:numCache>
                <c:formatCode>General</c:formatCode>
                <c:ptCount val="4"/>
                <c:pt idx="0">
                  <c:v>0.79365623394286167</c:v>
                </c:pt>
                <c:pt idx="1">
                  <c:v>0.78718527998760779</c:v>
                </c:pt>
                <c:pt idx="2">
                  <c:v>0.77487315627724407</c:v>
                </c:pt>
                <c:pt idx="3">
                  <c:v>0.74051346933294182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EC-254D-9710-A11A6DC84333}"/>
            </c:ext>
          </c:extLst>
        </c:ser>
        <c:ser>
          <c:idx val="0"/>
          <c:order val="1"/>
          <c:tx>
            <c:v>Intermix</c:v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'Performance Over Time'!$V$46:$Y$46</c:f>
                <c:numCache>
                  <c:formatCode>General</c:formatCode>
                  <c:ptCount val="4"/>
                  <c:pt idx="0">
                    <c:v>7.3140286069210594E-2</c:v>
                  </c:pt>
                  <c:pt idx="1">
                    <c:v>7.7915510746800934E-2</c:v>
                  </c:pt>
                  <c:pt idx="2">
                    <c:v>8.1049602189342693E-2</c:v>
                  </c:pt>
                  <c:pt idx="3">
                    <c:v>6.2379941567055307E-2</c:v>
                  </c:pt>
                </c:numCache>
              </c:numRef>
            </c:plus>
            <c:minus>
              <c:numRef>
                <c:f>'Performance Over Time'!$V$46:$Y$46</c:f>
                <c:numCache>
                  <c:formatCode>General</c:formatCode>
                  <c:ptCount val="4"/>
                  <c:pt idx="0">
                    <c:v>7.3140286069210594E-2</c:v>
                  </c:pt>
                  <c:pt idx="1">
                    <c:v>7.7915510746800934E-2</c:v>
                  </c:pt>
                  <c:pt idx="2">
                    <c:v>8.1049602189342693E-2</c:v>
                  </c:pt>
                  <c:pt idx="3">
                    <c:v>6.2379941567055307E-2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4"/>
              <c:pt idx="0">
                <c:v>1-25</c:v>
              </c:pt>
              <c:pt idx="1">
                <c:v> 26-50</c:v>
              </c:pt>
              <c:pt idx="2">
                <c:v>51-75</c:v>
              </c:pt>
              <c:pt idx="3">
                <c:v>76-100</c:v>
              </c:pt>
            </c:strLit>
          </c:cat>
          <c:val>
            <c:numRef>
              <c:f>'Performance Over Time'!$V$44:$Y$44</c:f>
              <c:numCache>
                <c:formatCode>General</c:formatCode>
                <c:ptCount val="4"/>
                <c:pt idx="0">
                  <c:v>0.96896159440196228</c:v>
                </c:pt>
                <c:pt idx="1">
                  <c:v>0.88182803527718079</c:v>
                </c:pt>
                <c:pt idx="2">
                  <c:v>0.8893470144715947</c:v>
                </c:pt>
                <c:pt idx="3">
                  <c:v>0.83893291726422747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EC-254D-9710-A11A6DC843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Block</a:t>
                </a:r>
                <a:r>
                  <a:rPr lang="en-US" sz="1600" baseline="0">
                    <a:solidFill>
                      <a:schemeClr val="tx1"/>
                    </a:solidFill>
                  </a:rPr>
                  <a:t> of Trials</a:t>
                </a:r>
                <a:endParaRPr lang="en-US" sz="16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1.3"/>
          <c:min val="0.3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Reaction 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0.3"/>
      </c:valAx>
      <c:spPr>
        <a:noFill/>
        <a:ln w="25400"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v>Error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('All Data'!$K$46,'All Data'!$V$46)</c:f>
                <c:numCache>
                  <c:formatCode>General</c:formatCode>
                  <c:ptCount val="2"/>
                  <c:pt idx="0">
                    <c:v>2.9057872038761499</c:v>
                  </c:pt>
                  <c:pt idx="1">
                    <c:v>2.3363671135525332</c:v>
                  </c:pt>
                </c:numCache>
              </c:numRef>
            </c:plus>
            <c:minus>
              <c:numRef>
                <c:f>('All Data'!$K$46,'All Data'!$V$46)</c:f>
                <c:numCache>
                  <c:formatCode>General</c:formatCode>
                  <c:ptCount val="2"/>
                  <c:pt idx="0">
                    <c:v>2.9057872038761499</c:v>
                  </c:pt>
                  <c:pt idx="1">
                    <c:v>2.3363671135525332</c:v>
                  </c:pt>
                </c:numCache>
              </c:numRef>
            </c:minus>
            <c:spPr>
              <a:noFill/>
              <a:ln w="12700" cap="flat" cmpd="sng" algn="ctr">
                <a:solidFill>
                  <a:schemeClr val="tx1"/>
                </a:solidFill>
                <a:round/>
              </a:ln>
              <a:effectLst/>
            </c:spPr>
          </c:errBars>
          <c:cat>
            <c:strLit>
              <c:ptCount val="2"/>
              <c:pt idx="0">
                <c:v>Block</c:v>
              </c:pt>
              <c:pt idx="1">
                <c:v> Intermix</c:v>
              </c:pt>
            </c:strLit>
          </c:cat>
          <c:val>
            <c:numRef>
              <c:f>('All Data'!$K$44,'All Data'!$V$44)</c:f>
              <c:numCache>
                <c:formatCode>General</c:formatCode>
                <c:ptCount val="2"/>
                <c:pt idx="0">
                  <c:v>27.699563888888893</c:v>
                </c:pt>
                <c:pt idx="1">
                  <c:v>45.382208333333345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628-C045-A2C5-F80A06C519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10398959"/>
        <c:axId val="1210400607"/>
      </c:barChart>
      <c:catAx>
        <c:axId val="121039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chemeClr val="tx1"/>
                    </a:solidFill>
                  </a:rPr>
                  <a:t>Block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400607"/>
        <c:crosses val="autoZero"/>
        <c:auto val="1"/>
        <c:lblAlgn val="ctr"/>
        <c:lblOffset val="100"/>
        <c:noMultiLvlLbl val="0"/>
      </c:catAx>
      <c:valAx>
        <c:axId val="1210400607"/>
        <c:scaling>
          <c:orientation val="minMax"/>
          <c:max val="8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aseline="0">
                    <a:solidFill>
                      <a:schemeClr val="tx1"/>
                    </a:solidFill>
                  </a:rPr>
                  <a:t> Degree Error</a:t>
                </a:r>
                <a:endParaRPr lang="en-US" sz="1600">
                  <a:solidFill>
                    <a:schemeClr val="tx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398959"/>
        <c:crossesAt val="1"/>
        <c:crossBetween val="between"/>
        <c:majorUnit val="20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1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5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6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8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8258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7752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3314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1053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161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48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9a3cfc18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9a3cfc18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9a3cfc188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9a3cfc188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9a3cfc188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9a3cfc188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13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9a3cfc188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9a3cfc188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544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0041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9a3cfc188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b9a3cfc188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5323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7" lvl="1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1" lvl="5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1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7" lvl="1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1" lvl="5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1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7" lvl="1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1" lvl="5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7" lvl="1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1" lvl="5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2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2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2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1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7" lvl="1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1" lvl="5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1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7" lvl="1" indent="-31749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1" lvl="5" indent="-31749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9.xml"/><Relationship Id="rId4" Type="http://schemas.openxmlformats.org/officeDocument/2006/relationships/chart" Target="../charts/char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NURA Project</a:t>
            </a:r>
            <a:b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" dirty="0">
                <a:latin typeface="Calibri Light" panose="020F0302020204030204" pitchFamily="34" charset="0"/>
                <a:cs typeface="Calibri Light" panose="020F0302020204030204" pitchFamily="34" charset="0"/>
              </a:rPr>
              <a:t>Data Update</a:t>
            </a: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indent="0"/>
            <a:endParaRPr lang="e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/>
            <a:r>
              <a:rPr lang="e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5/3/24</a:t>
            </a:r>
            <a:endParaRPr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819CB-41CF-0119-88CC-3DF02DDECE46}"/>
              </a:ext>
            </a:extLst>
          </p:cNvPr>
          <p:cNvSpPr txBox="1"/>
          <p:nvPr/>
        </p:nvSpPr>
        <p:spPr>
          <a:xfrm>
            <a:off x="0" y="4863003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bars represent 95% CI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BEEFDA97-6783-2EBA-076F-99E380EB3BF2}"/>
              </a:ext>
            </a:extLst>
          </p:cNvPr>
          <p:cNvSpPr txBox="1">
            <a:spLocks/>
          </p:cNvSpPr>
          <p:nvPr/>
        </p:nvSpPr>
        <p:spPr>
          <a:xfrm>
            <a:off x="311700" y="-401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Recall Data Over Time</a:t>
            </a:r>
          </a:p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(N = 36)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4EBD9F9-C967-8B51-3267-7DDED24A6CB0}"/>
              </a:ext>
            </a:extLst>
          </p:cNvPr>
          <p:cNvGrpSpPr>
            <a:grpSpLocks noChangeAspect="1"/>
          </p:cNvGrpSpPr>
          <p:nvPr/>
        </p:nvGrpSpPr>
        <p:grpSpPr>
          <a:xfrm>
            <a:off x="5367529" y="45720"/>
            <a:ext cx="3702559" cy="923544"/>
            <a:chOff x="1794680" y="3281679"/>
            <a:chExt cx="7033447" cy="175438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610374E-8129-D6D2-3A1A-062B96C29F61}"/>
                </a:ext>
              </a:extLst>
            </p:cNvPr>
            <p:cNvGrpSpPr/>
            <p:nvPr/>
          </p:nvGrpSpPr>
          <p:grpSpPr>
            <a:xfrm>
              <a:off x="1794680" y="3281679"/>
              <a:ext cx="7033447" cy="1754380"/>
              <a:chOff x="1794680" y="3281679"/>
              <a:chExt cx="7033447" cy="1754380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04ABBE73-1D97-6D9B-067C-728ABC7A5D85}"/>
                  </a:ext>
                </a:extLst>
              </p:cNvPr>
              <p:cNvGrpSpPr/>
              <p:nvPr/>
            </p:nvGrpSpPr>
            <p:grpSpPr>
              <a:xfrm>
                <a:off x="1794680" y="3281679"/>
                <a:ext cx="7033447" cy="1754380"/>
                <a:chOff x="1794680" y="3281679"/>
                <a:chExt cx="7033447" cy="1754380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A0F20756-67E8-443B-1FE0-3FE2E6417AC7}"/>
                    </a:ext>
                  </a:extLst>
                </p:cNvPr>
                <p:cNvGrpSpPr/>
                <p:nvPr/>
              </p:nvGrpSpPr>
              <p:grpSpPr>
                <a:xfrm>
                  <a:off x="2298615" y="3281679"/>
                  <a:ext cx="6529512" cy="1746476"/>
                  <a:chOff x="2298615" y="3281679"/>
                  <a:chExt cx="6529512" cy="1746476"/>
                </a:xfrm>
              </p:grpSpPr>
              <p:pic>
                <p:nvPicPr>
                  <p:cNvPr id="62" name="Google Shape;114;p14">
                    <a:extLst>
                      <a:ext uri="{FF2B5EF4-FFF2-40B4-BE49-F238E27FC236}">
                        <a16:creationId xmlns:a16="http://schemas.microsoft.com/office/drawing/2014/main" id="{4E547BC7-5951-81B1-41C9-B57949C99BD7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l="29859" t="18964" r="29859" b="18958"/>
                  <a:stretch/>
                </p:blipFill>
                <p:spPr>
                  <a:xfrm>
                    <a:off x="7140508" y="3281692"/>
                    <a:ext cx="1687619" cy="17464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grpSp>
                <p:nvGrpSpPr>
                  <p:cNvPr id="63" name="Group 62">
                    <a:extLst>
                      <a:ext uri="{FF2B5EF4-FFF2-40B4-BE49-F238E27FC236}">
                        <a16:creationId xmlns:a16="http://schemas.microsoft.com/office/drawing/2014/main" id="{04BEA026-F9D7-0983-01D3-B79B12445EBA}"/>
                      </a:ext>
                    </a:extLst>
                  </p:cNvPr>
                  <p:cNvGrpSpPr/>
                  <p:nvPr/>
                </p:nvGrpSpPr>
                <p:grpSpPr>
                  <a:xfrm>
                    <a:off x="3585547" y="3281679"/>
                    <a:ext cx="1686280" cy="1746476"/>
                    <a:chOff x="3585994" y="3275065"/>
                    <a:chExt cx="1686280" cy="1746476"/>
                  </a:xfrm>
                </p:grpSpPr>
                <p:sp>
                  <p:nvSpPr>
                    <p:cNvPr id="68" name="Google Shape;65;p14">
                      <a:extLst>
                        <a:ext uri="{FF2B5EF4-FFF2-40B4-BE49-F238E27FC236}">
                          <a16:creationId xmlns:a16="http://schemas.microsoft.com/office/drawing/2014/main" id="{7AFEB000-637D-5DE1-6955-4B0C91F774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85994" y="3275065"/>
                      <a:ext cx="1686280" cy="1746476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 dirty="0"/>
                    </a:p>
                  </p:txBody>
                </p:sp>
                <p:grpSp>
                  <p:nvGrpSpPr>
                    <p:cNvPr id="69" name="Group 68">
                      <a:extLst>
                        <a:ext uri="{FF2B5EF4-FFF2-40B4-BE49-F238E27FC236}">
                          <a16:creationId xmlns:a16="http://schemas.microsoft.com/office/drawing/2014/main" id="{544B4FB2-EE64-C24E-3DA7-40BAACFD1F8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7764" y="3930283"/>
                      <a:ext cx="576560" cy="519287"/>
                      <a:chOff x="4147764" y="1767219"/>
                      <a:chExt cx="576560" cy="519287"/>
                    </a:xfrm>
                  </p:grpSpPr>
                  <p:sp>
                    <p:nvSpPr>
                      <p:cNvPr id="70" name="Google Shape;77;p14">
                        <a:extLst>
                          <a:ext uri="{FF2B5EF4-FFF2-40B4-BE49-F238E27FC236}">
                            <a16:creationId xmlns:a16="http://schemas.microsoft.com/office/drawing/2014/main" id="{D2866511-6272-C606-97E3-A675643D60FB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417204" y="1974855"/>
                        <a:ext cx="18453" cy="182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 dirty="0"/>
                      </a:p>
                    </p:txBody>
                  </p:sp>
                  <p:sp>
                    <p:nvSpPr>
                      <p:cNvPr id="71" name="Google Shape;110;p14">
                        <a:extLst>
                          <a:ext uri="{FF2B5EF4-FFF2-40B4-BE49-F238E27FC236}">
                            <a16:creationId xmlns:a16="http://schemas.microsoft.com/office/drawing/2014/main" id="{571B2452-A145-D9E7-706C-829FBB468F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93008" y="1767219"/>
                        <a:ext cx="131316" cy="130141"/>
                      </a:xfrm>
                      <a:prstGeom prst="rect">
                        <a:avLst/>
                      </a:prstGeom>
                      <a:solidFill>
                        <a:srgbClr val="FF467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72" name="Google Shape;111;p14">
                        <a:extLst>
                          <a:ext uri="{FF2B5EF4-FFF2-40B4-BE49-F238E27FC236}">
                            <a16:creationId xmlns:a16="http://schemas.microsoft.com/office/drawing/2014/main" id="{0FD88D5C-3D56-712C-8B69-D7F645D27B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47764" y="1767219"/>
                        <a:ext cx="131316" cy="130141"/>
                      </a:xfrm>
                      <a:prstGeom prst="rect">
                        <a:avLst/>
                      </a:prstGeom>
                      <a:solidFill>
                        <a:srgbClr val="FF7B0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73" name="Google Shape;112;p14">
                        <a:extLst>
                          <a:ext uri="{FF2B5EF4-FFF2-40B4-BE49-F238E27FC236}">
                            <a16:creationId xmlns:a16="http://schemas.microsoft.com/office/drawing/2014/main" id="{84541866-2745-7E32-120F-6ABF65BBED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64495" y="2156365"/>
                        <a:ext cx="131317" cy="130141"/>
                      </a:xfrm>
                      <a:prstGeom prst="rect">
                        <a:avLst/>
                      </a:prstGeom>
                      <a:solidFill>
                        <a:srgbClr val="58BE56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</p:grpSp>
              </p:grpSp>
              <p:grpSp>
                <p:nvGrpSpPr>
                  <p:cNvPr id="64" name="Google Shape;66;p14">
                    <a:extLst>
                      <a:ext uri="{FF2B5EF4-FFF2-40B4-BE49-F238E27FC236}">
                        <a16:creationId xmlns:a16="http://schemas.microsoft.com/office/drawing/2014/main" id="{6C695EE8-CDDF-9BAC-E5C0-7F02B2D6D55A}"/>
                      </a:ext>
                    </a:extLst>
                  </p:cNvPr>
                  <p:cNvGrpSpPr/>
                  <p:nvPr/>
                </p:nvGrpSpPr>
                <p:grpSpPr>
                  <a:xfrm>
                    <a:off x="2298615" y="3887805"/>
                    <a:ext cx="788193" cy="728797"/>
                    <a:chOff x="788825" y="3585775"/>
                    <a:chExt cx="1020975" cy="912250"/>
                  </a:xfrm>
                </p:grpSpPr>
                <p:sp>
                  <p:nvSpPr>
                    <p:cNvPr id="65" name="Google Shape;68;p14">
                      <a:extLst>
                        <a:ext uri="{FF2B5EF4-FFF2-40B4-BE49-F238E27FC236}">
                          <a16:creationId xmlns:a16="http://schemas.microsoft.com/office/drawing/2014/main" id="{CC5E6352-9B55-CD45-32A2-719D1B1CB2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8825" y="3585775"/>
                      <a:ext cx="3372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66" name="Google Shape;69;p14">
                      <a:extLst>
                        <a:ext uri="{FF2B5EF4-FFF2-40B4-BE49-F238E27FC236}">
                          <a16:creationId xmlns:a16="http://schemas.microsoft.com/office/drawing/2014/main" id="{6D1B2D21-7813-6876-BB16-165CDCBBB8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1950" y="4122425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 dirty="0"/>
                    </a:p>
                  </p:txBody>
                </p:sp>
                <p:sp>
                  <p:nvSpPr>
                    <p:cNvPr id="67" name="Google Shape;70;p14">
                      <a:extLst>
                        <a:ext uri="{FF2B5EF4-FFF2-40B4-BE49-F238E27FC236}">
                          <a16:creationId xmlns:a16="http://schemas.microsoft.com/office/drawing/2014/main" id="{7B95B573-2A36-E140-E289-2A8718214D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7500" y="3660150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</p:grp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3DDF8532-AD97-7DD3-DC3A-DF43FAF43B2B}"/>
                    </a:ext>
                  </a:extLst>
                </p:cNvPr>
                <p:cNvGrpSpPr/>
                <p:nvPr/>
              </p:nvGrpSpPr>
              <p:grpSpPr>
                <a:xfrm>
                  <a:off x="1794680" y="3289583"/>
                  <a:ext cx="1686280" cy="1746476"/>
                  <a:chOff x="1794680" y="3289583"/>
                  <a:chExt cx="1686280" cy="1746476"/>
                </a:xfrm>
              </p:grpSpPr>
              <p:sp>
                <p:nvSpPr>
                  <p:cNvPr id="60" name="Google Shape;65;p14">
                    <a:extLst>
                      <a:ext uri="{FF2B5EF4-FFF2-40B4-BE49-F238E27FC236}">
                        <a16:creationId xmlns:a16="http://schemas.microsoft.com/office/drawing/2014/main" id="{C189AD47-9BF8-E7A3-8275-B1D8245FCC63}"/>
                      </a:ext>
                    </a:extLst>
                  </p:cNvPr>
                  <p:cNvSpPr/>
                  <p:nvPr/>
                </p:nvSpPr>
                <p:spPr>
                  <a:xfrm>
                    <a:off x="1794680" y="3289583"/>
                    <a:ext cx="1686280" cy="1746476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 dirty="0"/>
                  </a:p>
                </p:txBody>
              </p:sp>
              <p:sp>
                <p:nvSpPr>
                  <p:cNvPr id="61" name="Google Shape;77;p14">
                    <a:extLst>
                      <a:ext uri="{FF2B5EF4-FFF2-40B4-BE49-F238E27FC236}">
                        <a16:creationId xmlns:a16="http://schemas.microsoft.com/office/drawing/2014/main" id="{FF40CC20-BC44-63FF-6C11-86DAB75E233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628594" y="4153677"/>
                    <a:ext cx="18453" cy="182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D70CBC50-3C5B-7EB0-87FC-130E9D7CFA98}"/>
                  </a:ext>
                </a:extLst>
              </p:cNvPr>
              <p:cNvGrpSpPr/>
              <p:nvPr/>
            </p:nvGrpSpPr>
            <p:grpSpPr>
              <a:xfrm>
                <a:off x="5363027" y="3281679"/>
                <a:ext cx="1686280" cy="1746476"/>
                <a:chOff x="6481645" y="3441983"/>
                <a:chExt cx="1686280" cy="1746476"/>
              </a:xfrm>
            </p:grpSpPr>
            <p:sp>
              <p:nvSpPr>
                <p:cNvPr id="56" name="Google Shape;65;p14">
                  <a:extLst>
                    <a:ext uri="{FF2B5EF4-FFF2-40B4-BE49-F238E27FC236}">
                      <a16:creationId xmlns:a16="http://schemas.microsoft.com/office/drawing/2014/main" id="{B381BBA3-392D-18F7-6984-00AC214DD97F}"/>
                    </a:ext>
                  </a:extLst>
                </p:cNvPr>
                <p:cNvSpPr/>
                <p:nvPr/>
              </p:nvSpPr>
              <p:spPr>
                <a:xfrm>
                  <a:off x="6481645" y="3441983"/>
                  <a:ext cx="1686280" cy="1746476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57" name="Google Shape;77;p14">
                  <a:extLst>
                    <a:ext uri="{FF2B5EF4-FFF2-40B4-BE49-F238E27FC236}">
                      <a16:creationId xmlns:a16="http://schemas.microsoft.com/office/drawing/2014/main" id="{A5216569-8899-8A4A-BBF7-B1B83E81D0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315559" y="4306077"/>
                  <a:ext cx="18453" cy="182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dirty="0"/>
                </a:p>
              </p:txBody>
            </p:sp>
          </p:grpSp>
        </p:grpSp>
        <p:sp>
          <p:nvSpPr>
            <p:cNvPr id="53" name="Google Shape;77;p14">
              <a:extLst>
                <a:ext uri="{FF2B5EF4-FFF2-40B4-BE49-F238E27FC236}">
                  <a16:creationId xmlns:a16="http://schemas.microsoft.com/office/drawing/2014/main" id="{A2AD975F-DE8F-DF92-D74C-9359719BB8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02" y="4150006"/>
              <a:ext cx="18453" cy="18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</p:grp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778E69B-ED0F-2441-A88F-5DAF8F0ADA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5377440"/>
              </p:ext>
            </p:extLst>
          </p:nvPr>
        </p:nvGraphicFramePr>
        <p:xfrm>
          <a:off x="1124712" y="1481328"/>
          <a:ext cx="688543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06494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C73D5DE-DDB0-2642-A390-46871E41D1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8830458"/>
              </p:ext>
            </p:extLst>
          </p:nvPr>
        </p:nvGraphicFramePr>
        <p:xfrm>
          <a:off x="1216152" y="1179576"/>
          <a:ext cx="6697880" cy="2716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40819CB-41CF-0119-88CC-3DF02DDECE46}"/>
              </a:ext>
            </a:extLst>
          </p:cNvPr>
          <p:cNvSpPr txBox="1"/>
          <p:nvPr/>
        </p:nvSpPr>
        <p:spPr>
          <a:xfrm>
            <a:off x="0" y="4863003"/>
            <a:ext cx="5767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BIS-Brief: Barratt Impulsiveness Scale – Brief, scores range from 8-32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9ECF856F-75EF-846C-4672-F032CE6A1623}"/>
              </a:ext>
            </a:extLst>
          </p:cNvPr>
          <p:cNvSpPr txBox="1">
            <a:spLocks/>
          </p:cNvSpPr>
          <p:nvPr/>
        </p:nvSpPr>
        <p:spPr>
          <a:xfrm>
            <a:off x="311700" y="-401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BIS</a:t>
            </a:r>
            <a:r>
              <a:rPr lang="en-US" sz="1600" dirty="0"/>
              <a:t> – </a:t>
            </a:r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Brief x Group</a:t>
            </a:r>
          </a:p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(mTBI n = 11, control n = 25)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9B8D608D-B078-CEB0-7E38-91C44B294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3451093"/>
            <a:ext cx="8520600" cy="963196"/>
          </a:xfrm>
        </p:spPr>
        <p:txBody>
          <a:bodyPr>
            <a:normAutofit/>
          </a:bodyPr>
          <a:lstStyle/>
          <a:p>
            <a:pPr marL="114297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mTBI M(SD):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15.5(4.08)</a:t>
            </a:r>
          </a:p>
          <a:p>
            <a:pPr marL="114297" indent="0">
              <a:buNone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M(SD):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16.3(3.22)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53E824-88C4-73F8-A018-0139B1452316}"/>
              </a:ext>
            </a:extLst>
          </p:cNvPr>
          <p:cNvSpPr txBox="1"/>
          <p:nvPr/>
        </p:nvSpPr>
        <p:spPr>
          <a:xfrm>
            <a:off x="7005362" y="4835723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bars represent 95% CI</a:t>
            </a:r>
          </a:p>
        </p:txBody>
      </p:sp>
    </p:spTree>
    <p:extLst>
      <p:ext uri="{BB962C8B-B14F-4D97-AF65-F5344CB8AC3E}">
        <p14:creationId xmlns:p14="http://schemas.microsoft.com/office/powerpoint/2010/main" val="2874603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819CB-41CF-0119-88CC-3DF02DDECE46}"/>
              </a:ext>
            </a:extLst>
          </p:cNvPr>
          <p:cNvSpPr txBox="1"/>
          <p:nvPr/>
        </p:nvSpPr>
        <p:spPr>
          <a:xfrm>
            <a:off x="0" y="4863003"/>
            <a:ext cx="5767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BIS-Brief: Barratt Impulsiveness Scale – Brief, scores range from 8-32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9ECF856F-75EF-846C-4672-F032CE6A1623}"/>
              </a:ext>
            </a:extLst>
          </p:cNvPr>
          <p:cNvSpPr txBox="1">
            <a:spLocks/>
          </p:cNvSpPr>
          <p:nvPr/>
        </p:nvSpPr>
        <p:spPr>
          <a:xfrm>
            <a:off x="311700" y="-401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Recognition Data x BIS-Brief (N = 36)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EF0000C-ACEC-584E-AFAE-FE202A2D54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6742125"/>
              </p:ext>
            </p:extLst>
          </p:nvPr>
        </p:nvGraphicFramePr>
        <p:xfrm>
          <a:off x="-36576" y="832104"/>
          <a:ext cx="4690872" cy="1984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DE52C94-E7E8-4249-95BD-A9F1705130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1661463"/>
              </p:ext>
            </p:extLst>
          </p:nvPr>
        </p:nvGraphicFramePr>
        <p:xfrm>
          <a:off x="4443984" y="832104"/>
          <a:ext cx="4690872" cy="1984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FC0E49F-247E-964B-8A9A-24186DC334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5586460"/>
              </p:ext>
            </p:extLst>
          </p:nvPr>
        </p:nvGraphicFramePr>
        <p:xfrm>
          <a:off x="2221992" y="2770632"/>
          <a:ext cx="4690872" cy="1984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259053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819CB-41CF-0119-88CC-3DF02DDECE46}"/>
              </a:ext>
            </a:extLst>
          </p:cNvPr>
          <p:cNvSpPr txBox="1"/>
          <p:nvPr/>
        </p:nvSpPr>
        <p:spPr>
          <a:xfrm>
            <a:off x="0" y="4863003"/>
            <a:ext cx="5767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BIS-Brief: Barratt Impulsiveness Scale – Brief, scores range from 8-32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5662E46-80E7-8FD8-5B7E-209B12D1AB12}"/>
              </a:ext>
            </a:extLst>
          </p:cNvPr>
          <p:cNvSpPr txBox="1">
            <a:spLocks/>
          </p:cNvSpPr>
          <p:nvPr/>
        </p:nvSpPr>
        <p:spPr>
          <a:xfrm>
            <a:off x="311700" y="19937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Recall Data x BIS-Brief (N = 36)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B0FF912-A066-494D-9394-BBF2258950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356804"/>
              </p:ext>
            </p:extLst>
          </p:nvPr>
        </p:nvGraphicFramePr>
        <p:xfrm>
          <a:off x="1335024" y="1335024"/>
          <a:ext cx="6471478" cy="2756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93808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819CB-41CF-0119-88CC-3DF02DDECE46}"/>
              </a:ext>
            </a:extLst>
          </p:cNvPr>
          <p:cNvSpPr txBox="1"/>
          <p:nvPr/>
        </p:nvSpPr>
        <p:spPr>
          <a:xfrm>
            <a:off x="0" y="4863003"/>
            <a:ext cx="5767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BIS-Brief: Barratt Impulsiveness Scale – Brief, scores range from 8-32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9ECF856F-75EF-846C-4672-F032CE6A1623}"/>
              </a:ext>
            </a:extLst>
          </p:cNvPr>
          <p:cNvSpPr txBox="1">
            <a:spLocks/>
          </p:cNvSpPr>
          <p:nvPr/>
        </p:nvSpPr>
        <p:spPr>
          <a:xfrm>
            <a:off x="311700" y="-401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Recognition Data x BIS-Brief x Group </a:t>
            </a:r>
          </a:p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(mTBI n = 11, control n = 25)</a:t>
            </a:r>
          </a:p>
          <a:p>
            <a:endParaRPr lang="en-US" sz="3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E8E86E1-5BA3-994D-A08C-28DBCAC027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2325025"/>
              </p:ext>
            </p:extLst>
          </p:nvPr>
        </p:nvGraphicFramePr>
        <p:xfrm>
          <a:off x="-64008" y="1014984"/>
          <a:ext cx="4773168" cy="1984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FE1EC23-DFA3-2E4D-B5DE-69F8B925EC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6048061"/>
              </p:ext>
            </p:extLst>
          </p:nvPr>
        </p:nvGraphicFramePr>
        <p:xfrm>
          <a:off x="4471416" y="996696"/>
          <a:ext cx="4773168" cy="1984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0B12639-19EA-914C-8171-F6BE84B913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7912667"/>
              </p:ext>
            </p:extLst>
          </p:nvPr>
        </p:nvGraphicFramePr>
        <p:xfrm>
          <a:off x="2185416" y="2880360"/>
          <a:ext cx="4773168" cy="1984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84490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819CB-41CF-0119-88CC-3DF02DDECE46}"/>
              </a:ext>
            </a:extLst>
          </p:cNvPr>
          <p:cNvSpPr txBox="1"/>
          <p:nvPr/>
        </p:nvSpPr>
        <p:spPr>
          <a:xfrm>
            <a:off x="0" y="4863003"/>
            <a:ext cx="5767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BIS-Brief: Barratt Impulsiveness Scale – Brief, scores range from 8-32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5662E46-80E7-8FD8-5B7E-209B12D1AB12}"/>
              </a:ext>
            </a:extLst>
          </p:cNvPr>
          <p:cNvSpPr txBox="1">
            <a:spLocks/>
          </p:cNvSpPr>
          <p:nvPr/>
        </p:nvSpPr>
        <p:spPr>
          <a:xfrm>
            <a:off x="311700" y="19937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Recall Data x BIS-Brief x Group </a:t>
            </a:r>
          </a:p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(mTBI n = 11, control n = 25)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902994B-04DB-F34D-8FB3-711BB8707D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8623167"/>
              </p:ext>
            </p:extLst>
          </p:nvPr>
        </p:nvGraphicFramePr>
        <p:xfrm>
          <a:off x="1335024" y="1335024"/>
          <a:ext cx="6464449" cy="2671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9517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E494A2-C626-AE8B-8815-8888F4B3E7EE}"/>
              </a:ext>
            </a:extLst>
          </p:cNvPr>
          <p:cNvSpPr txBox="1">
            <a:spLocks/>
          </p:cNvSpPr>
          <p:nvPr/>
        </p:nvSpPr>
        <p:spPr>
          <a:xfrm>
            <a:off x="311700" y="19937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Purpose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41152EF-BCB5-E320-8127-A2681B983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</p:spPr>
        <p:txBody>
          <a:bodyPr>
            <a:normAutofit/>
          </a:bodyPr>
          <a:lstStyle/>
          <a:p>
            <a:pPr marL="114297" indent="0">
              <a:buNone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am investigating the effect of mTBI in finer detail by looking at WM recall </a:t>
            </a:r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recognition in both blocked and intermixed trials. I am also recording participant’s levels of impulsiveness to see whether it varies between groups/relates to differences in WM performance.</a:t>
            </a:r>
          </a:p>
        </p:txBody>
      </p:sp>
    </p:spTree>
    <p:extLst>
      <p:ext uri="{BB962C8B-B14F-4D97-AF65-F5344CB8AC3E}">
        <p14:creationId xmlns:p14="http://schemas.microsoft.com/office/powerpoint/2010/main" val="287879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B9799-AE1F-E20F-8A6A-6EA0022AD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297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 M(SD):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19.9(1.66)</a:t>
            </a:r>
          </a:p>
          <a:p>
            <a:pPr marL="114297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Gender: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 males, 22 females, 1 other</a:t>
            </a: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297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mTBI n = 11</a:t>
            </a:r>
          </a:p>
          <a:p>
            <a:pPr marL="114297" indent="0">
              <a:buNone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n = 25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F57928-3A73-81D6-5662-83652FAE4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99376"/>
            <a:ext cx="8520600" cy="5727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Calibri Light" panose="020F0302020204030204" pitchFamily="34" charset="0"/>
                <a:cs typeface="Calibri Light" panose="020F0302020204030204" pitchFamily="34" charset="0"/>
              </a:rPr>
              <a:t>Demographics (N = 36)</a:t>
            </a:r>
          </a:p>
        </p:txBody>
      </p:sp>
    </p:spTree>
    <p:extLst>
      <p:ext uri="{BB962C8B-B14F-4D97-AF65-F5344CB8AC3E}">
        <p14:creationId xmlns:p14="http://schemas.microsoft.com/office/powerpoint/2010/main" val="293753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-1" y="1630300"/>
            <a:ext cx="1755825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SzPts val="990"/>
            </a:pPr>
            <a:r>
              <a:rPr lang="en" sz="202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Recognition Trial</a:t>
            </a:r>
            <a:endParaRPr sz="202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5" name="Google Shape;135;p14"/>
          <p:cNvSpPr txBox="1"/>
          <p:nvPr/>
        </p:nvSpPr>
        <p:spPr>
          <a:xfrm>
            <a:off x="-299012" y="3725378"/>
            <a:ext cx="1821603" cy="80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r"/>
            <a:r>
              <a:rPr lang="en" sz="202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Recall</a:t>
            </a:r>
            <a:endParaRPr sz="202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" sz="202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Trial</a:t>
            </a:r>
            <a:endParaRPr sz="202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F19DA4-E887-1F79-1706-0FE5FC7B6C2D}"/>
              </a:ext>
            </a:extLst>
          </p:cNvPr>
          <p:cNvSpPr txBox="1">
            <a:spLocks/>
          </p:cNvSpPr>
          <p:nvPr/>
        </p:nvSpPr>
        <p:spPr>
          <a:xfrm>
            <a:off x="311700" y="111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Task Diagram (BLOCKED and INTERMIXED blocks)</a:t>
            </a:r>
            <a:endParaRPr lang="en-US" sz="3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1B3296-11AE-B372-C781-D7DCC8530FE7}"/>
              </a:ext>
            </a:extLst>
          </p:cNvPr>
          <p:cNvGrpSpPr/>
          <p:nvPr/>
        </p:nvGrpSpPr>
        <p:grpSpPr>
          <a:xfrm>
            <a:off x="1617621" y="814137"/>
            <a:ext cx="7515625" cy="2044340"/>
            <a:chOff x="1617621" y="814137"/>
            <a:chExt cx="7515625" cy="2044340"/>
          </a:xfrm>
        </p:grpSpPr>
        <p:grpSp>
          <p:nvGrpSpPr>
            <p:cNvPr id="98" name="Google Shape;98;p14"/>
            <p:cNvGrpSpPr/>
            <p:nvPr/>
          </p:nvGrpSpPr>
          <p:grpSpPr>
            <a:xfrm>
              <a:off x="1617621" y="814137"/>
              <a:ext cx="7515625" cy="260713"/>
              <a:chOff x="909225" y="862913"/>
              <a:chExt cx="7515625" cy="260713"/>
            </a:xfrm>
          </p:grpSpPr>
          <p:sp>
            <p:nvSpPr>
              <p:cNvPr id="99" name="Google Shape;99;p14"/>
              <p:cNvSpPr txBox="1"/>
              <p:nvPr/>
            </p:nvSpPr>
            <p:spPr>
              <a:xfrm>
                <a:off x="909225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 dirty="0">
                    <a:solidFill>
                      <a:schemeClr val="dk1"/>
                    </a:solidFill>
                  </a:rPr>
                  <a:t>SOA: 400-500 ms</a:t>
                </a:r>
                <a:endParaRPr sz="16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00" name="Google Shape;100;p14"/>
              <p:cNvSpPr txBox="1"/>
              <p:nvPr/>
            </p:nvSpPr>
            <p:spPr>
              <a:xfrm>
                <a:off x="2676300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>
                    <a:solidFill>
                      <a:schemeClr val="dk1"/>
                    </a:solidFill>
                  </a:rPr>
                  <a:t>100 ms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101" name="Google Shape;101;p14"/>
              <p:cNvSpPr txBox="1"/>
              <p:nvPr/>
            </p:nvSpPr>
            <p:spPr>
              <a:xfrm>
                <a:off x="4506875" y="862913"/>
                <a:ext cx="20439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>
                    <a:solidFill>
                      <a:schemeClr val="dk1"/>
                    </a:solidFill>
                  </a:rPr>
                  <a:t>900 ms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102" name="Google Shape;102;p14"/>
              <p:cNvSpPr txBox="1"/>
              <p:nvPr/>
            </p:nvSpPr>
            <p:spPr>
              <a:xfrm>
                <a:off x="6263350" y="862925"/>
                <a:ext cx="2161500" cy="260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r>
                  <a:rPr lang="en" sz="1600" dirty="0">
                    <a:solidFill>
                      <a:schemeClr val="dk1"/>
                    </a:solidFill>
                  </a:rPr>
                  <a:t>Response (3000 ms)</a:t>
                </a:r>
                <a:endParaRPr sz="1600" dirty="0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65EFDBB-1C3D-2A6E-7ED8-27063D092CB7}"/>
                </a:ext>
              </a:extLst>
            </p:cNvPr>
            <p:cNvGrpSpPr/>
            <p:nvPr/>
          </p:nvGrpSpPr>
          <p:grpSpPr>
            <a:xfrm>
              <a:off x="1794680" y="1112001"/>
              <a:ext cx="7032108" cy="1746476"/>
              <a:chOff x="1794680" y="1112001"/>
              <a:chExt cx="7032108" cy="1746476"/>
            </a:xfrm>
          </p:grpSpPr>
          <p:grpSp>
            <p:nvGrpSpPr>
              <p:cNvPr id="12" name="Google Shape;64;p14">
                <a:extLst>
                  <a:ext uri="{FF2B5EF4-FFF2-40B4-BE49-F238E27FC236}">
                    <a16:creationId xmlns:a16="http://schemas.microsoft.com/office/drawing/2014/main" id="{A98AD802-6ED8-81FF-69B9-0F9DBC61BA04}"/>
                  </a:ext>
                </a:extLst>
              </p:cNvPr>
              <p:cNvGrpSpPr/>
              <p:nvPr/>
            </p:nvGrpSpPr>
            <p:grpSpPr>
              <a:xfrm>
                <a:off x="3585547" y="1112001"/>
                <a:ext cx="1686280" cy="1746476"/>
                <a:chOff x="153400" y="2827075"/>
                <a:chExt cx="2184300" cy="2186100"/>
              </a:xfrm>
            </p:grpSpPr>
            <p:sp>
              <p:nvSpPr>
                <p:cNvPr id="14" name="Google Shape;65;p14">
                  <a:extLst>
                    <a:ext uri="{FF2B5EF4-FFF2-40B4-BE49-F238E27FC236}">
                      <a16:creationId xmlns:a16="http://schemas.microsoft.com/office/drawing/2014/main" id="{76E445D2-1FD2-43EF-AFC6-802D898E8AB4}"/>
                    </a:ext>
                  </a:extLst>
                </p:cNvPr>
                <p:cNvSpPr/>
                <p:nvPr/>
              </p:nvSpPr>
              <p:spPr>
                <a:xfrm>
                  <a:off x="153400" y="2827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16" name="Google Shape;68;p14">
                  <a:extLst>
                    <a:ext uri="{FF2B5EF4-FFF2-40B4-BE49-F238E27FC236}">
                      <a16:creationId xmlns:a16="http://schemas.microsoft.com/office/drawing/2014/main" id="{65AAE4B2-D575-436B-5680-D1792A4E7D17}"/>
                    </a:ext>
                  </a:extLst>
                </p:cNvPr>
                <p:cNvSpPr/>
                <p:nvPr/>
              </p:nvSpPr>
              <p:spPr>
                <a:xfrm>
                  <a:off x="788825" y="3585775"/>
                  <a:ext cx="337199" cy="3756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7" name="Google Shape;77;p14">
                <a:extLst>
                  <a:ext uri="{FF2B5EF4-FFF2-40B4-BE49-F238E27FC236}">
                    <a16:creationId xmlns:a16="http://schemas.microsoft.com/office/drawing/2014/main" id="{C60EBC95-F2EA-C39A-1D54-DF8C58A837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95755" y="2007803"/>
                <a:ext cx="18453" cy="182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D54C755E-9982-2082-CFA1-6796D0EAE9BA}"/>
                  </a:ext>
                </a:extLst>
              </p:cNvPr>
              <p:cNvGrpSpPr/>
              <p:nvPr/>
            </p:nvGrpSpPr>
            <p:grpSpPr>
              <a:xfrm>
                <a:off x="1794680" y="1112001"/>
                <a:ext cx="1686280" cy="1746476"/>
                <a:chOff x="1808067" y="1107429"/>
                <a:chExt cx="1686280" cy="1746476"/>
              </a:xfrm>
            </p:grpSpPr>
            <p:sp>
              <p:nvSpPr>
                <p:cNvPr id="65" name="Google Shape;65;p14"/>
                <p:cNvSpPr/>
                <p:nvPr/>
              </p:nvSpPr>
              <p:spPr>
                <a:xfrm>
                  <a:off x="1808067" y="1107429"/>
                  <a:ext cx="1686280" cy="1746476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9" name="Google Shape;77;p14">
                  <a:extLst>
                    <a:ext uri="{FF2B5EF4-FFF2-40B4-BE49-F238E27FC236}">
                      <a16:creationId xmlns:a16="http://schemas.microsoft.com/office/drawing/2014/main" id="{4FC03A08-8DD9-C139-5302-C2727E34AE8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1981" y="1971523"/>
                  <a:ext cx="18453" cy="182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519F6F11-7E3A-C7D8-125C-CD5E22155F39}"/>
                  </a:ext>
                </a:extLst>
              </p:cNvPr>
              <p:cNvGrpSpPr/>
              <p:nvPr/>
            </p:nvGrpSpPr>
            <p:grpSpPr>
              <a:xfrm>
                <a:off x="4147764" y="1767219"/>
                <a:ext cx="576560" cy="519287"/>
                <a:chOff x="4147764" y="1767219"/>
                <a:chExt cx="576560" cy="519287"/>
              </a:xfrm>
            </p:grpSpPr>
            <p:sp>
              <p:nvSpPr>
                <p:cNvPr id="13" name="Google Shape;77;p14">
                  <a:extLst>
                    <a:ext uri="{FF2B5EF4-FFF2-40B4-BE49-F238E27FC236}">
                      <a16:creationId xmlns:a16="http://schemas.microsoft.com/office/drawing/2014/main" id="{CB2732F3-A89D-08D1-C3F4-FF9D9FEA643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17204" y="1974855"/>
                  <a:ext cx="18453" cy="182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19" name="Google Shape;110;p14">
                  <a:extLst>
                    <a:ext uri="{FF2B5EF4-FFF2-40B4-BE49-F238E27FC236}">
                      <a16:creationId xmlns:a16="http://schemas.microsoft.com/office/drawing/2014/main" id="{0065DAF8-0878-DF51-78E4-8883E156DE8D}"/>
                    </a:ext>
                  </a:extLst>
                </p:cNvPr>
                <p:cNvSpPr/>
                <p:nvPr/>
              </p:nvSpPr>
              <p:spPr>
                <a:xfrm>
                  <a:off x="4593008" y="1767219"/>
                  <a:ext cx="131316" cy="130141"/>
                </a:xfrm>
                <a:prstGeom prst="rect">
                  <a:avLst/>
                </a:prstGeom>
                <a:solidFill>
                  <a:srgbClr val="FF5BA2"/>
                </a:solidFill>
                <a:ln>
                  <a:solidFill>
                    <a:srgbClr val="FF5BA2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20" name="Google Shape;111;p14">
                  <a:extLst>
                    <a:ext uri="{FF2B5EF4-FFF2-40B4-BE49-F238E27FC236}">
                      <a16:creationId xmlns:a16="http://schemas.microsoft.com/office/drawing/2014/main" id="{0C0C633E-2655-FB61-E3EC-C2CDF1140059}"/>
                    </a:ext>
                  </a:extLst>
                </p:cNvPr>
                <p:cNvSpPr/>
                <p:nvPr/>
              </p:nvSpPr>
              <p:spPr>
                <a:xfrm>
                  <a:off x="4147764" y="1767219"/>
                  <a:ext cx="131316" cy="130141"/>
                </a:xfrm>
                <a:prstGeom prst="rect">
                  <a:avLst/>
                </a:prstGeom>
                <a:solidFill>
                  <a:srgbClr val="FF8501"/>
                </a:solidFill>
                <a:ln>
                  <a:solidFill>
                    <a:srgbClr val="FF850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  <p:sp>
              <p:nvSpPr>
                <p:cNvPr id="21" name="Google Shape;112;p14">
                  <a:extLst>
                    <a:ext uri="{FF2B5EF4-FFF2-40B4-BE49-F238E27FC236}">
                      <a16:creationId xmlns:a16="http://schemas.microsoft.com/office/drawing/2014/main" id="{8633C413-DD37-32BB-65E7-E3F7F75D0E80}"/>
                    </a:ext>
                  </a:extLst>
                </p:cNvPr>
                <p:cNvSpPr/>
                <p:nvPr/>
              </p:nvSpPr>
              <p:spPr>
                <a:xfrm>
                  <a:off x="4364495" y="2156365"/>
                  <a:ext cx="131317" cy="130141"/>
                </a:xfrm>
                <a:prstGeom prst="rect">
                  <a:avLst/>
                </a:prstGeom>
                <a:solidFill>
                  <a:srgbClr val="4FBF69"/>
                </a:solidFill>
                <a:ln>
                  <a:solidFill>
                    <a:srgbClr val="4FBF69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1B5DD99B-3F08-265B-40C4-BF4749002251}"/>
                  </a:ext>
                </a:extLst>
              </p:cNvPr>
              <p:cNvGrpSpPr/>
              <p:nvPr/>
            </p:nvGrpSpPr>
            <p:grpSpPr>
              <a:xfrm>
                <a:off x="5363027" y="1112001"/>
                <a:ext cx="1686280" cy="1746476"/>
                <a:chOff x="1808067" y="1107429"/>
                <a:chExt cx="1686280" cy="1746476"/>
              </a:xfrm>
            </p:grpSpPr>
            <p:sp>
              <p:nvSpPr>
                <p:cNvPr id="25" name="Google Shape;65;p14">
                  <a:extLst>
                    <a:ext uri="{FF2B5EF4-FFF2-40B4-BE49-F238E27FC236}">
                      <a16:creationId xmlns:a16="http://schemas.microsoft.com/office/drawing/2014/main" id="{D9D106F5-BEC8-BDE5-E06C-5B59E6C1188B}"/>
                    </a:ext>
                  </a:extLst>
                </p:cNvPr>
                <p:cNvSpPr/>
                <p:nvPr/>
              </p:nvSpPr>
              <p:spPr>
                <a:xfrm>
                  <a:off x="1808067" y="1107429"/>
                  <a:ext cx="1686280" cy="1746476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24" name="Google Shape;77;p14">
                  <a:extLst>
                    <a:ext uri="{FF2B5EF4-FFF2-40B4-BE49-F238E27FC236}">
                      <a16:creationId xmlns:a16="http://schemas.microsoft.com/office/drawing/2014/main" id="{E00CE8C0-6C19-7009-7641-827FF54AF7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41981" y="1971523"/>
                  <a:ext cx="18453" cy="182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2" name="Google Shape;64;p14">
                <a:extLst>
                  <a:ext uri="{FF2B5EF4-FFF2-40B4-BE49-F238E27FC236}">
                    <a16:creationId xmlns:a16="http://schemas.microsoft.com/office/drawing/2014/main" id="{CF070926-4AF7-7D68-E6A2-74522099D969}"/>
                  </a:ext>
                </a:extLst>
              </p:cNvPr>
              <p:cNvGrpSpPr/>
              <p:nvPr/>
            </p:nvGrpSpPr>
            <p:grpSpPr>
              <a:xfrm>
                <a:off x="7140508" y="1112001"/>
                <a:ext cx="1686280" cy="1746476"/>
                <a:chOff x="153400" y="2827075"/>
                <a:chExt cx="2184300" cy="2186100"/>
              </a:xfrm>
            </p:grpSpPr>
            <p:sp>
              <p:nvSpPr>
                <p:cNvPr id="43" name="Google Shape;65;p14">
                  <a:extLst>
                    <a:ext uri="{FF2B5EF4-FFF2-40B4-BE49-F238E27FC236}">
                      <a16:creationId xmlns:a16="http://schemas.microsoft.com/office/drawing/2014/main" id="{91BD9D34-81E5-2F9D-6FFD-D3E9923C5458}"/>
                    </a:ext>
                  </a:extLst>
                </p:cNvPr>
                <p:cNvSpPr/>
                <p:nvPr/>
              </p:nvSpPr>
              <p:spPr>
                <a:xfrm>
                  <a:off x="153400" y="2827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44" name="Google Shape;68;p14">
                  <a:extLst>
                    <a:ext uri="{FF2B5EF4-FFF2-40B4-BE49-F238E27FC236}">
                      <a16:creationId xmlns:a16="http://schemas.microsoft.com/office/drawing/2014/main" id="{007AAF37-A8C7-9C04-4E7F-31B0C9885A20}"/>
                    </a:ext>
                  </a:extLst>
                </p:cNvPr>
                <p:cNvSpPr/>
                <p:nvPr/>
              </p:nvSpPr>
              <p:spPr>
                <a:xfrm>
                  <a:off x="788825" y="3585775"/>
                  <a:ext cx="337199" cy="3756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921BE544-4B70-BC1C-B8D7-3D707F1F3B4E}"/>
                  </a:ext>
                </a:extLst>
              </p:cNvPr>
              <p:cNvGrpSpPr/>
              <p:nvPr/>
            </p:nvGrpSpPr>
            <p:grpSpPr>
              <a:xfrm>
                <a:off x="7700430" y="1767219"/>
                <a:ext cx="287893" cy="225924"/>
                <a:chOff x="4147764" y="1767219"/>
                <a:chExt cx="287893" cy="225924"/>
              </a:xfrm>
            </p:grpSpPr>
            <p:sp>
              <p:nvSpPr>
                <p:cNvPr id="46" name="Google Shape;77;p14">
                  <a:extLst>
                    <a:ext uri="{FF2B5EF4-FFF2-40B4-BE49-F238E27FC236}">
                      <a16:creationId xmlns:a16="http://schemas.microsoft.com/office/drawing/2014/main" id="{B78D2961-90C1-1E52-19C7-1EE53478208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17204" y="1974855"/>
                  <a:ext cx="18453" cy="182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48" name="Google Shape;111;p14">
                  <a:extLst>
                    <a:ext uri="{FF2B5EF4-FFF2-40B4-BE49-F238E27FC236}">
                      <a16:creationId xmlns:a16="http://schemas.microsoft.com/office/drawing/2014/main" id="{682139B9-1AFD-7401-B39A-C22D9E72D2D2}"/>
                    </a:ext>
                  </a:extLst>
                </p:cNvPr>
                <p:cNvSpPr/>
                <p:nvPr/>
              </p:nvSpPr>
              <p:spPr>
                <a:xfrm>
                  <a:off x="4147764" y="1767219"/>
                  <a:ext cx="131316" cy="130141"/>
                </a:xfrm>
                <a:prstGeom prst="rect">
                  <a:avLst/>
                </a:prstGeom>
                <a:solidFill>
                  <a:srgbClr val="D6A500"/>
                </a:solidFill>
                <a:ln>
                  <a:solidFill>
                    <a:srgbClr val="D6A500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/>
                </a:p>
              </p:txBody>
            </p:sp>
          </p:grpSp>
        </p:grpSp>
      </p:grpSp>
      <p:sp>
        <p:nvSpPr>
          <p:cNvPr id="163" name="Google Shape;68;p14">
            <a:extLst>
              <a:ext uri="{FF2B5EF4-FFF2-40B4-BE49-F238E27FC236}">
                <a16:creationId xmlns:a16="http://schemas.microsoft.com/office/drawing/2014/main" id="{387C1A4E-B382-9F4C-6443-4E8A8FD4644F}"/>
              </a:ext>
            </a:extLst>
          </p:cNvPr>
          <p:cNvSpPr/>
          <p:nvPr/>
        </p:nvSpPr>
        <p:spPr>
          <a:xfrm>
            <a:off x="4076542" y="3881191"/>
            <a:ext cx="260318" cy="300067"/>
          </a:xfrm>
          <a:prstGeom prst="rect">
            <a:avLst/>
          </a:prstGeom>
          <a:solidFill>
            <a:srgbClr val="7F7F7F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71" name="Google Shape;77;p14">
            <a:extLst>
              <a:ext uri="{FF2B5EF4-FFF2-40B4-BE49-F238E27FC236}">
                <a16:creationId xmlns:a16="http://schemas.microsoft.com/office/drawing/2014/main" id="{9E69390E-C894-C192-B1F2-23E13C73DB28}"/>
              </a:ext>
            </a:extLst>
          </p:cNvPr>
          <p:cNvSpPr>
            <a:spLocks noChangeAspect="1"/>
          </p:cNvSpPr>
          <p:nvPr/>
        </p:nvSpPr>
        <p:spPr>
          <a:xfrm>
            <a:off x="2641981" y="4137919"/>
            <a:ext cx="18453" cy="18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79" name="Google Shape;77;p14">
            <a:extLst>
              <a:ext uri="{FF2B5EF4-FFF2-40B4-BE49-F238E27FC236}">
                <a16:creationId xmlns:a16="http://schemas.microsoft.com/office/drawing/2014/main" id="{AD295D02-69FC-5F0D-5C4E-B98185825547}"/>
              </a:ext>
            </a:extLst>
          </p:cNvPr>
          <p:cNvSpPr>
            <a:spLocks noChangeAspect="1"/>
          </p:cNvSpPr>
          <p:nvPr/>
        </p:nvSpPr>
        <p:spPr>
          <a:xfrm>
            <a:off x="6191329" y="4147063"/>
            <a:ext cx="18453" cy="18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dirty="0"/>
          </a:p>
        </p:txBody>
      </p:sp>
      <p:sp>
        <p:nvSpPr>
          <p:cNvPr id="187" name="Google Shape;77;p14">
            <a:extLst>
              <a:ext uri="{FF2B5EF4-FFF2-40B4-BE49-F238E27FC236}">
                <a16:creationId xmlns:a16="http://schemas.microsoft.com/office/drawing/2014/main" id="{E2CE447A-24B3-FA7A-90FC-F21B931049A0}"/>
              </a:ext>
            </a:extLst>
          </p:cNvPr>
          <p:cNvSpPr>
            <a:spLocks noChangeAspect="1"/>
          </p:cNvSpPr>
          <p:nvPr/>
        </p:nvSpPr>
        <p:spPr>
          <a:xfrm>
            <a:off x="7972098" y="4153329"/>
            <a:ext cx="18453" cy="18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grpSp>
        <p:nvGrpSpPr>
          <p:cNvPr id="173" name="Google Shape;66;p14">
            <a:extLst>
              <a:ext uri="{FF2B5EF4-FFF2-40B4-BE49-F238E27FC236}">
                <a16:creationId xmlns:a16="http://schemas.microsoft.com/office/drawing/2014/main" id="{268BE172-2397-3B85-AFD2-69D47683DF00}"/>
              </a:ext>
            </a:extLst>
          </p:cNvPr>
          <p:cNvGrpSpPr/>
          <p:nvPr/>
        </p:nvGrpSpPr>
        <p:grpSpPr>
          <a:xfrm>
            <a:off x="2298615" y="3887805"/>
            <a:ext cx="788193" cy="728797"/>
            <a:chOff x="788825" y="3585775"/>
            <a:chExt cx="1020975" cy="912250"/>
          </a:xfrm>
        </p:grpSpPr>
        <p:sp>
          <p:nvSpPr>
            <p:cNvPr id="174" name="Google Shape;68;p14">
              <a:extLst>
                <a:ext uri="{FF2B5EF4-FFF2-40B4-BE49-F238E27FC236}">
                  <a16:creationId xmlns:a16="http://schemas.microsoft.com/office/drawing/2014/main" id="{81BBA464-9325-4F47-5585-526226EFE7D1}"/>
                </a:ext>
              </a:extLst>
            </p:cNvPr>
            <p:cNvSpPr/>
            <p:nvPr/>
          </p:nvSpPr>
          <p:spPr>
            <a:xfrm>
              <a:off x="788825" y="3585775"/>
              <a:ext cx="337200" cy="3756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175" name="Google Shape;69;p14">
              <a:extLst>
                <a:ext uri="{FF2B5EF4-FFF2-40B4-BE49-F238E27FC236}">
                  <a16:creationId xmlns:a16="http://schemas.microsoft.com/office/drawing/2014/main" id="{3776936D-84BF-56D6-BE5A-113C2A98E6B8}"/>
                </a:ext>
              </a:extLst>
            </p:cNvPr>
            <p:cNvSpPr/>
            <p:nvPr/>
          </p:nvSpPr>
          <p:spPr>
            <a:xfrm>
              <a:off x="1081950" y="4122425"/>
              <a:ext cx="402300" cy="3756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dirty="0"/>
            </a:p>
          </p:txBody>
        </p:sp>
        <p:sp>
          <p:nvSpPr>
            <p:cNvPr id="176" name="Google Shape;70;p14">
              <a:extLst>
                <a:ext uri="{FF2B5EF4-FFF2-40B4-BE49-F238E27FC236}">
                  <a16:creationId xmlns:a16="http://schemas.microsoft.com/office/drawing/2014/main" id="{3761D259-8E44-CF00-D24A-3B0CCEC28AE3}"/>
                </a:ext>
              </a:extLst>
            </p:cNvPr>
            <p:cNvSpPr/>
            <p:nvPr/>
          </p:nvSpPr>
          <p:spPr>
            <a:xfrm>
              <a:off x="1407500" y="3660150"/>
              <a:ext cx="402300" cy="375600"/>
            </a:xfrm>
            <a:prstGeom prst="rect">
              <a:avLst/>
            </a:prstGeom>
            <a:solidFill>
              <a:srgbClr val="7F7F7F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2C5841-F6DF-C7EE-CE5F-CE4EF52FE816}"/>
              </a:ext>
            </a:extLst>
          </p:cNvPr>
          <p:cNvGrpSpPr/>
          <p:nvPr/>
        </p:nvGrpSpPr>
        <p:grpSpPr>
          <a:xfrm>
            <a:off x="1617621" y="2988931"/>
            <a:ext cx="7398025" cy="2047128"/>
            <a:chOff x="1617621" y="2988931"/>
            <a:chExt cx="7398025" cy="204712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1D602CF-30C6-C09A-EB31-179FC7C30027}"/>
                </a:ext>
              </a:extLst>
            </p:cNvPr>
            <p:cNvGrpSpPr/>
            <p:nvPr/>
          </p:nvGrpSpPr>
          <p:grpSpPr>
            <a:xfrm>
              <a:off x="1617621" y="2988931"/>
              <a:ext cx="7398025" cy="2047128"/>
              <a:chOff x="1617621" y="2988931"/>
              <a:chExt cx="7398025" cy="204712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64DFCAA-699D-0CA7-AF08-EE700198234A}"/>
                  </a:ext>
                </a:extLst>
              </p:cNvPr>
              <p:cNvGrpSpPr/>
              <p:nvPr/>
            </p:nvGrpSpPr>
            <p:grpSpPr>
              <a:xfrm>
                <a:off x="1617621" y="2988931"/>
                <a:ext cx="7398025" cy="2047128"/>
                <a:chOff x="1617621" y="2988931"/>
                <a:chExt cx="7398025" cy="2047128"/>
              </a:xfrm>
            </p:grpSpPr>
            <p:grpSp>
              <p:nvGrpSpPr>
                <p:cNvPr id="129" name="Google Shape;129;p14"/>
                <p:cNvGrpSpPr/>
                <p:nvPr/>
              </p:nvGrpSpPr>
              <p:grpSpPr>
                <a:xfrm>
                  <a:off x="1617621" y="2988931"/>
                  <a:ext cx="7398025" cy="260700"/>
                  <a:chOff x="850418" y="816419"/>
                  <a:chExt cx="7398025" cy="260700"/>
                </a:xfrm>
              </p:grpSpPr>
              <p:sp>
                <p:nvSpPr>
                  <p:cNvPr id="130" name="Google Shape;130;p14"/>
                  <p:cNvSpPr txBox="1"/>
                  <p:nvPr/>
                </p:nvSpPr>
                <p:spPr>
                  <a:xfrm>
                    <a:off x="850418" y="816419"/>
                    <a:ext cx="2043900" cy="2607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r>
                      <a:rPr lang="en" sz="1600" dirty="0">
                        <a:solidFill>
                          <a:schemeClr val="dk1"/>
                        </a:solidFill>
                      </a:rPr>
                      <a:t>SOA: 400-500 ms</a:t>
                    </a:r>
                    <a:endParaRPr sz="1600" dirty="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31" name="Google Shape;131;p14"/>
                  <p:cNvSpPr txBox="1"/>
                  <p:nvPr/>
                </p:nvSpPr>
                <p:spPr>
                  <a:xfrm>
                    <a:off x="2617493" y="816419"/>
                    <a:ext cx="2043900" cy="2607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r>
                      <a:rPr lang="en" sz="1600" dirty="0">
                        <a:solidFill>
                          <a:schemeClr val="dk1"/>
                        </a:solidFill>
                      </a:rPr>
                      <a:t>100 ms</a:t>
                    </a:r>
                    <a:endParaRPr sz="1600" dirty="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32" name="Google Shape;132;p14"/>
                  <p:cNvSpPr txBox="1"/>
                  <p:nvPr/>
                </p:nvSpPr>
                <p:spPr>
                  <a:xfrm>
                    <a:off x="4448068" y="816419"/>
                    <a:ext cx="2043900" cy="2607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r>
                      <a:rPr lang="en" sz="1600" dirty="0">
                        <a:solidFill>
                          <a:schemeClr val="dk1"/>
                        </a:solidFill>
                      </a:rPr>
                      <a:t>900 ms</a:t>
                    </a:r>
                    <a:endParaRPr sz="1600" dirty="0">
                      <a:solidFill>
                        <a:schemeClr val="dk1"/>
                      </a:solidFill>
                    </a:endParaRPr>
                  </a:p>
                </p:txBody>
              </p:sp>
              <p:sp>
                <p:nvSpPr>
                  <p:cNvPr id="133" name="Google Shape;133;p14"/>
                  <p:cNvSpPr txBox="1"/>
                  <p:nvPr/>
                </p:nvSpPr>
                <p:spPr>
                  <a:xfrm>
                    <a:off x="6204543" y="816419"/>
                    <a:ext cx="2043900" cy="2607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r>
                      <a:rPr lang="en" sz="1600" dirty="0">
                        <a:solidFill>
                          <a:schemeClr val="dk1"/>
                        </a:solidFill>
                      </a:rPr>
                      <a:t>Response</a:t>
                    </a:r>
                    <a:endParaRPr sz="1600" dirty="0">
                      <a:solidFill>
                        <a:schemeClr val="dk1"/>
                      </a:solidFill>
                    </a:endParaRPr>
                  </a:p>
                </p:txBody>
              </p:sp>
            </p:grpSp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F8943FC4-F894-A144-F2A1-E0C58BB8A2EA}"/>
                    </a:ext>
                  </a:extLst>
                </p:cNvPr>
                <p:cNvGrpSpPr/>
                <p:nvPr/>
              </p:nvGrpSpPr>
              <p:grpSpPr>
                <a:xfrm>
                  <a:off x="1794680" y="3281679"/>
                  <a:ext cx="7033447" cy="1754380"/>
                  <a:chOff x="1794680" y="3281679"/>
                  <a:chExt cx="7033447" cy="1754380"/>
                </a:xfrm>
              </p:grpSpPr>
              <p:pic>
                <p:nvPicPr>
                  <p:cNvPr id="114" name="Google Shape;114;p14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l="29859" t="18964" r="29859" b="18958"/>
                  <a:stretch/>
                </p:blipFill>
                <p:spPr>
                  <a:xfrm>
                    <a:off x="7140508" y="3281692"/>
                    <a:ext cx="1687619" cy="17464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grpSp>
                <p:nvGrpSpPr>
                  <p:cNvPr id="188" name="Group 187">
                    <a:extLst>
                      <a:ext uri="{FF2B5EF4-FFF2-40B4-BE49-F238E27FC236}">
                        <a16:creationId xmlns:a16="http://schemas.microsoft.com/office/drawing/2014/main" id="{77F40AA5-22CA-0FEB-4111-DE040EA6CEC8}"/>
                      </a:ext>
                    </a:extLst>
                  </p:cNvPr>
                  <p:cNvGrpSpPr/>
                  <p:nvPr/>
                </p:nvGrpSpPr>
                <p:grpSpPr>
                  <a:xfrm>
                    <a:off x="3585547" y="3281679"/>
                    <a:ext cx="1686280" cy="1746476"/>
                    <a:chOff x="3585994" y="3275065"/>
                    <a:chExt cx="1686280" cy="1746476"/>
                  </a:xfrm>
                </p:grpSpPr>
                <p:sp>
                  <p:nvSpPr>
                    <p:cNvPr id="162" name="Google Shape;65;p14">
                      <a:extLst>
                        <a:ext uri="{FF2B5EF4-FFF2-40B4-BE49-F238E27FC236}">
                          <a16:creationId xmlns:a16="http://schemas.microsoft.com/office/drawing/2014/main" id="{DFDB7974-2B13-46DB-3B74-FD3F57E65E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85994" y="3275065"/>
                      <a:ext cx="1686280" cy="1746476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 dirty="0"/>
                    </a:p>
                  </p:txBody>
                </p:sp>
                <p:grpSp>
                  <p:nvGrpSpPr>
                    <p:cNvPr id="164" name="Group 163">
                      <a:extLst>
                        <a:ext uri="{FF2B5EF4-FFF2-40B4-BE49-F238E27FC236}">
                          <a16:creationId xmlns:a16="http://schemas.microsoft.com/office/drawing/2014/main" id="{0199D15C-27EA-EE54-43EF-DED36D0D27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7764" y="3930283"/>
                      <a:ext cx="576560" cy="519287"/>
                      <a:chOff x="4147764" y="1767219"/>
                      <a:chExt cx="576560" cy="519287"/>
                    </a:xfrm>
                  </p:grpSpPr>
                  <p:sp>
                    <p:nvSpPr>
                      <p:cNvPr id="165" name="Google Shape;77;p14">
                        <a:extLst>
                          <a:ext uri="{FF2B5EF4-FFF2-40B4-BE49-F238E27FC236}">
                            <a16:creationId xmlns:a16="http://schemas.microsoft.com/office/drawing/2014/main" id="{BE6BAA0A-E552-12C7-7453-29BAE85C89E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417204" y="1974855"/>
                        <a:ext cx="18453" cy="182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 dirty="0"/>
                      </a:p>
                    </p:txBody>
                  </p:sp>
                  <p:sp>
                    <p:nvSpPr>
                      <p:cNvPr id="166" name="Google Shape;110;p14">
                        <a:extLst>
                          <a:ext uri="{FF2B5EF4-FFF2-40B4-BE49-F238E27FC236}">
                            <a16:creationId xmlns:a16="http://schemas.microsoft.com/office/drawing/2014/main" id="{98C5217C-7AAD-920D-1614-0254875792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93008" y="1767219"/>
                        <a:ext cx="131316" cy="130141"/>
                      </a:xfrm>
                      <a:prstGeom prst="rect">
                        <a:avLst/>
                      </a:prstGeom>
                      <a:solidFill>
                        <a:srgbClr val="FF5BA2"/>
                      </a:solidFill>
                      <a:ln>
                        <a:solidFill>
                          <a:srgbClr val="FF5BA2"/>
                        </a:solidFill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 dirty="0"/>
                      </a:p>
                    </p:txBody>
                  </p:sp>
                  <p:sp>
                    <p:nvSpPr>
                      <p:cNvPr id="167" name="Google Shape;111;p14">
                        <a:extLst>
                          <a:ext uri="{FF2B5EF4-FFF2-40B4-BE49-F238E27FC236}">
                            <a16:creationId xmlns:a16="http://schemas.microsoft.com/office/drawing/2014/main" id="{310027B2-182C-4A96-BF5D-3487D85FFD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47764" y="1767219"/>
                        <a:ext cx="131316" cy="130141"/>
                      </a:xfrm>
                      <a:prstGeom prst="rect">
                        <a:avLst/>
                      </a:prstGeom>
                      <a:solidFill>
                        <a:srgbClr val="FF8501"/>
                      </a:solidFill>
                      <a:ln>
                        <a:solidFill>
                          <a:srgbClr val="FF8501"/>
                        </a:solidFill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168" name="Google Shape;112;p14">
                        <a:extLst>
                          <a:ext uri="{FF2B5EF4-FFF2-40B4-BE49-F238E27FC236}">
                            <a16:creationId xmlns:a16="http://schemas.microsoft.com/office/drawing/2014/main" id="{35778D0D-D727-6558-1DE8-BC91379A46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64495" y="2156365"/>
                        <a:ext cx="131317" cy="130141"/>
                      </a:xfrm>
                      <a:prstGeom prst="rect">
                        <a:avLst/>
                      </a:prstGeom>
                      <a:solidFill>
                        <a:srgbClr val="4FBF69"/>
                      </a:solidFill>
                      <a:ln>
                        <a:solidFill>
                          <a:srgbClr val="4FBF69"/>
                        </a:solidFill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</p:grpSp>
              </p:grpSp>
              <p:grpSp>
                <p:nvGrpSpPr>
                  <p:cNvPr id="192" name="Group 191">
                    <a:extLst>
                      <a:ext uri="{FF2B5EF4-FFF2-40B4-BE49-F238E27FC236}">
                        <a16:creationId xmlns:a16="http://schemas.microsoft.com/office/drawing/2014/main" id="{020A8FC2-C3A5-A810-9C28-54BB19E08EF6}"/>
                      </a:ext>
                    </a:extLst>
                  </p:cNvPr>
                  <p:cNvGrpSpPr/>
                  <p:nvPr/>
                </p:nvGrpSpPr>
                <p:grpSpPr>
                  <a:xfrm>
                    <a:off x="1794680" y="3289583"/>
                    <a:ext cx="1686280" cy="1746476"/>
                    <a:chOff x="1794680" y="3289583"/>
                    <a:chExt cx="1686280" cy="1746476"/>
                  </a:xfrm>
                </p:grpSpPr>
                <p:sp>
                  <p:nvSpPr>
                    <p:cNvPr id="190" name="Google Shape;65;p14">
                      <a:extLst>
                        <a:ext uri="{FF2B5EF4-FFF2-40B4-BE49-F238E27FC236}">
                          <a16:creationId xmlns:a16="http://schemas.microsoft.com/office/drawing/2014/main" id="{7B4DAF1B-9C38-745F-3401-1DD47F5CFC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4680" y="3289583"/>
                      <a:ext cx="1686280" cy="1746476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 dirty="0"/>
                    </a:p>
                  </p:txBody>
                </p:sp>
                <p:sp>
                  <p:nvSpPr>
                    <p:cNvPr id="191" name="Google Shape;77;p14">
                      <a:extLst>
                        <a:ext uri="{FF2B5EF4-FFF2-40B4-BE49-F238E27FC236}">
                          <a16:creationId xmlns:a16="http://schemas.microsoft.com/office/drawing/2014/main" id="{0BB22D77-4D63-7383-1C90-5AD9C30B4F4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628594" y="4153677"/>
                      <a:ext cx="18453" cy="1828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  <p:sp>
                <p:nvSpPr>
                  <p:cNvPr id="195" name="Google Shape;65;p14">
                    <a:extLst>
                      <a:ext uri="{FF2B5EF4-FFF2-40B4-BE49-F238E27FC236}">
                        <a16:creationId xmlns:a16="http://schemas.microsoft.com/office/drawing/2014/main" id="{E3EFBF5C-6B7F-7A90-4C66-C03047133FDD}"/>
                      </a:ext>
                    </a:extLst>
                  </p:cNvPr>
                  <p:cNvSpPr/>
                  <p:nvPr/>
                </p:nvSpPr>
                <p:spPr>
                  <a:xfrm>
                    <a:off x="5363027" y="3281679"/>
                    <a:ext cx="1686280" cy="1746476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 dirty="0"/>
                  </a:p>
                </p:txBody>
              </p:sp>
            </p:grpSp>
          </p:grpSp>
          <p:sp>
            <p:nvSpPr>
              <p:cNvPr id="196" name="Google Shape;77;p14">
                <a:extLst>
                  <a:ext uri="{FF2B5EF4-FFF2-40B4-BE49-F238E27FC236}">
                    <a16:creationId xmlns:a16="http://schemas.microsoft.com/office/drawing/2014/main" id="{55F9342B-B8C9-81AD-6489-572094587D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96941" y="4145773"/>
                <a:ext cx="18453" cy="182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dirty="0"/>
              </a:p>
            </p:txBody>
          </p:sp>
        </p:grpSp>
        <p:sp>
          <p:nvSpPr>
            <p:cNvPr id="200" name="Google Shape;77;p14">
              <a:extLst>
                <a:ext uri="{FF2B5EF4-FFF2-40B4-BE49-F238E27FC236}">
                  <a16:creationId xmlns:a16="http://schemas.microsoft.com/office/drawing/2014/main" id="{986504BA-6EDC-FAAC-F6C3-4C2C0B1522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02" y="4150006"/>
              <a:ext cx="18453" cy="18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AFC3F29-C46F-7D60-AF1E-89ED0FDB2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99376"/>
            <a:ext cx="8520600" cy="572700"/>
          </a:xfrm>
        </p:spPr>
        <p:txBody>
          <a:bodyPr>
            <a:noAutofit/>
          </a:bodyPr>
          <a:lstStyle/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Recognition Data (N = 36)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C46D1BD-9F5F-C0F3-70DD-6AC27BB99E0B}"/>
              </a:ext>
            </a:extLst>
          </p:cNvPr>
          <p:cNvSpPr txBox="1"/>
          <p:nvPr/>
        </p:nvSpPr>
        <p:spPr>
          <a:xfrm>
            <a:off x="0" y="4863003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Error bars represent 95% CI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5A77872-BB3B-362F-067E-FDE922A91390}"/>
              </a:ext>
            </a:extLst>
          </p:cNvPr>
          <p:cNvGrpSpPr>
            <a:grpSpLocks noChangeAspect="1"/>
          </p:cNvGrpSpPr>
          <p:nvPr/>
        </p:nvGrpSpPr>
        <p:grpSpPr>
          <a:xfrm>
            <a:off x="5365262" y="47375"/>
            <a:ext cx="3705586" cy="921889"/>
            <a:chOff x="1808067" y="1112001"/>
            <a:chExt cx="7020060" cy="1746476"/>
          </a:xfrm>
        </p:grpSpPr>
        <p:grpSp>
          <p:nvGrpSpPr>
            <p:cNvPr id="44" name="Google Shape;64;p14">
              <a:extLst>
                <a:ext uri="{FF2B5EF4-FFF2-40B4-BE49-F238E27FC236}">
                  <a16:creationId xmlns:a16="http://schemas.microsoft.com/office/drawing/2014/main" id="{D10A018C-1D2C-E0C7-4012-F2C7E49E0E02}"/>
                </a:ext>
              </a:extLst>
            </p:cNvPr>
            <p:cNvGrpSpPr/>
            <p:nvPr/>
          </p:nvGrpSpPr>
          <p:grpSpPr>
            <a:xfrm>
              <a:off x="3585994" y="1112001"/>
              <a:ext cx="1686280" cy="1746476"/>
              <a:chOff x="153400" y="2827075"/>
              <a:chExt cx="2184300" cy="2186100"/>
            </a:xfrm>
          </p:grpSpPr>
          <p:sp>
            <p:nvSpPr>
              <p:cNvPr id="77" name="Google Shape;65;p14">
                <a:extLst>
                  <a:ext uri="{FF2B5EF4-FFF2-40B4-BE49-F238E27FC236}">
                    <a16:creationId xmlns:a16="http://schemas.microsoft.com/office/drawing/2014/main" id="{C9719C70-9032-7EC1-CEDD-09904189B670}"/>
                  </a:ext>
                </a:extLst>
              </p:cNvPr>
              <p:cNvSpPr/>
              <p:nvPr/>
            </p:nvSpPr>
            <p:spPr>
              <a:xfrm>
                <a:off x="153400" y="2827075"/>
                <a:ext cx="2184300" cy="21861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78" name="Google Shape;68;p14">
                <a:extLst>
                  <a:ext uri="{FF2B5EF4-FFF2-40B4-BE49-F238E27FC236}">
                    <a16:creationId xmlns:a16="http://schemas.microsoft.com/office/drawing/2014/main" id="{D265F395-13D3-F7D6-7C98-E0AD2F9E9B66}"/>
                  </a:ext>
                </a:extLst>
              </p:cNvPr>
              <p:cNvSpPr/>
              <p:nvPr/>
            </p:nvSpPr>
            <p:spPr>
              <a:xfrm>
                <a:off x="788825" y="3585775"/>
                <a:ext cx="337199" cy="3756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  <p:sp>
          <p:nvSpPr>
            <p:cNvPr id="49" name="Google Shape;77;p14">
              <a:extLst>
                <a:ext uri="{FF2B5EF4-FFF2-40B4-BE49-F238E27FC236}">
                  <a16:creationId xmlns:a16="http://schemas.microsoft.com/office/drawing/2014/main" id="{3F83FA1F-16D9-CC2D-2B76-1E1E128DD1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5755" y="2007803"/>
              <a:ext cx="18453" cy="18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4CB38E2-EF0D-037D-1530-B052941E8BD7}"/>
                </a:ext>
              </a:extLst>
            </p:cNvPr>
            <p:cNvGrpSpPr/>
            <p:nvPr/>
          </p:nvGrpSpPr>
          <p:grpSpPr>
            <a:xfrm>
              <a:off x="1808067" y="1112001"/>
              <a:ext cx="1686280" cy="1746476"/>
              <a:chOff x="1808067" y="1107429"/>
              <a:chExt cx="1686280" cy="1746476"/>
            </a:xfrm>
          </p:grpSpPr>
          <p:grpSp>
            <p:nvGrpSpPr>
              <p:cNvPr id="66" name="Google Shape;64;p14">
                <a:extLst>
                  <a:ext uri="{FF2B5EF4-FFF2-40B4-BE49-F238E27FC236}">
                    <a16:creationId xmlns:a16="http://schemas.microsoft.com/office/drawing/2014/main" id="{F63983EC-97BD-802E-984E-2A5A1132E6A2}"/>
                  </a:ext>
                </a:extLst>
              </p:cNvPr>
              <p:cNvGrpSpPr/>
              <p:nvPr/>
            </p:nvGrpSpPr>
            <p:grpSpPr>
              <a:xfrm>
                <a:off x="1808067" y="1107429"/>
                <a:ext cx="1686280" cy="1746476"/>
                <a:chOff x="153400" y="2827075"/>
                <a:chExt cx="2184300" cy="2186100"/>
              </a:xfrm>
            </p:grpSpPr>
            <p:sp>
              <p:nvSpPr>
                <p:cNvPr id="68" name="Google Shape;65;p14">
                  <a:extLst>
                    <a:ext uri="{FF2B5EF4-FFF2-40B4-BE49-F238E27FC236}">
                      <a16:creationId xmlns:a16="http://schemas.microsoft.com/office/drawing/2014/main" id="{6DCDAB03-08E2-B3A8-19BB-1E47749CA2D0}"/>
                    </a:ext>
                  </a:extLst>
                </p:cNvPr>
                <p:cNvSpPr/>
                <p:nvPr/>
              </p:nvSpPr>
              <p:spPr>
                <a:xfrm>
                  <a:off x="153400" y="2827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dirty="0"/>
                </a:p>
              </p:txBody>
            </p:sp>
            <p:grpSp>
              <p:nvGrpSpPr>
                <p:cNvPr id="69" name="Google Shape;66;p14">
                  <a:extLst>
                    <a:ext uri="{FF2B5EF4-FFF2-40B4-BE49-F238E27FC236}">
                      <a16:creationId xmlns:a16="http://schemas.microsoft.com/office/drawing/2014/main" id="{AF2B8434-31C8-7D98-23D3-5412515BE517}"/>
                    </a:ext>
                  </a:extLst>
                </p:cNvPr>
                <p:cNvGrpSpPr/>
                <p:nvPr/>
              </p:nvGrpSpPr>
              <p:grpSpPr>
                <a:xfrm>
                  <a:off x="788825" y="3585775"/>
                  <a:ext cx="1020975" cy="912250"/>
                  <a:chOff x="788825" y="3585775"/>
                  <a:chExt cx="1020975" cy="912250"/>
                </a:xfrm>
              </p:grpSpPr>
              <p:sp>
                <p:nvSpPr>
                  <p:cNvPr id="70" name="Google Shape;68;p14">
                    <a:extLst>
                      <a:ext uri="{FF2B5EF4-FFF2-40B4-BE49-F238E27FC236}">
                        <a16:creationId xmlns:a16="http://schemas.microsoft.com/office/drawing/2014/main" id="{A051ED71-FCAC-B7FB-A4E7-4EAF88DA5255}"/>
                      </a:ext>
                    </a:extLst>
                  </p:cNvPr>
                  <p:cNvSpPr/>
                  <p:nvPr/>
                </p:nvSpPr>
                <p:spPr>
                  <a:xfrm>
                    <a:off x="788825" y="3585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71" name="Google Shape;69;p14">
                    <a:extLst>
                      <a:ext uri="{FF2B5EF4-FFF2-40B4-BE49-F238E27FC236}">
                        <a16:creationId xmlns:a16="http://schemas.microsoft.com/office/drawing/2014/main" id="{DB20E335-4F48-CEB3-758B-61BE788D8EB7}"/>
                      </a:ext>
                    </a:extLst>
                  </p:cNvPr>
                  <p:cNvSpPr/>
                  <p:nvPr/>
                </p:nvSpPr>
                <p:spPr>
                  <a:xfrm>
                    <a:off x="1081950" y="4122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 dirty="0"/>
                  </a:p>
                </p:txBody>
              </p:sp>
              <p:sp>
                <p:nvSpPr>
                  <p:cNvPr id="72" name="Google Shape;70;p14">
                    <a:extLst>
                      <a:ext uri="{FF2B5EF4-FFF2-40B4-BE49-F238E27FC236}">
                        <a16:creationId xmlns:a16="http://schemas.microsoft.com/office/drawing/2014/main" id="{20E2B791-D921-26AA-974C-4AE1AE445B93}"/>
                      </a:ext>
                    </a:extLst>
                  </p:cNvPr>
                  <p:cNvSpPr/>
                  <p:nvPr/>
                </p:nvSpPr>
                <p:spPr>
                  <a:xfrm>
                    <a:off x="1407500" y="3660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  <p:sp>
            <p:nvSpPr>
              <p:cNvPr id="67" name="Google Shape;77;p14">
                <a:extLst>
                  <a:ext uri="{FF2B5EF4-FFF2-40B4-BE49-F238E27FC236}">
                    <a16:creationId xmlns:a16="http://schemas.microsoft.com/office/drawing/2014/main" id="{C60BCDFE-10B5-B50B-593F-10C1177B87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1981" y="1971523"/>
                <a:ext cx="18453" cy="182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2EC5F9B-FA3D-7135-72A8-3365B44179A7}"/>
                </a:ext>
              </a:extLst>
            </p:cNvPr>
            <p:cNvGrpSpPr/>
            <p:nvPr/>
          </p:nvGrpSpPr>
          <p:grpSpPr>
            <a:xfrm>
              <a:off x="4147764" y="1767219"/>
              <a:ext cx="576560" cy="519287"/>
              <a:chOff x="4147764" y="1767219"/>
              <a:chExt cx="576560" cy="519287"/>
            </a:xfrm>
          </p:grpSpPr>
          <p:sp>
            <p:nvSpPr>
              <p:cNvPr id="62" name="Google Shape;77;p14">
                <a:extLst>
                  <a:ext uri="{FF2B5EF4-FFF2-40B4-BE49-F238E27FC236}">
                    <a16:creationId xmlns:a16="http://schemas.microsoft.com/office/drawing/2014/main" id="{19E4AF24-8166-22B0-89B4-6A26D68785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204" y="1974855"/>
                <a:ext cx="18453" cy="182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63" name="Google Shape;110;p14">
                <a:extLst>
                  <a:ext uri="{FF2B5EF4-FFF2-40B4-BE49-F238E27FC236}">
                    <a16:creationId xmlns:a16="http://schemas.microsoft.com/office/drawing/2014/main" id="{B4E077D0-CF21-567C-6D60-D0A9F26C465B}"/>
                  </a:ext>
                </a:extLst>
              </p:cNvPr>
              <p:cNvSpPr/>
              <p:nvPr/>
            </p:nvSpPr>
            <p:spPr>
              <a:xfrm>
                <a:off x="4593008" y="1767219"/>
                <a:ext cx="131316" cy="130141"/>
              </a:xfrm>
              <a:prstGeom prst="rect">
                <a:avLst/>
              </a:prstGeom>
              <a:solidFill>
                <a:srgbClr val="FF46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4" name="Google Shape;111;p14">
                <a:extLst>
                  <a:ext uri="{FF2B5EF4-FFF2-40B4-BE49-F238E27FC236}">
                    <a16:creationId xmlns:a16="http://schemas.microsoft.com/office/drawing/2014/main" id="{C9B1D429-CFD2-3247-C2CB-E70EBB34276D}"/>
                  </a:ext>
                </a:extLst>
              </p:cNvPr>
              <p:cNvSpPr/>
              <p:nvPr/>
            </p:nvSpPr>
            <p:spPr>
              <a:xfrm>
                <a:off x="4147764" y="1767219"/>
                <a:ext cx="131316" cy="130141"/>
              </a:xfrm>
              <a:prstGeom prst="rect">
                <a:avLst/>
              </a:prstGeom>
              <a:solidFill>
                <a:srgbClr val="FF7B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5" name="Google Shape;112;p14">
                <a:extLst>
                  <a:ext uri="{FF2B5EF4-FFF2-40B4-BE49-F238E27FC236}">
                    <a16:creationId xmlns:a16="http://schemas.microsoft.com/office/drawing/2014/main" id="{1A32BC75-5391-9561-C6D8-6F4EC88D4863}"/>
                  </a:ext>
                </a:extLst>
              </p:cNvPr>
              <p:cNvSpPr/>
              <p:nvPr/>
            </p:nvSpPr>
            <p:spPr>
              <a:xfrm>
                <a:off x="4364495" y="2156365"/>
                <a:ext cx="131317" cy="130141"/>
              </a:xfrm>
              <a:prstGeom prst="rect">
                <a:avLst/>
              </a:prstGeom>
              <a:solidFill>
                <a:srgbClr val="58B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3490B4D-4B6C-8002-E789-86FD03ECA46C}"/>
                </a:ext>
              </a:extLst>
            </p:cNvPr>
            <p:cNvGrpSpPr/>
            <p:nvPr/>
          </p:nvGrpSpPr>
          <p:grpSpPr>
            <a:xfrm>
              <a:off x="5363921" y="1112001"/>
              <a:ext cx="1686280" cy="1746476"/>
              <a:chOff x="1808067" y="1107429"/>
              <a:chExt cx="1686280" cy="1746476"/>
            </a:xfrm>
          </p:grpSpPr>
          <p:sp>
            <p:nvSpPr>
              <p:cNvPr id="60" name="Google Shape;65;p14">
                <a:extLst>
                  <a:ext uri="{FF2B5EF4-FFF2-40B4-BE49-F238E27FC236}">
                    <a16:creationId xmlns:a16="http://schemas.microsoft.com/office/drawing/2014/main" id="{3A83FFFD-5D14-06D3-796B-0D77DC3EECD1}"/>
                  </a:ext>
                </a:extLst>
              </p:cNvPr>
              <p:cNvSpPr/>
              <p:nvPr/>
            </p:nvSpPr>
            <p:spPr>
              <a:xfrm>
                <a:off x="1808067" y="1107429"/>
                <a:ext cx="1686280" cy="1746476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61" name="Google Shape;77;p14">
                <a:extLst>
                  <a:ext uri="{FF2B5EF4-FFF2-40B4-BE49-F238E27FC236}">
                    <a16:creationId xmlns:a16="http://schemas.microsoft.com/office/drawing/2014/main" id="{C27E9634-A69A-55E6-36A3-1F84AF4842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1981" y="1971523"/>
                <a:ext cx="18453" cy="182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54" name="Google Shape;64;p14">
              <a:extLst>
                <a:ext uri="{FF2B5EF4-FFF2-40B4-BE49-F238E27FC236}">
                  <a16:creationId xmlns:a16="http://schemas.microsoft.com/office/drawing/2014/main" id="{75632609-3F40-F88A-40E3-0C005D667A2A}"/>
                </a:ext>
              </a:extLst>
            </p:cNvPr>
            <p:cNvGrpSpPr/>
            <p:nvPr/>
          </p:nvGrpSpPr>
          <p:grpSpPr>
            <a:xfrm>
              <a:off x="7141847" y="1112001"/>
              <a:ext cx="1686280" cy="1746476"/>
              <a:chOff x="153400" y="2827075"/>
              <a:chExt cx="2184300" cy="2186100"/>
            </a:xfrm>
          </p:grpSpPr>
          <p:sp>
            <p:nvSpPr>
              <p:cNvPr id="58" name="Google Shape;65;p14">
                <a:extLst>
                  <a:ext uri="{FF2B5EF4-FFF2-40B4-BE49-F238E27FC236}">
                    <a16:creationId xmlns:a16="http://schemas.microsoft.com/office/drawing/2014/main" id="{C1A3AEC5-4B52-F8D4-49DA-945A4FC1937A}"/>
                  </a:ext>
                </a:extLst>
              </p:cNvPr>
              <p:cNvSpPr/>
              <p:nvPr/>
            </p:nvSpPr>
            <p:spPr>
              <a:xfrm>
                <a:off x="153400" y="2827075"/>
                <a:ext cx="2184300" cy="21861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59" name="Google Shape;68;p14">
                <a:extLst>
                  <a:ext uri="{FF2B5EF4-FFF2-40B4-BE49-F238E27FC236}">
                    <a16:creationId xmlns:a16="http://schemas.microsoft.com/office/drawing/2014/main" id="{CDA257EC-A8BA-9D37-D927-8202C19F98D3}"/>
                  </a:ext>
                </a:extLst>
              </p:cNvPr>
              <p:cNvSpPr/>
              <p:nvPr/>
            </p:nvSpPr>
            <p:spPr>
              <a:xfrm>
                <a:off x="788825" y="3585775"/>
                <a:ext cx="337199" cy="3756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C0B64B8-E615-B834-E494-5EE194005B0C}"/>
                </a:ext>
              </a:extLst>
            </p:cNvPr>
            <p:cNvGrpSpPr/>
            <p:nvPr/>
          </p:nvGrpSpPr>
          <p:grpSpPr>
            <a:xfrm>
              <a:off x="7700430" y="1767219"/>
              <a:ext cx="287893" cy="225924"/>
              <a:chOff x="4147764" y="1767219"/>
              <a:chExt cx="287893" cy="225924"/>
            </a:xfrm>
          </p:grpSpPr>
          <p:sp>
            <p:nvSpPr>
              <p:cNvPr id="56" name="Google Shape;77;p14">
                <a:extLst>
                  <a:ext uri="{FF2B5EF4-FFF2-40B4-BE49-F238E27FC236}">
                    <a16:creationId xmlns:a16="http://schemas.microsoft.com/office/drawing/2014/main" id="{9A2D3BB0-73D3-0D39-69FC-9F1F30D1A3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204" y="1974855"/>
                <a:ext cx="18453" cy="182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57" name="Google Shape;111;p14">
                <a:extLst>
                  <a:ext uri="{FF2B5EF4-FFF2-40B4-BE49-F238E27FC236}">
                    <a16:creationId xmlns:a16="http://schemas.microsoft.com/office/drawing/2014/main" id="{CB6121BD-B09D-AC45-78B5-A2EE2D991F63}"/>
                  </a:ext>
                </a:extLst>
              </p:cNvPr>
              <p:cNvSpPr/>
              <p:nvPr/>
            </p:nvSpPr>
            <p:spPr>
              <a:xfrm>
                <a:off x="4147764" y="1767219"/>
                <a:ext cx="131316" cy="130141"/>
              </a:xfrm>
              <a:prstGeom prst="rect">
                <a:avLst/>
              </a:prstGeom>
              <a:solidFill>
                <a:srgbClr val="D6A500"/>
              </a:solidFill>
              <a:ln>
                <a:solidFill>
                  <a:srgbClr val="D6A5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</p:grp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F980100-F5FF-134E-A1BA-2B40D69D67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8206359"/>
              </p:ext>
            </p:extLst>
          </p:nvPr>
        </p:nvGraphicFramePr>
        <p:xfrm>
          <a:off x="36576" y="941832"/>
          <a:ext cx="4535424" cy="2176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E46824A-0B91-CC44-8198-9B21DD43C5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5921134"/>
              </p:ext>
            </p:extLst>
          </p:nvPr>
        </p:nvGraphicFramePr>
        <p:xfrm>
          <a:off x="4443984" y="969264"/>
          <a:ext cx="4626864" cy="2185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7F11C1AA-6A11-7745-A48E-81297C0072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2724430"/>
              </p:ext>
            </p:extLst>
          </p:nvPr>
        </p:nvGraphicFramePr>
        <p:xfrm>
          <a:off x="2304288" y="2990088"/>
          <a:ext cx="4535424" cy="2148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D06FE9F-378E-0F44-A09A-DA687232F7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152782"/>
              </p:ext>
            </p:extLst>
          </p:nvPr>
        </p:nvGraphicFramePr>
        <p:xfrm>
          <a:off x="4572000" y="950976"/>
          <a:ext cx="4535424" cy="2185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C782E515-3E0B-66B8-71D5-ED1D5B47EC49}"/>
              </a:ext>
            </a:extLst>
          </p:cNvPr>
          <p:cNvSpPr txBox="1"/>
          <p:nvPr/>
        </p:nvSpPr>
        <p:spPr>
          <a:xfrm>
            <a:off x="0" y="4863003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Error bars represent 95% CI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0DE43B0-E9B5-3EDA-7A75-1897A4B9F06E}"/>
              </a:ext>
            </a:extLst>
          </p:cNvPr>
          <p:cNvSpPr txBox="1">
            <a:spLocks/>
          </p:cNvSpPr>
          <p:nvPr/>
        </p:nvSpPr>
        <p:spPr>
          <a:xfrm>
            <a:off x="311700" y="-6211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Recognition Data x Group</a:t>
            </a:r>
          </a:p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(mTBI n = 11, control n = 25)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FAC94C0-6EB0-5CB0-C4E8-F81428DD8A9F}"/>
              </a:ext>
            </a:extLst>
          </p:cNvPr>
          <p:cNvGrpSpPr>
            <a:grpSpLocks noChangeAspect="1"/>
          </p:cNvGrpSpPr>
          <p:nvPr/>
        </p:nvGrpSpPr>
        <p:grpSpPr>
          <a:xfrm>
            <a:off x="5365262" y="47375"/>
            <a:ext cx="3705586" cy="921889"/>
            <a:chOff x="1808067" y="1112001"/>
            <a:chExt cx="7020060" cy="1746476"/>
          </a:xfrm>
        </p:grpSpPr>
        <p:grpSp>
          <p:nvGrpSpPr>
            <p:cNvPr id="42" name="Google Shape;64;p14">
              <a:extLst>
                <a:ext uri="{FF2B5EF4-FFF2-40B4-BE49-F238E27FC236}">
                  <a16:creationId xmlns:a16="http://schemas.microsoft.com/office/drawing/2014/main" id="{85A83740-F60E-0AB5-982E-E8D38D2248FC}"/>
                </a:ext>
              </a:extLst>
            </p:cNvPr>
            <p:cNvGrpSpPr/>
            <p:nvPr/>
          </p:nvGrpSpPr>
          <p:grpSpPr>
            <a:xfrm>
              <a:off x="3585994" y="1112001"/>
              <a:ext cx="1686280" cy="1746476"/>
              <a:chOff x="153400" y="2827075"/>
              <a:chExt cx="2184300" cy="2186100"/>
            </a:xfrm>
          </p:grpSpPr>
          <p:sp>
            <p:nvSpPr>
              <p:cNvPr id="68" name="Google Shape;65;p14">
                <a:extLst>
                  <a:ext uri="{FF2B5EF4-FFF2-40B4-BE49-F238E27FC236}">
                    <a16:creationId xmlns:a16="http://schemas.microsoft.com/office/drawing/2014/main" id="{0F4F0E2B-5BBF-7E78-E276-B25FE0066972}"/>
                  </a:ext>
                </a:extLst>
              </p:cNvPr>
              <p:cNvSpPr/>
              <p:nvPr/>
            </p:nvSpPr>
            <p:spPr>
              <a:xfrm>
                <a:off x="153400" y="2827075"/>
                <a:ext cx="2184300" cy="21861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69" name="Google Shape;68;p14">
                <a:extLst>
                  <a:ext uri="{FF2B5EF4-FFF2-40B4-BE49-F238E27FC236}">
                    <a16:creationId xmlns:a16="http://schemas.microsoft.com/office/drawing/2014/main" id="{933B4FEB-67B7-0722-E14B-841D3668E4B5}"/>
                  </a:ext>
                </a:extLst>
              </p:cNvPr>
              <p:cNvSpPr/>
              <p:nvPr/>
            </p:nvSpPr>
            <p:spPr>
              <a:xfrm>
                <a:off x="788825" y="3585775"/>
                <a:ext cx="337199" cy="3756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  <p:sp>
          <p:nvSpPr>
            <p:cNvPr id="43" name="Google Shape;77;p14">
              <a:extLst>
                <a:ext uri="{FF2B5EF4-FFF2-40B4-BE49-F238E27FC236}">
                  <a16:creationId xmlns:a16="http://schemas.microsoft.com/office/drawing/2014/main" id="{B12EAA25-045C-ACF1-AFCB-8F7F839F79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5755" y="2007803"/>
              <a:ext cx="18453" cy="18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7B680D1-74B7-183F-1CEE-0A3186C7140B}"/>
                </a:ext>
              </a:extLst>
            </p:cNvPr>
            <p:cNvGrpSpPr/>
            <p:nvPr/>
          </p:nvGrpSpPr>
          <p:grpSpPr>
            <a:xfrm>
              <a:off x="1808067" y="1112001"/>
              <a:ext cx="1686280" cy="1746476"/>
              <a:chOff x="1808067" y="1107429"/>
              <a:chExt cx="1686280" cy="1746476"/>
            </a:xfrm>
          </p:grpSpPr>
          <p:grpSp>
            <p:nvGrpSpPr>
              <p:cNvPr id="61" name="Google Shape;64;p14">
                <a:extLst>
                  <a:ext uri="{FF2B5EF4-FFF2-40B4-BE49-F238E27FC236}">
                    <a16:creationId xmlns:a16="http://schemas.microsoft.com/office/drawing/2014/main" id="{F445E699-BF71-61A5-650D-9B99E38EA473}"/>
                  </a:ext>
                </a:extLst>
              </p:cNvPr>
              <p:cNvGrpSpPr/>
              <p:nvPr/>
            </p:nvGrpSpPr>
            <p:grpSpPr>
              <a:xfrm>
                <a:off x="1808067" y="1107429"/>
                <a:ext cx="1686280" cy="1746476"/>
                <a:chOff x="153400" y="2827075"/>
                <a:chExt cx="2184300" cy="2186100"/>
              </a:xfrm>
            </p:grpSpPr>
            <p:sp>
              <p:nvSpPr>
                <p:cNvPr id="63" name="Google Shape;65;p14">
                  <a:extLst>
                    <a:ext uri="{FF2B5EF4-FFF2-40B4-BE49-F238E27FC236}">
                      <a16:creationId xmlns:a16="http://schemas.microsoft.com/office/drawing/2014/main" id="{D5EA1F53-3C45-F621-2F05-998D3CB11515}"/>
                    </a:ext>
                  </a:extLst>
                </p:cNvPr>
                <p:cNvSpPr/>
                <p:nvPr/>
              </p:nvSpPr>
              <p:spPr>
                <a:xfrm>
                  <a:off x="153400" y="2827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dirty="0"/>
                </a:p>
              </p:txBody>
            </p:sp>
            <p:grpSp>
              <p:nvGrpSpPr>
                <p:cNvPr id="64" name="Google Shape;66;p14">
                  <a:extLst>
                    <a:ext uri="{FF2B5EF4-FFF2-40B4-BE49-F238E27FC236}">
                      <a16:creationId xmlns:a16="http://schemas.microsoft.com/office/drawing/2014/main" id="{6109385A-DE9B-6849-C78C-30870D44B892}"/>
                    </a:ext>
                  </a:extLst>
                </p:cNvPr>
                <p:cNvGrpSpPr/>
                <p:nvPr/>
              </p:nvGrpSpPr>
              <p:grpSpPr>
                <a:xfrm>
                  <a:off x="788825" y="3585775"/>
                  <a:ext cx="1020975" cy="912250"/>
                  <a:chOff x="788825" y="3585775"/>
                  <a:chExt cx="1020975" cy="912250"/>
                </a:xfrm>
              </p:grpSpPr>
              <p:sp>
                <p:nvSpPr>
                  <p:cNvPr id="65" name="Google Shape;68;p14">
                    <a:extLst>
                      <a:ext uri="{FF2B5EF4-FFF2-40B4-BE49-F238E27FC236}">
                        <a16:creationId xmlns:a16="http://schemas.microsoft.com/office/drawing/2014/main" id="{078322D8-E573-2019-E265-5BDBA82E01CF}"/>
                      </a:ext>
                    </a:extLst>
                  </p:cNvPr>
                  <p:cNvSpPr/>
                  <p:nvPr/>
                </p:nvSpPr>
                <p:spPr>
                  <a:xfrm>
                    <a:off x="788825" y="3585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66" name="Google Shape;69;p14">
                    <a:extLst>
                      <a:ext uri="{FF2B5EF4-FFF2-40B4-BE49-F238E27FC236}">
                        <a16:creationId xmlns:a16="http://schemas.microsoft.com/office/drawing/2014/main" id="{E1499494-A56E-E61C-1A11-5EB4906FC5A2}"/>
                      </a:ext>
                    </a:extLst>
                  </p:cNvPr>
                  <p:cNvSpPr/>
                  <p:nvPr/>
                </p:nvSpPr>
                <p:spPr>
                  <a:xfrm>
                    <a:off x="1081950" y="4122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 dirty="0"/>
                  </a:p>
                </p:txBody>
              </p:sp>
              <p:sp>
                <p:nvSpPr>
                  <p:cNvPr id="67" name="Google Shape;70;p14">
                    <a:extLst>
                      <a:ext uri="{FF2B5EF4-FFF2-40B4-BE49-F238E27FC236}">
                        <a16:creationId xmlns:a16="http://schemas.microsoft.com/office/drawing/2014/main" id="{4155FCD9-86F8-1AF2-D064-6C3A4ECEF253}"/>
                      </a:ext>
                    </a:extLst>
                  </p:cNvPr>
                  <p:cNvSpPr/>
                  <p:nvPr/>
                </p:nvSpPr>
                <p:spPr>
                  <a:xfrm>
                    <a:off x="1407500" y="3660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  <p:sp>
            <p:nvSpPr>
              <p:cNvPr id="62" name="Google Shape;77;p14">
                <a:extLst>
                  <a:ext uri="{FF2B5EF4-FFF2-40B4-BE49-F238E27FC236}">
                    <a16:creationId xmlns:a16="http://schemas.microsoft.com/office/drawing/2014/main" id="{A4AF6C98-AB3A-8CF1-6B9B-5716FF258B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1981" y="1971523"/>
                <a:ext cx="18453" cy="182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FD0755A-F7AF-28E7-5F43-809B39073DDC}"/>
                </a:ext>
              </a:extLst>
            </p:cNvPr>
            <p:cNvGrpSpPr/>
            <p:nvPr/>
          </p:nvGrpSpPr>
          <p:grpSpPr>
            <a:xfrm>
              <a:off x="4147764" y="1767219"/>
              <a:ext cx="576560" cy="519287"/>
              <a:chOff x="4147764" y="1767219"/>
              <a:chExt cx="576560" cy="519287"/>
            </a:xfrm>
          </p:grpSpPr>
          <p:sp>
            <p:nvSpPr>
              <p:cNvPr id="57" name="Google Shape;77;p14">
                <a:extLst>
                  <a:ext uri="{FF2B5EF4-FFF2-40B4-BE49-F238E27FC236}">
                    <a16:creationId xmlns:a16="http://schemas.microsoft.com/office/drawing/2014/main" id="{D61192BF-C901-B5B8-C13A-964B921A02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204" y="1974855"/>
                <a:ext cx="18453" cy="182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58" name="Google Shape;110;p14">
                <a:extLst>
                  <a:ext uri="{FF2B5EF4-FFF2-40B4-BE49-F238E27FC236}">
                    <a16:creationId xmlns:a16="http://schemas.microsoft.com/office/drawing/2014/main" id="{DEA7D05C-D613-6AF6-CB97-95CE6045A67E}"/>
                  </a:ext>
                </a:extLst>
              </p:cNvPr>
              <p:cNvSpPr/>
              <p:nvPr/>
            </p:nvSpPr>
            <p:spPr>
              <a:xfrm>
                <a:off x="4593008" y="1767219"/>
                <a:ext cx="131316" cy="130141"/>
              </a:xfrm>
              <a:prstGeom prst="rect">
                <a:avLst/>
              </a:prstGeom>
              <a:solidFill>
                <a:srgbClr val="FF46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9" name="Google Shape;111;p14">
                <a:extLst>
                  <a:ext uri="{FF2B5EF4-FFF2-40B4-BE49-F238E27FC236}">
                    <a16:creationId xmlns:a16="http://schemas.microsoft.com/office/drawing/2014/main" id="{A2EDBE2C-853C-5136-165E-2231068A815A}"/>
                  </a:ext>
                </a:extLst>
              </p:cNvPr>
              <p:cNvSpPr/>
              <p:nvPr/>
            </p:nvSpPr>
            <p:spPr>
              <a:xfrm>
                <a:off x="4147764" y="1767219"/>
                <a:ext cx="131316" cy="130141"/>
              </a:xfrm>
              <a:prstGeom prst="rect">
                <a:avLst/>
              </a:prstGeom>
              <a:solidFill>
                <a:srgbClr val="FF7B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0" name="Google Shape;112;p14">
                <a:extLst>
                  <a:ext uri="{FF2B5EF4-FFF2-40B4-BE49-F238E27FC236}">
                    <a16:creationId xmlns:a16="http://schemas.microsoft.com/office/drawing/2014/main" id="{A56DF8F0-F261-49E0-5635-B911BC6604F1}"/>
                  </a:ext>
                </a:extLst>
              </p:cNvPr>
              <p:cNvSpPr/>
              <p:nvPr/>
            </p:nvSpPr>
            <p:spPr>
              <a:xfrm>
                <a:off x="4364495" y="2156365"/>
                <a:ext cx="131317" cy="130141"/>
              </a:xfrm>
              <a:prstGeom prst="rect">
                <a:avLst/>
              </a:prstGeom>
              <a:solidFill>
                <a:srgbClr val="58B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D1C61FF-30E5-4CBE-CF7B-F9A04F6D5E56}"/>
                </a:ext>
              </a:extLst>
            </p:cNvPr>
            <p:cNvGrpSpPr/>
            <p:nvPr/>
          </p:nvGrpSpPr>
          <p:grpSpPr>
            <a:xfrm>
              <a:off x="5363921" y="1112001"/>
              <a:ext cx="1686280" cy="1746476"/>
              <a:chOff x="1808067" y="1107429"/>
              <a:chExt cx="1686280" cy="1746476"/>
            </a:xfrm>
          </p:grpSpPr>
          <p:sp>
            <p:nvSpPr>
              <p:cNvPr id="55" name="Google Shape;65;p14">
                <a:extLst>
                  <a:ext uri="{FF2B5EF4-FFF2-40B4-BE49-F238E27FC236}">
                    <a16:creationId xmlns:a16="http://schemas.microsoft.com/office/drawing/2014/main" id="{E7E91448-6BE2-C43C-C116-86EB4FC0EE09}"/>
                  </a:ext>
                </a:extLst>
              </p:cNvPr>
              <p:cNvSpPr/>
              <p:nvPr/>
            </p:nvSpPr>
            <p:spPr>
              <a:xfrm>
                <a:off x="1808067" y="1107429"/>
                <a:ext cx="1686280" cy="1746476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56" name="Google Shape;77;p14">
                <a:extLst>
                  <a:ext uri="{FF2B5EF4-FFF2-40B4-BE49-F238E27FC236}">
                    <a16:creationId xmlns:a16="http://schemas.microsoft.com/office/drawing/2014/main" id="{E4350314-098F-777A-15E9-1D1EBC6A03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1981" y="1971523"/>
                <a:ext cx="18453" cy="182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49" name="Google Shape;64;p14">
              <a:extLst>
                <a:ext uri="{FF2B5EF4-FFF2-40B4-BE49-F238E27FC236}">
                  <a16:creationId xmlns:a16="http://schemas.microsoft.com/office/drawing/2014/main" id="{A40E0494-B1E1-12C5-2C1E-99C5966CE878}"/>
                </a:ext>
              </a:extLst>
            </p:cNvPr>
            <p:cNvGrpSpPr/>
            <p:nvPr/>
          </p:nvGrpSpPr>
          <p:grpSpPr>
            <a:xfrm>
              <a:off x="7141847" y="1112001"/>
              <a:ext cx="1686280" cy="1746476"/>
              <a:chOff x="153400" y="2827075"/>
              <a:chExt cx="2184300" cy="2186100"/>
            </a:xfrm>
          </p:grpSpPr>
          <p:sp>
            <p:nvSpPr>
              <p:cNvPr id="53" name="Google Shape;65;p14">
                <a:extLst>
                  <a:ext uri="{FF2B5EF4-FFF2-40B4-BE49-F238E27FC236}">
                    <a16:creationId xmlns:a16="http://schemas.microsoft.com/office/drawing/2014/main" id="{63541AE1-FEF9-BC06-7A47-171699E24274}"/>
                  </a:ext>
                </a:extLst>
              </p:cNvPr>
              <p:cNvSpPr/>
              <p:nvPr/>
            </p:nvSpPr>
            <p:spPr>
              <a:xfrm>
                <a:off x="153400" y="2827075"/>
                <a:ext cx="2184300" cy="21861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54" name="Google Shape;68;p14">
                <a:extLst>
                  <a:ext uri="{FF2B5EF4-FFF2-40B4-BE49-F238E27FC236}">
                    <a16:creationId xmlns:a16="http://schemas.microsoft.com/office/drawing/2014/main" id="{EABDC1C6-77BD-3F1F-CDFB-6C85161F23B0}"/>
                  </a:ext>
                </a:extLst>
              </p:cNvPr>
              <p:cNvSpPr/>
              <p:nvPr/>
            </p:nvSpPr>
            <p:spPr>
              <a:xfrm>
                <a:off x="788825" y="3585775"/>
                <a:ext cx="337199" cy="3756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6BEAFF7-C15E-CB92-6CAF-4CD024251248}"/>
                </a:ext>
              </a:extLst>
            </p:cNvPr>
            <p:cNvGrpSpPr/>
            <p:nvPr/>
          </p:nvGrpSpPr>
          <p:grpSpPr>
            <a:xfrm>
              <a:off x="7700430" y="1767219"/>
              <a:ext cx="287893" cy="225924"/>
              <a:chOff x="4147764" y="1767219"/>
              <a:chExt cx="287893" cy="225924"/>
            </a:xfrm>
          </p:grpSpPr>
          <p:sp>
            <p:nvSpPr>
              <p:cNvPr id="51" name="Google Shape;77;p14">
                <a:extLst>
                  <a:ext uri="{FF2B5EF4-FFF2-40B4-BE49-F238E27FC236}">
                    <a16:creationId xmlns:a16="http://schemas.microsoft.com/office/drawing/2014/main" id="{6D323063-CAEA-5308-7D6A-B37CAE0CB3B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204" y="1974855"/>
                <a:ext cx="18453" cy="182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52" name="Google Shape;111;p14">
                <a:extLst>
                  <a:ext uri="{FF2B5EF4-FFF2-40B4-BE49-F238E27FC236}">
                    <a16:creationId xmlns:a16="http://schemas.microsoft.com/office/drawing/2014/main" id="{1CBC7D5A-E8A9-46C1-3F91-1BDB99A7BD0F}"/>
                  </a:ext>
                </a:extLst>
              </p:cNvPr>
              <p:cNvSpPr/>
              <p:nvPr/>
            </p:nvSpPr>
            <p:spPr>
              <a:xfrm>
                <a:off x="4147764" y="1767219"/>
                <a:ext cx="131316" cy="130141"/>
              </a:xfrm>
              <a:prstGeom prst="rect">
                <a:avLst/>
              </a:prstGeom>
              <a:solidFill>
                <a:srgbClr val="D6A500"/>
              </a:solidFill>
              <a:ln>
                <a:solidFill>
                  <a:srgbClr val="D6A5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</p:grp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4BBE7CA-1122-B745-965D-95C73E5BB0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2870903"/>
              </p:ext>
            </p:extLst>
          </p:nvPr>
        </p:nvGraphicFramePr>
        <p:xfrm>
          <a:off x="146304" y="950976"/>
          <a:ext cx="4535424" cy="2185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928D722-38A1-5E42-BB62-BEAD5B96CA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6220356"/>
              </p:ext>
            </p:extLst>
          </p:nvPr>
        </p:nvGraphicFramePr>
        <p:xfrm>
          <a:off x="2304288" y="2989137"/>
          <a:ext cx="4535424" cy="2185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74193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30DE43B0-E9B5-3EDA-7A75-1897A4B9F06E}"/>
              </a:ext>
            </a:extLst>
          </p:cNvPr>
          <p:cNvSpPr txBox="1">
            <a:spLocks/>
          </p:cNvSpPr>
          <p:nvPr/>
        </p:nvSpPr>
        <p:spPr>
          <a:xfrm>
            <a:off x="311700" y="-401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Recognition Data Over Time </a:t>
            </a:r>
          </a:p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(N = 36)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D9B9543-7251-820E-07BB-A487F4758727}"/>
              </a:ext>
            </a:extLst>
          </p:cNvPr>
          <p:cNvGrpSpPr>
            <a:grpSpLocks noChangeAspect="1"/>
          </p:cNvGrpSpPr>
          <p:nvPr/>
        </p:nvGrpSpPr>
        <p:grpSpPr>
          <a:xfrm>
            <a:off x="5367528" y="47375"/>
            <a:ext cx="3705586" cy="921889"/>
            <a:chOff x="1808067" y="1112001"/>
            <a:chExt cx="7020060" cy="1746476"/>
          </a:xfrm>
        </p:grpSpPr>
        <p:grpSp>
          <p:nvGrpSpPr>
            <p:cNvPr id="41" name="Google Shape;64;p14">
              <a:extLst>
                <a:ext uri="{FF2B5EF4-FFF2-40B4-BE49-F238E27FC236}">
                  <a16:creationId xmlns:a16="http://schemas.microsoft.com/office/drawing/2014/main" id="{D68E53E2-E5C8-3E6D-EC77-0BFB9062D8F7}"/>
                </a:ext>
              </a:extLst>
            </p:cNvPr>
            <p:cNvGrpSpPr/>
            <p:nvPr/>
          </p:nvGrpSpPr>
          <p:grpSpPr>
            <a:xfrm>
              <a:off x="3585994" y="1112001"/>
              <a:ext cx="1686280" cy="1746476"/>
              <a:chOff x="153400" y="2827075"/>
              <a:chExt cx="2184300" cy="2186100"/>
            </a:xfrm>
          </p:grpSpPr>
          <p:sp>
            <p:nvSpPr>
              <p:cNvPr id="67" name="Google Shape;65;p14">
                <a:extLst>
                  <a:ext uri="{FF2B5EF4-FFF2-40B4-BE49-F238E27FC236}">
                    <a16:creationId xmlns:a16="http://schemas.microsoft.com/office/drawing/2014/main" id="{31513AF0-DA27-DC1E-83A3-60AEAFDFFA55}"/>
                  </a:ext>
                </a:extLst>
              </p:cNvPr>
              <p:cNvSpPr/>
              <p:nvPr/>
            </p:nvSpPr>
            <p:spPr>
              <a:xfrm>
                <a:off x="153400" y="2827075"/>
                <a:ext cx="2184300" cy="21861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68" name="Google Shape;68;p14">
                <a:extLst>
                  <a:ext uri="{FF2B5EF4-FFF2-40B4-BE49-F238E27FC236}">
                    <a16:creationId xmlns:a16="http://schemas.microsoft.com/office/drawing/2014/main" id="{160D48DE-8D8D-9695-3C08-E3484339AEDA}"/>
                  </a:ext>
                </a:extLst>
              </p:cNvPr>
              <p:cNvSpPr/>
              <p:nvPr/>
            </p:nvSpPr>
            <p:spPr>
              <a:xfrm>
                <a:off x="788825" y="3585775"/>
                <a:ext cx="337199" cy="3756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  <p:sp>
          <p:nvSpPr>
            <p:cNvPr id="42" name="Google Shape;77;p14">
              <a:extLst>
                <a:ext uri="{FF2B5EF4-FFF2-40B4-BE49-F238E27FC236}">
                  <a16:creationId xmlns:a16="http://schemas.microsoft.com/office/drawing/2014/main" id="{E88D169F-C716-2FC3-DDF3-A39C2F4B28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5755" y="2007803"/>
              <a:ext cx="18453" cy="18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2B0D691-7B07-28BD-1A04-84926A3AB710}"/>
                </a:ext>
              </a:extLst>
            </p:cNvPr>
            <p:cNvGrpSpPr/>
            <p:nvPr/>
          </p:nvGrpSpPr>
          <p:grpSpPr>
            <a:xfrm>
              <a:off x="1808067" y="1112001"/>
              <a:ext cx="1686280" cy="1746476"/>
              <a:chOff x="1808067" y="1107429"/>
              <a:chExt cx="1686280" cy="1746476"/>
            </a:xfrm>
          </p:grpSpPr>
          <p:grpSp>
            <p:nvGrpSpPr>
              <p:cNvPr id="60" name="Google Shape;64;p14">
                <a:extLst>
                  <a:ext uri="{FF2B5EF4-FFF2-40B4-BE49-F238E27FC236}">
                    <a16:creationId xmlns:a16="http://schemas.microsoft.com/office/drawing/2014/main" id="{F3878168-73BE-230C-5C5F-181A43AE6D1A}"/>
                  </a:ext>
                </a:extLst>
              </p:cNvPr>
              <p:cNvGrpSpPr/>
              <p:nvPr/>
            </p:nvGrpSpPr>
            <p:grpSpPr>
              <a:xfrm>
                <a:off x="1808067" y="1107429"/>
                <a:ext cx="1686280" cy="1746476"/>
                <a:chOff x="153400" y="2827075"/>
                <a:chExt cx="2184300" cy="2186100"/>
              </a:xfrm>
            </p:grpSpPr>
            <p:sp>
              <p:nvSpPr>
                <p:cNvPr id="62" name="Google Shape;65;p14">
                  <a:extLst>
                    <a:ext uri="{FF2B5EF4-FFF2-40B4-BE49-F238E27FC236}">
                      <a16:creationId xmlns:a16="http://schemas.microsoft.com/office/drawing/2014/main" id="{1E1CD20D-3D63-E6A2-168C-2417C93A66E8}"/>
                    </a:ext>
                  </a:extLst>
                </p:cNvPr>
                <p:cNvSpPr/>
                <p:nvPr/>
              </p:nvSpPr>
              <p:spPr>
                <a:xfrm>
                  <a:off x="153400" y="2827075"/>
                  <a:ext cx="2184300" cy="2186100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dirty="0"/>
                </a:p>
              </p:txBody>
            </p:sp>
            <p:grpSp>
              <p:nvGrpSpPr>
                <p:cNvPr id="63" name="Google Shape;66;p14">
                  <a:extLst>
                    <a:ext uri="{FF2B5EF4-FFF2-40B4-BE49-F238E27FC236}">
                      <a16:creationId xmlns:a16="http://schemas.microsoft.com/office/drawing/2014/main" id="{1FF4729F-D998-7BD4-AF27-524558C9457F}"/>
                    </a:ext>
                  </a:extLst>
                </p:cNvPr>
                <p:cNvGrpSpPr/>
                <p:nvPr/>
              </p:nvGrpSpPr>
              <p:grpSpPr>
                <a:xfrm>
                  <a:off x="788825" y="3585775"/>
                  <a:ext cx="1020975" cy="912250"/>
                  <a:chOff x="788825" y="3585775"/>
                  <a:chExt cx="1020975" cy="912250"/>
                </a:xfrm>
              </p:grpSpPr>
              <p:sp>
                <p:nvSpPr>
                  <p:cNvPr id="64" name="Google Shape;68;p14">
                    <a:extLst>
                      <a:ext uri="{FF2B5EF4-FFF2-40B4-BE49-F238E27FC236}">
                        <a16:creationId xmlns:a16="http://schemas.microsoft.com/office/drawing/2014/main" id="{C9A9BBAD-946B-17F6-3CEB-BED2644CD74E}"/>
                      </a:ext>
                    </a:extLst>
                  </p:cNvPr>
                  <p:cNvSpPr/>
                  <p:nvPr/>
                </p:nvSpPr>
                <p:spPr>
                  <a:xfrm>
                    <a:off x="788825" y="3585775"/>
                    <a:ext cx="3372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65" name="Google Shape;69;p14">
                    <a:extLst>
                      <a:ext uri="{FF2B5EF4-FFF2-40B4-BE49-F238E27FC236}">
                        <a16:creationId xmlns:a16="http://schemas.microsoft.com/office/drawing/2014/main" id="{595058EB-50C2-783A-E0AE-978D083650B6}"/>
                      </a:ext>
                    </a:extLst>
                  </p:cNvPr>
                  <p:cNvSpPr/>
                  <p:nvPr/>
                </p:nvSpPr>
                <p:spPr>
                  <a:xfrm>
                    <a:off x="1081950" y="4122425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 dirty="0"/>
                  </a:p>
                </p:txBody>
              </p:sp>
              <p:sp>
                <p:nvSpPr>
                  <p:cNvPr id="66" name="Google Shape;70;p14">
                    <a:extLst>
                      <a:ext uri="{FF2B5EF4-FFF2-40B4-BE49-F238E27FC236}">
                        <a16:creationId xmlns:a16="http://schemas.microsoft.com/office/drawing/2014/main" id="{EA157C93-6B62-36B2-1AC5-2DBACF3BE70F}"/>
                      </a:ext>
                    </a:extLst>
                  </p:cNvPr>
                  <p:cNvSpPr/>
                  <p:nvPr/>
                </p:nvSpPr>
                <p:spPr>
                  <a:xfrm>
                    <a:off x="1407500" y="3660150"/>
                    <a:ext cx="402300" cy="375600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  <p:sp>
            <p:nvSpPr>
              <p:cNvPr id="61" name="Google Shape;77;p14">
                <a:extLst>
                  <a:ext uri="{FF2B5EF4-FFF2-40B4-BE49-F238E27FC236}">
                    <a16:creationId xmlns:a16="http://schemas.microsoft.com/office/drawing/2014/main" id="{82C3FC7E-DF9A-8DED-DA28-4EBD66909F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1981" y="1971523"/>
                <a:ext cx="18453" cy="182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2A4ADD6-66DE-4602-F7A4-882C66ED0C31}"/>
                </a:ext>
              </a:extLst>
            </p:cNvPr>
            <p:cNvGrpSpPr/>
            <p:nvPr/>
          </p:nvGrpSpPr>
          <p:grpSpPr>
            <a:xfrm>
              <a:off x="4147764" y="1767219"/>
              <a:ext cx="576560" cy="519287"/>
              <a:chOff x="4147764" y="1767219"/>
              <a:chExt cx="576560" cy="519287"/>
            </a:xfrm>
          </p:grpSpPr>
          <p:sp>
            <p:nvSpPr>
              <p:cNvPr id="56" name="Google Shape;77;p14">
                <a:extLst>
                  <a:ext uri="{FF2B5EF4-FFF2-40B4-BE49-F238E27FC236}">
                    <a16:creationId xmlns:a16="http://schemas.microsoft.com/office/drawing/2014/main" id="{6D4AF49B-77F1-346F-E489-41EAF29A8C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204" y="1974855"/>
                <a:ext cx="18453" cy="182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57" name="Google Shape;110;p14">
                <a:extLst>
                  <a:ext uri="{FF2B5EF4-FFF2-40B4-BE49-F238E27FC236}">
                    <a16:creationId xmlns:a16="http://schemas.microsoft.com/office/drawing/2014/main" id="{364BD4FF-6044-44F3-ABEA-BC2352C236E9}"/>
                  </a:ext>
                </a:extLst>
              </p:cNvPr>
              <p:cNvSpPr/>
              <p:nvPr/>
            </p:nvSpPr>
            <p:spPr>
              <a:xfrm>
                <a:off x="4593008" y="1767219"/>
                <a:ext cx="131316" cy="130141"/>
              </a:xfrm>
              <a:prstGeom prst="rect">
                <a:avLst/>
              </a:prstGeom>
              <a:solidFill>
                <a:srgbClr val="FF46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8" name="Google Shape;111;p14">
                <a:extLst>
                  <a:ext uri="{FF2B5EF4-FFF2-40B4-BE49-F238E27FC236}">
                    <a16:creationId xmlns:a16="http://schemas.microsoft.com/office/drawing/2014/main" id="{C44B2266-E10E-AAF4-B45F-11F0764546CC}"/>
                  </a:ext>
                </a:extLst>
              </p:cNvPr>
              <p:cNvSpPr/>
              <p:nvPr/>
            </p:nvSpPr>
            <p:spPr>
              <a:xfrm>
                <a:off x="4147764" y="1767219"/>
                <a:ext cx="131316" cy="130141"/>
              </a:xfrm>
              <a:prstGeom prst="rect">
                <a:avLst/>
              </a:prstGeom>
              <a:solidFill>
                <a:srgbClr val="FF7B0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9" name="Google Shape;112;p14">
                <a:extLst>
                  <a:ext uri="{FF2B5EF4-FFF2-40B4-BE49-F238E27FC236}">
                    <a16:creationId xmlns:a16="http://schemas.microsoft.com/office/drawing/2014/main" id="{70BBE311-E3E7-9ECA-7A04-14E784BD794B}"/>
                  </a:ext>
                </a:extLst>
              </p:cNvPr>
              <p:cNvSpPr/>
              <p:nvPr/>
            </p:nvSpPr>
            <p:spPr>
              <a:xfrm>
                <a:off x="4364495" y="2156365"/>
                <a:ext cx="131317" cy="130141"/>
              </a:xfrm>
              <a:prstGeom prst="rect">
                <a:avLst/>
              </a:prstGeom>
              <a:solidFill>
                <a:srgbClr val="58BE5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1E107DD-2A6D-8FDA-A5A2-0B7890F1E9FF}"/>
                </a:ext>
              </a:extLst>
            </p:cNvPr>
            <p:cNvGrpSpPr/>
            <p:nvPr/>
          </p:nvGrpSpPr>
          <p:grpSpPr>
            <a:xfrm>
              <a:off x="5363921" y="1112001"/>
              <a:ext cx="1686280" cy="1746476"/>
              <a:chOff x="1808067" y="1107429"/>
              <a:chExt cx="1686280" cy="1746476"/>
            </a:xfrm>
          </p:grpSpPr>
          <p:sp>
            <p:nvSpPr>
              <p:cNvPr id="54" name="Google Shape;65;p14">
                <a:extLst>
                  <a:ext uri="{FF2B5EF4-FFF2-40B4-BE49-F238E27FC236}">
                    <a16:creationId xmlns:a16="http://schemas.microsoft.com/office/drawing/2014/main" id="{C19817A7-E092-07B0-CBE9-1C92AEB4FC24}"/>
                  </a:ext>
                </a:extLst>
              </p:cNvPr>
              <p:cNvSpPr/>
              <p:nvPr/>
            </p:nvSpPr>
            <p:spPr>
              <a:xfrm>
                <a:off x="1808067" y="1107429"/>
                <a:ext cx="1686280" cy="1746476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55" name="Google Shape;77;p14">
                <a:extLst>
                  <a:ext uri="{FF2B5EF4-FFF2-40B4-BE49-F238E27FC236}">
                    <a16:creationId xmlns:a16="http://schemas.microsoft.com/office/drawing/2014/main" id="{E65F3F77-E8FB-226B-EA22-C02F4A1105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41981" y="1971523"/>
                <a:ext cx="18453" cy="182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46" name="Google Shape;64;p14">
              <a:extLst>
                <a:ext uri="{FF2B5EF4-FFF2-40B4-BE49-F238E27FC236}">
                  <a16:creationId xmlns:a16="http://schemas.microsoft.com/office/drawing/2014/main" id="{327BC5FE-58D0-F53F-9C48-DAFD2197506B}"/>
                </a:ext>
              </a:extLst>
            </p:cNvPr>
            <p:cNvGrpSpPr/>
            <p:nvPr/>
          </p:nvGrpSpPr>
          <p:grpSpPr>
            <a:xfrm>
              <a:off x="7141847" y="1112001"/>
              <a:ext cx="1686280" cy="1746476"/>
              <a:chOff x="153400" y="2827075"/>
              <a:chExt cx="2184300" cy="2186100"/>
            </a:xfrm>
          </p:grpSpPr>
          <p:sp>
            <p:nvSpPr>
              <p:cNvPr id="52" name="Google Shape;65;p14">
                <a:extLst>
                  <a:ext uri="{FF2B5EF4-FFF2-40B4-BE49-F238E27FC236}">
                    <a16:creationId xmlns:a16="http://schemas.microsoft.com/office/drawing/2014/main" id="{A300ADAD-79B4-3FB4-854A-A899FC4D99B1}"/>
                  </a:ext>
                </a:extLst>
              </p:cNvPr>
              <p:cNvSpPr/>
              <p:nvPr/>
            </p:nvSpPr>
            <p:spPr>
              <a:xfrm>
                <a:off x="153400" y="2827075"/>
                <a:ext cx="2184300" cy="21861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53" name="Google Shape;68;p14">
                <a:extLst>
                  <a:ext uri="{FF2B5EF4-FFF2-40B4-BE49-F238E27FC236}">
                    <a16:creationId xmlns:a16="http://schemas.microsoft.com/office/drawing/2014/main" id="{4FD20CBD-F559-CDB5-143C-0293233628F9}"/>
                  </a:ext>
                </a:extLst>
              </p:cNvPr>
              <p:cNvSpPr/>
              <p:nvPr/>
            </p:nvSpPr>
            <p:spPr>
              <a:xfrm>
                <a:off x="788825" y="3585775"/>
                <a:ext cx="337199" cy="375600"/>
              </a:xfrm>
              <a:prstGeom prst="rect">
                <a:avLst/>
              </a:prstGeom>
              <a:solidFill>
                <a:srgbClr val="7F7F7F"/>
              </a:solidFill>
              <a:ln w="9525" cap="flat" cmpd="sng">
                <a:solidFill>
                  <a:srgbClr val="7F7F7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24D7049-30D6-4A8B-CA5B-2613E07C8663}"/>
                </a:ext>
              </a:extLst>
            </p:cNvPr>
            <p:cNvGrpSpPr/>
            <p:nvPr/>
          </p:nvGrpSpPr>
          <p:grpSpPr>
            <a:xfrm>
              <a:off x="7700430" y="1767219"/>
              <a:ext cx="287893" cy="225924"/>
              <a:chOff x="4147764" y="1767219"/>
              <a:chExt cx="287893" cy="225924"/>
            </a:xfrm>
          </p:grpSpPr>
          <p:sp>
            <p:nvSpPr>
              <p:cNvPr id="50" name="Google Shape;77;p14">
                <a:extLst>
                  <a:ext uri="{FF2B5EF4-FFF2-40B4-BE49-F238E27FC236}">
                    <a16:creationId xmlns:a16="http://schemas.microsoft.com/office/drawing/2014/main" id="{C4B9C03F-5B6F-100D-787F-860D60A8875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17204" y="1974855"/>
                <a:ext cx="18453" cy="182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51" name="Google Shape;111;p14">
                <a:extLst>
                  <a:ext uri="{FF2B5EF4-FFF2-40B4-BE49-F238E27FC236}">
                    <a16:creationId xmlns:a16="http://schemas.microsoft.com/office/drawing/2014/main" id="{844E6CB7-58D5-0485-135F-A091EEF57144}"/>
                  </a:ext>
                </a:extLst>
              </p:cNvPr>
              <p:cNvSpPr/>
              <p:nvPr/>
            </p:nvSpPr>
            <p:spPr>
              <a:xfrm>
                <a:off x="4147764" y="1767219"/>
                <a:ext cx="131316" cy="130141"/>
              </a:xfrm>
              <a:prstGeom prst="rect">
                <a:avLst/>
              </a:prstGeom>
              <a:solidFill>
                <a:srgbClr val="D6A500"/>
              </a:solidFill>
              <a:ln>
                <a:solidFill>
                  <a:srgbClr val="D6A500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</p:grp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C6F9B11-33D8-4748-B4FA-261406F846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6209171"/>
              </p:ext>
            </p:extLst>
          </p:nvPr>
        </p:nvGraphicFramePr>
        <p:xfrm>
          <a:off x="1123765" y="877824"/>
          <a:ext cx="6885432" cy="2185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8A793D2-E027-9941-96AE-A9F6A1EA4E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9448171"/>
              </p:ext>
            </p:extLst>
          </p:nvPr>
        </p:nvGraphicFramePr>
        <p:xfrm>
          <a:off x="1124712" y="2916936"/>
          <a:ext cx="6883539" cy="2185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C782E515-3E0B-66B8-71D5-ED1D5B47EC49}"/>
              </a:ext>
            </a:extLst>
          </p:cNvPr>
          <p:cNvSpPr txBox="1"/>
          <p:nvPr/>
        </p:nvSpPr>
        <p:spPr>
          <a:xfrm>
            <a:off x="0" y="4863003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Error bars represent 95% CI</a:t>
            </a:r>
          </a:p>
        </p:txBody>
      </p:sp>
    </p:spTree>
    <p:extLst>
      <p:ext uri="{BB962C8B-B14F-4D97-AF65-F5344CB8AC3E}">
        <p14:creationId xmlns:p14="http://schemas.microsoft.com/office/powerpoint/2010/main" val="3637538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52ADB714-AA75-2DA6-0BFD-B98C6222F30D}"/>
              </a:ext>
            </a:extLst>
          </p:cNvPr>
          <p:cNvSpPr txBox="1"/>
          <p:nvPr/>
        </p:nvSpPr>
        <p:spPr>
          <a:xfrm>
            <a:off x="0" y="4863003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bars represent 95% CI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D33670B-715C-F959-5E6B-E338C3E2A9D9}"/>
              </a:ext>
            </a:extLst>
          </p:cNvPr>
          <p:cNvSpPr txBox="1">
            <a:spLocks/>
          </p:cNvSpPr>
          <p:nvPr/>
        </p:nvSpPr>
        <p:spPr>
          <a:xfrm>
            <a:off x="311700" y="19937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Recall Data (N = 36)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5D14E04-BDB3-A2B7-A4AE-583EF852624C}"/>
              </a:ext>
            </a:extLst>
          </p:cNvPr>
          <p:cNvGrpSpPr>
            <a:grpSpLocks noChangeAspect="1"/>
          </p:cNvGrpSpPr>
          <p:nvPr/>
        </p:nvGrpSpPr>
        <p:grpSpPr>
          <a:xfrm>
            <a:off x="5367529" y="45720"/>
            <a:ext cx="3702559" cy="923544"/>
            <a:chOff x="1794680" y="3281679"/>
            <a:chExt cx="7033447" cy="1754380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310BB0A-BE86-6B0D-99A3-B26E95369077}"/>
                </a:ext>
              </a:extLst>
            </p:cNvPr>
            <p:cNvGrpSpPr/>
            <p:nvPr/>
          </p:nvGrpSpPr>
          <p:grpSpPr>
            <a:xfrm>
              <a:off x="1794680" y="3281679"/>
              <a:ext cx="7033447" cy="1754380"/>
              <a:chOff x="1794680" y="3281679"/>
              <a:chExt cx="7033447" cy="1754380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19D7611B-4E61-6003-2185-7BEA610A97AD}"/>
                  </a:ext>
                </a:extLst>
              </p:cNvPr>
              <p:cNvGrpSpPr/>
              <p:nvPr/>
            </p:nvGrpSpPr>
            <p:grpSpPr>
              <a:xfrm>
                <a:off x="1794680" y="3281679"/>
                <a:ext cx="7033447" cy="1754380"/>
                <a:chOff x="1794680" y="3281679"/>
                <a:chExt cx="7033447" cy="1754380"/>
              </a:xfrm>
            </p:grpSpPr>
            <p:grpSp>
              <p:nvGrpSpPr>
                <p:cNvPr id="95" name="Group 94">
                  <a:extLst>
                    <a:ext uri="{FF2B5EF4-FFF2-40B4-BE49-F238E27FC236}">
                      <a16:creationId xmlns:a16="http://schemas.microsoft.com/office/drawing/2014/main" id="{FBCABD70-56A0-0279-75DA-EFBCCC733BED}"/>
                    </a:ext>
                  </a:extLst>
                </p:cNvPr>
                <p:cNvGrpSpPr/>
                <p:nvPr/>
              </p:nvGrpSpPr>
              <p:grpSpPr>
                <a:xfrm>
                  <a:off x="2298615" y="3281679"/>
                  <a:ext cx="6529512" cy="1746476"/>
                  <a:chOff x="2298615" y="3281679"/>
                  <a:chExt cx="6529512" cy="1746476"/>
                </a:xfrm>
              </p:grpSpPr>
              <p:pic>
                <p:nvPicPr>
                  <p:cNvPr id="99" name="Google Shape;114;p14">
                    <a:extLst>
                      <a:ext uri="{FF2B5EF4-FFF2-40B4-BE49-F238E27FC236}">
                        <a16:creationId xmlns:a16="http://schemas.microsoft.com/office/drawing/2014/main" id="{F341D867-2BA8-F9B4-20C2-616E50F78EE4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l="29859" t="18964" r="29859" b="18958"/>
                  <a:stretch/>
                </p:blipFill>
                <p:spPr>
                  <a:xfrm>
                    <a:off x="7140508" y="3281692"/>
                    <a:ext cx="1687619" cy="17464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6B57D0A2-ED7A-8AA7-35D9-37BCC05913FA}"/>
                      </a:ext>
                    </a:extLst>
                  </p:cNvPr>
                  <p:cNvGrpSpPr/>
                  <p:nvPr/>
                </p:nvGrpSpPr>
                <p:grpSpPr>
                  <a:xfrm>
                    <a:off x="3585547" y="3281679"/>
                    <a:ext cx="1686280" cy="1746476"/>
                    <a:chOff x="3585994" y="3275065"/>
                    <a:chExt cx="1686280" cy="1746476"/>
                  </a:xfrm>
                </p:grpSpPr>
                <p:sp>
                  <p:nvSpPr>
                    <p:cNvPr id="106" name="Google Shape;65;p14">
                      <a:extLst>
                        <a:ext uri="{FF2B5EF4-FFF2-40B4-BE49-F238E27FC236}">
                          <a16:creationId xmlns:a16="http://schemas.microsoft.com/office/drawing/2014/main" id="{D6027A88-D95C-6507-A024-5A8698483F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85994" y="3275065"/>
                      <a:ext cx="1686280" cy="1746476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 dirty="0"/>
                    </a:p>
                  </p:txBody>
                </p:sp>
                <p:grpSp>
                  <p:nvGrpSpPr>
                    <p:cNvPr id="107" name="Group 106">
                      <a:extLst>
                        <a:ext uri="{FF2B5EF4-FFF2-40B4-BE49-F238E27FC236}">
                          <a16:creationId xmlns:a16="http://schemas.microsoft.com/office/drawing/2014/main" id="{8E322B10-4485-C863-E586-8AAF14FD4B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7764" y="3930283"/>
                      <a:ext cx="576560" cy="519287"/>
                      <a:chOff x="4147764" y="1767219"/>
                      <a:chExt cx="576560" cy="519287"/>
                    </a:xfrm>
                  </p:grpSpPr>
                  <p:sp>
                    <p:nvSpPr>
                      <p:cNvPr id="108" name="Google Shape;77;p14">
                        <a:extLst>
                          <a:ext uri="{FF2B5EF4-FFF2-40B4-BE49-F238E27FC236}">
                            <a16:creationId xmlns:a16="http://schemas.microsoft.com/office/drawing/2014/main" id="{F6924658-4F1A-8A2D-5BC9-20B519DB5078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417204" y="1974855"/>
                        <a:ext cx="18453" cy="182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 dirty="0"/>
                      </a:p>
                    </p:txBody>
                  </p:sp>
                  <p:sp>
                    <p:nvSpPr>
                      <p:cNvPr id="109" name="Google Shape;110;p14">
                        <a:extLst>
                          <a:ext uri="{FF2B5EF4-FFF2-40B4-BE49-F238E27FC236}">
                            <a16:creationId xmlns:a16="http://schemas.microsoft.com/office/drawing/2014/main" id="{89314A62-F3B6-CF2C-7CF0-877B5B3094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93008" y="1767219"/>
                        <a:ext cx="131316" cy="130141"/>
                      </a:xfrm>
                      <a:prstGeom prst="rect">
                        <a:avLst/>
                      </a:prstGeom>
                      <a:solidFill>
                        <a:srgbClr val="FF467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110" name="Google Shape;111;p14">
                        <a:extLst>
                          <a:ext uri="{FF2B5EF4-FFF2-40B4-BE49-F238E27FC236}">
                            <a16:creationId xmlns:a16="http://schemas.microsoft.com/office/drawing/2014/main" id="{FA321653-18DA-B94E-6C9A-E702911F0B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47764" y="1767219"/>
                        <a:ext cx="131316" cy="130141"/>
                      </a:xfrm>
                      <a:prstGeom prst="rect">
                        <a:avLst/>
                      </a:prstGeom>
                      <a:solidFill>
                        <a:srgbClr val="FF7B0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111" name="Google Shape;112;p14">
                        <a:extLst>
                          <a:ext uri="{FF2B5EF4-FFF2-40B4-BE49-F238E27FC236}">
                            <a16:creationId xmlns:a16="http://schemas.microsoft.com/office/drawing/2014/main" id="{B3B050A8-3E8A-9A7F-909E-C9464B9965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64495" y="2156365"/>
                        <a:ext cx="131317" cy="130141"/>
                      </a:xfrm>
                      <a:prstGeom prst="rect">
                        <a:avLst/>
                      </a:prstGeom>
                      <a:solidFill>
                        <a:srgbClr val="58BE56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</p:grpSp>
              </p:grpSp>
              <p:grpSp>
                <p:nvGrpSpPr>
                  <p:cNvPr id="102" name="Google Shape;66;p14">
                    <a:extLst>
                      <a:ext uri="{FF2B5EF4-FFF2-40B4-BE49-F238E27FC236}">
                        <a16:creationId xmlns:a16="http://schemas.microsoft.com/office/drawing/2014/main" id="{D40B6535-986C-8071-6AA9-860C4163E6E2}"/>
                      </a:ext>
                    </a:extLst>
                  </p:cNvPr>
                  <p:cNvGrpSpPr/>
                  <p:nvPr/>
                </p:nvGrpSpPr>
                <p:grpSpPr>
                  <a:xfrm>
                    <a:off x="2298615" y="3887805"/>
                    <a:ext cx="788193" cy="728797"/>
                    <a:chOff x="788825" y="3585775"/>
                    <a:chExt cx="1020975" cy="912250"/>
                  </a:xfrm>
                </p:grpSpPr>
                <p:sp>
                  <p:nvSpPr>
                    <p:cNvPr id="103" name="Google Shape;68;p14">
                      <a:extLst>
                        <a:ext uri="{FF2B5EF4-FFF2-40B4-BE49-F238E27FC236}">
                          <a16:creationId xmlns:a16="http://schemas.microsoft.com/office/drawing/2014/main" id="{1D66C1D9-9DC3-F38C-79EC-32AA732A67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8825" y="3585775"/>
                      <a:ext cx="3372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104" name="Google Shape;69;p14">
                      <a:extLst>
                        <a:ext uri="{FF2B5EF4-FFF2-40B4-BE49-F238E27FC236}">
                          <a16:creationId xmlns:a16="http://schemas.microsoft.com/office/drawing/2014/main" id="{8EFB4A02-5679-12B4-35B1-9D7DC318E2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1950" y="4122425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 dirty="0"/>
                    </a:p>
                  </p:txBody>
                </p:sp>
                <p:sp>
                  <p:nvSpPr>
                    <p:cNvPr id="105" name="Google Shape;70;p14">
                      <a:extLst>
                        <a:ext uri="{FF2B5EF4-FFF2-40B4-BE49-F238E27FC236}">
                          <a16:creationId xmlns:a16="http://schemas.microsoft.com/office/drawing/2014/main" id="{388BD3D7-AE2D-A2E8-59E3-2F1F1E3E71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7500" y="3660150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</p:grp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D955FB36-B19C-6379-CC46-74AA306920D8}"/>
                    </a:ext>
                  </a:extLst>
                </p:cNvPr>
                <p:cNvGrpSpPr/>
                <p:nvPr/>
              </p:nvGrpSpPr>
              <p:grpSpPr>
                <a:xfrm>
                  <a:off x="1794680" y="3289583"/>
                  <a:ext cx="1686280" cy="1746476"/>
                  <a:chOff x="1794680" y="3289583"/>
                  <a:chExt cx="1686280" cy="1746476"/>
                </a:xfrm>
              </p:grpSpPr>
              <p:sp>
                <p:nvSpPr>
                  <p:cNvPr id="97" name="Google Shape;65;p14">
                    <a:extLst>
                      <a:ext uri="{FF2B5EF4-FFF2-40B4-BE49-F238E27FC236}">
                        <a16:creationId xmlns:a16="http://schemas.microsoft.com/office/drawing/2014/main" id="{5CE7356E-DFD8-FD76-F3F0-FAE0312D12F6}"/>
                      </a:ext>
                    </a:extLst>
                  </p:cNvPr>
                  <p:cNvSpPr/>
                  <p:nvPr/>
                </p:nvSpPr>
                <p:spPr>
                  <a:xfrm>
                    <a:off x="1794680" y="3289583"/>
                    <a:ext cx="1686280" cy="1746476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 dirty="0"/>
                  </a:p>
                </p:txBody>
              </p:sp>
              <p:sp>
                <p:nvSpPr>
                  <p:cNvPr id="98" name="Google Shape;77;p14">
                    <a:extLst>
                      <a:ext uri="{FF2B5EF4-FFF2-40B4-BE49-F238E27FC236}">
                        <a16:creationId xmlns:a16="http://schemas.microsoft.com/office/drawing/2014/main" id="{5B5FDFA6-0205-9643-0C9D-05685400E7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628594" y="4153677"/>
                    <a:ext cx="18453" cy="182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4224C2F0-14FB-296F-F18B-0EFDA5F32EF7}"/>
                  </a:ext>
                </a:extLst>
              </p:cNvPr>
              <p:cNvGrpSpPr/>
              <p:nvPr/>
            </p:nvGrpSpPr>
            <p:grpSpPr>
              <a:xfrm>
                <a:off x="5363027" y="3281679"/>
                <a:ext cx="1686280" cy="1746476"/>
                <a:chOff x="6481645" y="3441983"/>
                <a:chExt cx="1686280" cy="1746476"/>
              </a:xfrm>
            </p:grpSpPr>
            <p:sp>
              <p:nvSpPr>
                <p:cNvPr id="93" name="Google Shape;65;p14">
                  <a:extLst>
                    <a:ext uri="{FF2B5EF4-FFF2-40B4-BE49-F238E27FC236}">
                      <a16:creationId xmlns:a16="http://schemas.microsoft.com/office/drawing/2014/main" id="{80E5C90A-0606-DA9C-FA29-D1D3CFDB7801}"/>
                    </a:ext>
                  </a:extLst>
                </p:cNvPr>
                <p:cNvSpPr/>
                <p:nvPr/>
              </p:nvSpPr>
              <p:spPr>
                <a:xfrm>
                  <a:off x="6481645" y="3441983"/>
                  <a:ext cx="1686280" cy="1746476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94" name="Google Shape;77;p14">
                  <a:extLst>
                    <a:ext uri="{FF2B5EF4-FFF2-40B4-BE49-F238E27FC236}">
                      <a16:creationId xmlns:a16="http://schemas.microsoft.com/office/drawing/2014/main" id="{2C292861-3FAA-BEDB-3843-95BAFDAFC26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315559" y="4306077"/>
                  <a:ext cx="18453" cy="182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dirty="0"/>
                </a:p>
              </p:txBody>
            </p:sp>
          </p:grpSp>
        </p:grpSp>
        <p:sp>
          <p:nvSpPr>
            <p:cNvPr id="90" name="Google Shape;77;p14">
              <a:extLst>
                <a:ext uri="{FF2B5EF4-FFF2-40B4-BE49-F238E27FC236}">
                  <a16:creationId xmlns:a16="http://schemas.microsoft.com/office/drawing/2014/main" id="{29D0B3A0-A77E-3B33-16B0-5322D8544C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02" y="4150006"/>
              <a:ext cx="18453" cy="18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</p:grp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180899B-209F-B843-BFDD-7661EF5E87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267218"/>
              </p:ext>
            </p:extLst>
          </p:nvPr>
        </p:nvGraphicFramePr>
        <p:xfrm>
          <a:off x="1673352" y="1408176"/>
          <a:ext cx="579729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0819CB-41CF-0119-88CC-3DF02DDECE46}"/>
              </a:ext>
            </a:extLst>
          </p:cNvPr>
          <p:cNvSpPr txBox="1"/>
          <p:nvPr/>
        </p:nvSpPr>
        <p:spPr>
          <a:xfrm>
            <a:off x="0" y="4863003"/>
            <a:ext cx="21964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 bars represent 95% CI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BEEFDA97-6783-2EBA-076F-99E380EB3BF2}"/>
              </a:ext>
            </a:extLst>
          </p:cNvPr>
          <p:cNvSpPr txBox="1">
            <a:spLocks/>
          </p:cNvSpPr>
          <p:nvPr/>
        </p:nvSpPr>
        <p:spPr>
          <a:xfrm>
            <a:off x="311700" y="-4016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Recall Data x Group</a:t>
            </a:r>
          </a:p>
          <a:p>
            <a:r>
              <a:rPr lang="en-US" sz="30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(mTBI n = 11, control n = 25)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295AC34-194E-2855-F376-8564B9E8FE33}"/>
              </a:ext>
            </a:extLst>
          </p:cNvPr>
          <p:cNvGrpSpPr>
            <a:grpSpLocks noChangeAspect="1"/>
          </p:cNvGrpSpPr>
          <p:nvPr/>
        </p:nvGrpSpPr>
        <p:grpSpPr>
          <a:xfrm>
            <a:off x="5367529" y="45720"/>
            <a:ext cx="3702559" cy="923544"/>
            <a:chOff x="1794680" y="3281679"/>
            <a:chExt cx="7033447" cy="175438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23B4A80-AAED-2CFA-FA0E-0544D939A59C}"/>
                </a:ext>
              </a:extLst>
            </p:cNvPr>
            <p:cNvGrpSpPr/>
            <p:nvPr/>
          </p:nvGrpSpPr>
          <p:grpSpPr>
            <a:xfrm>
              <a:off x="1794680" y="3281679"/>
              <a:ext cx="7033447" cy="1754380"/>
              <a:chOff x="1794680" y="3281679"/>
              <a:chExt cx="7033447" cy="1754380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3E1136B7-CFFD-6817-B1E3-436EC0C24458}"/>
                  </a:ext>
                </a:extLst>
              </p:cNvPr>
              <p:cNvGrpSpPr/>
              <p:nvPr/>
            </p:nvGrpSpPr>
            <p:grpSpPr>
              <a:xfrm>
                <a:off x="1794680" y="3281679"/>
                <a:ext cx="7033447" cy="1754380"/>
                <a:chOff x="1794680" y="3281679"/>
                <a:chExt cx="7033447" cy="1754380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9F79A97A-60E9-3688-62D2-2FBA8213A020}"/>
                    </a:ext>
                  </a:extLst>
                </p:cNvPr>
                <p:cNvGrpSpPr/>
                <p:nvPr/>
              </p:nvGrpSpPr>
              <p:grpSpPr>
                <a:xfrm>
                  <a:off x="2298615" y="3281679"/>
                  <a:ext cx="6529512" cy="1746476"/>
                  <a:chOff x="2298615" y="3281679"/>
                  <a:chExt cx="6529512" cy="1746476"/>
                </a:xfrm>
              </p:grpSpPr>
              <p:pic>
                <p:nvPicPr>
                  <p:cNvPr id="62" name="Google Shape;114;p14">
                    <a:extLst>
                      <a:ext uri="{FF2B5EF4-FFF2-40B4-BE49-F238E27FC236}">
                        <a16:creationId xmlns:a16="http://schemas.microsoft.com/office/drawing/2014/main" id="{DE8ECEBB-F90D-3446-0555-27A958A94E07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l="29859" t="18964" r="29859" b="18958"/>
                  <a:stretch/>
                </p:blipFill>
                <p:spPr>
                  <a:xfrm>
                    <a:off x="7140508" y="3281692"/>
                    <a:ext cx="1687619" cy="17464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grpSp>
                <p:nvGrpSpPr>
                  <p:cNvPr id="63" name="Group 62">
                    <a:extLst>
                      <a:ext uri="{FF2B5EF4-FFF2-40B4-BE49-F238E27FC236}">
                        <a16:creationId xmlns:a16="http://schemas.microsoft.com/office/drawing/2014/main" id="{5A359DA7-F7C6-FF2B-34DB-69D0B1271CD1}"/>
                      </a:ext>
                    </a:extLst>
                  </p:cNvPr>
                  <p:cNvGrpSpPr/>
                  <p:nvPr/>
                </p:nvGrpSpPr>
                <p:grpSpPr>
                  <a:xfrm>
                    <a:off x="3585547" y="3281679"/>
                    <a:ext cx="1686280" cy="1746476"/>
                    <a:chOff x="3585994" y="3275065"/>
                    <a:chExt cx="1686280" cy="1746476"/>
                  </a:xfrm>
                </p:grpSpPr>
                <p:sp>
                  <p:nvSpPr>
                    <p:cNvPr id="68" name="Google Shape;65;p14">
                      <a:extLst>
                        <a:ext uri="{FF2B5EF4-FFF2-40B4-BE49-F238E27FC236}">
                          <a16:creationId xmlns:a16="http://schemas.microsoft.com/office/drawing/2014/main" id="{FB400F2E-BFA2-D9FF-D2EC-7FEFC46B76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85994" y="3275065"/>
                      <a:ext cx="1686280" cy="1746476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 dirty="0"/>
                    </a:p>
                  </p:txBody>
                </p:sp>
                <p:grpSp>
                  <p:nvGrpSpPr>
                    <p:cNvPr id="69" name="Group 68">
                      <a:extLst>
                        <a:ext uri="{FF2B5EF4-FFF2-40B4-BE49-F238E27FC236}">
                          <a16:creationId xmlns:a16="http://schemas.microsoft.com/office/drawing/2014/main" id="{42EF8EB6-6068-8904-22AE-0CA073C26E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47764" y="3930283"/>
                      <a:ext cx="576560" cy="519287"/>
                      <a:chOff x="4147764" y="1767219"/>
                      <a:chExt cx="576560" cy="519287"/>
                    </a:xfrm>
                  </p:grpSpPr>
                  <p:sp>
                    <p:nvSpPr>
                      <p:cNvPr id="70" name="Google Shape;77;p14">
                        <a:extLst>
                          <a:ext uri="{FF2B5EF4-FFF2-40B4-BE49-F238E27FC236}">
                            <a16:creationId xmlns:a16="http://schemas.microsoft.com/office/drawing/2014/main" id="{B33B3255-A92D-5E02-07E8-CA5589655CBB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4417204" y="1974855"/>
                        <a:ext cx="18453" cy="182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 dirty="0"/>
                      </a:p>
                    </p:txBody>
                  </p:sp>
                  <p:sp>
                    <p:nvSpPr>
                      <p:cNvPr id="71" name="Google Shape;110;p14">
                        <a:extLst>
                          <a:ext uri="{FF2B5EF4-FFF2-40B4-BE49-F238E27FC236}">
                            <a16:creationId xmlns:a16="http://schemas.microsoft.com/office/drawing/2014/main" id="{62819983-3542-D662-D88C-1491395301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593008" y="1767219"/>
                        <a:ext cx="131316" cy="130141"/>
                      </a:xfrm>
                      <a:prstGeom prst="rect">
                        <a:avLst/>
                      </a:prstGeom>
                      <a:solidFill>
                        <a:srgbClr val="FF4673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72" name="Google Shape;111;p14">
                        <a:extLst>
                          <a:ext uri="{FF2B5EF4-FFF2-40B4-BE49-F238E27FC236}">
                            <a16:creationId xmlns:a16="http://schemas.microsoft.com/office/drawing/2014/main" id="{2A0E146F-A624-77FF-3057-97C099A220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47764" y="1767219"/>
                        <a:ext cx="131316" cy="130141"/>
                      </a:xfrm>
                      <a:prstGeom prst="rect">
                        <a:avLst/>
                      </a:prstGeom>
                      <a:solidFill>
                        <a:srgbClr val="FF7B0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  <p:sp>
                    <p:nvSpPr>
                      <p:cNvPr id="73" name="Google Shape;112;p14">
                        <a:extLst>
                          <a:ext uri="{FF2B5EF4-FFF2-40B4-BE49-F238E27FC236}">
                            <a16:creationId xmlns:a16="http://schemas.microsoft.com/office/drawing/2014/main" id="{43F546F5-BBEC-B6CA-1411-0828B7EB6A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364495" y="2156365"/>
                        <a:ext cx="131317" cy="130141"/>
                      </a:xfrm>
                      <a:prstGeom prst="rect">
                        <a:avLst/>
                      </a:prstGeom>
                      <a:solidFill>
                        <a:srgbClr val="58BE56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algn="ctr"/>
                        <a:endParaRPr/>
                      </a:p>
                    </p:txBody>
                  </p:sp>
                </p:grpSp>
              </p:grpSp>
              <p:grpSp>
                <p:nvGrpSpPr>
                  <p:cNvPr id="64" name="Google Shape;66;p14">
                    <a:extLst>
                      <a:ext uri="{FF2B5EF4-FFF2-40B4-BE49-F238E27FC236}">
                        <a16:creationId xmlns:a16="http://schemas.microsoft.com/office/drawing/2014/main" id="{2C2A3E13-D6A9-53D9-AFED-C8088432CDB4}"/>
                      </a:ext>
                    </a:extLst>
                  </p:cNvPr>
                  <p:cNvGrpSpPr/>
                  <p:nvPr/>
                </p:nvGrpSpPr>
                <p:grpSpPr>
                  <a:xfrm>
                    <a:off x="2298615" y="3887805"/>
                    <a:ext cx="788193" cy="728797"/>
                    <a:chOff x="788825" y="3585775"/>
                    <a:chExt cx="1020975" cy="912250"/>
                  </a:xfrm>
                </p:grpSpPr>
                <p:sp>
                  <p:nvSpPr>
                    <p:cNvPr id="65" name="Google Shape;68;p14">
                      <a:extLst>
                        <a:ext uri="{FF2B5EF4-FFF2-40B4-BE49-F238E27FC236}">
                          <a16:creationId xmlns:a16="http://schemas.microsoft.com/office/drawing/2014/main" id="{7ADF83C1-4FE3-CC17-5E60-2FD9F56E04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8825" y="3585775"/>
                      <a:ext cx="3372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  <p:sp>
                  <p:nvSpPr>
                    <p:cNvPr id="66" name="Google Shape;69;p14">
                      <a:extLst>
                        <a:ext uri="{FF2B5EF4-FFF2-40B4-BE49-F238E27FC236}">
                          <a16:creationId xmlns:a16="http://schemas.microsoft.com/office/drawing/2014/main" id="{774E38C3-029A-5021-50FB-6909835285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1950" y="4122425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 dirty="0"/>
                    </a:p>
                  </p:txBody>
                </p:sp>
                <p:sp>
                  <p:nvSpPr>
                    <p:cNvPr id="67" name="Google Shape;70;p14">
                      <a:extLst>
                        <a:ext uri="{FF2B5EF4-FFF2-40B4-BE49-F238E27FC236}">
                          <a16:creationId xmlns:a16="http://schemas.microsoft.com/office/drawing/2014/main" id="{9BCBC7A4-FF37-1FE3-F1AC-B0C3332E32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7500" y="3660150"/>
                      <a:ext cx="402300" cy="375600"/>
                    </a:xfrm>
                    <a:prstGeom prst="rect">
                      <a:avLst/>
                    </a:prstGeom>
                    <a:solidFill>
                      <a:srgbClr val="7F7F7F"/>
                    </a:solidFill>
                    <a:ln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algn="ctr"/>
                      <a:endParaRPr/>
                    </a:p>
                  </p:txBody>
                </p:sp>
              </p:grpSp>
            </p:grp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8BF078FD-CD08-289B-B2C2-0950C8FB94FD}"/>
                    </a:ext>
                  </a:extLst>
                </p:cNvPr>
                <p:cNvGrpSpPr/>
                <p:nvPr/>
              </p:nvGrpSpPr>
              <p:grpSpPr>
                <a:xfrm>
                  <a:off x="1794680" y="3289583"/>
                  <a:ext cx="1686280" cy="1746476"/>
                  <a:chOff x="1794680" y="3289583"/>
                  <a:chExt cx="1686280" cy="1746476"/>
                </a:xfrm>
              </p:grpSpPr>
              <p:sp>
                <p:nvSpPr>
                  <p:cNvPr id="60" name="Google Shape;65;p14">
                    <a:extLst>
                      <a:ext uri="{FF2B5EF4-FFF2-40B4-BE49-F238E27FC236}">
                        <a16:creationId xmlns:a16="http://schemas.microsoft.com/office/drawing/2014/main" id="{5C1E8513-BFFC-2596-212A-9FF7C5C7D8FE}"/>
                      </a:ext>
                    </a:extLst>
                  </p:cNvPr>
                  <p:cNvSpPr/>
                  <p:nvPr/>
                </p:nvSpPr>
                <p:spPr>
                  <a:xfrm>
                    <a:off x="1794680" y="3289583"/>
                    <a:ext cx="1686280" cy="1746476"/>
                  </a:xfrm>
                  <a:prstGeom prst="rect">
                    <a:avLst/>
                  </a:prstGeom>
                  <a:solidFill>
                    <a:srgbClr val="7F7F7F"/>
                  </a:solidFill>
                  <a:ln w="9525" cap="flat" cmpd="sng">
                    <a:solidFill>
                      <a:srgbClr val="7F7F7F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 dirty="0"/>
                  </a:p>
                </p:txBody>
              </p:sp>
              <p:sp>
                <p:nvSpPr>
                  <p:cNvPr id="61" name="Google Shape;77;p14">
                    <a:extLst>
                      <a:ext uri="{FF2B5EF4-FFF2-40B4-BE49-F238E27FC236}">
                        <a16:creationId xmlns:a16="http://schemas.microsoft.com/office/drawing/2014/main" id="{7E7F2113-D10E-7048-3021-C1C415E4361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628594" y="4153677"/>
                    <a:ext cx="18453" cy="1828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7C3A0FB8-DDE6-FA77-2EF4-0EC88BAA2972}"/>
                  </a:ext>
                </a:extLst>
              </p:cNvPr>
              <p:cNvGrpSpPr/>
              <p:nvPr/>
            </p:nvGrpSpPr>
            <p:grpSpPr>
              <a:xfrm>
                <a:off x="5363027" y="3281679"/>
                <a:ext cx="1686280" cy="1746476"/>
                <a:chOff x="6481645" y="3441983"/>
                <a:chExt cx="1686280" cy="1746476"/>
              </a:xfrm>
            </p:grpSpPr>
            <p:sp>
              <p:nvSpPr>
                <p:cNvPr id="56" name="Google Shape;65;p14">
                  <a:extLst>
                    <a:ext uri="{FF2B5EF4-FFF2-40B4-BE49-F238E27FC236}">
                      <a16:creationId xmlns:a16="http://schemas.microsoft.com/office/drawing/2014/main" id="{9E3FD0C7-4357-9EF3-CD90-50B1E6BC2265}"/>
                    </a:ext>
                  </a:extLst>
                </p:cNvPr>
                <p:cNvSpPr/>
                <p:nvPr/>
              </p:nvSpPr>
              <p:spPr>
                <a:xfrm>
                  <a:off x="6481645" y="3441983"/>
                  <a:ext cx="1686280" cy="1746476"/>
                </a:xfrm>
                <a:prstGeom prst="rect">
                  <a:avLst/>
                </a:prstGeom>
                <a:solidFill>
                  <a:srgbClr val="7F7F7F"/>
                </a:solidFill>
                <a:ln w="9525" cap="flat" cmpd="sng">
                  <a:solidFill>
                    <a:srgbClr val="7F7F7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dirty="0"/>
                </a:p>
              </p:txBody>
            </p:sp>
            <p:sp>
              <p:nvSpPr>
                <p:cNvPr id="57" name="Google Shape;77;p14">
                  <a:extLst>
                    <a:ext uri="{FF2B5EF4-FFF2-40B4-BE49-F238E27FC236}">
                      <a16:creationId xmlns:a16="http://schemas.microsoft.com/office/drawing/2014/main" id="{C9C13DF3-F483-81E2-9704-5EB0552CCC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315559" y="4306077"/>
                  <a:ext cx="18453" cy="182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algn="ctr"/>
                  <a:endParaRPr dirty="0"/>
                </a:p>
              </p:txBody>
            </p:sp>
          </p:grpSp>
        </p:grpSp>
        <p:sp>
          <p:nvSpPr>
            <p:cNvPr id="53" name="Google Shape;77;p14">
              <a:extLst>
                <a:ext uri="{FF2B5EF4-FFF2-40B4-BE49-F238E27FC236}">
                  <a16:creationId xmlns:a16="http://schemas.microsoft.com/office/drawing/2014/main" id="{016A8ABA-0484-3C1B-EDE2-113BD39B68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70702" y="4150006"/>
              <a:ext cx="18453" cy="18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/>
            </a:p>
          </p:txBody>
        </p:sp>
      </p:grp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DE749E5-7794-DD4A-9772-E787BC8516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480413"/>
              </p:ext>
            </p:extLst>
          </p:nvPr>
        </p:nvGraphicFramePr>
        <p:xfrm>
          <a:off x="1847088" y="1609344"/>
          <a:ext cx="5449824" cy="2633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6619600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7245</TotalTime>
  <Words>464</Words>
  <Application>Microsoft Macintosh PowerPoint</Application>
  <PresentationFormat>On-screen Show (16:9)</PresentationFormat>
  <Paragraphs>95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Simple Light</vt:lpstr>
      <vt:lpstr>NURA Project Data Update</vt:lpstr>
      <vt:lpstr>PowerPoint Presentation</vt:lpstr>
      <vt:lpstr>Demographics (N = 36)</vt:lpstr>
      <vt:lpstr>Recognition Trial</vt:lpstr>
      <vt:lpstr>Recognition Data (N = 36)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NURA Data</dc:title>
  <cp:lastModifiedBy>Lena Kemmelmeier</cp:lastModifiedBy>
  <cp:revision>185</cp:revision>
  <dcterms:modified xsi:type="dcterms:W3CDTF">2024-05-04T05:27:58Z</dcterms:modified>
</cp:coreProperties>
</file>